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33" r:id="rId2"/>
    <p:sldId id="416" r:id="rId3"/>
    <p:sldId id="417" r:id="rId4"/>
    <p:sldId id="446" r:id="rId5"/>
    <p:sldId id="418" r:id="rId6"/>
    <p:sldId id="419" r:id="rId7"/>
    <p:sldId id="449" r:id="rId8"/>
    <p:sldId id="420" r:id="rId9"/>
    <p:sldId id="421" r:id="rId10"/>
    <p:sldId id="422" r:id="rId11"/>
    <p:sldId id="429" r:id="rId12"/>
    <p:sldId id="435" r:id="rId13"/>
    <p:sldId id="436" r:id="rId14"/>
    <p:sldId id="437" r:id="rId15"/>
    <p:sldId id="441" r:id="rId16"/>
    <p:sldId id="442" r:id="rId17"/>
    <p:sldId id="443" r:id="rId18"/>
    <p:sldId id="280" r:id="rId19"/>
    <p:sldId id="447" r:id="rId20"/>
    <p:sldId id="450" r:id="rId21"/>
    <p:sldId id="439" r:id="rId22"/>
    <p:sldId id="448" r:id="rId23"/>
    <p:sldId id="357" r:id="rId24"/>
    <p:sldId id="358" r:id="rId25"/>
    <p:sldId id="302" r:id="rId26"/>
    <p:sldId id="336" r:id="rId27"/>
    <p:sldId id="328" r:id="rId28"/>
    <p:sldId id="329" r:id="rId29"/>
    <p:sldId id="330" r:id="rId30"/>
    <p:sldId id="331"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395"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Lst>
  <p:sldSz cx="9144000" cy="6858000" type="screen4x3"/>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53" autoAdjust="0"/>
  </p:normalViewPr>
  <p:slideViewPr>
    <p:cSldViewPr>
      <p:cViewPr varScale="1">
        <p:scale>
          <a:sx n="73" d="100"/>
          <a:sy n="73" d="100"/>
        </p:scale>
        <p:origin x="123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noue\Documents\2017&#24180;&#30740;&#31350;&#36039;&#26009;\&#12487;&#12540;&#12479;\&#25269;&#25239;&#20516;&#12392;&#22311;&#21147;&#12398;&#38306;&#204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81573731854948"/>
          <c:y val="8.8322032662583858E-2"/>
          <c:w val="0.78030344421233055"/>
          <c:h val="0.75866105278506857"/>
        </c:manualLayout>
      </c:layout>
      <c:scatterChart>
        <c:scatterStyle val="lineMarker"/>
        <c:varyColors val="0"/>
        <c:ser>
          <c:idx val="0"/>
          <c:order val="0"/>
          <c:tx>
            <c:strRef>
              <c:f>抵抗値と圧力!$R$2</c:f>
              <c:strCache>
                <c:ptCount val="1"/>
                <c:pt idx="0">
                  <c:v>P[Pa]</c:v>
                </c:pt>
              </c:strCache>
            </c:strRef>
          </c:tx>
          <c:spPr>
            <a:ln w="28575">
              <a:noFill/>
            </a:ln>
          </c:spPr>
          <c:marker>
            <c:symbol val="diamond"/>
            <c:size val="4"/>
            <c:spPr>
              <a:solidFill>
                <a:srgbClr val="FF0000"/>
              </a:solidFill>
              <a:ln>
                <a:solidFill>
                  <a:srgbClr val="FF0000"/>
                </a:solidFill>
              </a:ln>
            </c:spPr>
          </c:marker>
          <c:xVal>
            <c:numRef>
              <c:f>抵抗値と圧力!$Q$3:$Q$10</c:f>
              <c:numCache>
                <c:formatCode>General</c:formatCode>
                <c:ptCount val="8"/>
                <c:pt idx="0">
                  <c:v>0</c:v>
                </c:pt>
                <c:pt idx="1">
                  <c:v>1</c:v>
                </c:pt>
                <c:pt idx="2">
                  <c:v>4.7</c:v>
                </c:pt>
                <c:pt idx="3">
                  <c:v>10</c:v>
                </c:pt>
                <c:pt idx="4">
                  <c:v>47</c:v>
                </c:pt>
                <c:pt idx="5">
                  <c:v>75</c:v>
                </c:pt>
                <c:pt idx="6">
                  <c:v>100</c:v>
                </c:pt>
                <c:pt idx="7">
                  <c:v>120</c:v>
                </c:pt>
              </c:numCache>
            </c:numRef>
          </c:xVal>
          <c:yVal>
            <c:numRef>
              <c:f>抵抗値と圧力!$R$3:$R$10</c:f>
              <c:numCache>
                <c:formatCode>General</c:formatCode>
                <c:ptCount val="8"/>
                <c:pt idx="0">
                  <c:v>628</c:v>
                </c:pt>
                <c:pt idx="1">
                  <c:v>638</c:v>
                </c:pt>
                <c:pt idx="2">
                  <c:v>625</c:v>
                </c:pt>
                <c:pt idx="3">
                  <c:v>644</c:v>
                </c:pt>
                <c:pt idx="4">
                  <c:v>628</c:v>
                </c:pt>
                <c:pt idx="5">
                  <c:v>571</c:v>
                </c:pt>
                <c:pt idx="6">
                  <c:v>510</c:v>
                </c:pt>
                <c:pt idx="7">
                  <c:v>498</c:v>
                </c:pt>
              </c:numCache>
            </c:numRef>
          </c:yVal>
          <c:smooth val="0"/>
          <c:extLst>
            <c:ext xmlns:c16="http://schemas.microsoft.com/office/drawing/2014/chart" uri="{C3380CC4-5D6E-409C-BE32-E72D297353CC}">
              <c16:uniqueId val="{00000000-3996-4213-9E82-9FBC04351C36}"/>
            </c:ext>
          </c:extLst>
        </c:ser>
        <c:dLbls>
          <c:showLegendKey val="0"/>
          <c:showVal val="0"/>
          <c:showCatName val="0"/>
          <c:showSerName val="0"/>
          <c:showPercent val="0"/>
          <c:showBubbleSize val="0"/>
        </c:dLbls>
        <c:axId val="99025280"/>
        <c:axId val="99027584"/>
      </c:scatterChart>
      <c:valAx>
        <c:axId val="99025280"/>
        <c:scaling>
          <c:orientation val="minMax"/>
          <c:max val="120"/>
        </c:scaling>
        <c:delete val="0"/>
        <c:axPos val="b"/>
        <c:title>
          <c:tx>
            <c:rich>
              <a:bodyPr/>
              <a:lstStyle/>
              <a:p>
                <a:pPr>
                  <a:defRPr>
                    <a:latin typeface="Times New Roman" panose="02020603050405020304" pitchFamily="18" charset="0"/>
                    <a:cs typeface="Times New Roman" panose="02020603050405020304" pitchFamily="18" charset="0"/>
                  </a:defRPr>
                </a:pPr>
                <a:r>
                  <a:rPr lang="en-US" altLang="ja-JP" dirty="0">
                    <a:latin typeface="Times New Roman" panose="02020603050405020304" pitchFamily="18" charset="0"/>
                    <a:cs typeface="Times New Roman" panose="02020603050405020304" pitchFamily="18" charset="0"/>
                  </a:rPr>
                  <a:t>Resistance</a:t>
                </a:r>
                <a:r>
                  <a:rPr lang="en-US" altLang="ja-JP" baseline="0" dirty="0">
                    <a:latin typeface="Times New Roman" panose="02020603050405020304" pitchFamily="18" charset="0"/>
                    <a:cs typeface="Times New Roman" panose="02020603050405020304" pitchFamily="18" charset="0"/>
                  </a:rPr>
                  <a:t> R(Ω)</a:t>
                </a:r>
                <a:endParaRPr lang="ja-JP" altLang="en-US" dirty="0">
                  <a:latin typeface="Times New Roman" panose="02020603050405020304" pitchFamily="18" charset="0"/>
                  <a:cs typeface="Times New Roman" panose="02020603050405020304" pitchFamily="18" charset="0"/>
                </a:endParaRPr>
              </a:p>
            </c:rich>
          </c:tx>
          <c:layout/>
          <c:overlay val="0"/>
        </c:title>
        <c:numFmt formatCode="General" sourceLinked="1"/>
        <c:majorTickMark val="in"/>
        <c:minorTickMark val="none"/>
        <c:tickLblPos val="nextTo"/>
        <c:txPr>
          <a:bodyPr/>
          <a:lstStyle/>
          <a:p>
            <a:pPr>
              <a:defRPr sz="1100"/>
            </a:pPr>
            <a:endParaRPr lang="ja-JP"/>
          </a:p>
        </c:txPr>
        <c:crossAx val="99027584"/>
        <c:crosses val="autoZero"/>
        <c:crossBetween val="midCat"/>
      </c:valAx>
      <c:valAx>
        <c:axId val="99027584"/>
        <c:scaling>
          <c:orientation val="minMax"/>
          <c:max val="650"/>
          <c:min val="450"/>
        </c:scaling>
        <c:delete val="0"/>
        <c:axPos val="l"/>
        <c:title>
          <c:tx>
            <c:rich>
              <a:bodyPr rot="-5400000" vert="horz"/>
              <a:lstStyle/>
              <a:p>
                <a:pPr>
                  <a:defRPr>
                    <a:latin typeface="Times New Roman" panose="02020603050405020304" pitchFamily="18" charset="0"/>
                    <a:cs typeface="Times New Roman" panose="02020603050405020304" pitchFamily="18" charset="0"/>
                  </a:defRPr>
                </a:pPr>
                <a:r>
                  <a:rPr lang="en-US" altLang="ja-JP" dirty="0">
                    <a:latin typeface="Times New Roman" panose="02020603050405020304" pitchFamily="18" charset="0"/>
                    <a:cs typeface="Times New Roman" panose="02020603050405020304" pitchFamily="18" charset="0"/>
                  </a:rPr>
                  <a:t>Pressure P(Pa)</a:t>
                </a:r>
                <a:endParaRPr lang="ja-JP" altLang="en-US" dirty="0">
                  <a:latin typeface="Times New Roman" panose="02020603050405020304" pitchFamily="18" charset="0"/>
                  <a:cs typeface="Times New Roman" panose="02020603050405020304" pitchFamily="18" charset="0"/>
                </a:endParaRPr>
              </a:p>
            </c:rich>
          </c:tx>
          <c:layout/>
          <c:overlay val="0"/>
        </c:title>
        <c:numFmt formatCode="General" sourceLinked="1"/>
        <c:majorTickMark val="in"/>
        <c:minorTickMark val="none"/>
        <c:tickLblPos val="nextTo"/>
        <c:txPr>
          <a:bodyPr/>
          <a:lstStyle/>
          <a:p>
            <a:pPr>
              <a:defRPr sz="1200"/>
            </a:pPr>
            <a:endParaRPr lang="ja-JP"/>
          </a:p>
        </c:txPr>
        <c:crossAx val="99025280"/>
        <c:crosses val="autoZero"/>
        <c:crossBetween val="midCat"/>
        <c:majorUnit val="50"/>
      </c:valAx>
      <c:spPr>
        <a:ln>
          <a:solidFill>
            <a:schemeClr val="tx1"/>
          </a:solidFill>
        </a:ln>
      </c:spPr>
    </c:plotArea>
    <c:legend>
      <c:legendPos val="r"/>
      <c:layout>
        <c:manualLayout>
          <c:xMode val="edge"/>
          <c:yMode val="edge"/>
          <c:x val="0.7249469889840523"/>
          <c:y val="0.11780584718576845"/>
          <c:w val="0.17962098465339627"/>
          <c:h val="0.1346431175269758"/>
        </c:manualLayout>
      </c:layout>
      <c:overlay val="0"/>
      <c:spPr>
        <a:ln>
          <a:solidFill>
            <a:schemeClr val="tx1"/>
          </a:solidFill>
        </a:ln>
      </c:spPr>
      <c:txPr>
        <a:bodyPr/>
        <a:lstStyle/>
        <a:p>
          <a:pPr>
            <a:defRPr sz="1600"/>
          </a:pPr>
          <a:endParaRPr lang="ja-JP"/>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4307047" cy="340281"/>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9" y="4"/>
            <a:ext cx="4307047" cy="340281"/>
          </a:xfrm>
          <a:prstGeom prst="rect">
            <a:avLst/>
          </a:prstGeom>
        </p:spPr>
        <p:txBody>
          <a:bodyPr vert="horz" lIns="91423" tIns="45712" rIns="91423" bIns="45712" rtlCol="0"/>
          <a:lstStyle>
            <a:lvl1pPr algn="r">
              <a:defRPr sz="1200"/>
            </a:lvl1pPr>
          </a:lstStyle>
          <a:p>
            <a:fld id="{8399CE02-0BFF-49AE-9271-3105409CEB17}" type="datetimeFigureOut">
              <a:rPr kumimoji="1" lang="ja-JP" altLang="en-US" smtClean="0"/>
              <a:t>2020/2/12</a:t>
            </a:fld>
            <a:endParaRPr kumimoji="1" lang="ja-JP" altLang="en-US"/>
          </a:p>
        </p:txBody>
      </p:sp>
      <p:sp>
        <p:nvSpPr>
          <p:cNvPr id="4" name="フッター プレースホルダー 3"/>
          <p:cNvSpPr>
            <a:spLocks noGrp="1"/>
          </p:cNvSpPr>
          <p:nvPr>
            <p:ph type="ftr" sz="quarter" idx="2"/>
          </p:nvPr>
        </p:nvSpPr>
        <p:spPr>
          <a:xfrm>
            <a:off x="6" y="6464154"/>
            <a:ext cx="4307047" cy="340281"/>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9" y="6464154"/>
            <a:ext cx="4307047" cy="340281"/>
          </a:xfrm>
          <a:prstGeom prst="rect">
            <a:avLst/>
          </a:prstGeom>
        </p:spPr>
        <p:txBody>
          <a:bodyPr vert="horz" lIns="91423" tIns="45712" rIns="91423" bIns="45712" rtlCol="0" anchor="b"/>
          <a:lstStyle>
            <a:lvl1pPr algn="r">
              <a:defRPr sz="1200"/>
            </a:lvl1pPr>
          </a:lstStyle>
          <a:p>
            <a:fld id="{D07AA3A1-A715-4221-B020-537CB2804776}" type="slidenum">
              <a:rPr kumimoji="1" lang="ja-JP" altLang="en-US" smtClean="0"/>
              <a:t>‹#›</a:t>
            </a:fld>
            <a:endParaRPr kumimoji="1" lang="ja-JP" altLang="en-US"/>
          </a:p>
        </p:txBody>
      </p:sp>
    </p:spTree>
    <p:extLst>
      <p:ext uri="{BB962C8B-B14F-4D97-AF65-F5344CB8AC3E}">
        <p14:creationId xmlns:p14="http://schemas.microsoft.com/office/powerpoint/2010/main" val="3921503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4307047" cy="340281"/>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9" y="4"/>
            <a:ext cx="4307047" cy="340281"/>
          </a:xfrm>
          <a:prstGeom prst="rect">
            <a:avLst/>
          </a:prstGeom>
        </p:spPr>
        <p:txBody>
          <a:bodyPr vert="horz" lIns="91423" tIns="45712" rIns="91423" bIns="45712" rtlCol="0"/>
          <a:lstStyle>
            <a:lvl1pPr algn="r">
              <a:defRPr sz="1200"/>
            </a:lvl1pPr>
          </a:lstStyle>
          <a:p>
            <a:fld id="{A285BCEA-521E-48BF-B570-60BC2F61E67C}" type="datetimeFigureOut">
              <a:rPr kumimoji="1" lang="ja-JP" altLang="en-US" smtClean="0"/>
              <a:t>2020/2/12</a:t>
            </a:fld>
            <a:endParaRPr kumimoji="1" lang="ja-JP" altLang="en-US"/>
          </a:p>
        </p:txBody>
      </p:sp>
      <p:sp>
        <p:nvSpPr>
          <p:cNvPr id="4" name="スライド イメージ プレースホルダー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993935" y="3232666"/>
            <a:ext cx="7951470" cy="3062526"/>
          </a:xfrm>
          <a:prstGeom prst="rect">
            <a:avLst/>
          </a:prstGeom>
        </p:spPr>
        <p:txBody>
          <a:bodyPr vert="horz" lIns="91423" tIns="45712" rIns="91423"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6464154"/>
            <a:ext cx="4307047" cy="340281"/>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9" y="6464154"/>
            <a:ext cx="4307047" cy="340281"/>
          </a:xfrm>
          <a:prstGeom prst="rect">
            <a:avLst/>
          </a:prstGeom>
        </p:spPr>
        <p:txBody>
          <a:bodyPr vert="horz" lIns="91423" tIns="45712" rIns="91423" bIns="45712" rtlCol="0" anchor="b"/>
          <a:lstStyle>
            <a:lvl1pPr algn="r">
              <a:defRPr sz="1200"/>
            </a:lvl1pPr>
          </a:lstStyle>
          <a:p>
            <a:fld id="{E40D3E22-13D2-4579-B447-ED160CC01F60}" type="slidenum">
              <a:rPr kumimoji="1" lang="ja-JP" altLang="en-US" smtClean="0"/>
              <a:t>‹#›</a:t>
            </a:fld>
            <a:endParaRPr kumimoji="1" lang="ja-JP" altLang="en-US"/>
          </a:p>
        </p:txBody>
      </p:sp>
    </p:spTree>
    <p:extLst>
      <p:ext uri="{BB962C8B-B14F-4D97-AF65-F5344CB8AC3E}">
        <p14:creationId xmlns:p14="http://schemas.microsoft.com/office/powerpoint/2010/main" val="19373452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発表時間：</a:t>
            </a:r>
            <a:r>
              <a:rPr kumimoji="1" lang="en-US" altLang="ja-JP" dirty="0"/>
              <a:t>10</a:t>
            </a:r>
            <a:r>
              <a:rPr kumimoji="1" lang="ja-JP" altLang="en-US" dirty="0"/>
              <a:t>分</a:t>
            </a:r>
            <a:endParaRPr kumimoji="1" lang="en-US" altLang="ja-JP" dirty="0"/>
          </a:p>
          <a:p>
            <a:r>
              <a:rPr kumimoji="1" lang="ja-JP" altLang="en-US" dirty="0"/>
              <a:t>質問：</a:t>
            </a:r>
            <a:r>
              <a:rPr kumimoji="1" lang="en-US" altLang="ja-JP" dirty="0"/>
              <a:t>5</a:t>
            </a:r>
            <a:r>
              <a:rPr kumimoji="1" lang="ja-JP" altLang="en-US" dirty="0"/>
              <a:t>分</a:t>
            </a:r>
          </a:p>
        </p:txBody>
      </p:sp>
      <p:sp>
        <p:nvSpPr>
          <p:cNvPr id="4" name="スライド番号プレースホルダー 3"/>
          <p:cNvSpPr>
            <a:spLocks noGrp="1"/>
          </p:cNvSpPr>
          <p:nvPr>
            <p:ph type="sldNum" sz="quarter" idx="10"/>
          </p:nvPr>
        </p:nvSpPr>
        <p:spPr/>
        <p:txBody>
          <a:bodyPr/>
          <a:lstStyle/>
          <a:p>
            <a:fld id="{E40D3E22-13D2-4579-B447-ED160CC01F60}" type="slidenum">
              <a:rPr kumimoji="1" lang="ja-JP" altLang="en-US" smtClean="0"/>
              <a:t>1</a:t>
            </a:fld>
            <a:endParaRPr kumimoji="1" lang="ja-JP" altLang="en-US"/>
          </a:p>
        </p:txBody>
      </p:sp>
    </p:spTree>
    <p:extLst>
      <p:ext uri="{BB962C8B-B14F-4D97-AF65-F5344CB8AC3E}">
        <p14:creationId xmlns:p14="http://schemas.microsoft.com/office/powerpoint/2010/main" val="161442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5196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840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879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75392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3058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9544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7429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11955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46374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1474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0133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63609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9787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0959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発表時間：</a:t>
            </a:r>
            <a:r>
              <a:rPr kumimoji="1" lang="en-US" altLang="ja-JP" dirty="0" smtClean="0"/>
              <a:t>10</a:t>
            </a:r>
            <a:r>
              <a:rPr kumimoji="1" lang="ja-JP" altLang="en-US" dirty="0" smtClean="0"/>
              <a:t>分</a:t>
            </a:r>
            <a:endParaRPr kumimoji="1" lang="en-US" altLang="ja-JP" dirty="0" smtClean="0"/>
          </a:p>
          <a:p>
            <a:r>
              <a:rPr kumimoji="1" lang="ja-JP" altLang="en-US" dirty="0" smtClean="0"/>
              <a:t>質問：</a:t>
            </a:r>
            <a:r>
              <a:rPr kumimoji="1" lang="en-US" altLang="ja-JP" dirty="0" smtClean="0"/>
              <a:t>5</a:t>
            </a:r>
            <a:r>
              <a:rPr kumimoji="1" lang="ja-JP" altLang="en-US" dirty="0" smtClean="0"/>
              <a:t>分</a:t>
            </a:r>
            <a:endParaRPr kumimoji="1" lang="ja-JP" altLang="en-US" dirty="0"/>
          </a:p>
        </p:txBody>
      </p:sp>
      <p:sp>
        <p:nvSpPr>
          <p:cNvPr id="4" name="スライド番号プレースホルダー 3"/>
          <p:cNvSpPr>
            <a:spLocks noGrp="1"/>
          </p:cNvSpPr>
          <p:nvPr>
            <p:ph type="sldNum" sz="quarter" idx="10"/>
          </p:nvPr>
        </p:nvSpPr>
        <p:spPr/>
        <p:txBody>
          <a:bodyPr/>
          <a:lstStyle/>
          <a:p>
            <a:fld id="{E40D3E22-13D2-4579-B447-ED160CC01F60}" type="slidenum">
              <a:rPr kumimoji="1" lang="ja-JP" altLang="en-US" smtClean="0"/>
              <a:t>32</a:t>
            </a:fld>
            <a:endParaRPr kumimoji="1" lang="ja-JP" altLang="en-US"/>
          </a:p>
        </p:txBody>
      </p:sp>
    </p:spTree>
    <p:extLst>
      <p:ext uri="{BB962C8B-B14F-4D97-AF65-F5344CB8AC3E}">
        <p14:creationId xmlns:p14="http://schemas.microsoft.com/office/powerpoint/2010/main" val="247088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11606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870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D3E22-13D2-4579-B447-ED160CC01F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8807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FC8C238-7853-4D58-966D-B4D2CC1D642F}"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358828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FE74C15-2DF9-48D8-944C-2D34F258591E}"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72339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710B0E-A1D9-4DD4-BA0E-8D7F2F20EC81}"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268268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00E607-C37D-4645-B05E-B30260D0E43C}"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265583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229088-7791-4595-B49C-D0A68817684F}" type="datetime1">
              <a:rPr kumimoji="1" lang="ja-JP" altLang="en-US" smtClean="0"/>
              <a:t>2020/2/12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114488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C1BA226-3412-4EF1-8C22-D071484A01E2}" type="datetime1">
              <a:rPr kumimoji="1" lang="ja-JP" altLang="en-US" smtClean="0"/>
              <a:t>2020/2/12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364162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B00CAE-F067-47D1-B160-22BC2FF449F4}" type="datetime1">
              <a:rPr kumimoji="1" lang="ja-JP" altLang="en-US" smtClean="0"/>
              <a:t>2020/2/12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346078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56B48D2-60DE-4E86-B518-65579BAB9DA0}" type="datetime1">
              <a:rPr kumimoji="1" lang="ja-JP" altLang="en-US" smtClean="0"/>
              <a:t>2020/2/12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11911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52B307C-6D49-4E16-822D-2496E9355164}" type="datetime1">
              <a:rPr kumimoji="1" lang="ja-JP" altLang="en-US" smtClean="0"/>
              <a:t>2020/2/12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347936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82838CC-886A-4663-9C43-964739BED9A9}" type="datetime1">
              <a:rPr kumimoji="1" lang="ja-JP" altLang="en-US" smtClean="0"/>
              <a:t>2020/2/12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175934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5B8C10-F1BF-407C-8A90-CABE5392FBC3}" type="datetime1">
              <a:rPr kumimoji="1" lang="ja-JP" altLang="en-US" smtClean="0"/>
              <a:t>2020/2/12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424334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3D37C-4D39-42B1-9F76-8E8739C0DBC1}" type="datetime1">
              <a:rPr kumimoji="1" lang="ja-JP" altLang="en-US" smtClean="0"/>
              <a:t>2020/2/12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6F7E2-C778-434E-811A-7B1A55422EAD}" type="slidenum">
              <a:rPr kumimoji="1" lang="ja-JP" altLang="en-US" smtClean="0"/>
              <a:t>‹#›</a:t>
            </a:fld>
            <a:endParaRPr kumimoji="1" lang="ja-JP" altLang="en-US"/>
          </a:p>
        </p:txBody>
      </p:sp>
    </p:spTree>
    <p:extLst>
      <p:ext uri="{BB962C8B-B14F-4D97-AF65-F5344CB8AC3E}">
        <p14:creationId xmlns:p14="http://schemas.microsoft.com/office/powerpoint/2010/main" val="1422228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2.pn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80.png"/></Relationships>
</file>

<file path=ppt/slides/_rels/slide27.xml.rels><?xml version="1.0" encoding="UTF-8" standalone="yes"?>
<Relationships xmlns="http://schemas.openxmlformats.org/package/2006/relationships"><Relationship Id="rId8" Type="http://schemas.openxmlformats.org/officeDocument/2006/relationships/image" Target="../media/image49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28.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png"/><Relationship Id="rId12" Type="http://schemas.openxmlformats.org/officeDocument/2006/relationships/image" Target="../media/image51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75.png"/><Relationship Id="rId11" Type="http://schemas.openxmlformats.org/officeDocument/2006/relationships/image" Target="../media/image181.png"/><Relationship Id="rId5" Type="http://schemas.openxmlformats.org/officeDocument/2006/relationships/image" Target="../media/image174.png"/><Relationship Id="rId10" Type="http://schemas.openxmlformats.org/officeDocument/2006/relationships/image" Target="../media/image171.png"/><Relationship Id="rId4" Type="http://schemas.openxmlformats.org/officeDocument/2006/relationships/image" Target="../media/image164.png"/><Relationship Id="rId9" Type="http://schemas.openxmlformats.org/officeDocument/2006/relationships/image" Target="../media/image165.png"/></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0.png"/></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7504" y="1700808"/>
            <a:ext cx="8928992" cy="1077218"/>
          </a:xfrm>
          <a:prstGeom prst="rect">
            <a:avLst/>
          </a:prstGeom>
          <a:noFill/>
        </p:spPr>
        <p:txBody>
          <a:bodyPr wrap="square" rtlCol="0">
            <a:spAutoFit/>
          </a:bodyPr>
          <a:lstStyle/>
          <a:p>
            <a:pPr algn="ctr"/>
            <a:r>
              <a:rPr lang="ja-JP" altLang="en-US" sz="3200" dirty="0" smtClean="0">
                <a:latin typeface="+mj-ea"/>
                <a:ea typeface="+mj-ea"/>
              </a:rPr>
              <a:t>電力</a:t>
            </a:r>
            <a:r>
              <a:rPr lang="ja-JP" altLang="en-US" sz="3200" dirty="0">
                <a:latin typeface="+mj-ea"/>
                <a:ea typeface="+mj-ea"/>
              </a:rPr>
              <a:t>フィードバック部の</a:t>
            </a:r>
            <a:r>
              <a:rPr lang="ja-JP" altLang="en-US" sz="3200" dirty="0" smtClean="0">
                <a:latin typeface="+mj-ea"/>
                <a:ea typeface="+mj-ea"/>
              </a:rPr>
              <a:t>非対称化</a:t>
            </a:r>
            <a:r>
              <a:rPr lang="ja-JP" altLang="en-US" sz="3200" dirty="0">
                <a:latin typeface="+mj-ea"/>
                <a:ea typeface="+mj-ea"/>
              </a:rPr>
              <a:t>が</a:t>
            </a:r>
            <a:endParaRPr lang="en-US" altLang="ja-JP" sz="3200" dirty="0" smtClean="0">
              <a:latin typeface="+mj-ea"/>
              <a:ea typeface="+mj-ea"/>
            </a:endParaRPr>
          </a:p>
          <a:p>
            <a:pPr algn="ctr"/>
            <a:r>
              <a:rPr lang="ja-JP" altLang="en-US" sz="3200" dirty="0" smtClean="0">
                <a:latin typeface="+mj-ea"/>
                <a:ea typeface="+mj-ea"/>
              </a:rPr>
              <a:t>熱</a:t>
            </a:r>
            <a:r>
              <a:rPr lang="ja-JP" altLang="en-US" sz="3200" dirty="0">
                <a:latin typeface="+mj-ea"/>
                <a:ea typeface="+mj-ea"/>
              </a:rPr>
              <a:t>音響発電機の発振</a:t>
            </a:r>
            <a:r>
              <a:rPr lang="ja-JP" altLang="en-US" sz="3200" dirty="0" smtClean="0">
                <a:latin typeface="+mj-ea"/>
                <a:ea typeface="+mj-ea"/>
              </a:rPr>
              <a:t>余裕に与える効果</a:t>
            </a:r>
            <a:endParaRPr kumimoji="1" lang="ja-JP" altLang="en-US" sz="3200" dirty="0">
              <a:latin typeface="+mj-ea"/>
              <a:ea typeface="+mj-ea"/>
            </a:endParaRPr>
          </a:p>
        </p:txBody>
      </p:sp>
      <p:sp>
        <p:nvSpPr>
          <p:cNvPr id="9" name="テキスト ボックス 8"/>
          <p:cNvSpPr txBox="1"/>
          <p:nvPr/>
        </p:nvSpPr>
        <p:spPr>
          <a:xfrm>
            <a:off x="4027133" y="4653136"/>
            <a:ext cx="1624987" cy="1815882"/>
          </a:xfrm>
          <a:prstGeom prst="rect">
            <a:avLst/>
          </a:prstGeom>
          <a:noFill/>
        </p:spPr>
        <p:txBody>
          <a:bodyPr wrap="square" rtlCol="0">
            <a:spAutoFit/>
          </a:bodyPr>
          <a:lstStyle/>
          <a:p>
            <a:r>
              <a:rPr kumimoji="1" lang="ja-JP" altLang="en-US" sz="2800" dirty="0" smtClean="0"/>
              <a:t>所属</a:t>
            </a:r>
            <a:endParaRPr kumimoji="1" lang="en-US" altLang="ja-JP" sz="2800" dirty="0" smtClean="0"/>
          </a:p>
          <a:p>
            <a:r>
              <a:rPr lang="ja-JP" altLang="en-US" sz="2800" dirty="0" smtClean="0"/>
              <a:t>氏名</a:t>
            </a:r>
            <a:endParaRPr lang="en-US" altLang="ja-JP" sz="2800" dirty="0" smtClean="0"/>
          </a:p>
          <a:p>
            <a:r>
              <a:rPr kumimoji="1" lang="ja-JP" altLang="en-US" sz="2800" dirty="0" smtClean="0"/>
              <a:t>学籍番号</a:t>
            </a:r>
            <a:endParaRPr kumimoji="1" lang="en-US" altLang="ja-JP" sz="2800" dirty="0" smtClean="0"/>
          </a:p>
          <a:p>
            <a:r>
              <a:rPr lang="ja-JP" altLang="en-US" sz="2800" dirty="0" smtClean="0"/>
              <a:t>指導</a:t>
            </a:r>
            <a:r>
              <a:rPr lang="ja-JP" altLang="en-US" sz="2800" dirty="0"/>
              <a:t>教員</a:t>
            </a:r>
            <a:endParaRPr kumimoji="1" lang="ja-JP" altLang="en-US" sz="2800" dirty="0"/>
          </a:p>
        </p:txBody>
      </p:sp>
      <p:sp>
        <p:nvSpPr>
          <p:cNvPr id="2" name="スライド番号プレースホルダー 1"/>
          <p:cNvSpPr>
            <a:spLocks noGrp="1"/>
          </p:cNvSpPr>
          <p:nvPr>
            <p:ph type="sldNum" sz="quarter" idx="12"/>
          </p:nvPr>
        </p:nvSpPr>
        <p:spPr/>
        <p:txBody>
          <a:bodyPr/>
          <a:lstStyle/>
          <a:p>
            <a:fld id="{3556F7E2-C778-434E-811A-7B1A55422EAD}" type="slidenum">
              <a:rPr kumimoji="1" lang="ja-JP" altLang="en-US" smtClean="0"/>
              <a:t>1</a:t>
            </a:fld>
            <a:endParaRPr kumimoji="1" lang="ja-JP" altLang="en-US"/>
          </a:p>
        </p:txBody>
      </p:sp>
      <p:sp>
        <p:nvSpPr>
          <p:cNvPr id="5" name="テキスト ボックス 4"/>
          <p:cNvSpPr txBox="1"/>
          <p:nvPr/>
        </p:nvSpPr>
        <p:spPr>
          <a:xfrm>
            <a:off x="5660761" y="4656219"/>
            <a:ext cx="3231719" cy="1815882"/>
          </a:xfrm>
          <a:prstGeom prst="rect">
            <a:avLst/>
          </a:prstGeom>
          <a:noFill/>
        </p:spPr>
        <p:txBody>
          <a:bodyPr wrap="square" rtlCol="0">
            <a:spAutoFit/>
          </a:bodyPr>
          <a:lstStyle/>
          <a:p>
            <a:r>
              <a:rPr kumimoji="1" lang="ja-JP" altLang="en-US" sz="2800" dirty="0" smtClean="0"/>
              <a:t>機械創造工学</a:t>
            </a:r>
            <a:r>
              <a:rPr kumimoji="1" lang="ja-JP" altLang="en-US" sz="2800" dirty="0" smtClean="0"/>
              <a:t>専攻萩原　佑斗</a:t>
            </a:r>
            <a:endParaRPr kumimoji="1" lang="en-US" altLang="ja-JP" sz="2800" dirty="0" smtClean="0"/>
          </a:p>
          <a:p>
            <a:r>
              <a:rPr lang="en-US" altLang="ja-JP" sz="2800" dirty="0" smtClean="0"/>
              <a:t>16307383</a:t>
            </a:r>
          </a:p>
          <a:p>
            <a:r>
              <a:rPr kumimoji="1" lang="ja-JP" altLang="en-US" sz="2800" dirty="0" smtClean="0"/>
              <a:t>小林　泰秀　准教授</a:t>
            </a:r>
            <a:endParaRPr kumimoji="1" lang="ja-JP" altLang="en-US" sz="2800" dirty="0"/>
          </a:p>
        </p:txBody>
      </p:sp>
      <p:sp>
        <p:nvSpPr>
          <p:cNvPr id="3" name="テキスト ボックス 2"/>
          <p:cNvSpPr txBox="1"/>
          <p:nvPr/>
        </p:nvSpPr>
        <p:spPr>
          <a:xfrm>
            <a:off x="539552" y="2883042"/>
            <a:ext cx="8064896" cy="830997"/>
          </a:xfrm>
          <a:prstGeom prst="rect">
            <a:avLst/>
          </a:prstGeom>
          <a:noFill/>
        </p:spPr>
        <p:txBody>
          <a:bodyPr wrap="square" rtlCol="0">
            <a:spAutoFit/>
          </a:bodyPr>
          <a:lstStyle/>
          <a:p>
            <a:pPr algn="ctr"/>
            <a:r>
              <a:rPr lang="en-US" altLang="ja-JP" sz="2400" dirty="0" smtClean="0">
                <a:latin typeface="Times New Roman" panose="02020603050405020304" pitchFamily="18" charset="0"/>
                <a:cs typeface="Times New Roman" panose="02020603050405020304" pitchFamily="18" charset="0"/>
              </a:rPr>
              <a:t>Effect of asymmetry of electricity-feedback circuit on instability</a:t>
            </a:r>
          </a:p>
          <a:p>
            <a:pPr algn="ctr"/>
            <a:r>
              <a:rPr kumimoji="1" lang="en-US" altLang="ja-JP" sz="2400" dirty="0" smtClean="0">
                <a:latin typeface="Times New Roman" panose="02020603050405020304" pitchFamily="18" charset="0"/>
                <a:cs typeface="Times New Roman" panose="02020603050405020304" pitchFamily="18" charset="0"/>
              </a:rPr>
              <a:t> margin of </a:t>
            </a:r>
            <a:r>
              <a:rPr kumimoji="1" lang="en-US" altLang="ja-JP" sz="2400" dirty="0" err="1" smtClean="0">
                <a:latin typeface="Times New Roman" panose="02020603050405020304" pitchFamily="18" charset="0"/>
                <a:cs typeface="Times New Roman" panose="02020603050405020304" pitchFamily="18" charset="0"/>
              </a:rPr>
              <a:t>thermoacoustic</a:t>
            </a:r>
            <a:r>
              <a:rPr kumimoji="1" lang="en-US" altLang="ja-JP" sz="2400" dirty="0" smtClean="0">
                <a:latin typeface="Times New Roman" panose="02020603050405020304" pitchFamily="18" charset="0"/>
                <a:cs typeface="Times New Roman" panose="02020603050405020304" pitchFamily="18" charset="0"/>
              </a:rPr>
              <a:t> electric generator</a:t>
            </a:r>
            <a:endParaRPr kumimoji="1" lang="ja-JP" altLang="en-US" sz="2400" dirty="0">
              <a:latin typeface="Times New Roman" panose="02020603050405020304" pitchFamily="18" charset="0"/>
              <a:cs typeface="Times New Roman" panose="02020603050405020304" pitchFamily="18" charset="0"/>
            </a:endParaRPr>
          </a:p>
        </p:txBody>
      </p:sp>
      <p:sp>
        <p:nvSpPr>
          <p:cNvPr id="8" name="テキスト ボックス 7"/>
          <p:cNvSpPr txBox="1"/>
          <p:nvPr/>
        </p:nvSpPr>
        <p:spPr>
          <a:xfrm>
            <a:off x="0" y="312134"/>
            <a:ext cx="9143999" cy="584775"/>
          </a:xfrm>
          <a:prstGeom prst="rect">
            <a:avLst/>
          </a:prstGeom>
          <a:noFill/>
        </p:spPr>
        <p:txBody>
          <a:bodyPr wrap="square" rtlCol="0">
            <a:spAutoFit/>
          </a:bodyPr>
          <a:lstStyle/>
          <a:p>
            <a:pPr algn="ctr"/>
            <a:r>
              <a:rPr lang="ja-JP" altLang="en-US" sz="3200" dirty="0" smtClean="0">
                <a:latin typeface="+mj-ea"/>
                <a:ea typeface="+mj-ea"/>
              </a:rPr>
              <a:t>令和元年度　修士論文発表会</a:t>
            </a:r>
            <a:endParaRPr kumimoji="1" lang="ja-JP" altLang="en-US" sz="3200" dirty="0">
              <a:latin typeface="+mj-ea"/>
              <a:ea typeface="+mj-ea"/>
            </a:endParaRPr>
          </a:p>
        </p:txBody>
      </p:sp>
    </p:spTree>
    <p:extLst>
      <p:ext uri="{BB962C8B-B14F-4D97-AF65-F5344CB8AC3E}">
        <p14:creationId xmlns:p14="http://schemas.microsoft.com/office/powerpoint/2010/main" val="3394776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299" y="92501"/>
            <a:ext cx="5389802" cy="4035146"/>
          </a:xfrm>
          <a:prstGeom prst="rect">
            <a:avLst/>
          </a:prstGeom>
        </p:spPr>
      </p:pic>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10</a:t>
            </a:fld>
            <a:endParaRPr kumimoji="1" lang="ja-JP" altLang="en-US"/>
          </a:p>
        </p:txBody>
      </p:sp>
      <p:sp>
        <p:nvSpPr>
          <p:cNvPr id="6" name="テキスト ボックス 5"/>
          <p:cNvSpPr txBox="1"/>
          <p:nvPr/>
        </p:nvSpPr>
        <p:spPr>
          <a:xfrm>
            <a:off x="346930" y="1122047"/>
            <a:ext cx="340445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lang="en-US" altLang="ja-JP" sz="2400" dirty="0" smtClean="0">
                <a:solidFill>
                  <a:prstClr val="black"/>
                </a:solidFill>
                <a:latin typeface="Calibri"/>
                <a:ea typeface="ＭＳ Ｐゴシック" panose="020B0600070205080204" pitchFamily="50" charset="-128"/>
              </a:rPr>
              <a:t>30</a:t>
            </a:r>
            <a:r>
              <a:rPr lang="en-US" altLang="ja-JP" sz="2400" dirty="0">
                <a:solidFill>
                  <a:prstClr val="black"/>
                </a:solidFill>
                <a:latin typeface="Calibri"/>
                <a:ea typeface="ＭＳ Ｐゴシック" panose="020B0600070205080204" pitchFamily="50" charset="-128"/>
              </a:rPr>
              <a:t>0</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10</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lang="en-US" altLang="ja-JP" sz="2400" noProof="0" dirty="0">
                <a:solidFill>
                  <a:prstClr val="black"/>
                </a:solidFill>
                <a:latin typeface="Calibri"/>
                <a:ea typeface="ＭＳ Ｐゴシック" panose="020B0600070205080204" pitchFamily="50" charset="-128"/>
              </a:rPr>
              <a:t>7</a:t>
            </a:r>
            <a:r>
              <a:rPr lang="en-US" altLang="ja-JP" sz="2400" dirty="0" smtClean="0">
                <a:solidFill>
                  <a:prstClr val="black"/>
                </a:solidFill>
                <a:latin typeface="Calibri"/>
                <a:ea typeface="ＭＳ Ｐゴシック" panose="020B0600070205080204" pitchFamily="50" charset="-128"/>
              </a:rPr>
              <a:t>0</a:t>
            </a: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Ω</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lang="en-US" altLang="ja-JP" sz="2400" dirty="0" smtClean="0">
                <a:solidFill>
                  <a:prstClr val="black"/>
                </a:solidFill>
                <a:latin typeface="Calibri"/>
                <a:ea typeface="ＭＳ Ｐゴシック" panose="020B0600070205080204" pitchFamily="50" charset="-128"/>
              </a:rPr>
              <a:t>4</a:t>
            </a:r>
            <a:r>
              <a:rPr lang="en-US" altLang="ja-JP" sz="2400" dirty="0">
                <a:solidFill>
                  <a:prstClr val="black"/>
                </a:solidFill>
                <a:latin typeface="Calibri"/>
                <a:ea typeface="ＭＳ Ｐゴシック" panose="020B0600070205080204" pitchFamily="50" charset="-128"/>
              </a:rPr>
              <a:t>7</a:t>
            </a: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Ω</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定在波型</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の発振モード</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7" name="タイトル 1"/>
          <p:cNvSpPr>
            <a:spLocks noGrp="1"/>
          </p:cNvSpPr>
          <p:nvPr>
            <p:ph type="title"/>
          </p:nvPr>
        </p:nvSpPr>
        <p:spPr>
          <a:xfrm>
            <a:off x="86816" y="-18256"/>
            <a:ext cx="3981128" cy="1143000"/>
          </a:xfrm>
        </p:spPr>
        <p:txBody>
          <a:bodyPr>
            <a:normAutofit/>
          </a:bodyPr>
          <a:lstStyle/>
          <a:p>
            <a:pPr algn="l"/>
            <a:r>
              <a:rPr lang="ja-JP" altLang="en-US" sz="3600" dirty="0" smtClean="0"/>
              <a:t>実験</a:t>
            </a:r>
            <a:r>
              <a:rPr kumimoji="1" lang="ja-JP" altLang="en-US" sz="3600" dirty="0" smtClean="0"/>
              <a:t>条件</a:t>
            </a:r>
            <a:endParaRPr kumimoji="1" lang="ja-JP" altLang="en-US" sz="3600" dirty="0"/>
          </a:p>
        </p:txBody>
      </p:sp>
      <p:sp>
        <p:nvSpPr>
          <p:cNvPr id="8" name="正方形/長方形 7"/>
          <p:cNvSpPr/>
          <p:nvPr/>
        </p:nvSpPr>
        <p:spPr>
          <a:xfrm>
            <a:off x="377990" y="4825432"/>
            <a:ext cx="6175210" cy="830997"/>
          </a:xfrm>
          <a:prstGeom prst="rect">
            <a:avLst/>
          </a:prstGeom>
        </p:spPr>
        <p:txBody>
          <a:bodyPr wrap="square">
            <a:spAutoFit/>
          </a:bodyPr>
          <a:lstStyle/>
          <a:p>
            <a:pPr lvl="0">
              <a:defRPr/>
            </a:pPr>
            <a:r>
              <a:rPr lang="ja-JP" altLang="en-US" sz="2400" dirty="0">
                <a:solidFill>
                  <a:prstClr val="black"/>
                </a:solidFill>
              </a:rPr>
              <a:t>スイッチングによる瞬時電力の遮断</a:t>
            </a:r>
            <a:r>
              <a:rPr lang="ja-JP" altLang="en-US" sz="2400" dirty="0" smtClean="0">
                <a:solidFill>
                  <a:prstClr val="black"/>
                </a:solidFill>
              </a:rPr>
              <a:t>時間</a:t>
            </a:r>
            <a:endParaRPr lang="en-US" altLang="ja-JP" sz="2400" dirty="0" smtClean="0">
              <a:solidFill>
                <a:prstClr val="black"/>
              </a:solidFill>
            </a:endParaRPr>
          </a:p>
          <a:p>
            <a:pPr lvl="0">
              <a:defRPr/>
            </a:pPr>
            <a:r>
              <a:rPr lang="en-US" altLang="ja-JP" sz="2400" b="1" i="1" dirty="0">
                <a:solidFill>
                  <a:prstClr val="black"/>
                </a:solidFill>
                <a:latin typeface="Times New Roman" panose="02020603050405020304" pitchFamily="18" charset="0"/>
                <a:cs typeface="Times New Roman" panose="02020603050405020304" pitchFamily="18" charset="0"/>
              </a:rPr>
              <a:t> </a:t>
            </a:r>
            <a:r>
              <a:rPr lang="en-US" altLang="ja-JP" sz="2400" b="1" i="1" dirty="0" smtClean="0">
                <a:solidFill>
                  <a:prstClr val="black"/>
                </a:solidFill>
                <a:latin typeface="Times New Roman" panose="02020603050405020304" pitchFamily="18" charset="0"/>
                <a:cs typeface="Times New Roman" panose="02020603050405020304" pitchFamily="18" charset="0"/>
              </a:rPr>
              <a:t> </a:t>
            </a:r>
            <a:r>
              <a:rPr lang="en-US" altLang="ja-JP" sz="2400" b="1" i="1" dirty="0" err="1" smtClean="0">
                <a:solidFill>
                  <a:prstClr val="black"/>
                </a:solidFill>
                <a:latin typeface="Times New Roman" panose="02020603050405020304" pitchFamily="18" charset="0"/>
                <a:cs typeface="Times New Roman" panose="02020603050405020304" pitchFamily="18" charset="0"/>
              </a:rPr>
              <a:t>t</a:t>
            </a:r>
            <a:r>
              <a:rPr lang="en-US" altLang="ja-JP" sz="2400" b="1" i="1" baseline="-25000" dirty="0" err="1" smtClean="0">
                <a:solidFill>
                  <a:prstClr val="black"/>
                </a:solidFill>
                <a:latin typeface="Times New Roman" panose="02020603050405020304" pitchFamily="18" charset="0"/>
                <a:cs typeface="Times New Roman" panose="02020603050405020304" pitchFamily="18" charset="0"/>
              </a:rPr>
              <a:t>s</a:t>
            </a:r>
            <a:r>
              <a:rPr lang="en-US" altLang="ja-JP" sz="2400" b="1" i="1" baseline="-25000" dirty="0" smtClean="0">
                <a:solidFill>
                  <a:prstClr val="black"/>
                </a:solidFill>
                <a:latin typeface="Times New Roman" panose="02020603050405020304" pitchFamily="18" charset="0"/>
                <a:cs typeface="Times New Roman" panose="02020603050405020304" pitchFamily="18" charset="0"/>
              </a:rPr>
              <a:t>  </a:t>
            </a:r>
            <a:r>
              <a:rPr lang="en-US" altLang="ja-JP" sz="2400" dirty="0" smtClean="0">
                <a:solidFill>
                  <a:prstClr val="black"/>
                </a:solidFill>
              </a:rPr>
              <a:t>=  0,5,4,3,2 </a:t>
            </a:r>
            <a:r>
              <a:rPr lang="en-US" altLang="ja-JP" sz="2400" dirty="0" err="1" smtClean="0">
                <a:solidFill>
                  <a:prstClr val="black"/>
                </a:solidFill>
              </a:rPr>
              <a:t>ms</a:t>
            </a:r>
            <a:endParaRPr lang="en-US" altLang="ja-JP" sz="2400" dirty="0" smtClean="0">
              <a:solidFill>
                <a:prstClr val="black"/>
              </a:solidFill>
            </a:endParaRPr>
          </a:p>
        </p:txBody>
      </p:sp>
      <p:sp>
        <p:nvSpPr>
          <p:cNvPr id="10" name="テキスト ボックス 9"/>
          <p:cNvSpPr txBox="1"/>
          <p:nvPr/>
        </p:nvSpPr>
        <p:spPr>
          <a:xfrm>
            <a:off x="377990" y="3773953"/>
            <a:ext cx="3044417" cy="400110"/>
          </a:xfrm>
          <a:prstGeom prst="rect">
            <a:avLst/>
          </a:prstGeom>
          <a:noFill/>
        </p:spPr>
        <p:txBody>
          <a:bodyPr wrap="square" rtlCol="0">
            <a:spAutoFit/>
          </a:bodyPr>
          <a:lstStyle/>
          <a:p>
            <a:r>
              <a:rPr kumimoji="1" lang="ja-JP" altLang="en-US" sz="2000" dirty="0" smtClean="0"/>
              <a:t>抵抗値の選定について</a:t>
            </a:r>
            <a:endParaRPr kumimoji="1" lang="ja-JP" altLang="en-US" sz="2000" dirty="0"/>
          </a:p>
        </p:txBody>
      </p:sp>
      <p:sp>
        <p:nvSpPr>
          <p:cNvPr id="11" name="テキスト ボックス 10"/>
          <p:cNvSpPr txBox="1"/>
          <p:nvPr/>
        </p:nvSpPr>
        <p:spPr>
          <a:xfrm>
            <a:off x="69472" y="4182733"/>
            <a:ext cx="9149071" cy="415498"/>
          </a:xfrm>
          <a:prstGeom prst="rect">
            <a:avLst/>
          </a:prstGeom>
          <a:noFill/>
        </p:spPr>
        <p:txBody>
          <a:bodyPr wrap="square" rtlCol="0">
            <a:spAutoFit/>
          </a:bodyPr>
          <a:lstStyle/>
          <a:p>
            <a:r>
              <a:rPr lang="ja-JP" altLang="en-US" sz="2100" dirty="0" smtClean="0"/>
              <a:t>進行波型と定在波型の</a:t>
            </a:r>
            <a:r>
              <a:rPr lang="ja-JP" altLang="en-US" sz="2100" dirty="0"/>
              <a:t>二</a:t>
            </a:r>
            <a:r>
              <a:rPr lang="ja-JP" altLang="en-US" sz="2100" dirty="0" smtClean="0"/>
              <a:t>つのモードが励起しうなる抵抗値より大きな値に調整</a:t>
            </a:r>
            <a:endParaRPr kumimoji="1" lang="ja-JP" altLang="en-US" sz="2100" dirty="0"/>
          </a:p>
        </p:txBody>
      </p:sp>
      <p:sp>
        <p:nvSpPr>
          <p:cNvPr id="24" name="テキスト ボックス 23"/>
          <p:cNvSpPr txBox="1"/>
          <p:nvPr/>
        </p:nvSpPr>
        <p:spPr>
          <a:xfrm>
            <a:off x="346930" y="5912424"/>
            <a:ext cx="4836580" cy="400110"/>
          </a:xfrm>
          <a:prstGeom prst="rect">
            <a:avLst/>
          </a:prstGeom>
          <a:noFill/>
        </p:spPr>
        <p:txBody>
          <a:bodyPr wrap="none" rtlCol="0">
            <a:spAutoFit/>
          </a:bodyPr>
          <a:lstStyle/>
          <a:p>
            <a:r>
              <a:rPr lang="ja-JP" altLang="en-US" sz="2000" dirty="0" smtClean="0"/>
              <a:t>遮断時間</a:t>
            </a:r>
            <a:r>
              <a:rPr lang="en-US" altLang="ja-JP" sz="2000" dirty="0"/>
              <a:t>5</a:t>
            </a:r>
            <a:r>
              <a:rPr lang="ja-JP" altLang="en-US" sz="2000" dirty="0" smtClean="0"/>
              <a:t>通りを</a:t>
            </a:r>
            <a:r>
              <a:rPr lang="en-US" altLang="ja-JP" sz="2000" dirty="0" smtClean="0"/>
              <a:t>4</a:t>
            </a:r>
            <a:r>
              <a:rPr lang="ja-JP" altLang="en-US" sz="2000" dirty="0" smtClean="0"/>
              <a:t>回繰り返し計</a:t>
            </a:r>
            <a:r>
              <a:rPr lang="en-US" altLang="ja-JP" sz="2000" dirty="0" smtClean="0"/>
              <a:t>20</a:t>
            </a:r>
            <a:r>
              <a:rPr lang="ja-JP" altLang="en-US" sz="2000" dirty="0" smtClean="0"/>
              <a:t>回の</a:t>
            </a:r>
            <a:r>
              <a:rPr lang="ja-JP" altLang="en-US" sz="2000" dirty="0" smtClean="0"/>
              <a:t>測定</a:t>
            </a:r>
            <a:endParaRPr lang="en-US" altLang="ja-JP" sz="2000" dirty="0" smtClean="0"/>
          </a:p>
        </p:txBody>
      </p:sp>
      <p:grpSp>
        <p:nvGrpSpPr>
          <p:cNvPr id="3" name="グループ化 2"/>
          <p:cNvGrpSpPr/>
          <p:nvPr/>
        </p:nvGrpSpPr>
        <p:grpSpPr>
          <a:xfrm>
            <a:off x="6120000" y="2988000"/>
            <a:ext cx="2000339" cy="505591"/>
            <a:chOff x="6120000" y="2988000"/>
            <a:chExt cx="2000339" cy="505591"/>
          </a:xfrm>
        </p:grpSpPr>
        <p:cxnSp>
          <p:nvCxnSpPr>
            <p:cNvPr id="13" name="直線コネクタ 12"/>
            <p:cNvCxnSpPr/>
            <p:nvPr/>
          </p:nvCxnSpPr>
          <p:spPr>
            <a:xfrm>
              <a:off x="6398470"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807899"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120000" y="3354152"/>
              <a:ext cx="278272" cy="0"/>
            </a:xfrm>
            <a:prstGeom prst="straightConnector1">
              <a:avLst/>
            </a:prstGeom>
            <a:ln w="38100">
              <a:solidFill>
                <a:srgbClr val="FF0000"/>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7012343" y="2988000"/>
              <a:ext cx="1107996" cy="369332"/>
            </a:xfrm>
            <a:prstGeom prst="rect">
              <a:avLst/>
            </a:prstGeom>
            <a:solidFill>
              <a:schemeClr val="bg1"/>
            </a:solidFill>
          </p:spPr>
          <p:txBody>
            <a:bodyPr wrap="none">
              <a:spAutoFit/>
            </a:bodyPr>
            <a:lstStyle/>
            <a:p>
              <a:pPr lvl="0">
                <a:defRPr/>
              </a:pPr>
              <a:r>
                <a:rPr lang="en-US" altLang="ja-JP" dirty="0">
                  <a:solidFill>
                    <a:srgbClr val="FF0000"/>
                  </a:solidFill>
                  <a:latin typeface="Times New Roman" panose="02020603050405020304" pitchFamily="18" charset="0"/>
                  <a:cs typeface="Times New Roman" panose="02020603050405020304" pitchFamily="18" charset="0"/>
                </a:rPr>
                <a:t> </a:t>
              </a:r>
              <a:r>
                <a:rPr lang="en-US" altLang="ja-JP" dirty="0" err="1">
                  <a:solidFill>
                    <a:srgbClr val="FF0000"/>
                  </a:solidFill>
                  <a:latin typeface="Times New Roman" panose="02020603050405020304" pitchFamily="18" charset="0"/>
                  <a:cs typeface="Times New Roman" panose="02020603050405020304" pitchFamily="18" charset="0"/>
                </a:rPr>
                <a:t>t</a:t>
              </a:r>
              <a:r>
                <a:rPr lang="en-US" altLang="ja-JP" baseline="-25000" dirty="0" err="1">
                  <a:solidFill>
                    <a:srgbClr val="FF0000"/>
                  </a:solidFill>
                  <a:latin typeface="Times New Roman" panose="02020603050405020304" pitchFamily="18" charset="0"/>
                  <a:cs typeface="Times New Roman" panose="02020603050405020304" pitchFamily="18" charset="0"/>
                </a:rPr>
                <a:t>s</a:t>
              </a:r>
              <a:r>
                <a:rPr lang="en-US" altLang="ja-JP" baseline="-25000" dirty="0">
                  <a:solidFill>
                    <a:srgbClr val="FF0000"/>
                  </a:solidFill>
                  <a:latin typeface="Times New Roman" panose="02020603050405020304" pitchFamily="18" charset="0"/>
                  <a:cs typeface="Times New Roman" panose="02020603050405020304" pitchFamily="18" charset="0"/>
                </a:rPr>
                <a:t>  </a:t>
              </a:r>
              <a:r>
                <a:rPr lang="en-US" altLang="ja-JP" dirty="0">
                  <a:solidFill>
                    <a:srgbClr val="FF0000"/>
                  </a:solidFill>
                </a:rPr>
                <a:t>=  </a:t>
              </a:r>
              <a:r>
                <a:rPr lang="en-US" altLang="ja-JP" dirty="0" smtClean="0">
                  <a:solidFill>
                    <a:srgbClr val="FF0000"/>
                  </a:solidFill>
                </a:rPr>
                <a:t>5 </a:t>
              </a:r>
              <a:r>
                <a:rPr lang="en-US" altLang="ja-JP" dirty="0" err="1">
                  <a:solidFill>
                    <a:srgbClr val="FF0000"/>
                  </a:solidFill>
                </a:rPr>
                <a:t>ms</a:t>
              </a:r>
              <a:endParaRPr lang="en-US" altLang="ja-JP" dirty="0">
                <a:solidFill>
                  <a:srgbClr val="FF0000"/>
                </a:solidFill>
                <a:latin typeface="Times New Roman" panose="02020603050405020304" pitchFamily="18" charset="0"/>
                <a:cs typeface="Times New Roman" panose="02020603050405020304" pitchFamily="18" charset="0"/>
              </a:endParaRPr>
            </a:p>
          </p:txBody>
        </p:sp>
        <p:cxnSp>
          <p:nvCxnSpPr>
            <p:cNvPr id="14" name="直線矢印コネクタ 13"/>
            <p:cNvCxnSpPr/>
            <p:nvPr/>
          </p:nvCxnSpPr>
          <p:spPr>
            <a:xfrm>
              <a:off x="6789407" y="3354152"/>
              <a:ext cx="554593" cy="0"/>
            </a:xfrm>
            <a:prstGeom prst="straightConnector1">
              <a:avLst/>
            </a:prstGeom>
            <a:ln w="38100">
              <a:solidFill>
                <a:srgbClr val="FF0000"/>
              </a:solidFill>
              <a:headEnd type="arrow" w="lg" len="sm"/>
              <a:tailEnd type="none" w="lg" len="sm"/>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339899" y="3354152"/>
              <a:ext cx="4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6228000" y="2985954"/>
            <a:ext cx="1892339" cy="505591"/>
            <a:chOff x="6228000" y="2988000"/>
            <a:chExt cx="1892339" cy="505591"/>
          </a:xfrm>
        </p:grpSpPr>
        <p:cxnSp>
          <p:nvCxnSpPr>
            <p:cNvPr id="21" name="直線コネクタ 20"/>
            <p:cNvCxnSpPr/>
            <p:nvPr/>
          </p:nvCxnSpPr>
          <p:spPr>
            <a:xfrm>
              <a:off x="6480000"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807899"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228000" y="3354152"/>
              <a:ext cx="278272" cy="0"/>
            </a:xfrm>
            <a:prstGeom prst="straightConnector1">
              <a:avLst/>
            </a:prstGeom>
            <a:ln w="38100">
              <a:solidFill>
                <a:srgbClr val="FF0000"/>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7012343" y="2988000"/>
              <a:ext cx="1107996" cy="369332"/>
            </a:xfrm>
            <a:prstGeom prst="rect">
              <a:avLst/>
            </a:prstGeom>
            <a:solidFill>
              <a:schemeClr val="bg1"/>
            </a:solidFill>
          </p:spPr>
          <p:txBody>
            <a:bodyPr wrap="none">
              <a:spAutoFit/>
            </a:bodyPr>
            <a:lstStyle/>
            <a:p>
              <a:pPr lvl="0">
                <a:defRPr/>
              </a:pPr>
              <a:r>
                <a:rPr lang="en-US" altLang="ja-JP" dirty="0">
                  <a:solidFill>
                    <a:srgbClr val="FF0000"/>
                  </a:solidFill>
                  <a:latin typeface="Times New Roman" panose="02020603050405020304" pitchFamily="18" charset="0"/>
                  <a:cs typeface="Times New Roman" panose="02020603050405020304" pitchFamily="18" charset="0"/>
                </a:rPr>
                <a:t> </a:t>
              </a:r>
              <a:r>
                <a:rPr lang="en-US" altLang="ja-JP" dirty="0" err="1">
                  <a:solidFill>
                    <a:srgbClr val="FF0000"/>
                  </a:solidFill>
                  <a:latin typeface="Times New Roman" panose="02020603050405020304" pitchFamily="18" charset="0"/>
                  <a:cs typeface="Times New Roman" panose="02020603050405020304" pitchFamily="18" charset="0"/>
                </a:rPr>
                <a:t>t</a:t>
              </a:r>
              <a:r>
                <a:rPr lang="en-US" altLang="ja-JP" baseline="-25000" dirty="0" err="1">
                  <a:solidFill>
                    <a:srgbClr val="FF0000"/>
                  </a:solidFill>
                  <a:latin typeface="Times New Roman" panose="02020603050405020304" pitchFamily="18" charset="0"/>
                  <a:cs typeface="Times New Roman" panose="02020603050405020304" pitchFamily="18" charset="0"/>
                </a:rPr>
                <a:t>s</a:t>
              </a:r>
              <a:r>
                <a:rPr lang="en-US" altLang="ja-JP" baseline="-25000" dirty="0">
                  <a:solidFill>
                    <a:srgbClr val="FF0000"/>
                  </a:solidFill>
                  <a:latin typeface="Times New Roman" panose="02020603050405020304" pitchFamily="18" charset="0"/>
                  <a:cs typeface="Times New Roman" panose="02020603050405020304" pitchFamily="18" charset="0"/>
                </a:rPr>
                <a:t>  </a:t>
              </a:r>
              <a:r>
                <a:rPr lang="en-US" altLang="ja-JP" dirty="0">
                  <a:solidFill>
                    <a:srgbClr val="FF0000"/>
                  </a:solidFill>
                </a:rPr>
                <a:t>=  4</a:t>
              </a:r>
              <a:r>
                <a:rPr lang="en-US" altLang="ja-JP" dirty="0" smtClean="0">
                  <a:solidFill>
                    <a:srgbClr val="FF0000"/>
                  </a:solidFill>
                </a:rPr>
                <a:t> </a:t>
              </a:r>
              <a:r>
                <a:rPr lang="en-US" altLang="ja-JP" dirty="0" err="1">
                  <a:solidFill>
                    <a:srgbClr val="FF0000"/>
                  </a:solidFill>
                </a:rPr>
                <a:t>ms</a:t>
              </a:r>
              <a:endParaRPr lang="en-US" altLang="ja-JP" dirty="0">
                <a:solidFill>
                  <a:srgbClr val="FF0000"/>
                </a:solidFill>
                <a:latin typeface="Times New Roman" panose="02020603050405020304" pitchFamily="18" charset="0"/>
                <a:cs typeface="Times New Roman" panose="02020603050405020304" pitchFamily="18" charset="0"/>
              </a:endParaRPr>
            </a:p>
          </p:txBody>
        </p:sp>
        <p:cxnSp>
          <p:nvCxnSpPr>
            <p:cNvPr id="28" name="直線矢印コネクタ 27"/>
            <p:cNvCxnSpPr/>
            <p:nvPr/>
          </p:nvCxnSpPr>
          <p:spPr>
            <a:xfrm>
              <a:off x="6789407" y="3354152"/>
              <a:ext cx="554593" cy="0"/>
            </a:xfrm>
            <a:prstGeom prst="straightConnector1">
              <a:avLst/>
            </a:prstGeom>
            <a:ln w="38100">
              <a:solidFill>
                <a:srgbClr val="FF0000"/>
              </a:solidFill>
              <a:headEnd type="arrow" w="lg" len="sm"/>
              <a:tailEnd type="none" w="lg" len="sm"/>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339899" y="3354152"/>
              <a:ext cx="4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6259136" y="2985954"/>
            <a:ext cx="1868742" cy="505591"/>
            <a:chOff x="6251597" y="2988000"/>
            <a:chExt cx="1868742" cy="505591"/>
          </a:xfrm>
        </p:grpSpPr>
        <p:cxnSp>
          <p:nvCxnSpPr>
            <p:cNvPr id="31" name="直線コネクタ 30"/>
            <p:cNvCxnSpPr/>
            <p:nvPr/>
          </p:nvCxnSpPr>
          <p:spPr>
            <a:xfrm>
              <a:off x="6539597"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807899"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6251597" y="3354152"/>
              <a:ext cx="278272" cy="0"/>
            </a:xfrm>
            <a:prstGeom prst="straightConnector1">
              <a:avLst/>
            </a:prstGeom>
            <a:ln w="38100">
              <a:solidFill>
                <a:srgbClr val="FF0000"/>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7012343" y="2988000"/>
              <a:ext cx="1107996" cy="369332"/>
            </a:xfrm>
            <a:prstGeom prst="rect">
              <a:avLst/>
            </a:prstGeom>
            <a:solidFill>
              <a:schemeClr val="bg1"/>
            </a:solidFill>
          </p:spPr>
          <p:txBody>
            <a:bodyPr wrap="none">
              <a:spAutoFit/>
            </a:bodyPr>
            <a:lstStyle/>
            <a:p>
              <a:pPr lvl="0">
                <a:defRPr/>
              </a:pPr>
              <a:r>
                <a:rPr lang="en-US" altLang="ja-JP" dirty="0">
                  <a:solidFill>
                    <a:srgbClr val="FF0000"/>
                  </a:solidFill>
                  <a:latin typeface="Times New Roman" panose="02020603050405020304" pitchFamily="18" charset="0"/>
                  <a:cs typeface="Times New Roman" panose="02020603050405020304" pitchFamily="18" charset="0"/>
                </a:rPr>
                <a:t> </a:t>
              </a:r>
              <a:r>
                <a:rPr lang="en-US" altLang="ja-JP" dirty="0" err="1">
                  <a:solidFill>
                    <a:srgbClr val="FF0000"/>
                  </a:solidFill>
                  <a:latin typeface="Times New Roman" panose="02020603050405020304" pitchFamily="18" charset="0"/>
                  <a:cs typeface="Times New Roman" panose="02020603050405020304" pitchFamily="18" charset="0"/>
                </a:rPr>
                <a:t>t</a:t>
              </a:r>
              <a:r>
                <a:rPr lang="en-US" altLang="ja-JP" baseline="-25000" dirty="0" err="1">
                  <a:solidFill>
                    <a:srgbClr val="FF0000"/>
                  </a:solidFill>
                  <a:latin typeface="Times New Roman" panose="02020603050405020304" pitchFamily="18" charset="0"/>
                  <a:cs typeface="Times New Roman" panose="02020603050405020304" pitchFamily="18" charset="0"/>
                </a:rPr>
                <a:t>s</a:t>
              </a:r>
              <a:r>
                <a:rPr lang="en-US" altLang="ja-JP" baseline="-25000" dirty="0">
                  <a:solidFill>
                    <a:srgbClr val="FF0000"/>
                  </a:solidFill>
                  <a:latin typeface="Times New Roman" panose="02020603050405020304" pitchFamily="18" charset="0"/>
                  <a:cs typeface="Times New Roman" panose="02020603050405020304" pitchFamily="18" charset="0"/>
                </a:rPr>
                <a:t>  </a:t>
              </a:r>
              <a:r>
                <a:rPr lang="en-US" altLang="ja-JP" dirty="0">
                  <a:solidFill>
                    <a:srgbClr val="FF0000"/>
                  </a:solidFill>
                </a:rPr>
                <a:t>=  3</a:t>
              </a:r>
              <a:r>
                <a:rPr lang="en-US" altLang="ja-JP" dirty="0" smtClean="0">
                  <a:solidFill>
                    <a:srgbClr val="FF0000"/>
                  </a:solidFill>
                </a:rPr>
                <a:t> </a:t>
              </a:r>
              <a:r>
                <a:rPr lang="en-US" altLang="ja-JP" dirty="0" err="1">
                  <a:solidFill>
                    <a:srgbClr val="FF0000"/>
                  </a:solidFill>
                </a:rPr>
                <a:t>ms</a:t>
              </a:r>
              <a:endParaRPr lang="en-US" altLang="ja-JP" dirty="0">
                <a:solidFill>
                  <a:srgbClr val="FF0000"/>
                </a:solidFill>
                <a:latin typeface="Times New Roman" panose="02020603050405020304" pitchFamily="18" charset="0"/>
                <a:cs typeface="Times New Roman" panose="02020603050405020304" pitchFamily="18" charset="0"/>
              </a:endParaRPr>
            </a:p>
          </p:txBody>
        </p:sp>
        <p:cxnSp>
          <p:nvCxnSpPr>
            <p:cNvPr id="35" name="直線矢印コネクタ 34"/>
            <p:cNvCxnSpPr/>
            <p:nvPr/>
          </p:nvCxnSpPr>
          <p:spPr>
            <a:xfrm>
              <a:off x="6789407" y="3354152"/>
              <a:ext cx="554593" cy="0"/>
            </a:xfrm>
            <a:prstGeom prst="straightConnector1">
              <a:avLst/>
            </a:prstGeom>
            <a:ln w="38100">
              <a:solidFill>
                <a:srgbClr val="FF0000"/>
              </a:solidFill>
              <a:headEnd type="arrow" w="lg" len="sm"/>
              <a:tailEnd type="none" w="lg" len="sm"/>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339899" y="3354152"/>
              <a:ext cx="4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6372000" y="2986977"/>
            <a:ext cx="1748339" cy="505591"/>
            <a:chOff x="6372000" y="2988000"/>
            <a:chExt cx="1748339" cy="505591"/>
          </a:xfrm>
        </p:grpSpPr>
        <p:cxnSp>
          <p:nvCxnSpPr>
            <p:cNvPr id="38" name="直線コネクタ 37"/>
            <p:cNvCxnSpPr/>
            <p:nvPr/>
          </p:nvCxnSpPr>
          <p:spPr>
            <a:xfrm>
              <a:off x="6624000"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807899"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6372000" y="3354152"/>
              <a:ext cx="278272" cy="0"/>
            </a:xfrm>
            <a:prstGeom prst="straightConnector1">
              <a:avLst/>
            </a:prstGeom>
            <a:ln w="38100">
              <a:solidFill>
                <a:srgbClr val="FF0000"/>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012343" y="2988000"/>
              <a:ext cx="1107996" cy="369332"/>
            </a:xfrm>
            <a:prstGeom prst="rect">
              <a:avLst/>
            </a:prstGeom>
            <a:solidFill>
              <a:schemeClr val="bg1"/>
            </a:solidFill>
          </p:spPr>
          <p:txBody>
            <a:bodyPr wrap="none">
              <a:spAutoFit/>
            </a:bodyPr>
            <a:lstStyle/>
            <a:p>
              <a:pPr lvl="0">
                <a:defRPr/>
              </a:pPr>
              <a:r>
                <a:rPr lang="en-US" altLang="ja-JP" dirty="0">
                  <a:solidFill>
                    <a:srgbClr val="FF0000"/>
                  </a:solidFill>
                  <a:latin typeface="Times New Roman" panose="02020603050405020304" pitchFamily="18" charset="0"/>
                  <a:cs typeface="Times New Roman" panose="02020603050405020304" pitchFamily="18" charset="0"/>
                </a:rPr>
                <a:t> </a:t>
              </a:r>
              <a:r>
                <a:rPr lang="en-US" altLang="ja-JP" i="1" dirty="0" err="1">
                  <a:solidFill>
                    <a:srgbClr val="FF0000"/>
                  </a:solidFill>
                  <a:latin typeface="Times New Roman" panose="02020603050405020304" pitchFamily="18" charset="0"/>
                  <a:cs typeface="Times New Roman" panose="02020603050405020304" pitchFamily="18" charset="0"/>
                </a:rPr>
                <a:t>t</a:t>
              </a:r>
              <a:r>
                <a:rPr lang="en-US" altLang="ja-JP" i="1" baseline="-25000" dirty="0" err="1">
                  <a:solidFill>
                    <a:srgbClr val="FF0000"/>
                  </a:solidFill>
                  <a:latin typeface="Times New Roman" panose="02020603050405020304" pitchFamily="18" charset="0"/>
                  <a:cs typeface="Times New Roman" panose="02020603050405020304" pitchFamily="18" charset="0"/>
                </a:rPr>
                <a:t>s</a:t>
              </a:r>
              <a:r>
                <a:rPr lang="en-US" altLang="ja-JP" i="1" baseline="-25000" dirty="0">
                  <a:solidFill>
                    <a:srgbClr val="FF0000"/>
                  </a:solidFill>
                  <a:latin typeface="Times New Roman" panose="02020603050405020304" pitchFamily="18" charset="0"/>
                  <a:cs typeface="Times New Roman" panose="02020603050405020304" pitchFamily="18" charset="0"/>
                </a:rPr>
                <a:t> </a:t>
              </a:r>
              <a:r>
                <a:rPr lang="en-US" altLang="ja-JP" baseline="-25000" dirty="0">
                  <a:solidFill>
                    <a:srgbClr val="FF0000"/>
                  </a:solidFill>
                  <a:latin typeface="Times New Roman" panose="02020603050405020304" pitchFamily="18" charset="0"/>
                  <a:cs typeface="Times New Roman" panose="02020603050405020304" pitchFamily="18" charset="0"/>
                </a:rPr>
                <a:t> </a:t>
              </a:r>
              <a:r>
                <a:rPr lang="en-US" altLang="ja-JP" dirty="0">
                  <a:solidFill>
                    <a:srgbClr val="FF0000"/>
                  </a:solidFill>
                </a:rPr>
                <a:t>=  2</a:t>
              </a:r>
              <a:r>
                <a:rPr lang="en-US" altLang="ja-JP" dirty="0" smtClean="0">
                  <a:solidFill>
                    <a:srgbClr val="FF0000"/>
                  </a:solidFill>
                </a:rPr>
                <a:t> </a:t>
              </a:r>
              <a:r>
                <a:rPr lang="en-US" altLang="ja-JP" dirty="0" err="1">
                  <a:solidFill>
                    <a:srgbClr val="FF0000"/>
                  </a:solidFill>
                </a:rPr>
                <a:t>ms</a:t>
              </a:r>
              <a:endParaRPr lang="en-US" altLang="ja-JP" dirty="0">
                <a:solidFill>
                  <a:srgbClr val="FF0000"/>
                </a:solidFill>
                <a:latin typeface="Times New Roman" panose="02020603050405020304" pitchFamily="18" charset="0"/>
                <a:cs typeface="Times New Roman" panose="02020603050405020304" pitchFamily="18" charset="0"/>
              </a:endParaRPr>
            </a:p>
          </p:txBody>
        </p:sp>
        <p:cxnSp>
          <p:nvCxnSpPr>
            <p:cNvPr id="42" name="直線矢印コネクタ 41"/>
            <p:cNvCxnSpPr/>
            <p:nvPr/>
          </p:nvCxnSpPr>
          <p:spPr>
            <a:xfrm>
              <a:off x="6789407" y="3354152"/>
              <a:ext cx="554593" cy="0"/>
            </a:xfrm>
            <a:prstGeom prst="straightConnector1">
              <a:avLst/>
            </a:prstGeom>
            <a:ln w="38100">
              <a:solidFill>
                <a:srgbClr val="FF0000"/>
              </a:solidFill>
              <a:headEnd type="arrow" w="lg" len="sm"/>
              <a:tailEnd type="none" w="lg" len="sm"/>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552000" y="3354152"/>
              <a:ext cx="4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290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11</a:t>
            </a:fld>
            <a:endParaRPr kumimoji="1" lang="ja-JP" altLang="en-US"/>
          </a:p>
        </p:txBody>
      </p:sp>
      <p:sp>
        <p:nvSpPr>
          <p:cNvPr id="5" name="タイトル 1"/>
          <p:cNvSpPr>
            <a:spLocks noGrp="1"/>
          </p:cNvSpPr>
          <p:nvPr>
            <p:ph type="title"/>
          </p:nvPr>
        </p:nvSpPr>
        <p:spPr>
          <a:xfrm>
            <a:off x="0" y="-18256"/>
            <a:ext cx="9144000" cy="1143000"/>
          </a:xfrm>
        </p:spPr>
        <p:txBody>
          <a:bodyPr>
            <a:normAutofit/>
          </a:bodyPr>
          <a:lstStyle/>
          <a:p>
            <a:pPr algn="l"/>
            <a:r>
              <a:rPr lang="ja-JP" altLang="en-US" sz="3600" dirty="0" smtClean="0"/>
              <a:t>実験</a:t>
            </a:r>
            <a:r>
              <a:rPr kumimoji="1" lang="ja-JP" altLang="en-US" sz="3600" dirty="0" smtClean="0"/>
              <a:t>結果</a:t>
            </a:r>
            <a:r>
              <a:rPr kumimoji="1" lang="en-US" altLang="ja-JP" sz="3600" dirty="0" smtClean="0"/>
              <a:t>(</a:t>
            </a:r>
            <a:r>
              <a:rPr kumimoji="1" lang="ja-JP" altLang="en-US" sz="3600" dirty="0" smtClean="0"/>
              <a:t>環送電力</a:t>
            </a:r>
            <a:r>
              <a:rPr kumimoji="1" lang="en-US" altLang="ja-JP" sz="3600" dirty="0" smtClean="0"/>
              <a:t>)</a:t>
            </a:r>
            <a:endParaRPr kumimoji="1" lang="ja-JP" altLang="en-US" sz="3600" dirty="0"/>
          </a:p>
        </p:txBody>
      </p:sp>
      <p:pic>
        <p:nvPicPr>
          <p:cNvPr id="3" name="図 2"/>
          <p:cNvPicPr>
            <a:picLocks noChangeAspect="1"/>
          </p:cNvPicPr>
          <p:nvPr/>
        </p:nvPicPr>
        <p:blipFill rotWithShape="1">
          <a:blip r:embed="rId2"/>
          <a:srcRect l="4619" t="16532" r="27863" b="8657"/>
          <a:stretch/>
        </p:blipFill>
        <p:spPr>
          <a:xfrm>
            <a:off x="1079612" y="870695"/>
            <a:ext cx="6984776" cy="4351171"/>
          </a:xfrm>
          <a:prstGeom prst="rect">
            <a:avLst/>
          </a:prstGeom>
        </p:spPr>
      </p:pic>
      <p:sp>
        <p:nvSpPr>
          <p:cNvPr id="11" name="正方形/長方形 10"/>
          <p:cNvSpPr/>
          <p:nvPr/>
        </p:nvSpPr>
        <p:spPr>
          <a:xfrm>
            <a:off x="5749934" y="846927"/>
            <a:ext cx="792000" cy="439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4" name="正方形/長方形 13"/>
          <p:cNvSpPr/>
          <p:nvPr/>
        </p:nvSpPr>
        <p:spPr>
          <a:xfrm>
            <a:off x="5813830" y="2679235"/>
            <a:ext cx="684000" cy="3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2" name="正方形/長方形 11"/>
          <p:cNvSpPr/>
          <p:nvPr/>
        </p:nvSpPr>
        <p:spPr>
          <a:xfrm>
            <a:off x="5813830" y="3038512"/>
            <a:ext cx="684000" cy="3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5" name="正方形/長方形 14"/>
          <p:cNvSpPr/>
          <p:nvPr/>
        </p:nvSpPr>
        <p:spPr>
          <a:xfrm>
            <a:off x="5822539" y="3773851"/>
            <a:ext cx="684000" cy="3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7" name="正方形/長方形 16"/>
          <p:cNvSpPr/>
          <p:nvPr/>
        </p:nvSpPr>
        <p:spPr>
          <a:xfrm>
            <a:off x="5822539" y="4830049"/>
            <a:ext cx="684000" cy="3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grpSp>
        <p:nvGrpSpPr>
          <p:cNvPr id="2" name="グループ化 1"/>
          <p:cNvGrpSpPr/>
          <p:nvPr/>
        </p:nvGrpSpPr>
        <p:grpSpPr>
          <a:xfrm>
            <a:off x="539552" y="1636949"/>
            <a:ext cx="8434040" cy="1569660"/>
            <a:chOff x="252760" y="5209671"/>
            <a:chExt cx="8434040" cy="1569660"/>
          </a:xfrm>
          <a:solidFill>
            <a:schemeClr val="bg1"/>
          </a:solidFill>
        </p:grpSpPr>
        <p:sp>
          <p:nvSpPr>
            <p:cNvPr id="16" name="テキスト ボックス 15"/>
            <p:cNvSpPr txBox="1"/>
            <p:nvPr/>
          </p:nvSpPr>
          <p:spPr>
            <a:xfrm>
              <a:off x="5674437" y="5222575"/>
              <a:ext cx="3012363" cy="1200329"/>
            </a:xfrm>
            <a:prstGeom prst="rect">
              <a:avLst/>
            </a:prstGeom>
            <a:grpFill/>
          </p:spPr>
          <p:txBody>
            <a:bodyPr wrap="none" rtlCol="0">
              <a:spAutoFit/>
            </a:bodyPr>
            <a:lstStyle/>
            <a:p>
              <a:r>
                <a:rPr kumimoji="1" lang="en-US" altLang="ja-JP" sz="2400" b="1" i="1" dirty="0" smtClean="0">
                  <a:latin typeface="Times New Roman" panose="02020603050405020304" pitchFamily="18" charset="0"/>
                  <a:cs typeface="Times New Roman" panose="02020603050405020304" pitchFamily="18" charset="0"/>
                </a:rPr>
                <a:t>P</a:t>
              </a:r>
              <a:r>
                <a:rPr kumimoji="1" lang="en-US" altLang="ja-JP" sz="2400" b="1" baseline="-25000" dirty="0" smtClean="0">
                  <a:latin typeface="Times New Roman" panose="02020603050405020304" pitchFamily="18" charset="0"/>
                  <a:cs typeface="Times New Roman" panose="02020603050405020304" pitchFamily="18" charset="0"/>
                </a:rPr>
                <a:t>1</a:t>
              </a:r>
              <a:r>
                <a:rPr kumimoji="1" lang="en-US" altLang="ja-JP" sz="2400" baseline="-25000" dirty="0" smtClean="0">
                  <a:latin typeface="Times New Roman" panose="02020603050405020304" pitchFamily="18" charset="0"/>
                  <a:cs typeface="Times New Roman" panose="02020603050405020304" pitchFamily="18" charset="0"/>
                </a:rPr>
                <a:t> </a:t>
              </a:r>
              <a:r>
                <a:rPr kumimoji="1" lang="en-US" altLang="ja-JP" sz="2400" dirty="0" smtClean="0"/>
                <a:t>: </a:t>
              </a:r>
              <a:r>
                <a:rPr kumimoji="1" lang="ja-JP" altLang="en-US" sz="2400" dirty="0" smtClean="0"/>
                <a:t>環送電力</a:t>
              </a:r>
              <a:endParaRPr kumimoji="1" lang="en-US" altLang="ja-JP" sz="2400" dirty="0" smtClean="0"/>
            </a:p>
            <a:p>
              <a:r>
                <a:rPr lang="en-US" altLang="ja-JP" sz="2400" b="1" i="1" dirty="0">
                  <a:latin typeface="Times New Roman" panose="02020603050405020304" pitchFamily="18" charset="0"/>
                  <a:cs typeface="Times New Roman" panose="02020603050405020304" pitchFamily="18" charset="0"/>
                </a:rPr>
                <a:t>P</a:t>
              </a:r>
              <a:r>
                <a:rPr lang="en-US" altLang="ja-JP" sz="2400" b="1" baseline="-25000" dirty="0" smtClean="0">
                  <a:latin typeface="Times New Roman" panose="02020603050405020304" pitchFamily="18" charset="0"/>
                  <a:cs typeface="Times New Roman" panose="02020603050405020304" pitchFamily="18" charset="0"/>
                </a:rPr>
                <a:t>2</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smtClean="0"/>
                <a:t>:</a:t>
              </a:r>
              <a:r>
                <a:rPr lang="en-US" altLang="ja-JP" sz="2400" dirty="0" smtClean="0">
                  <a:latin typeface="Times New Roman" panose="02020603050405020304" pitchFamily="18" charset="0"/>
                  <a:cs typeface="Times New Roman" panose="02020603050405020304" pitchFamily="18" charset="0"/>
                </a:rPr>
                <a:t> </a:t>
              </a:r>
              <a:r>
                <a:rPr lang="ja-JP" altLang="en-US" sz="2400" dirty="0" smtClean="0">
                  <a:latin typeface="Times New Roman" panose="02020603050405020304" pitchFamily="18" charset="0"/>
                  <a:cs typeface="Times New Roman" panose="02020603050405020304" pitchFamily="18" charset="0"/>
                </a:rPr>
                <a:t>端子電力</a:t>
              </a:r>
              <a:endParaRPr kumimoji="1" lang="en-US" altLang="ja-JP" sz="2400" dirty="0" smtClean="0"/>
            </a:p>
            <a:p>
              <a:r>
                <a:rPr lang="en-US" altLang="ja-JP" sz="2400" b="1" i="1" dirty="0">
                  <a:latin typeface="Times New Roman" panose="02020603050405020304" pitchFamily="18" charset="0"/>
                  <a:cs typeface="Times New Roman" panose="02020603050405020304" pitchFamily="18" charset="0"/>
                </a:rPr>
                <a:t>P</a:t>
              </a:r>
              <a:r>
                <a:rPr lang="en-US" altLang="ja-JP" sz="2400" b="1" i="1" baseline="-25000" dirty="0">
                  <a:latin typeface="Times New Roman" panose="02020603050405020304" pitchFamily="18" charset="0"/>
                  <a:cs typeface="Times New Roman" panose="02020603050405020304" pitchFamily="18" charset="0"/>
                </a:rPr>
                <a:t>R</a:t>
              </a:r>
              <a:r>
                <a:rPr lang="en-US" altLang="ja-JP" sz="2400" b="1" i="1" dirty="0" smtClean="0">
                  <a:latin typeface="Times New Roman" panose="02020603050405020304" pitchFamily="18" charset="0"/>
                  <a:cs typeface="Times New Roman" panose="02020603050405020304" pitchFamily="18" charset="0"/>
                </a:rPr>
                <a:t>=P</a:t>
              </a:r>
              <a:r>
                <a:rPr lang="en-US" altLang="ja-JP" sz="2400" b="1" baseline="-25000" dirty="0" smtClean="0">
                  <a:latin typeface="Times New Roman" panose="02020603050405020304" pitchFamily="18" charset="0"/>
                  <a:cs typeface="Times New Roman" panose="02020603050405020304" pitchFamily="18" charset="0"/>
                </a:rPr>
                <a:t>2</a:t>
              </a:r>
              <a:r>
                <a:rPr lang="ja-JP" altLang="en-US" sz="2400" dirty="0">
                  <a:latin typeface="Times New Roman" panose="02020603050405020304" pitchFamily="18" charset="0"/>
                  <a:cs typeface="Times New Roman" panose="02020603050405020304" pitchFamily="18" charset="0"/>
                </a:rPr>
                <a:t>－</a:t>
              </a:r>
              <a:r>
                <a:rPr lang="en-US" altLang="ja-JP" sz="2400" i="1" dirty="0" smtClean="0">
                  <a:latin typeface="Times New Roman" panose="02020603050405020304" pitchFamily="18" charset="0"/>
                  <a:cs typeface="Times New Roman" panose="02020603050405020304" pitchFamily="18" charset="0"/>
                </a:rPr>
                <a:t> </a:t>
              </a:r>
              <a:r>
                <a:rPr lang="en-US" altLang="ja-JP" sz="2400" b="1" i="1" dirty="0" smtClean="0">
                  <a:latin typeface="Times New Roman" panose="02020603050405020304" pitchFamily="18" charset="0"/>
                  <a:cs typeface="Times New Roman" panose="02020603050405020304" pitchFamily="18" charset="0"/>
                </a:rPr>
                <a:t>P</a:t>
              </a:r>
              <a:r>
                <a:rPr lang="en-US" altLang="ja-JP" sz="2400" b="1" baseline="-25000" dirty="0" smtClean="0">
                  <a:latin typeface="Times New Roman" panose="02020603050405020304" pitchFamily="18" charset="0"/>
                  <a:cs typeface="Times New Roman" panose="02020603050405020304" pitchFamily="18" charset="0"/>
                </a:rPr>
                <a:t>1</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a:t>:</a:t>
              </a:r>
              <a:r>
                <a:rPr lang="ja-JP" altLang="en-US" sz="2400" dirty="0" smtClean="0">
                  <a:latin typeface="Times New Roman" panose="02020603050405020304" pitchFamily="18" charset="0"/>
                  <a:cs typeface="Times New Roman" panose="02020603050405020304" pitchFamily="18" charset="0"/>
                </a:rPr>
                <a:t>発電電力</a:t>
              </a:r>
              <a:endParaRPr lang="en-US" altLang="ja-JP" sz="2400" dirty="0" smtClean="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252760" y="5209671"/>
              <a:ext cx="5262979" cy="1569660"/>
            </a:xfrm>
            <a:prstGeom prst="rect">
              <a:avLst/>
            </a:prstGeom>
            <a:grpFill/>
          </p:spPr>
          <p:txBody>
            <a:bodyPr wrap="none" rtlCol="0">
              <a:spAutoFit/>
            </a:bodyPr>
            <a:lstStyle/>
            <a:p>
              <a:pPr lvl="0"/>
              <a:r>
                <a:rPr kumimoji="1" lang="en-US" altLang="ja-JP" sz="2400" b="1" i="1" dirty="0" smtClean="0">
                  <a:latin typeface="Times New Roman" panose="02020603050405020304" pitchFamily="18" charset="0"/>
                  <a:cs typeface="Times New Roman" panose="02020603050405020304" pitchFamily="18" charset="0"/>
                </a:rPr>
                <a:t>f</a:t>
              </a:r>
              <a:r>
                <a:rPr kumimoji="1" lang="en-US" altLang="ja-JP" sz="2400" b="1" baseline="-25000" dirty="0" smtClean="0">
                  <a:latin typeface="Times New Roman" panose="02020603050405020304" pitchFamily="18" charset="0"/>
                  <a:cs typeface="Times New Roman" panose="02020603050405020304" pitchFamily="18" charset="0"/>
                </a:rPr>
                <a:t>1</a:t>
              </a:r>
              <a:r>
                <a:rPr kumimoji="1" lang="en-US" altLang="ja-JP" sz="2400" baseline="-25000" dirty="0" smtClean="0">
                  <a:latin typeface="Times New Roman" panose="02020603050405020304" pitchFamily="18" charset="0"/>
                  <a:cs typeface="Times New Roman" panose="02020603050405020304" pitchFamily="18" charset="0"/>
                </a:rPr>
                <a:t> </a:t>
              </a:r>
              <a:r>
                <a:rPr kumimoji="1" lang="en-US" altLang="ja-JP" sz="2400" dirty="0" smtClean="0"/>
                <a:t>:</a:t>
              </a:r>
              <a:r>
                <a:rPr lang="ja-JP" altLang="en-US" sz="2400" dirty="0"/>
                <a:t> </a:t>
              </a:r>
              <a:r>
                <a:rPr lang="en-US" altLang="ja-JP" sz="2400" dirty="0" smtClean="0"/>
                <a:t>30~40Hz</a:t>
              </a:r>
              <a:r>
                <a:rPr lang="ja-JP" altLang="en-US" sz="2400" dirty="0" smtClean="0">
                  <a:solidFill>
                    <a:prstClr val="black"/>
                  </a:solidFill>
                  <a:latin typeface="Times New Roman" panose="02020603050405020304" pitchFamily="18" charset="0"/>
                  <a:cs typeface="Times New Roman" panose="02020603050405020304" pitchFamily="18" charset="0"/>
                </a:rPr>
                <a:t>の</a:t>
              </a:r>
              <a:r>
                <a:rPr kumimoji="1" lang="ja-JP" altLang="en-US" sz="2400" dirty="0" smtClean="0"/>
                <a:t>最大ピークの周波数成分</a:t>
              </a:r>
              <a:endParaRPr kumimoji="1" lang="en-US" altLang="ja-JP" sz="2400" dirty="0" smtClean="0"/>
            </a:p>
            <a:p>
              <a:r>
                <a:rPr lang="en-US" altLang="ja-JP" sz="2400" b="1" i="1" dirty="0" smtClean="0">
                  <a:latin typeface="Times New Roman" panose="02020603050405020304" pitchFamily="18" charset="0"/>
                  <a:cs typeface="Times New Roman" panose="02020603050405020304" pitchFamily="18" charset="0"/>
                </a:rPr>
                <a:t>I</a:t>
              </a:r>
              <a:r>
                <a:rPr lang="en-US" altLang="ja-JP" sz="2400" b="1" i="1" baseline="-25000" dirty="0" smtClean="0">
                  <a:latin typeface="Times New Roman" panose="02020603050405020304" pitchFamily="18" charset="0"/>
                  <a:cs typeface="Times New Roman" panose="02020603050405020304" pitchFamily="18" charset="0"/>
                </a:rPr>
                <a:t>C</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smtClean="0"/>
                <a:t>:</a:t>
              </a:r>
              <a:r>
                <a:rPr lang="en-US" altLang="ja-JP" sz="2400" dirty="0" smtClean="0">
                  <a:latin typeface="Times New Roman" panose="02020603050405020304" pitchFamily="18" charset="0"/>
                  <a:cs typeface="Times New Roman" panose="02020603050405020304" pitchFamily="18" charset="0"/>
                </a:rPr>
                <a:t>  </a:t>
              </a:r>
              <a:r>
                <a:rPr lang="en-US" altLang="ja-JP" sz="2400" b="1" i="1" dirty="0" smtClean="0">
                  <a:latin typeface="Times New Roman" panose="02020603050405020304" pitchFamily="18" charset="0"/>
                  <a:cs typeface="Times New Roman" panose="02020603050405020304" pitchFamily="18" charset="0"/>
                </a:rPr>
                <a:t>f</a:t>
              </a:r>
              <a:r>
                <a:rPr lang="en-US" altLang="ja-JP" sz="2400" b="1" baseline="-25000" dirty="0" smtClean="0">
                  <a:latin typeface="Times New Roman" panose="02020603050405020304" pitchFamily="18" charset="0"/>
                  <a:cs typeface="Times New Roman" panose="02020603050405020304" pitchFamily="18" charset="0"/>
                </a:rPr>
                <a:t>1</a:t>
              </a:r>
              <a:r>
                <a:rPr lang="ja-JP" altLang="en-US" sz="2400" dirty="0" smtClean="0"/>
                <a:t>成分の音響パワー</a:t>
              </a:r>
              <a:endParaRPr lang="en-US" altLang="ja-JP" sz="2400" dirty="0" smtClean="0"/>
            </a:p>
            <a:p>
              <a:r>
                <a:rPr kumimoji="1" lang="en-US" altLang="ja-JP" sz="2400" b="1" i="1" dirty="0" smtClean="0">
                  <a:latin typeface="Times New Roman" panose="02020603050405020304" pitchFamily="18" charset="0"/>
                  <a:cs typeface="Times New Roman" panose="02020603050405020304" pitchFamily="18" charset="0"/>
                </a:rPr>
                <a:t>f</a:t>
              </a:r>
              <a:r>
                <a:rPr kumimoji="1" lang="en-US" altLang="ja-JP" sz="2400" b="1" baseline="-25000" dirty="0" smtClean="0">
                  <a:latin typeface="Times New Roman" panose="02020603050405020304" pitchFamily="18" charset="0"/>
                  <a:cs typeface="Times New Roman" panose="02020603050405020304" pitchFamily="18" charset="0"/>
                </a:rPr>
                <a:t>2</a:t>
              </a:r>
              <a:r>
                <a:rPr kumimoji="1" lang="en-US" altLang="ja-JP" sz="2400" baseline="-25000" dirty="0" smtClean="0">
                  <a:latin typeface="Times New Roman" panose="02020603050405020304" pitchFamily="18" charset="0"/>
                  <a:cs typeface="Times New Roman" panose="02020603050405020304" pitchFamily="18" charset="0"/>
                </a:rPr>
                <a:t> </a:t>
              </a:r>
              <a:r>
                <a:rPr kumimoji="1" lang="en-US" altLang="ja-JP" sz="2400" dirty="0" smtClean="0"/>
                <a:t>: 40~50Hz</a:t>
              </a:r>
              <a:r>
                <a:rPr kumimoji="1" lang="ja-JP" altLang="en-US" sz="2400" dirty="0" smtClean="0"/>
                <a:t>の最大ピークの周波数成分</a:t>
              </a:r>
              <a:endParaRPr kumimoji="1" lang="en-US" altLang="ja-JP" sz="2400" dirty="0" smtClean="0"/>
            </a:p>
            <a:p>
              <a:r>
                <a:rPr lang="en-US" altLang="ja-JP" sz="2400" b="1" i="1" dirty="0" smtClean="0">
                  <a:latin typeface="Times New Roman" panose="02020603050405020304" pitchFamily="18" charset="0"/>
                  <a:cs typeface="Times New Roman" panose="02020603050405020304" pitchFamily="18" charset="0"/>
                </a:rPr>
                <a:t>I</a:t>
              </a:r>
              <a:r>
                <a:rPr lang="en-US" altLang="ja-JP" sz="2400" b="1" i="1" baseline="-25000" dirty="0" smtClean="0">
                  <a:latin typeface="Times New Roman" panose="02020603050405020304" pitchFamily="18" charset="0"/>
                  <a:cs typeface="Times New Roman" panose="02020603050405020304" pitchFamily="18" charset="0"/>
                </a:rPr>
                <a:t>C</a:t>
              </a:r>
              <a:r>
                <a:rPr lang="en-US" altLang="ja-JP" sz="2400" b="1" baseline="-25000" dirty="0" smtClean="0">
                  <a:latin typeface="Times New Roman" panose="02020603050405020304" pitchFamily="18" charset="0"/>
                  <a:cs typeface="Times New Roman" panose="02020603050405020304" pitchFamily="18" charset="0"/>
                </a:rPr>
                <a:t>2</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smtClean="0"/>
                <a:t>:</a:t>
              </a:r>
              <a:r>
                <a:rPr lang="en-US" altLang="ja-JP" sz="2400" dirty="0" smtClean="0">
                  <a:latin typeface="Times New Roman" panose="02020603050405020304" pitchFamily="18" charset="0"/>
                  <a:cs typeface="Times New Roman" panose="02020603050405020304" pitchFamily="18" charset="0"/>
                </a:rPr>
                <a:t>  </a:t>
              </a:r>
              <a:r>
                <a:rPr lang="en-US" altLang="ja-JP" sz="2400" b="1" i="1" dirty="0" smtClean="0">
                  <a:latin typeface="Times New Roman" panose="02020603050405020304" pitchFamily="18" charset="0"/>
                  <a:cs typeface="Times New Roman" panose="02020603050405020304" pitchFamily="18" charset="0"/>
                </a:rPr>
                <a:t>f</a:t>
              </a:r>
              <a:r>
                <a:rPr lang="en-US" altLang="ja-JP" sz="2400" b="1" baseline="-25000" dirty="0" smtClean="0">
                  <a:latin typeface="Times New Roman" panose="02020603050405020304" pitchFamily="18" charset="0"/>
                  <a:cs typeface="Times New Roman" panose="02020603050405020304" pitchFamily="18" charset="0"/>
                </a:rPr>
                <a:t>2</a:t>
              </a:r>
              <a:r>
                <a:rPr lang="ja-JP" altLang="en-US" sz="2400" dirty="0" smtClean="0"/>
                <a:t>成分の音響パワー</a:t>
              </a:r>
              <a:endParaRPr kumimoji="1" lang="ja-JP" altLang="en-US" sz="2400" dirty="0"/>
            </a:p>
          </p:txBody>
        </p:sp>
      </p:grpSp>
    </p:spTree>
    <p:extLst>
      <p:ext uri="{BB962C8B-B14F-4D97-AF65-F5344CB8AC3E}">
        <p14:creationId xmlns:p14="http://schemas.microsoft.com/office/powerpoint/2010/main" val="2693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7.40741E-7 L 0.00121 0.52986 " pathEditMode="relative" rAng="0" ptsTypes="AA">
                                      <p:cBhvr>
                                        <p:cTn id="6" dur="2000" fill="hold"/>
                                        <p:tgtEl>
                                          <p:spTgt spid="2"/>
                                        </p:tgtEl>
                                        <p:attrNameLst>
                                          <p:attrName>ppt_x</p:attrName>
                                          <p:attrName>ppt_y</p:attrName>
                                        </p:attrNameLst>
                                      </p:cBhvr>
                                      <p:rCtr x="52" y="2648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2"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16693" y="6297221"/>
            <a:ext cx="2133600" cy="365125"/>
          </a:xfrm>
        </p:spPr>
        <p:txBody>
          <a:bodyPr/>
          <a:lstStyle/>
          <a:p>
            <a:fld id="{3556F7E2-C778-434E-811A-7B1A55422EAD}" type="slidenum">
              <a:rPr kumimoji="1" lang="ja-JP" altLang="en-US" smtClean="0"/>
              <a:t>12</a:t>
            </a:fld>
            <a:endParaRPr kumimoji="1" lang="ja-JP" altLang="en-US"/>
          </a:p>
        </p:txBody>
      </p:sp>
      <p:sp>
        <p:nvSpPr>
          <p:cNvPr id="5" name="タイトル 1"/>
          <p:cNvSpPr>
            <a:spLocks noGrp="1"/>
          </p:cNvSpPr>
          <p:nvPr>
            <p:ph type="title"/>
          </p:nvPr>
        </p:nvSpPr>
        <p:spPr>
          <a:xfrm>
            <a:off x="0" y="-18256"/>
            <a:ext cx="9144000" cy="1143000"/>
          </a:xfrm>
        </p:spPr>
        <p:txBody>
          <a:bodyPr>
            <a:normAutofit/>
          </a:bodyPr>
          <a:lstStyle/>
          <a:p>
            <a:pPr algn="l"/>
            <a:r>
              <a:rPr lang="ja-JP" altLang="en-US" sz="3600" dirty="0"/>
              <a:t>実験</a:t>
            </a:r>
            <a:r>
              <a:rPr kumimoji="1" lang="ja-JP" altLang="en-US" sz="3600" dirty="0" smtClean="0"/>
              <a:t>結果</a:t>
            </a:r>
            <a:r>
              <a:rPr kumimoji="1" lang="en-US" altLang="ja-JP" sz="3600" dirty="0" smtClean="0"/>
              <a:t>(</a:t>
            </a:r>
            <a:r>
              <a:rPr kumimoji="1" lang="ja-JP" altLang="en-US" sz="3600" dirty="0" smtClean="0"/>
              <a:t>環送電力</a:t>
            </a:r>
            <a:r>
              <a:rPr kumimoji="1" lang="en-US" altLang="ja-JP" sz="3600" dirty="0" smtClean="0"/>
              <a:t>)</a:t>
            </a:r>
            <a:endParaRPr kumimoji="1" lang="ja-JP" altLang="en-US" sz="3600" dirty="0"/>
          </a:p>
        </p:txBody>
      </p:sp>
      <p:grpSp>
        <p:nvGrpSpPr>
          <p:cNvPr id="14" name="グループ化 13"/>
          <p:cNvGrpSpPr/>
          <p:nvPr/>
        </p:nvGrpSpPr>
        <p:grpSpPr>
          <a:xfrm>
            <a:off x="1060143" y="870695"/>
            <a:ext cx="7004245" cy="4351171"/>
            <a:chOff x="1060143" y="870695"/>
            <a:chExt cx="7004245" cy="4351171"/>
          </a:xfrm>
        </p:grpSpPr>
        <p:pic>
          <p:nvPicPr>
            <p:cNvPr id="16" name="図 15"/>
            <p:cNvPicPr>
              <a:picLocks noChangeAspect="1"/>
            </p:cNvPicPr>
            <p:nvPr/>
          </p:nvPicPr>
          <p:blipFill rotWithShape="1">
            <a:blip r:embed="rId2"/>
            <a:srcRect l="4619" t="16532" r="27863" b="8657"/>
            <a:stretch/>
          </p:blipFill>
          <p:spPr>
            <a:xfrm>
              <a:off x="1079612" y="870695"/>
              <a:ext cx="6984776" cy="4351171"/>
            </a:xfrm>
            <a:prstGeom prst="rect">
              <a:avLst/>
            </a:prstGeom>
          </p:spPr>
        </p:pic>
        <p:pic>
          <p:nvPicPr>
            <p:cNvPr id="13" name="図 12"/>
            <p:cNvPicPr>
              <a:picLocks noChangeAspect="1"/>
            </p:cNvPicPr>
            <p:nvPr/>
          </p:nvPicPr>
          <p:blipFill rotWithShape="1">
            <a:blip r:embed="rId3"/>
            <a:srcRect l="5172" t="21454" r="27309" b="15547"/>
            <a:stretch/>
          </p:blipFill>
          <p:spPr>
            <a:xfrm>
              <a:off x="1060143" y="1565683"/>
              <a:ext cx="6969600" cy="3656183"/>
            </a:xfrm>
            <a:prstGeom prst="rect">
              <a:avLst/>
            </a:prstGeom>
          </p:spPr>
        </p:pic>
      </p:grpSp>
      <p:sp>
        <p:nvSpPr>
          <p:cNvPr id="12" name="正方形/長方形 11"/>
          <p:cNvSpPr/>
          <p:nvPr/>
        </p:nvSpPr>
        <p:spPr>
          <a:xfrm>
            <a:off x="5724128" y="829866"/>
            <a:ext cx="864096" cy="439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rgbClr val="00B0F0"/>
              </a:solidFill>
            </a:endParaRPr>
          </a:p>
        </p:txBody>
      </p:sp>
      <p:sp>
        <p:nvSpPr>
          <p:cNvPr id="17" name="正方形/長方形 16"/>
          <p:cNvSpPr/>
          <p:nvPr/>
        </p:nvSpPr>
        <p:spPr>
          <a:xfrm>
            <a:off x="179512" y="4666005"/>
            <a:ext cx="8784976" cy="1631216"/>
          </a:xfrm>
          <a:prstGeom prst="rect">
            <a:avLst/>
          </a:prstGeom>
          <a:solidFill>
            <a:schemeClr val="bg1"/>
          </a:solidFill>
          <a:ln w="19050">
            <a:solidFill>
              <a:schemeClr val="tx1"/>
            </a:solidFill>
          </a:ln>
        </p:spPr>
        <p:txBody>
          <a:bodyPr wrap="square">
            <a:spAutoFit/>
          </a:bodyPr>
          <a:lstStyle/>
          <a:p>
            <a:pPr marL="342900" indent="-342900">
              <a:buFont typeface="Arial" panose="020B0604020202020204" pitchFamily="34" charset="0"/>
              <a:buChar char="•"/>
            </a:pPr>
            <a:r>
              <a:rPr lang="en-US" altLang="ja-JP" sz="2000" b="1" i="1" dirty="0" err="1" smtClean="0">
                <a:solidFill>
                  <a:prstClr val="black"/>
                </a:solidFill>
                <a:latin typeface="Times New Roman" panose="02020603050405020304" pitchFamily="18" charset="0"/>
                <a:cs typeface="Times New Roman" panose="02020603050405020304" pitchFamily="18" charset="0"/>
              </a:rPr>
              <a:t>t</a:t>
            </a:r>
            <a:r>
              <a:rPr lang="en-US" altLang="ja-JP" sz="2000" b="1" i="1" baseline="-25000" dirty="0" err="1" smtClean="0">
                <a:solidFill>
                  <a:prstClr val="black"/>
                </a:solidFill>
                <a:latin typeface="Times New Roman" panose="02020603050405020304" pitchFamily="18" charset="0"/>
                <a:cs typeface="Times New Roman" panose="02020603050405020304" pitchFamily="18" charset="0"/>
              </a:rPr>
              <a:t>s</a:t>
            </a:r>
            <a:r>
              <a:rPr lang="en-US" altLang="ja-JP" sz="2000" b="1" i="1" baseline="-25000" dirty="0" smtClean="0">
                <a:solidFill>
                  <a:prstClr val="black"/>
                </a:solidFill>
                <a:latin typeface="Times New Roman" panose="02020603050405020304" pitchFamily="18" charset="0"/>
                <a:cs typeface="Times New Roman" panose="02020603050405020304" pitchFamily="18" charset="0"/>
              </a:rPr>
              <a:t>  </a:t>
            </a:r>
            <a:r>
              <a:rPr lang="en-US" altLang="ja-JP" sz="2000" dirty="0">
                <a:solidFill>
                  <a:prstClr val="black"/>
                </a:solidFill>
              </a:rPr>
              <a:t>= </a:t>
            </a:r>
            <a:r>
              <a:rPr lang="en-US" altLang="ja-JP" sz="2000" dirty="0" smtClean="0"/>
              <a:t>2ms </a:t>
            </a:r>
            <a:r>
              <a:rPr lang="ja-JP" altLang="en-US" sz="2000" dirty="0"/>
              <a:t>に</a:t>
            </a:r>
            <a:r>
              <a:rPr lang="ja-JP" altLang="en-US" sz="2000" dirty="0" smtClean="0"/>
              <a:t>おける</a:t>
            </a:r>
            <a:r>
              <a:rPr lang="en-US" altLang="ja-JP" sz="2000" b="1" i="1" dirty="0">
                <a:latin typeface="Times New Roman" panose="02020603050405020304" pitchFamily="18" charset="0"/>
                <a:cs typeface="Times New Roman" panose="02020603050405020304" pitchFamily="18" charset="0"/>
              </a:rPr>
              <a:t>P</a:t>
            </a:r>
            <a:r>
              <a:rPr lang="en-US" altLang="ja-JP" sz="2000" b="1" baseline="-25000" dirty="0">
                <a:latin typeface="Times New Roman" panose="02020603050405020304" pitchFamily="18" charset="0"/>
                <a:cs typeface="Times New Roman" panose="02020603050405020304" pitchFamily="18" charset="0"/>
              </a:rPr>
              <a:t>1</a:t>
            </a:r>
            <a:r>
              <a:rPr lang="en-US" altLang="ja-JP" sz="2000" dirty="0" smtClean="0"/>
              <a:t> </a:t>
            </a:r>
            <a:r>
              <a:rPr lang="ja-JP" altLang="en-US" sz="2000" dirty="0"/>
              <a:t>が</a:t>
            </a:r>
            <a:r>
              <a:rPr lang="en-US" altLang="ja-JP" sz="2000" dirty="0"/>
              <a:t>18mW</a:t>
            </a:r>
            <a:r>
              <a:rPr lang="ja-JP" altLang="en-US" sz="2000" dirty="0" smtClean="0"/>
              <a:t>と最も高い</a:t>
            </a:r>
            <a:endParaRPr lang="en-US" altLang="ja-JP" sz="2000" dirty="0" smtClean="0"/>
          </a:p>
          <a:p>
            <a:pPr marL="342900" indent="-342900">
              <a:buFont typeface="Arial" panose="020B0604020202020204" pitchFamily="34" charset="0"/>
              <a:buChar char="•"/>
            </a:pPr>
            <a:r>
              <a:rPr lang="en-US" altLang="ja-JP" sz="2000" dirty="0" smtClean="0"/>
              <a:t>No.11</a:t>
            </a:r>
            <a:r>
              <a:rPr lang="ja-JP" altLang="en-US" sz="2000" i="1" dirty="0" smtClean="0"/>
              <a:t>∼</a:t>
            </a:r>
            <a:r>
              <a:rPr lang="en-US" altLang="ja-JP" sz="2000" dirty="0" smtClean="0"/>
              <a:t>20 </a:t>
            </a:r>
            <a:r>
              <a:rPr lang="ja-JP" altLang="en-US" sz="2000" dirty="0" smtClean="0"/>
              <a:t>の結果では， </a:t>
            </a:r>
            <a:r>
              <a:rPr lang="en-US" altLang="ja-JP" sz="2000" b="1" i="1" dirty="0" smtClean="0">
                <a:solidFill>
                  <a:prstClr val="black"/>
                </a:solidFill>
                <a:latin typeface="Times New Roman" panose="02020603050405020304" pitchFamily="18" charset="0"/>
                <a:cs typeface="Times New Roman" panose="02020603050405020304" pitchFamily="18" charset="0"/>
              </a:rPr>
              <a:t> </a:t>
            </a:r>
            <a:r>
              <a:rPr lang="en-US" altLang="ja-JP" sz="2000" b="1" i="1" dirty="0" err="1" smtClean="0">
                <a:solidFill>
                  <a:prstClr val="black"/>
                </a:solidFill>
                <a:latin typeface="Times New Roman" panose="02020603050405020304" pitchFamily="18" charset="0"/>
                <a:cs typeface="Times New Roman" panose="02020603050405020304" pitchFamily="18" charset="0"/>
              </a:rPr>
              <a:t>t</a:t>
            </a:r>
            <a:r>
              <a:rPr lang="en-US" altLang="ja-JP" sz="2000" b="1" i="1" baseline="-25000" dirty="0" err="1" smtClean="0">
                <a:solidFill>
                  <a:prstClr val="black"/>
                </a:solidFill>
                <a:latin typeface="Times New Roman" panose="02020603050405020304" pitchFamily="18" charset="0"/>
                <a:cs typeface="Times New Roman" panose="02020603050405020304" pitchFamily="18" charset="0"/>
              </a:rPr>
              <a:t>s</a:t>
            </a:r>
            <a:r>
              <a:rPr lang="en-US" altLang="ja-JP" sz="2000" b="1" i="1" baseline="-25000" dirty="0" smtClean="0">
                <a:solidFill>
                  <a:prstClr val="black"/>
                </a:solidFill>
                <a:latin typeface="Times New Roman" panose="02020603050405020304" pitchFamily="18" charset="0"/>
                <a:cs typeface="Times New Roman" panose="02020603050405020304" pitchFamily="18" charset="0"/>
              </a:rPr>
              <a:t>  </a:t>
            </a:r>
            <a:r>
              <a:rPr lang="ja-JP" altLang="en-US" sz="2000" dirty="0" smtClean="0">
                <a:solidFill>
                  <a:prstClr val="black"/>
                </a:solidFill>
              </a:rPr>
              <a:t>≠</a:t>
            </a:r>
            <a:r>
              <a:rPr lang="en-US" altLang="ja-JP" sz="2000" dirty="0" smtClean="0">
                <a:solidFill>
                  <a:prstClr val="black"/>
                </a:solidFill>
              </a:rPr>
              <a:t> </a:t>
            </a:r>
            <a:r>
              <a:rPr lang="en-US" altLang="ja-JP" sz="2000" dirty="0" smtClean="0"/>
              <a:t>0ms</a:t>
            </a:r>
            <a:r>
              <a:rPr lang="ja-JP" altLang="en-US" sz="2000" dirty="0" smtClean="0"/>
              <a:t>の</a:t>
            </a:r>
            <a:r>
              <a:rPr lang="en-US" altLang="ja-JP" sz="2000" b="1" i="1" dirty="0" smtClean="0">
                <a:latin typeface="Times New Roman" panose="02020603050405020304" pitchFamily="18" charset="0"/>
                <a:cs typeface="Times New Roman" panose="02020603050405020304" pitchFamily="18" charset="0"/>
              </a:rPr>
              <a:t>P</a:t>
            </a:r>
            <a:r>
              <a:rPr lang="en-US" altLang="ja-JP" sz="2000" b="1" baseline="-25000" dirty="0" smtClean="0">
                <a:latin typeface="Times New Roman" panose="02020603050405020304" pitchFamily="18" charset="0"/>
                <a:cs typeface="Times New Roman" panose="02020603050405020304" pitchFamily="18" charset="0"/>
              </a:rPr>
              <a:t>1</a:t>
            </a:r>
            <a:r>
              <a:rPr lang="ja-JP" altLang="en-US" sz="2000" dirty="0" smtClean="0"/>
              <a:t>に大きな違いは現れなかった</a:t>
            </a:r>
            <a:endParaRPr lang="en-US" altLang="ja-JP" sz="2000" dirty="0" smtClean="0"/>
          </a:p>
          <a:p>
            <a:r>
              <a:rPr lang="ja-JP" altLang="en-US" sz="2000" dirty="0" smtClean="0"/>
              <a:t>ただし，</a:t>
            </a:r>
            <a:r>
              <a:rPr lang="en-US" altLang="ja-JP" sz="2000" dirty="0" smtClean="0"/>
              <a:t>No.15 </a:t>
            </a:r>
            <a:r>
              <a:rPr lang="ja-JP" altLang="en-US" sz="2000" dirty="0" smtClean="0"/>
              <a:t>のみうなりが現れなかった</a:t>
            </a:r>
            <a:endParaRPr lang="en-US" altLang="ja-JP" sz="2000" dirty="0" smtClean="0"/>
          </a:p>
          <a:p>
            <a:r>
              <a:rPr lang="en-US" altLang="ja-JP" sz="2000" b="1" i="1" dirty="0">
                <a:solidFill>
                  <a:prstClr val="black"/>
                </a:solidFill>
                <a:latin typeface="Times New Roman" panose="02020603050405020304" pitchFamily="18" charset="0"/>
                <a:cs typeface="Times New Roman" panose="02020603050405020304" pitchFamily="18" charset="0"/>
              </a:rPr>
              <a:t> </a:t>
            </a:r>
            <a:r>
              <a:rPr lang="en-US" altLang="ja-JP" sz="2000" b="1" i="1" dirty="0" err="1">
                <a:solidFill>
                  <a:prstClr val="black"/>
                </a:solidFill>
                <a:latin typeface="Times New Roman" panose="02020603050405020304" pitchFamily="18" charset="0"/>
                <a:cs typeface="Times New Roman" panose="02020603050405020304" pitchFamily="18" charset="0"/>
              </a:rPr>
              <a:t>t</a:t>
            </a:r>
            <a:r>
              <a:rPr lang="en-US" altLang="ja-JP" sz="2000" b="1" i="1" baseline="-25000" dirty="0" err="1">
                <a:solidFill>
                  <a:prstClr val="black"/>
                </a:solidFill>
                <a:latin typeface="Times New Roman" panose="02020603050405020304" pitchFamily="18" charset="0"/>
                <a:cs typeface="Times New Roman" panose="02020603050405020304" pitchFamily="18" charset="0"/>
              </a:rPr>
              <a:t>s</a:t>
            </a:r>
            <a:r>
              <a:rPr lang="en-US" altLang="ja-JP" sz="2000" b="1" i="1" baseline="-25000" dirty="0">
                <a:solidFill>
                  <a:prstClr val="black"/>
                </a:solidFill>
                <a:latin typeface="Times New Roman" panose="02020603050405020304" pitchFamily="18" charset="0"/>
                <a:cs typeface="Times New Roman" panose="02020603050405020304" pitchFamily="18" charset="0"/>
              </a:rPr>
              <a:t>  </a:t>
            </a:r>
            <a:r>
              <a:rPr lang="en-US" altLang="ja-JP" sz="2000" dirty="0">
                <a:solidFill>
                  <a:prstClr val="black"/>
                </a:solidFill>
              </a:rPr>
              <a:t>= </a:t>
            </a:r>
            <a:r>
              <a:rPr lang="en-US" altLang="ja-JP" sz="2000" dirty="0" smtClean="0"/>
              <a:t>2ms </a:t>
            </a:r>
            <a:r>
              <a:rPr lang="ja-JP" altLang="en-US" sz="2000" dirty="0" smtClean="0"/>
              <a:t>で</a:t>
            </a:r>
            <a:r>
              <a:rPr lang="en-US" altLang="ja-JP" sz="2000" b="1" i="1" dirty="0">
                <a:latin typeface="Times New Roman" panose="02020603050405020304" pitchFamily="18" charset="0"/>
                <a:cs typeface="Times New Roman" panose="02020603050405020304" pitchFamily="18" charset="0"/>
              </a:rPr>
              <a:t>P</a:t>
            </a:r>
            <a:r>
              <a:rPr lang="en-US" altLang="ja-JP" sz="2000" b="1" baseline="-25000" dirty="0">
                <a:latin typeface="Times New Roman" panose="02020603050405020304" pitchFamily="18" charset="0"/>
                <a:cs typeface="Times New Roman" panose="02020603050405020304" pitchFamily="18" charset="0"/>
              </a:rPr>
              <a:t>1</a:t>
            </a:r>
            <a:r>
              <a:rPr lang="en-US" altLang="ja-JP" sz="2000" dirty="0" smtClean="0"/>
              <a:t> </a:t>
            </a:r>
            <a:r>
              <a:rPr lang="ja-JP" altLang="en-US" sz="2000" dirty="0"/>
              <a:t>が最大</a:t>
            </a:r>
            <a:r>
              <a:rPr lang="ja-JP" altLang="en-US" sz="2000" dirty="0" smtClean="0"/>
              <a:t>となった要因：</a:t>
            </a:r>
            <a:endParaRPr lang="en-US" altLang="ja-JP" sz="2000" dirty="0" smtClean="0"/>
          </a:p>
          <a:p>
            <a:r>
              <a:rPr lang="en-US" altLang="ja-JP" sz="2000" b="1" i="1" dirty="0">
                <a:latin typeface="Times New Roman" panose="02020603050405020304" pitchFamily="18" charset="0"/>
                <a:cs typeface="Times New Roman" panose="02020603050405020304" pitchFamily="18" charset="0"/>
              </a:rPr>
              <a:t>P</a:t>
            </a:r>
            <a:r>
              <a:rPr lang="en-US" altLang="ja-JP" sz="2000" b="1" baseline="-25000" dirty="0">
                <a:latin typeface="Times New Roman" panose="02020603050405020304" pitchFamily="18" charset="0"/>
                <a:cs typeface="Times New Roman" panose="02020603050405020304" pitchFamily="18" charset="0"/>
              </a:rPr>
              <a:t>1</a:t>
            </a:r>
            <a:r>
              <a:rPr lang="en-US" altLang="ja-JP" sz="2000" dirty="0" smtClean="0"/>
              <a:t>(</a:t>
            </a:r>
            <a:r>
              <a:rPr lang="en-US" altLang="ja-JP" sz="2000" b="1" i="1" dirty="0" smtClean="0">
                <a:latin typeface="Times New Roman" panose="02020603050405020304" pitchFamily="18" charset="0"/>
                <a:cs typeface="Times New Roman" panose="02020603050405020304" pitchFamily="18" charset="0"/>
              </a:rPr>
              <a:t>t</a:t>
            </a:r>
            <a:r>
              <a:rPr lang="en-US" altLang="ja-JP" sz="2000" dirty="0"/>
              <a:t>) </a:t>
            </a:r>
            <a:r>
              <a:rPr lang="ja-JP" altLang="en-US" sz="2000" dirty="0" smtClean="0"/>
              <a:t>と</a:t>
            </a:r>
            <a:r>
              <a:rPr lang="en-US" altLang="ja-JP" sz="2000" b="1" i="1" dirty="0" smtClean="0">
                <a:latin typeface="Times New Roman" panose="02020603050405020304" pitchFamily="18" charset="0"/>
                <a:cs typeface="Times New Roman" panose="02020603050405020304" pitchFamily="18" charset="0"/>
              </a:rPr>
              <a:t>P</a:t>
            </a:r>
            <a:r>
              <a:rPr lang="en-US" altLang="ja-JP" sz="2000" b="1" baseline="-25000" dirty="0" smtClean="0">
                <a:latin typeface="Times New Roman" panose="02020603050405020304" pitchFamily="18" charset="0"/>
                <a:cs typeface="Times New Roman" panose="02020603050405020304" pitchFamily="18" charset="0"/>
              </a:rPr>
              <a:t>2</a:t>
            </a:r>
            <a:r>
              <a:rPr lang="en-US" altLang="ja-JP" sz="2000" dirty="0" smtClean="0"/>
              <a:t>(</a:t>
            </a:r>
            <a:r>
              <a:rPr lang="en-US" altLang="ja-JP" sz="2000" b="1" i="1" dirty="0" smtClean="0">
                <a:latin typeface="Times New Roman" panose="02020603050405020304" pitchFamily="18" charset="0"/>
                <a:cs typeface="Times New Roman" panose="02020603050405020304" pitchFamily="18" charset="0"/>
              </a:rPr>
              <a:t>t</a:t>
            </a:r>
            <a:r>
              <a:rPr lang="en-US" altLang="ja-JP" sz="2000" dirty="0"/>
              <a:t>) </a:t>
            </a:r>
            <a:r>
              <a:rPr lang="ja-JP" altLang="en-US" sz="2000" dirty="0"/>
              <a:t>がともに逆流している範囲のみを遮断した</a:t>
            </a:r>
            <a:r>
              <a:rPr lang="ja-JP" altLang="en-US" sz="2000" dirty="0" smtClean="0"/>
              <a:t>ため</a:t>
            </a:r>
            <a:endParaRPr lang="en-US" altLang="ja-JP" sz="2000" dirty="0" smtClean="0">
              <a:solidFill>
                <a:prstClr val="black"/>
              </a:solidFill>
            </a:endParaRPr>
          </a:p>
        </p:txBody>
      </p:sp>
    </p:spTree>
    <p:extLst>
      <p:ext uri="{BB962C8B-B14F-4D97-AF65-F5344CB8AC3E}">
        <p14:creationId xmlns:p14="http://schemas.microsoft.com/office/powerpoint/2010/main" val="8246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13</a:t>
            </a:fld>
            <a:endParaRPr kumimoji="1" lang="ja-JP" altLang="en-US"/>
          </a:p>
        </p:txBody>
      </p:sp>
      <p:sp>
        <p:nvSpPr>
          <p:cNvPr id="5" name="タイトル 1"/>
          <p:cNvSpPr>
            <a:spLocks noGrp="1"/>
          </p:cNvSpPr>
          <p:nvPr>
            <p:ph type="title"/>
          </p:nvPr>
        </p:nvSpPr>
        <p:spPr>
          <a:xfrm>
            <a:off x="0" y="-18256"/>
            <a:ext cx="9144000" cy="1143000"/>
          </a:xfrm>
        </p:spPr>
        <p:txBody>
          <a:bodyPr>
            <a:normAutofit/>
          </a:bodyPr>
          <a:lstStyle/>
          <a:p>
            <a:pPr algn="l"/>
            <a:r>
              <a:rPr lang="ja-JP" altLang="en-US" sz="3600" dirty="0" smtClean="0"/>
              <a:t>実験</a:t>
            </a:r>
            <a:r>
              <a:rPr kumimoji="1" lang="ja-JP" altLang="en-US" sz="3600" dirty="0" smtClean="0"/>
              <a:t>結果</a:t>
            </a:r>
            <a:r>
              <a:rPr kumimoji="1" lang="en-US" altLang="ja-JP" sz="3600" dirty="0" smtClean="0"/>
              <a:t>(</a:t>
            </a:r>
            <a:r>
              <a:rPr kumimoji="1" lang="ja-JP" altLang="en-US" sz="3600" dirty="0" smtClean="0"/>
              <a:t>音響パワー</a:t>
            </a:r>
            <a:r>
              <a:rPr kumimoji="1" lang="en-US" altLang="ja-JP" sz="3600" dirty="0" smtClean="0"/>
              <a:t>)</a:t>
            </a:r>
            <a:endParaRPr kumimoji="1" lang="ja-JP" altLang="en-US" sz="3600" dirty="0"/>
          </a:p>
        </p:txBody>
      </p:sp>
      <p:sp>
        <p:nvSpPr>
          <p:cNvPr id="21" name="テキスト ボックス 20"/>
          <p:cNvSpPr txBox="1"/>
          <p:nvPr/>
        </p:nvSpPr>
        <p:spPr>
          <a:xfrm>
            <a:off x="2093597" y="5617823"/>
            <a:ext cx="4956806" cy="830997"/>
          </a:xfrm>
          <a:prstGeom prst="rect">
            <a:avLst/>
          </a:prstGeom>
          <a:noFill/>
        </p:spPr>
        <p:txBody>
          <a:bodyPr wrap="none" rtlCol="0">
            <a:spAutoFit/>
          </a:bodyPr>
          <a:lstStyle/>
          <a:p>
            <a:r>
              <a:rPr lang="en-US" altLang="ja-JP" sz="2400" b="1" i="1" dirty="0" smtClean="0">
                <a:latin typeface="Times New Roman" panose="02020603050405020304" pitchFamily="18" charset="0"/>
                <a:cs typeface="Times New Roman" panose="02020603050405020304" pitchFamily="18" charset="0"/>
              </a:rPr>
              <a:t>I</a:t>
            </a:r>
            <a:r>
              <a:rPr lang="en-US" altLang="ja-JP" sz="2400" b="1" i="1" baseline="-25000" dirty="0" smtClean="0">
                <a:latin typeface="Times New Roman" panose="02020603050405020304" pitchFamily="18" charset="0"/>
                <a:cs typeface="Times New Roman" panose="02020603050405020304" pitchFamily="18" charset="0"/>
              </a:rPr>
              <a:t>C</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smtClean="0"/>
              <a:t>:</a:t>
            </a:r>
            <a:r>
              <a:rPr lang="en-US" altLang="ja-JP" sz="2400" dirty="0" smtClean="0">
                <a:latin typeface="Times New Roman" panose="02020603050405020304" pitchFamily="18" charset="0"/>
                <a:cs typeface="Times New Roman" panose="02020603050405020304" pitchFamily="18" charset="0"/>
              </a:rPr>
              <a:t> </a:t>
            </a:r>
            <a:r>
              <a:rPr lang="ja-JP" altLang="en-US" sz="2400" dirty="0" smtClean="0">
                <a:latin typeface="Times New Roman" panose="02020603050405020304" pitchFamily="18" charset="0"/>
                <a:cs typeface="Times New Roman" panose="02020603050405020304" pitchFamily="18" charset="0"/>
              </a:rPr>
              <a:t>負の値→定在波型の音響パワー</a:t>
            </a:r>
            <a:endParaRPr lang="en-US" altLang="ja-JP" sz="2400" dirty="0" smtClean="0">
              <a:latin typeface="Times New Roman" panose="02020603050405020304" pitchFamily="18" charset="0"/>
              <a:cs typeface="Times New Roman" panose="02020603050405020304" pitchFamily="18" charset="0"/>
            </a:endParaRPr>
          </a:p>
          <a:p>
            <a:r>
              <a:rPr lang="en-US" altLang="ja-JP" sz="2400" b="1" i="1" dirty="0" smtClean="0">
                <a:latin typeface="Times New Roman" panose="02020603050405020304" pitchFamily="18" charset="0"/>
                <a:cs typeface="Times New Roman" panose="02020603050405020304" pitchFamily="18" charset="0"/>
              </a:rPr>
              <a:t>I</a:t>
            </a:r>
            <a:r>
              <a:rPr lang="en-US" altLang="ja-JP" sz="2400" b="1" i="1" baseline="-25000" dirty="0" smtClean="0">
                <a:latin typeface="Times New Roman" panose="02020603050405020304" pitchFamily="18" charset="0"/>
                <a:cs typeface="Times New Roman" panose="02020603050405020304" pitchFamily="18" charset="0"/>
              </a:rPr>
              <a:t>C</a:t>
            </a:r>
            <a:r>
              <a:rPr lang="en-US" altLang="ja-JP" sz="2400" b="1" baseline="-25000" dirty="0" smtClean="0">
                <a:latin typeface="Times New Roman" panose="02020603050405020304" pitchFamily="18" charset="0"/>
                <a:cs typeface="Times New Roman" panose="02020603050405020304" pitchFamily="18" charset="0"/>
              </a:rPr>
              <a:t>2</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smtClean="0"/>
              <a:t>:</a:t>
            </a:r>
            <a:r>
              <a:rPr lang="ja-JP" altLang="en-US" sz="2400" dirty="0" smtClean="0">
                <a:latin typeface="Times New Roman" panose="02020603050405020304" pitchFamily="18" charset="0"/>
                <a:cs typeface="Times New Roman" panose="02020603050405020304" pitchFamily="18" charset="0"/>
              </a:rPr>
              <a:t>正の</a:t>
            </a:r>
            <a:r>
              <a:rPr lang="ja-JP" altLang="en-US" sz="2400" dirty="0">
                <a:latin typeface="Times New Roman" panose="02020603050405020304" pitchFamily="18" charset="0"/>
                <a:cs typeface="Times New Roman" panose="02020603050405020304" pitchFamily="18" charset="0"/>
              </a:rPr>
              <a:t>値</a:t>
            </a:r>
            <a:r>
              <a:rPr lang="ja-JP" altLang="en-US" sz="2400" dirty="0" smtClean="0">
                <a:latin typeface="Times New Roman" panose="02020603050405020304" pitchFamily="18" charset="0"/>
                <a:cs typeface="Times New Roman" panose="02020603050405020304" pitchFamily="18" charset="0"/>
              </a:rPr>
              <a:t>→進行波型</a:t>
            </a:r>
            <a:r>
              <a:rPr lang="ja-JP" altLang="en-US" sz="2400" dirty="0">
                <a:latin typeface="Times New Roman" panose="02020603050405020304" pitchFamily="18" charset="0"/>
                <a:cs typeface="Times New Roman" panose="02020603050405020304" pitchFamily="18" charset="0"/>
              </a:rPr>
              <a:t>の音響パワー</a:t>
            </a:r>
            <a:endParaRPr kumimoji="1" lang="ja-JP" altLang="en-US" sz="2400" dirty="0"/>
          </a:p>
        </p:txBody>
      </p:sp>
      <p:pic>
        <p:nvPicPr>
          <p:cNvPr id="23" name="図 22"/>
          <p:cNvPicPr>
            <a:picLocks noChangeAspect="1"/>
          </p:cNvPicPr>
          <p:nvPr/>
        </p:nvPicPr>
        <p:blipFill rotWithShape="1">
          <a:blip r:embed="rId2"/>
          <a:srcRect l="4619" t="16532" r="27863" b="8657"/>
          <a:stretch/>
        </p:blipFill>
        <p:spPr>
          <a:xfrm>
            <a:off x="1079612" y="870695"/>
            <a:ext cx="6984776" cy="4351171"/>
          </a:xfrm>
          <a:prstGeom prst="rect">
            <a:avLst/>
          </a:prstGeom>
        </p:spPr>
      </p:pic>
      <p:sp>
        <p:nvSpPr>
          <p:cNvPr id="10" name="正方形/長方形 9"/>
          <p:cNvSpPr/>
          <p:nvPr/>
        </p:nvSpPr>
        <p:spPr>
          <a:xfrm>
            <a:off x="3400765" y="1967786"/>
            <a:ext cx="756000" cy="1400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1" name="正方形/長方形 10"/>
          <p:cNvSpPr/>
          <p:nvPr/>
        </p:nvSpPr>
        <p:spPr>
          <a:xfrm>
            <a:off x="3400766" y="1614996"/>
            <a:ext cx="756000" cy="3155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4" name="正方形/長方形 13"/>
          <p:cNvSpPr/>
          <p:nvPr/>
        </p:nvSpPr>
        <p:spPr>
          <a:xfrm>
            <a:off x="5005062" y="1964780"/>
            <a:ext cx="794847" cy="1400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5" name="正方形/長方形 14"/>
          <p:cNvSpPr/>
          <p:nvPr/>
        </p:nvSpPr>
        <p:spPr>
          <a:xfrm>
            <a:off x="5005063" y="1611990"/>
            <a:ext cx="794847" cy="3155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7" name="正方形/長方形 16"/>
          <p:cNvSpPr/>
          <p:nvPr/>
        </p:nvSpPr>
        <p:spPr>
          <a:xfrm>
            <a:off x="3419872" y="3765643"/>
            <a:ext cx="756000" cy="1400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8" name="正方形/長方形 17"/>
          <p:cNvSpPr/>
          <p:nvPr/>
        </p:nvSpPr>
        <p:spPr>
          <a:xfrm>
            <a:off x="3419873" y="3412853"/>
            <a:ext cx="756000" cy="3155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9" name="正方形/長方形 18"/>
          <p:cNvSpPr/>
          <p:nvPr/>
        </p:nvSpPr>
        <p:spPr>
          <a:xfrm>
            <a:off x="5024169" y="3762637"/>
            <a:ext cx="794847" cy="1400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0" name="正方形/長方形 19"/>
          <p:cNvSpPr/>
          <p:nvPr/>
        </p:nvSpPr>
        <p:spPr>
          <a:xfrm>
            <a:off x="5024170" y="3409847"/>
            <a:ext cx="794847" cy="3155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Tree>
    <p:extLst>
      <p:ext uri="{BB962C8B-B14F-4D97-AF65-F5344CB8AC3E}">
        <p14:creationId xmlns:p14="http://schemas.microsoft.com/office/powerpoint/2010/main" val="4109649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14</a:t>
            </a:fld>
            <a:endParaRPr kumimoji="1" lang="ja-JP" altLang="en-US"/>
          </a:p>
        </p:txBody>
      </p:sp>
      <p:sp>
        <p:nvSpPr>
          <p:cNvPr id="5" name="タイトル 1"/>
          <p:cNvSpPr>
            <a:spLocks noGrp="1"/>
          </p:cNvSpPr>
          <p:nvPr>
            <p:ph type="title"/>
          </p:nvPr>
        </p:nvSpPr>
        <p:spPr>
          <a:xfrm>
            <a:off x="0" y="-18256"/>
            <a:ext cx="9144000" cy="1143000"/>
          </a:xfrm>
        </p:spPr>
        <p:txBody>
          <a:bodyPr>
            <a:normAutofit/>
          </a:bodyPr>
          <a:lstStyle/>
          <a:p>
            <a:pPr algn="l"/>
            <a:r>
              <a:rPr lang="ja-JP" altLang="en-US" sz="3600" dirty="0" smtClean="0"/>
              <a:t>実験</a:t>
            </a:r>
            <a:r>
              <a:rPr kumimoji="1" lang="ja-JP" altLang="en-US" sz="3600" dirty="0" smtClean="0"/>
              <a:t>結果</a:t>
            </a:r>
            <a:r>
              <a:rPr kumimoji="1" lang="en-US" altLang="ja-JP" sz="3600" dirty="0" smtClean="0"/>
              <a:t>(</a:t>
            </a:r>
            <a:r>
              <a:rPr kumimoji="1" lang="ja-JP" altLang="en-US" sz="3600" dirty="0" smtClean="0"/>
              <a:t>音響パワー</a:t>
            </a:r>
            <a:r>
              <a:rPr kumimoji="1" lang="en-US" altLang="ja-JP" sz="3600" dirty="0" smtClean="0"/>
              <a:t>)</a:t>
            </a:r>
            <a:endParaRPr kumimoji="1" lang="ja-JP" altLang="en-US" sz="3600" dirty="0"/>
          </a:p>
        </p:txBody>
      </p:sp>
      <p:sp>
        <p:nvSpPr>
          <p:cNvPr id="27" name="テキスト ボックス 26"/>
          <p:cNvSpPr txBox="1"/>
          <p:nvPr/>
        </p:nvSpPr>
        <p:spPr>
          <a:xfrm>
            <a:off x="2309078" y="5522736"/>
            <a:ext cx="4498347" cy="830997"/>
          </a:xfrm>
          <a:prstGeom prst="rect">
            <a:avLst/>
          </a:prstGeom>
          <a:noFill/>
          <a:ln>
            <a:solidFill>
              <a:schemeClr val="tx1"/>
            </a:solidFill>
          </a:ln>
        </p:spPr>
        <p:txBody>
          <a:bodyPr wrap="none" rtlCol="0">
            <a:spAutoFit/>
          </a:bodyPr>
          <a:lstStyle/>
          <a:p>
            <a:r>
              <a:rPr kumimoji="1" lang="ja-JP" altLang="en-US" sz="2400" dirty="0" smtClean="0"/>
              <a:t>負の方向の音響パワー</a:t>
            </a:r>
            <a:r>
              <a:rPr kumimoji="1" lang="en-US" altLang="ja-JP" sz="2400" b="1" i="1" dirty="0" smtClean="0">
                <a:latin typeface="Times New Roman" panose="02020603050405020304" pitchFamily="18" charset="0"/>
                <a:cs typeface="Times New Roman" panose="02020603050405020304" pitchFamily="18" charset="0"/>
              </a:rPr>
              <a:t>I</a:t>
            </a:r>
            <a:r>
              <a:rPr kumimoji="1" lang="en-US" altLang="ja-JP" sz="2400" b="1" i="1" baseline="-25000" dirty="0" smtClean="0">
                <a:latin typeface="Times New Roman" panose="02020603050405020304" pitchFamily="18" charset="0"/>
                <a:cs typeface="Times New Roman" panose="02020603050405020304" pitchFamily="18" charset="0"/>
              </a:rPr>
              <a:t>C</a:t>
            </a:r>
            <a:r>
              <a:rPr kumimoji="1" lang="ja-JP" altLang="en-US" sz="2400" dirty="0" smtClean="0"/>
              <a:t>は減少</a:t>
            </a:r>
            <a:endParaRPr kumimoji="1" lang="en-US" altLang="ja-JP" sz="2400" dirty="0" smtClean="0"/>
          </a:p>
          <a:p>
            <a:r>
              <a:rPr lang="ja-JP" altLang="en-US" sz="2400" dirty="0" smtClean="0"/>
              <a:t>正</a:t>
            </a:r>
            <a:r>
              <a:rPr lang="ja-JP" altLang="en-US" sz="2400" dirty="0"/>
              <a:t>の</a:t>
            </a:r>
            <a:r>
              <a:rPr lang="ja-JP" altLang="en-US" sz="2400" dirty="0" smtClean="0"/>
              <a:t>方向の音響パワー</a:t>
            </a:r>
            <a:r>
              <a:rPr lang="en-US" altLang="ja-JP" sz="2400" b="1" i="1" dirty="0" smtClean="0">
                <a:latin typeface="Times New Roman" panose="02020603050405020304" pitchFamily="18" charset="0"/>
                <a:cs typeface="Times New Roman" panose="02020603050405020304" pitchFamily="18" charset="0"/>
              </a:rPr>
              <a:t>I</a:t>
            </a:r>
            <a:r>
              <a:rPr lang="en-US" altLang="ja-JP" sz="2400" b="1" i="1" baseline="-25000" dirty="0" smtClean="0">
                <a:latin typeface="Times New Roman" panose="02020603050405020304" pitchFamily="18" charset="0"/>
                <a:cs typeface="Times New Roman" panose="02020603050405020304" pitchFamily="18" charset="0"/>
              </a:rPr>
              <a:t>C2</a:t>
            </a:r>
            <a:r>
              <a:rPr lang="ja-JP" altLang="en-US" sz="2400" dirty="0" smtClean="0"/>
              <a:t>は増加</a:t>
            </a:r>
            <a:endParaRPr kumimoji="1" lang="ja-JP" altLang="en-US" sz="2400" dirty="0"/>
          </a:p>
        </p:txBody>
      </p:sp>
      <p:sp>
        <p:nvSpPr>
          <p:cNvPr id="28" name="テキスト ボックス 27"/>
          <p:cNvSpPr txBox="1"/>
          <p:nvPr/>
        </p:nvSpPr>
        <p:spPr>
          <a:xfrm>
            <a:off x="2123728" y="5522735"/>
            <a:ext cx="5150769" cy="830997"/>
          </a:xfrm>
          <a:prstGeom prst="rect">
            <a:avLst/>
          </a:prstGeom>
          <a:solidFill>
            <a:schemeClr val="bg1"/>
          </a:solidFill>
          <a:ln>
            <a:solidFill>
              <a:schemeClr val="tx1"/>
            </a:solidFill>
          </a:ln>
        </p:spPr>
        <p:txBody>
          <a:bodyPr wrap="none" rtlCol="0">
            <a:spAutoFit/>
          </a:bodyPr>
          <a:lstStyle/>
          <a:p>
            <a:r>
              <a:rPr kumimoji="1" lang="ja-JP" altLang="en-US" sz="2400" dirty="0" smtClean="0"/>
              <a:t>定在波型の発振モードから</a:t>
            </a:r>
            <a:endParaRPr kumimoji="1" lang="en-US" altLang="ja-JP" sz="2400" dirty="0" smtClean="0"/>
          </a:p>
          <a:p>
            <a:r>
              <a:rPr lang="ja-JP" altLang="en-US" sz="2400" dirty="0" smtClean="0"/>
              <a:t>進行波</a:t>
            </a:r>
            <a:r>
              <a:rPr lang="ja-JP" altLang="en-US" sz="2400" dirty="0"/>
              <a:t>型</a:t>
            </a:r>
            <a:r>
              <a:rPr lang="ja-JP" altLang="en-US" sz="2400" dirty="0" smtClean="0"/>
              <a:t>の発振</a:t>
            </a:r>
            <a:r>
              <a:rPr lang="ja-JP" altLang="en-US" sz="2400" dirty="0"/>
              <a:t>モード</a:t>
            </a:r>
            <a:r>
              <a:rPr lang="ja-JP" altLang="en-US" sz="2400" dirty="0" smtClean="0"/>
              <a:t>に</a:t>
            </a:r>
            <a:r>
              <a:rPr lang="ja-JP" altLang="en-US" sz="2400" dirty="0"/>
              <a:t>近</a:t>
            </a:r>
            <a:r>
              <a:rPr lang="ja-JP" altLang="en-US" sz="2400" dirty="0" smtClean="0"/>
              <a:t>づいてい</a:t>
            </a:r>
            <a:r>
              <a:rPr lang="ja-JP" altLang="en-US" sz="2400" dirty="0"/>
              <a:t>る</a:t>
            </a:r>
            <a:endParaRPr kumimoji="1" lang="ja-JP" altLang="en-US" sz="2400" dirty="0"/>
          </a:p>
        </p:txBody>
      </p:sp>
      <p:grpSp>
        <p:nvGrpSpPr>
          <p:cNvPr id="29" name="グループ化 28"/>
          <p:cNvGrpSpPr/>
          <p:nvPr/>
        </p:nvGrpSpPr>
        <p:grpSpPr>
          <a:xfrm>
            <a:off x="1060143" y="870695"/>
            <a:ext cx="7004245" cy="4351171"/>
            <a:chOff x="1060143" y="870695"/>
            <a:chExt cx="7004245" cy="4351171"/>
          </a:xfrm>
        </p:grpSpPr>
        <p:pic>
          <p:nvPicPr>
            <p:cNvPr id="30" name="図 29"/>
            <p:cNvPicPr>
              <a:picLocks noChangeAspect="1"/>
            </p:cNvPicPr>
            <p:nvPr/>
          </p:nvPicPr>
          <p:blipFill rotWithShape="1">
            <a:blip r:embed="rId2"/>
            <a:srcRect l="4619" t="16532" r="27863" b="8657"/>
            <a:stretch/>
          </p:blipFill>
          <p:spPr>
            <a:xfrm>
              <a:off x="1079612" y="870695"/>
              <a:ext cx="6984776" cy="4351171"/>
            </a:xfrm>
            <a:prstGeom prst="rect">
              <a:avLst/>
            </a:prstGeom>
          </p:spPr>
        </p:pic>
        <p:pic>
          <p:nvPicPr>
            <p:cNvPr id="31" name="図 30"/>
            <p:cNvPicPr>
              <a:picLocks noChangeAspect="1"/>
            </p:cNvPicPr>
            <p:nvPr/>
          </p:nvPicPr>
          <p:blipFill rotWithShape="1">
            <a:blip r:embed="rId3"/>
            <a:srcRect l="5172" t="21454" r="27309" b="15547"/>
            <a:stretch/>
          </p:blipFill>
          <p:spPr>
            <a:xfrm>
              <a:off x="1060143" y="1565683"/>
              <a:ext cx="6969600" cy="3656183"/>
            </a:xfrm>
            <a:prstGeom prst="rect">
              <a:avLst/>
            </a:prstGeom>
          </p:spPr>
        </p:pic>
      </p:grpSp>
      <p:sp>
        <p:nvSpPr>
          <p:cNvPr id="32" name="正方形/長方形 31"/>
          <p:cNvSpPr/>
          <p:nvPr/>
        </p:nvSpPr>
        <p:spPr>
          <a:xfrm>
            <a:off x="3400765" y="1967786"/>
            <a:ext cx="756000" cy="1400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33" name="正方形/長方形 32"/>
          <p:cNvSpPr/>
          <p:nvPr/>
        </p:nvSpPr>
        <p:spPr>
          <a:xfrm>
            <a:off x="3400766" y="1614996"/>
            <a:ext cx="756000" cy="3155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4" name="正方形/長方形 33"/>
          <p:cNvSpPr/>
          <p:nvPr/>
        </p:nvSpPr>
        <p:spPr>
          <a:xfrm>
            <a:off x="5005062" y="1964780"/>
            <a:ext cx="794847" cy="1400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35" name="正方形/長方形 34"/>
          <p:cNvSpPr/>
          <p:nvPr/>
        </p:nvSpPr>
        <p:spPr>
          <a:xfrm>
            <a:off x="5005063" y="1611990"/>
            <a:ext cx="794847" cy="3155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6" name="正方形/長方形 35"/>
          <p:cNvSpPr/>
          <p:nvPr/>
        </p:nvSpPr>
        <p:spPr>
          <a:xfrm>
            <a:off x="3419872" y="3765643"/>
            <a:ext cx="756000" cy="1400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37" name="正方形/長方形 36"/>
          <p:cNvSpPr/>
          <p:nvPr/>
        </p:nvSpPr>
        <p:spPr>
          <a:xfrm>
            <a:off x="3419873" y="3412853"/>
            <a:ext cx="756000" cy="3155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8" name="正方形/長方形 37"/>
          <p:cNvSpPr/>
          <p:nvPr/>
        </p:nvSpPr>
        <p:spPr>
          <a:xfrm>
            <a:off x="5024169" y="3762637"/>
            <a:ext cx="794847" cy="1400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39" name="正方形/長方形 38"/>
          <p:cNvSpPr/>
          <p:nvPr/>
        </p:nvSpPr>
        <p:spPr>
          <a:xfrm>
            <a:off x="5024170" y="3409847"/>
            <a:ext cx="794847" cy="3155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Tree>
    <p:extLst>
      <p:ext uri="{BB962C8B-B14F-4D97-AF65-F5344CB8AC3E}">
        <p14:creationId xmlns:p14="http://schemas.microsoft.com/office/powerpoint/2010/main" val="74037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15</a:t>
            </a:fld>
            <a:endParaRPr kumimoji="1" lang="ja-JP" altLang="en-US"/>
          </a:p>
        </p:txBody>
      </p:sp>
      <p:sp>
        <p:nvSpPr>
          <p:cNvPr id="6" name="テキスト ボックス 5"/>
          <p:cNvSpPr txBox="1"/>
          <p:nvPr/>
        </p:nvSpPr>
        <p:spPr>
          <a:xfrm>
            <a:off x="318848" y="3910942"/>
            <a:ext cx="576064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lang="en-US" altLang="ja-JP" sz="2400" dirty="0" smtClean="0">
                <a:solidFill>
                  <a:prstClr val="black"/>
                </a:solidFill>
                <a:latin typeface="Calibri"/>
                <a:ea typeface="ＭＳ Ｐゴシック" panose="020B0600070205080204" pitchFamily="50" charset="-128"/>
              </a:rPr>
              <a:t>30</a:t>
            </a:r>
            <a:r>
              <a:rPr lang="en-US" altLang="ja-JP" sz="2400" dirty="0">
                <a:solidFill>
                  <a:prstClr val="black"/>
                </a:solidFill>
                <a:latin typeface="Calibri"/>
                <a:ea typeface="ＭＳ Ｐゴシック" panose="020B0600070205080204" pitchFamily="50" charset="-128"/>
              </a:rPr>
              <a:t>0</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10</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a:defRPr/>
            </a:pPr>
            <a:r>
              <a:rPr lang="ja-JP" altLang="en-US" sz="2400" dirty="0" smtClean="0">
                <a:solidFill>
                  <a:prstClr val="black"/>
                </a:solidFill>
                <a:latin typeface="Calibri"/>
                <a:ea typeface="ＭＳ Ｐゴシック" panose="020B0600070205080204" pitchFamily="50" charset="-128"/>
              </a:rPr>
              <a:t>スイッチングなし、あり（</a:t>
            </a:r>
            <a:r>
              <a:rPr lang="en-US" altLang="ja-JP" sz="2400" b="1" i="1" dirty="0" err="1" smtClean="0">
                <a:solidFill>
                  <a:prstClr val="black"/>
                </a:solidFill>
                <a:latin typeface="Times New Roman" panose="02020603050405020304" pitchFamily="18" charset="0"/>
                <a:cs typeface="Times New Roman" panose="02020603050405020304" pitchFamily="18" charset="0"/>
              </a:rPr>
              <a:t>t</a:t>
            </a:r>
            <a:r>
              <a:rPr lang="en-US" altLang="ja-JP" sz="2400" b="1" i="1" baseline="-25000" dirty="0" err="1" smtClean="0">
                <a:solidFill>
                  <a:prstClr val="black"/>
                </a:solidFill>
                <a:latin typeface="Times New Roman" panose="02020603050405020304" pitchFamily="18" charset="0"/>
                <a:cs typeface="Times New Roman" panose="02020603050405020304" pitchFamily="18" charset="0"/>
              </a:rPr>
              <a:t>s</a:t>
            </a:r>
            <a:r>
              <a:rPr lang="en-US" altLang="ja-JP" sz="2400" b="1" i="1" baseline="-25000" dirty="0" smtClean="0">
                <a:solidFill>
                  <a:prstClr val="black"/>
                </a:solidFill>
                <a:latin typeface="Times New Roman" panose="02020603050405020304" pitchFamily="18" charset="0"/>
                <a:cs typeface="Times New Roman" panose="02020603050405020304" pitchFamily="18" charset="0"/>
              </a:rPr>
              <a:t>  </a:t>
            </a:r>
            <a:r>
              <a:rPr lang="en-US" altLang="ja-JP" sz="2400" dirty="0">
                <a:solidFill>
                  <a:prstClr val="black"/>
                </a:solidFill>
              </a:rPr>
              <a:t>= </a:t>
            </a:r>
            <a:r>
              <a:rPr lang="en-US" altLang="ja-JP" sz="2400" dirty="0" smtClean="0">
                <a:solidFill>
                  <a:prstClr val="black"/>
                </a:solidFill>
              </a:rPr>
              <a:t>2 </a:t>
            </a:r>
            <a:r>
              <a:rPr lang="en-US" altLang="ja-JP" sz="2400" dirty="0" err="1" smtClean="0">
                <a:solidFill>
                  <a:prstClr val="black"/>
                </a:solidFill>
              </a:rPr>
              <a:t>ms</a:t>
            </a:r>
            <a:r>
              <a:rPr lang="ja-JP" altLang="en-US" sz="2400" dirty="0" smtClean="0">
                <a:solidFill>
                  <a:prstClr val="black"/>
                </a:solidFill>
              </a:rPr>
              <a:t>）</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lvl="0">
              <a:defRPr/>
            </a:pPr>
            <a:r>
              <a:rPr kumimoji="1" lang="en-US" altLang="ja-JP"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4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lang="en-US" altLang="ja-JP" sz="2400" dirty="0" smtClean="0">
                <a:solidFill>
                  <a:prstClr val="black"/>
                </a:solidFill>
                <a:latin typeface="Calibri"/>
                <a:ea typeface="ＭＳ Ｐゴシック" panose="020B0600070205080204" pitchFamily="50" charset="-128"/>
              </a:rPr>
              <a:t>+</a:t>
            </a:r>
            <a:r>
              <a:rPr kumimoji="1" lang="en-US" altLang="ja-JP"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4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lang="el-GR" altLang="ja-JP" sz="2400" dirty="0" smtClean="0">
                <a:solidFill>
                  <a:prstClr val="black"/>
                </a:solidFill>
              </a:rPr>
              <a:t>187</a:t>
            </a:r>
            <a:r>
              <a:rPr lang="en-US" altLang="ja-JP" sz="2400" dirty="0" smtClean="0">
                <a:solidFill>
                  <a:prstClr val="black"/>
                </a:solidFill>
              </a:rPr>
              <a:t>,</a:t>
            </a:r>
            <a:r>
              <a:rPr lang="el-GR" altLang="ja-JP" sz="2400" dirty="0" smtClean="0">
                <a:solidFill>
                  <a:prstClr val="black"/>
                </a:solidFill>
              </a:rPr>
              <a:t>137</a:t>
            </a:r>
            <a:r>
              <a:rPr lang="en-US" altLang="ja-JP" sz="2400" dirty="0" smtClean="0">
                <a:solidFill>
                  <a:prstClr val="black"/>
                </a:solidFill>
              </a:rPr>
              <a:t>,</a:t>
            </a:r>
            <a:r>
              <a:rPr lang="el-GR" altLang="ja-JP" sz="2400" dirty="0" smtClean="0">
                <a:solidFill>
                  <a:prstClr val="black"/>
                </a:solidFill>
              </a:rPr>
              <a:t>117</a:t>
            </a:r>
            <a:r>
              <a:rPr lang="en-US" altLang="ja-JP" sz="2400" dirty="0" smtClean="0">
                <a:solidFill>
                  <a:prstClr val="black"/>
                </a:solidFill>
              </a:rPr>
              <a:t>,</a:t>
            </a:r>
            <a:r>
              <a:rPr lang="el-GR" altLang="ja-JP" sz="2400" dirty="0" smtClean="0">
                <a:solidFill>
                  <a:prstClr val="black"/>
                </a:solidFill>
              </a:rPr>
              <a:t>97</a:t>
            </a:r>
            <a:r>
              <a:rPr lang="en-US" altLang="ja-JP" sz="2400" dirty="0" smtClean="0">
                <a:solidFill>
                  <a:prstClr val="black"/>
                </a:solidFill>
              </a:rPr>
              <a:t>,</a:t>
            </a:r>
            <a:r>
              <a:rPr lang="el-GR" altLang="ja-JP" sz="2400" dirty="0" smtClean="0">
                <a:solidFill>
                  <a:prstClr val="black"/>
                </a:solidFill>
              </a:rPr>
              <a:t>87</a:t>
            </a:r>
            <a:r>
              <a:rPr lang="en-US" altLang="ja-JP" sz="2400" dirty="0" smtClean="0">
                <a:solidFill>
                  <a:prstClr val="black"/>
                </a:solidFill>
              </a:rPr>
              <a:t>,</a:t>
            </a:r>
            <a:r>
              <a:rPr lang="el-GR" altLang="ja-JP" sz="2400" dirty="0" smtClean="0">
                <a:solidFill>
                  <a:prstClr val="black"/>
                </a:solidFill>
              </a:rPr>
              <a:t>77</a:t>
            </a:r>
            <a:r>
              <a:rPr lang="en-US" altLang="ja-JP" sz="2400" dirty="0" smtClean="0">
                <a:solidFill>
                  <a:prstClr val="black"/>
                </a:solidFill>
              </a:rPr>
              <a:t>,</a:t>
            </a:r>
            <a:r>
              <a:rPr lang="el-GR" altLang="ja-JP" sz="2400" dirty="0" smtClean="0">
                <a:solidFill>
                  <a:prstClr val="black"/>
                </a:solidFill>
              </a:rPr>
              <a:t>67</a:t>
            </a:r>
            <a:r>
              <a:rPr lang="en-US" altLang="ja-JP" sz="2400" dirty="0" smtClean="0">
                <a:solidFill>
                  <a:prstClr val="black"/>
                </a:solidFill>
              </a:rPr>
              <a:t>,</a:t>
            </a:r>
            <a:r>
              <a:rPr lang="el-GR" altLang="ja-JP" sz="2400" dirty="0" smtClean="0">
                <a:solidFill>
                  <a:prstClr val="black"/>
                </a:solidFill>
              </a:rPr>
              <a:t>57</a:t>
            </a:r>
            <a:r>
              <a:rPr lang="en-US" altLang="ja-JP" sz="2400" dirty="0">
                <a:solidFill>
                  <a:prstClr val="black"/>
                </a:solidFill>
              </a:rPr>
              <a:t>,</a:t>
            </a:r>
            <a:r>
              <a:rPr lang="en-US" altLang="ja-JP" sz="2400" dirty="0" smtClean="0">
                <a:solidFill>
                  <a:prstClr val="black"/>
                </a:solidFill>
              </a:rPr>
              <a:t>4</a:t>
            </a:r>
            <a:r>
              <a:rPr lang="el-GR" altLang="ja-JP" sz="2400" dirty="0" smtClean="0">
                <a:solidFill>
                  <a:prstClr val="black"/>
                </a:solidFill>
              </a:rPr>
              <a:t>8</a:t>
            </a: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Ω</a:t>
            </a:r>
          </a:p>
          <a:p>
            <a:pPr lvl="0">
              <a:defRPr/>
            </a:pPr>
            <a:r>
              <a:rPr lang="en-US" altLang="ja-JP" sz="2400" dirty="0" smtClean="0">
                <a:solidFill>
                  <a:prstClr val="black"/>
                </a:solidFill>
                <a:latin typeface="Calibri"/>
                <a:ea typeface="ＭＳ Ｐゴシック" panose="020B0600070205080204" pitchFamily="50" charset="-128"/>
              </a:rPr>
              <a:t>※</a:t>
            </a:r>
            <a:r>
              <a:rPr lang="en-US" altLang="ja-JP" sz="2400" dirty="0">
                <a:solidFill>
                  <a:prstClr val="black"/>
                </a:solidFill>
                <a:latin typeface="Calibri"/>
                <a:ea typeface="ＭＳ Ｐゴシック" panose="020B0600070205080204" pitchFamily="50" charset="-128"/>
              </a:rPr>
              <a:t>2</a:t>
            </a:r>
            <a:r>
              <a:rPr lang="ja-JP" altLang="en-US" sz="2400" dirty="0">
                <a:solidFill>
                  <a:prstClr val="black"/>
                </a:solidFill>
                <a:latin typeface="Calibri"/>
                <a:ea typeface="ＭＳ Ｐゴシック" panose="020B0600070205080204" pitchFamily="50" charset="-128"/>
              </a:rPr>
              <a:t>回</a:t>
            </a:r>
            <a:r>
              <a:rPr lang="ja-JP" altLang="en-US" sz="2400" dirty="0" smtClean="0">
                <a:solidFill>
                  <a:prstClr val="black"/>
                </a:solidFill>
                <a:latin typeface="Calibri"/>
                <a:ea typeface="ＭＳ Ｐゴシック" panose="020B0600070205080204" pitchFamily="50" charset="-128"/>
              </a:rPr>
              <a:t>目以降</a:t>
            </a:r>
            <a:r>
              <a:rPr lang="en-US" altLang="ja-JP" sz="2400" dirty="0" smtClean="0">
                <a:solidFill>
                  <a:prstClr val="black"/>
                </a:solidFill>
              </a:rPr>
              <a:t>117,87,57,48</a:t>
            </a:r>
            <a:r>
              <a:rPr lang="en-US" altLang="ja-JP" sz="2400" dirty="0">
                <a:solidFill>
                  <a:prstClr val="black"/>
                </a:solidFill>
              </a:rPr>
              <a:t> Ω</a:t>
            </a:r>
            <a:endParaRPr lang="en-US" altLang="ja-JP" sz="2400" dirty="0">
              <a:solidFill>
                <a:prstClr val="black"/>
              </a:solidFill>
              <a:latin typeface="Calibri"/>
              <a:ea typeface="ＭＳ Ｐゴシック" panose="020B0600070205080204" pitchFamily="50" charset="-128"/>
            </a:endParaRPr>
          </a:p>
        </p:txBody>
      </p:sp>
      <p:sp>
        <p:nvSpPr>
          <p:cNvPr id="9" name="正方形/長方形 8"/>
          <p:cNvSpPr/>
          <p:nvPr/>
        </p:nvSpPr>
        <p:spPr>
          <a:xfrm>
            <a:off x="318848" y="5849934"/>
            <a:ext cx="2613216" cy="369332"/>
          </a:xfrm>
          <a:prstGeom prst="rect">
            <a:avLst/>
          </a:prstGeom>
        </p:spPr>
        <p:txBody>
          <a:bodyPr wrap="none">
            <a:spAutoFit/>
          </a:bodyPr>
          <a:lstStyle/>
          <a:p>
            <a:r>
              <a:rPr lang="en-US" altLang="ja-JP" dirty="0" smtClean="0"/>
              <a:t>3</a:t>
            </a:r>
            <a:r>
              <a:rPr lang="ja-JP" altLang="en-US" dirty="0" smtClean="0"/>
              <a:t>回</a:t>
            </a:r>
            <a:r>
              <a:rPr lang="ja-JP" altLang="en-US" dirty="0"/>
              <a:t>繰り返し</a:t>
            </a:r>
            <a:r>
              <a:rPr lang="ja-JP" altLang="en-US" dirty="0" smtClean="0"/>
              <a:t>計</a:t>
            </a:r>
            <a:r>
              <a:rPr lang="en-US" altLang="ja-JP" dirty="0" smtClean="0"/>
              <a:t>6</a:t>
            </a:r>
            <a:r>
              <a:rPr lang="ja-JP" altLang="en-US" dirty="0" smtClean="0"/>
              <a:t>回</a:t>
            </a:r>
            <a:r>
              <a:rPr lang="ja-JP" altLang="en-US" dirty="0"/>
              <a:t>の測定</a:t>
            </a:r>
          </a:p>
        </p:txBody>
      </p:sp>
      <p:sp>
        <p:nvSpPr>
          <p:cNvPr id="11" name="タイトル 1"/>
          <p:cNvSpPr>
            <a:spLocks noGrp="1"/>
          </p:cNvSpPr>
          <p:nvPr>
            <p:ph type="title"/>
          </p:nvPr>
        </p:nvSpPr>
        <p:spPr>
          <a:xfrm>
            <a:off x="86816" y="-18256"/>
            <a:ext cx="3981128" cy="1143000"/>
          </a:xfrm>
        </p:spPr>
        <p:txBody>
          <a:bodyPr>
            <a:normAutofit/>
          </a:bodyPr>
          <a:lstStyle/>
          <a:p>
            <a:pPr algn="l"/>
            <a:r>
              <a:rPr kumimoji="1" lang="ja-JP" altLang="en-US" sz="3600" dirty="0" smtClean="0"/>
              <a:t>発振余裕の拡大</a:t>
            </a:r>
            <a:endParaRPr kumimoji="1" lang="ja-JP" altLang="en-US" sz="3600" dirty="0"/>
          </a:p>
        </p:txBody>
      </p:sp>
      <p:sp>
        <p:nvSpPr>
          <p:cNvPr id="12" name="タイトル 1"/>
          <p:cNvSpPr txBox="1">
            <a:spLocks/>
          </p:cNvSpPr>
          <p:nvPr/>
        </p:nvSpPr>
        <p:spPr>
          <a:xfrm>
            <a:off x="64082" y="2915839"/>
            <a:ext cx="39811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t>実験条件</a:t>
            </a:r>
            <a:endParaRPr lang="ja-JP" altLang="en-US" sz="3600" dirty="0"/>
          </a:p>
        </p:txBody>
      </p:sp>
      <p:sp>
        <p:nvSpPr>
          <p:cNvPr id="13" name="テキスト ボックス 12"/>
          <p:cNvSpPr txBox="1"/>
          <p:nvPr/>
        </p:nvSpPr>
        <p:spPr>
          <a:xfrm>
            <a:off x="318848" y="955630"/>
            <a:ext cx="8367952" cy="1938992"/>
          </a:xfrm>
          <a:prstGeom prst="rect">
            <a:avLst/>
          </a:prstGeom>
          <a:solidFill>
            <a:schemeClr val="bg1"/>
          </a:solidFill>
        </p:spPr>
        <p:txBody>
          <a:bodyPr wrap="square" rtlCol="0">
            <a:spAutoFit/>
          </a:bodyPr>
          <a:lstStyle/>
          <a:p>
            <a:pPr lvl="0">
              <a:defRPr/>
            </a:pPr>
            <a:r>
              <a:rPr lang="ja-JP" altLang="en-US" sz="2400" dirty="0" smtClean="0"/>
              <a:t>非対称化の効果が現れる抵抗値：</a:t>
            </a:r>
            <a:endParaRPr lang="en-US" altLang="ja-JP" sz="2400" dirty="0" smtClean="0"/>
          </a:p>
          <a:p>
            <a:pPr lvl="0">
              <a:defRPr/>
            </a:pPr>
            <a:r>
              <a:rPr lang="ja-JP" altLang="en-US" sz="2400" dirty="0" smtClean="0"/>
              <a:t>進行波型</a:t>
            </a:r>
            <a:r>
              <a:rPr lang="ja-JP" altLang="en-US" sz="2400" dirty="0"/>
              <a:t>と定在波型の二つのモードが励起しうなる抵抗値より大きな</a:t>
            </a:r>
            <a:r>
              <a:rPr lang="ja-JP" altLang="en-US" sz="2400" dirty="0" smtClean="0"/>
              <a:t>値</a:t>
            </a:r>
            <a:endParaRPr lang="en-US" altLang="ja-JP" sz="2400" dirty="0" smtClean="0"/>
          </a:p>
          <a:p>
            <a:pPr lvl="0">
              <a:defRPr/>
            </a:pPr>
            <a:r>
              <a:rPr lang="ja-JP" altLang="en-US" sz="2400" dirty="0" smtClean="0"/>
              <a:t>→抵抗値の範囲がシフト？</a:t>
            </a:r>
            <a:endParaRPr lang="en-US" altLang="ja-JP" sz="2400" dirty="0" smtClean="0"/>
          </a:p>
          <a:p>
            <a:pPr lvl="0">
              <a:defRPr/>
            </a:pPr>
            <a:r>
              <a:rPr lang="ja-JP" altLang="en-US" sz="2400" dirty="0" smtClean="0"/>
              <a:t>→抵抗値の範囲が拡大？</a:t>
            </a:r>
            <a:endParaRPr lang="en-US" altLang="ja-JP" sz="2400" dirty="0" smtClean="0"/>
          </a:p>
        </p:txBody>
      </p:sp>
    </p:spTree>
    <p:extLst>
      <p:ext uri="{BB962C8B-B14F-4D97-AF65-F5344CB8AC3E}">
        <p14:creationId xmlns:p14="http://schemas.microsoft.com/office/powerpoint/2010/main" val="2060652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16</a:t>
            </a:fld>
            <a:endParaRPr kumimoji="1" lang="ja-JP" altLang="en-US"/>
          </a:p>
        </p:txBody>
      </p:sp>
      <p:sp>
        <p:nvSpPr>
          <p:cNvPr id="6" name="テキスト ボックス 5"/>
          <p:cNvSpPr txBox="1"/>
          <p:nvPr/>
        </p:nvSpPr>
        <p:spPr>
          <a:xfrm>
            <a:off x="2337235" y="4884664"/>
            <a:ext cx="57606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prstClr val="black"/>
                </a:solidFill>
              </a:rPr>
              <a:t>スイッチングありにおいて</a:t>
            </a:r>
            <a:endParaRPr lang="en-US" altLang="ja-JP" sz="2400" dirty="0" smtClean="0">
              <a:solidFill>
                <a:prstClr val="black"/>
              </a:solidFill>
            </a:endParaRPr>
          </a:p>
          <a:p>
            <a:pPr lvl="0">
              <a:defRPr/>
            </a:pPr>
            <a:r>
              <a:rPr lang="en-US" altLang="ja-JP" sz="2400" dirty="0" smtClean="0">
                <a:solidFill>
                  <a:prstClr val="black"/>
                </a:solidFill>
              </a:rPr>
              <a:t>5</a:t>
            </a:r>
            <a:r>
              <a:rPr lang="en-US" altLang="ja-JP" sz="2400" dirty="0">
                <a:solidFill>
                  <a:prstClr val="black"/>
                </a:solidFill>
              </a:rPr>
              <a:t>7</a:t>
            </a:r>
            <a:r>
              <a:rPr lang="ja-JP" altLang="en-US" sz="2400" dirty="0" smtClean="0">
                <a:solidFill>
                  <a:prstClr val="black"/>
                </a:solidFill>
              </a:rPr>
              <a:t>～</a:t>
            </a:r>
            <a:r>
              <a:rPr lang="en-US" altLang="ja-JP" sz="2400" dirty="0" smtClean="0">
                <a:solidFill>
                  <a:prstClr val="black"/>
                </a:solidFill>
              </a:rPr>
              <a:t>97</a:t>
            </a: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Ω</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で</a:t>
            </a:r>
            <a:r>
              <a:rPr lang="en-US" altLang="ja-JP" sz="2400" b="1" i="1" dirty="0">
                <a:latin typeface="Times New Roman" panose="02020603050405020304" pitchFamily="18" charset="0"/>
                <a:cs typeface="Times New Roman" panose="02020603050405020304" pitchFamily="18" charset="0"/>
              </a:rPr>
              <a:t>I</a:t>
            </a:r>
            <a:r>
              <a:rPr lang="en-US" altLang="ja-JP" sz="2400" b="1" i="1" baseline="-25000" dirty="0">
                <a:latin typeface="Times New Roman" panose="02020603050405020304" pitchFamily="18" charset="0"/>
                <a:cs typeface="Times New Roman" panose="02020603050405020304" pitchFamily="18" charset="0"/>
              </a:rPr>
              <a:t>C</a:t>
            </a:r>
            <a:r>
              <a:rPr lang="en-US" altLang="ja-JP" sz="2400" b="1" baseline="-25000" dirty="0">
                <a:latin typeface="Times New Roman" panose="02020603050405020304" pitchFamily="18" charset="0"/>
                <a:cs typeface="Times New Roman" panose="02020603050405020304" pitchFamily="18" charset="0"/>
              </a:rPr>
              <a:t>2</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の値が大きくなっている</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lvl="0">
              <a:defRPr/>
            </a:pPr>
            <a:r>
              <a:rPr lang="en-US" altLang="ja-JP" sz="2400" b="1" i="1" dirty="0" smtClean="0">
                <a:latin typeface="Times New Roman" panose="02020603050405020304" pitchFamily="18" charset="0"/>
                <a:cs typeface="Times New Roman" panose="02020603050405020304" pitchFamily="18" charset="0"/>
              </a:rPr>
              <a:t>I</a:t>
            </a:r>
            <a:r>
              <a:rPr lang="en-US" altLang="ja-JP" sz="2400" b="1" i="1" baseline="-25000" dirty="0" smtClean="0">
                <a:latin typeface="Times New Roman" panose="02020603050405020304" pitchFamily="18" charset="0"/>
                <a:cs typeface="Times New Roman" panose="02020603050405020304" pitchFamily="18" charset="0"/>
              </a:rPr>
              <a:t>C</a:t>
            </a:r>
            <a:r>
              <a:rPr lang="ja-JP" altLang="en-US" sz="2400" dirty="0" smtClean="0">
                <a:solidFill>
                  <a:prstClr val="black"/>
                </a:solidFill>
                <a:latin typeface="Calibri"/>
                <a:ea typeface="ＭＳ Ｐゴシック" panose="020B0600070205080204" pitchFamily="50" charset="-128"/>
              </a:rPr>
              <a:t>の</a:t>
            </a:r>
            <a:r>
              <a:rPr lang="ja-JP" altLang="en-US" sz="2400" dirty="0">
                <a:solidFill>
                  <a:prstClr val="black"/>
                </a:solidFill>
                <a:latin typeface="Calibri"/>
                <a:ea typeface="ＭＳ Ｐゴシック" panose="020B0600070205080204" pitchFamily="50" charset="-128"/>
              </a:rPr>
              <a:t>値</a:t>
            </a:r>
            <a:r>
              <a:rPr lang="ja-JP" altLang="en-US" sz="2400" dirty="0" smtClean="0">
                <a:solidFill>
                  <a:prstClr val="black"/>
                </a:solidFill>
                <a:latin typeface="Calibri"/>
                <a:ea typeface="ＭＳ Ｐゴシック" panose="020B0600070205080204" pitchFamily="50" charset="-128"/>
              </a:rPr>
              <a:t>が</a:t>
            </a:r>
            <a:r>
              <a:rPr lang="en-US" altLang="ja-JP" sz="2400" dirty="0" smtClean="0">
                <a:solidFill>
                  <a:prstClr val="black"/>
                </a:solidFill>
                <a:latin typeface="Calibri"/>
                <a:ea typeface="ＭＳ Ｐゴシック" panose="020B0600070205080204" pitchFamily="50" charset="-128"/>
              </a:rPr>
              <a:t>0mW</a:t>
            </a:r>
            <a:r>
              <a:rPr lang="ja-JP" altLang="en-US" sz="2400" dirty="0" smtClean="0">
                <a:solidFill>
                  <a:prstClr val="black"/>
                </a:solidFill>
                <a:latin typeface="Calibri"/>
                <a:ea typeface="ＭＳ Ｐゴシック" panose="020B0600070205080204" pitchFamily="50" charset="-128"/>
              </a:rPr>
              <a:t>に近づいている</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p:txBody>
      </p:sp>
      <p:sp>
        <p:nvSpPr>
          <p:cNvPr id="7" name="タイトル 1"/>
          <p:cNvSpPr>
            <a:spLocks noGrp="1"/>
          </p:cNvSpPr>
          <p:nvPr>
            <p:ph type="title"/>
          </p:nvPr>
        </p:nvSpPr>
        <p:spPr>
          <a:xfrm>
            <a:off x="86816" y="-18256"/>
            <a:ext cx="3981128" cy="1143000"/>
          </a:xfrm>
        </p:spPr>
        <p:txBody>
          <a:bodyPr>
            <a:normAutofit/>
          </a:bodyPr>
          <a:lstStyle/>
          <a:p>
            <a:pPr algn="l"/>
            <a:r>
              <a:rPr lang="ja-JP" altLang="en-US" sz="3600" dirty="0" smtClean="0"/>
              <a:t>実験結果</a:t>
            </a:r>
            <a:endParaRPr kumimoji="1" lang="ja-JP" altLang="en-US" sz="36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801"/>
            <a:ext cx="4765978" cy="356811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806710"/>
            <a:ext cx="4765978" cy="3568112"/>
          </a:xfrm>
          <a:prstGeom prst="rect">
            <a:avLst/>
          </a:prstGeom>
        </p:spPr>
      </p:pic>
      <p:sp>
        <p:nvSpPr>
          <p:cNvPr id="44" name="テキスト ボックス 43"/>
          <p:cNvSpPr txBox="1"/>
          <p:nvPr/>
        </p:nvSpPr>
        <p:spPr>
          <a:xfrm>
            <a:off x="1605881" y="4412487"/>
            <a:ext cx="17652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スイッチングなし</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テキスト ボックス 44"/>
          <p:cNvSpPr txBox="1"/>
          <p:nvPr/>
        </p:nvSpPr>
        <p:spPr>
          <a:xfrm>
            <a:off x="6003970" y="4413151"/>
            <a:ext cx="17700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スイッチングあり</a:t>
            </a:r>
          </a:p>
        </p:txBody>
      </p:sp>
      <p:sp>
        <p:nvSpPr>
          <p:cNvPr id="11" name="テキスト ボックス 10"/>
          <p:cNvSpPr txBox="1"/>
          <p:nvPr/>
        </p:nvSpPr>
        <p:spPr>
          <a:xfrm>
            <a:off x="1890961" y="4886573"/>
            <a:ext cx="5760640"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進行波型の発振モードが現れる抵抗値の範囲が広がる</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prstClr val="black"/>
                </a:solidFill>
                <a:latin typeface="Calibri"/>
                <a:ea typeface="ＭＳ Ｐゴシック" panose="020B0600070205080204" pitchFamily="50" charset="-128"/>
              </a:rPr>
              <a:t>⇒発振余裕が拡大する</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p:txBody>
      </p:sp>
      <p:sp>
        <p:nvSpPr>
          <p:cNvPr id="3" name="正方形/長方形 2"/>
          <p:cNvSpPr/>
          <p:nvPr/>
        </p:nvSpPr>
        <p:spPr>
          <a:xfrm>
            <a:off x="683568" y="980729"/>
            <a:ext cx="1368152" cy="3203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217555" y="980729"/>
            <a:ext cx="1368152" cy="32036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30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3600" dirty="0"/>
              <a:t>まとめ</a:t>
            </a:r>
          </a:p>
        </p:txBody>
      </p:sp>
      <p:sp>
        <p:nvSpPr>
          <p:cNvPr id="3" name="コンテンツ プレースホルダー 2"/>
          <p:cNvSpPr>
            <a:spLocks noGrp="1"/>
          </p:cNvSpPr>
          <p:nvPr>
            <p:ph idx="1"/>
          </p:nvPr>
        </p:nvSpPr>
        <p:spPr>
          <a:xfrm>
            <a:off x="163466" y="1417878"/>
            <a:ext cx="9006525" cy="1147026"/>
          </a:xfrm>
        </p:spPr>
        <p:txBody>
          <a:bodyPr>
            <a:noAutofit/>
          </a:bodyPr>
          <a:lstStyle/>
          <a:p>
            <a:pPr>
              <a:buFont typeface="Wingdings" panose="05000000000000000000" pitchFamily="2" charset="2"/>
              <a:buChar char="l"/>
            </a:pPr>
            <a:r>
              <a:rPr lang="ja-JP" altLang="en-US" sz="2000" dirty="0">
                <a:latin typeface="Times New Roman" panose="02020603050405020304" pitchFamily="18" charset="0"/>
                <a:cs typeface="Times New Roman" panose="02020603050405020304" pitchFamily="18" charset="0"/>
              </a:rPr>
              <a:t>二</a:t>
            </a:r>
            <a:r>
              <a:rPr lang="ja-JP" altLang="en-US" sz="2000" dirty="0" smtClean="0">
                <a:latin typeface="Times New Roman" panose="02020603050405020304" pitchFamily="18" charset="0"/>
                <a:cs typeface="Times New Roman" panose="02020603050405020304" pitchFamily="18" charset="0"/>
              </a:rPr>
              <a:t>つの瞬時電力</a:t>
            </a:r>
            <a:r>
              <a:rPr lang="ja-JP" altLang="en-US" sz="2000" dirty="0">
                <a:latin typeface="Times New Roman" panose="02020603050405020304" pitchFamily="18" charset="0"/>
                <a:cs typeface="Times New Roman" panose="02020603050405020304" pitchFamily="18" charset="0"/>
              </a:rPr>
              <a:t>（</a:t>
            </a:r>
            <a:r>
              <a:rPr lang="en-US" altLang="ja-JP" sz="2000" b="1" i="1" dirty="0" smtClean="0">
                <a:latin typeface="Times New Roman" panose="02020603050405020304" pitchFamily="18" charset="0"/>
                <a:cs typeface="Times New Roman" panose="02020603050405020304" pitchFamily="18" charset="0"/>
              </a:rPr>
              <a:t>P</a:t>
            </a:r>
            <a:r>
              <a:rPr lang="en-US" altLang="ja-JP" sz="2000" b="1" baseline="-25000" dirty="0" smtClean="0">
                <a:latin typeface="Times New Roman" panose="02020603050405020304" pitchFamily="18" charset="0"/>
                <a:cs typeface="Times New Roman" panose="02020603050405020304" pitchFamily="18" charset="0"/>
              </a:rPr>
              <a:t>1</a:t>
            </a:r>
            <a:r>
              <a:rPr lang="en-US" altLang="ja-JP" sz="2000" dirty="0" smtClean="0"/>
              <a:t>(</a:t>
            </a:r>
            <a:r>
              <a:rPr lang="en-US" altLang="ja-JP" sz="2000" b="1" i="1" dirty="0" smtClean="0">
                <a:latin typeface="Times New Roman" panose="02020603050405020304" pitchFamily="18" charset="0"/>
                <a:cs typeface="Times New Roman" panose="02020603050405020304" pitchFamily="18" charset="0"/>
              </a:rPr>
              <a:t>t</a:t>
            </a:r>
            <a:r>
              <a:rPr lang="en-US" altLang="ja-JP" sz="2000" dirty="0" smtClean="0"/>
              <a:t>) </a:t>
            </a:r>
            <a:r>
              <a:rPr lang="en-US" altLang="ja-JP" sz="2000" dirty="0"/>
              <a:t>,</a:t>
            </a:r>
            <a:r>
              <a:rPr lang="en-US" altLang="ja-JP" sz="2000" b="1" i="1" dirty="0" smtClean="0">
                <a:latin typeface="Times New Roman" panose="02020603050405020304" pitchFamily="18" charset="0"/>
                <a:cs typeface="Times New Roman" panose="02020603050405020304" pitchFamily="18" charset="0"/>
              </a:rPr>
              <a:t>P</a:t>
            </a:r>
            <a:r>
              <a:rPr lang="en-US" altLang="ja-JP" sz="2000" b="1" baseline="-25000" dirty="0" smtClean="0">
                <a:latin typeface="Times New Roman" panose="02020603050405020304" pitchFamily="18" charset="0"/>
                <a:cs typeface="Times New Roman" panose="02020603050405020304" pitchFamily="18" charset="0"/>
              </a:rPr>
              <a:t>2</a:t>
            </a:r>
            <a:r>
              <a:rPr lang="en-US" altLang="ja-JP" sz="2000" dirty="0" smtClean="0"/>
              <a:t>(</a:t>
            </a:r>
            <a:r>
              <a:rPr lang="en-US" altLang="ja-JP" sz="2000" b="1" i="1" dirty="0" smtClean="0">
                <a:latin typeface="Times New Roman" panose="02020603050405020304" pitchFamily="18" charset="0"/>
                <a:cs typeface="Times New Roman" panose="02020603050405020304" pitchFamily="18" charset="0"/>
              </a:rPr>
              <a:t>t</a:t>
            </a:r>
            <a:r>
              <a:rPr lang="en-US" altLang="ja-JP" sz="2000" dirty="0" smtClean="0"/>
              <a:t>) </a:t>
            </a:r>
            <a:r>
              <a:rPr lang="ja-JP" altLang="en-US" sz="2000" dirty="0" smtClean="0"/>
              <a:t>）が</a:t>
            </a:r>
            <a:r>
              <a:rPr lang="ja-JP" altLang="en-US" sz="2000" dirty="0"/>
              <a:t>ともに逆流している範囲のみを遮断</a:t>
            </a:r>
            <a:r>
              <a:rPr lang="ja-JP" altLang="en-US" sz="2000" dirty="0" smtClean="0"/>
              <a:t>したとき</a:t>
            </a:r>
            <a:endParaRPr lang="en-US" altLang="ja-JP" sz="2000" dirty="0" smtClean="0"/>
          </a:p>
          <a:p>
            <a:pPr marL="0" indent="0">
              <a:buNone/>
            </a:pPr>
            <a:r>
              <a:rPr lang="ja-JP" altLang="en-US" sz="2000" dirty="0"/>
              <a:t>　　</a:t>
            </a:r>
            <a:r>
              <a:rPr lang="ja-JP" altLang="en-US" sz="2000" dirty="0" smtClean="0"/>
              <a:t>環送電力</a:t>
            </a:r>
            <a:r>
              <a:rPr lang="en-US" altLang="ja-JP" sz="2000" b="1" i="1" dirty="0">
                <a:latin typeface="Times New Roman" panose="02020603050405020304" pitchFamily="18" charset="0"/>
                <a:cs typeface="Times New Roman" panose="02020603050405020304" pitchFamily="18" charset="0"/>
              </a:rPr>
              <a:t>P</a:t>
            </a:r>
            <a:r>
              <a:rPr lang="en-US" altLang="ja-JP" sz="2000" b="1" baseline="-25000" dirty="0">
                <a:latin typeface="Times New Roman" panose="02020603050405020304" pitchFamily="18" charset="0"/>
                <a:cs typeface="Times New Roman" panose="02020603050405020304" pitchFamily="18" charset="0"/>
              </a:rPr>
              <a:t>1</a:t>
            </a:r>
            <a:r>
              <a:rPr lang="ja-JP" altLang="en-US" sz="2000" dirty="0" smtClean="0"/>
              <a:t>が最大となる</a:t>
            </a:r>
            <a:endParaRPr lang="en-US" altLang="ja-JP" sz="2000" dirty="0"/>
          </a:p>
          <a:p>
            <a:pPr>
              <a:buClr>
                <a:schemeClr val="tx1"/>
              </a:buClr>
              <a:buFont typeface="Wingdings" panose="05000000000000000000" pitchFamily="2" charset="2"/>
              <a:buChar char="l"/>
            </a:pPr>
            <a:r>
              <a:rPr lang="ja-JP" altLang="en-US" sz="2000" dirty="0" smtClean="0"/>
              <a:t>非対称化</a:t>
            </a:r>
            <a:r>
              <a:rPr lang="ja-JP" altLang="en-US" sz="2000" dirty="0"/>
              <a:t>は</a:t>
            </a:r>
            <a:r>
              <a:rPr lang="ja-JP" altLang="en-US" sz="2000" dirty="0" smtClean="0"/>
              <a:t>定在波型から</a:t>
            </a:r>
            <a:r>
              <a:rPr lang="ja-JP" altLang="en-US" sz="2000" dirty="0"/>
              <a:t>進行波型の発振モードに近づける</a:t>
            </a:r>
            <a:r>
              <a:rPr lang="ja-JP" altLang="en-US" sz="2000" dirty="0" smtClean="0"/>
              <a:t>効果がある</a:t>
            </a:r>
            <a:r>
              <a:rPr lang="en-US" altLang="ja-JP" sz="2000" dirty="0"/>
              <a:t/>
            </a:r>
            <a:br>
              <a:rPr lang="en-US" altLang="ja-JP" sz="2000" dirty="0"/>
            </a:br>
            <a:endParaRPr lang="en-US" altLang="ja-JP" sz="2000" dirty="0">
              <a:solidFill>
                <a:srgbClr val="FF0000"/>
              </a:solidFill>
            </a:endParaRPr>
          </a:p>
        </p:txBody>
      </p:sp>
      <p:sp>
        <p:nvSpPr>
          <p:cNvPr id="7" name="タイトル 1"/>
          <p:cNvSpPr txBox="1">
            <a:spLocks/>
          </p:cNvSpPr>
          <p:nvPr/>
        </p:nvSpPr>
        <p:spPr>
          <a:xfrm>
            <a:off x="25742" y="42721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t>今後の課題</a:t>
            </a:r>
            <a:endParaRPr lang="en-US" altLang="ja-JP" sz="3600" dirty="0"/>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17</a:t>
            </a:fld>
            <a:endParaRPr kumimoji="1" lang="ja-JP" altLang="en-US"/>
          </a:p>
        </p:txBody>
      </p:sp>
      <p:sp>
        <p:nvSpPr>
          <p:cNvPr id="5" name="正方形/長方形 4"/>
          <p:cNvSpPr/>
          <p:nvPr/>
        </p:nvSpPr>
        <p:spPr>
          <a:xfrm>
            <a:off x="569970" y="956213"/>
            <a:ext cx="7093609" cy="461665"/>
          </a:xfrm>
          <a:prstGeom prst="rect">
            <a:avLst/>
          </a:prstGeom>
        </p:spPr>
        <p:txBody>
          <a:bodyPr wrap="none">
            <a:spAutoFit/>
          </a:bodyPr>
          <a:lstStyle/>
          <a:p>
            <a:pPr algn="ctr"/>
            <a:r>
              <a:rPr lang="ja-JP" altLang="en-US" sz="2400" dirty="0" smtClean="0"/>
              <a:t>非対称化</a:t>
            </a:r>
            <a:r>
              <a:rPr lang="ja-JP" altLang="en-US" sz="2400" dirty="0" smtClean="0"/>
              <a:t>において遮断時間が環送電力に与える効果</a:t>
            </a:r>
            <a:endParaRPr lang="en-US" altLang="ja-JP" sz="2400" dirty="0"/>
          </a:p>
        </p:txBody>
      </p:sp>
      <p:sp>
        <p:nvSpPr>
          <p:cNvPr id="8" name="正方形/長方形 7"/>
          <p:cNvSpPr/>
          <p:nvPr/>
        </p:nvSpPr>
        <p:spPr>
          <a:xfrm>
            <a:off x="569970" y="3000663"/>
            <a:ext cx="7688323" cy="461665"/>
          </a:xfrm>
          <a:prstGeom prst="rect">
            <a:avLst/>
          </a:prstGeom>
        </p:spPr>
        <p:txBody>
          <a:bodyPr wrap="none">
            <a:spAutoFit/>
          </a:bodyPr>
          <a:lstStyle/>
          <a:p>
            <a:pPr algn="ctr"/>
            <a:r>
              <a:rPr lang="ja-JP" altLang="en-US" sz="2400" dirty="0" smtClean="0"/>
              <a:t>電力</a:t>
            </a:r>
            <a:r>
              <a:rPr lang="ja-JP" altLang="en-US" sz="2400" dirty="0" smtClean="0"/>
              <a:t>フィードバック部の非対称化が発振余裕に与える効果</a:t>
            </a:r>
            <a:endParaRPr lang="en-US" altLang="ja-JP" sz="2400" dirty="0"/>
          </a:p>
        </p:txBody>
      </p:sp>
      <p:sp>
        <p:nvSpPr>
          <p:cNvPr id="9" name="コンテンツ プレースホルダー 2"/>
          <p:cNvSpPr txBox="1">
            <a:spLocks/>
          </p:cNvSpPr>
          <p:nvPr/>
        </p:nvSpPr>
        <p:spPr>
          <a:xfrm>
            <a:off x="163466" y="3629949"/>
            <a:ext cx="9006525" cy="11470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2000" dirty="0" smtClean="0"/>
              <a:t>非対称化は発振余裕を拡大させる効果がある</a:t>
            </a:r>
            <a:r>
              <a:rPr lang="en-US" altLang="ja-JP" sz="2000" dirty="0" smtClean="0"/>
              <a:t/>
            </a:r>
            <a:br>
              <a:rPr lang="en-US" altLang="ja-JP" sz="2000" dirty="0" smtClean="0"/>
            </a:br>
            <a:endParaRPr lang="en-US" altLang="ja-JP" sz="2000" dirty="0">
              <a:solidFill>
                <a:srgbClr val="FF0000"/>
              </a:solidFill>
            </a:endParaRPr>
          </a:p>
        </p:txBody>
      </p:sp>
      <p:sp>
        <p:nvSpPr>
          <p:cNvPr id="10" name="コンテンツ プレースホルダー 2"/>
          <p:cNvSpPr txBox="1">
            <a:spLocks/>
          </p:cNvSpPr>
          <p:nvPr/>
        </p:nvSpPr>
        <p:spPr>
          <a:xfrm>
            <a:off x="163984" y="5169524"/>
            <a:ext cx="9006525" cy="11470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Clr>
                <a:schemeClr val="tx1"/>
              </a:buClr>
              <a:buFont typeface="Wingdings" panose="05000000000000000000" pitchFamily="2" charset="2"/>
              <a:buChar char="l"/>
            </a:pPr>
            <a:r>
              <a:rPr lang="ja-JP" altLang="en-US" sz="2000" dirty="0" smtClean="0"/>
              <a:t>電圧の位相調整の</a:t>
            </a:r>
            <a:r>
              <a:rPr lang="ja-JP" altLang="en-US" sz="2000" dirty="0" smtClean="0"/>
              <a:t>検討</a:t>
            </a:r>
            <a:endParaRPr lang="en-US" altLang="ja-JP" sz="2000" dirty="0" smtClean="0"/>
          </a:p>
        </p:txBody>
      </p:sp>
    </p:spTree>
    <p:extLst>
      <p:ext uri="{BB962C8B-B14F-4D97-AF65-F5344CB8AC3E}">
        <p14:creationId xmlns:p14="http://schemas.microsoft.com/office/powerpoint/2010/main" val="1618049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852936"/>
            <a:ext cx="8229600" cy="1143000"/>
          </a:xfrm>
        </p:spPr>
        <p:txBody>
          <a:bodyPr>
            <a:noAutofit/>
          </a:bodyPr>
          <a:lstStyle/>
          <a:p>
            <a:r>
              <a:rPr lang="ja-JP" altLang="en-US" sz="13800" dirty="0"/>
              <a:t>補足</a:t>
            </a:r>
            <a:r>
              <a:rPr lang="en-US" altLang="ja-JP" sz="13800" dirty="0"/>
              <a:t/>
            </a:r>
            <a:br>
              <a:rPr lang="en-US" altLang="ja-JP" sz="13800" dirty="0"/>
            </a:br>
            <a:r>
              <a:rPr kumimoji="1" lang="ja-JP" altLang="en-US" sz="13800" dirty="0"/>
              <a:t>スライド</a:t>
            </a:r>
          </a:p>
        </p:txBody>
      </p:sp>
      <p:sp>
        <p:nvSpPr>
          <p:cNvPr id="3" name="スライド番号プレースホルダー 2"/>
          <p:cNvSpPr>
            <a:spLocks noGrp="1"/>
          </p:cNvSpPr>
          <p:nvPr>
            <p:ph type="sldNum" sz="quarter" idx="12"/>
          </p:nvPr>
        </p:nvSpPr>
        <p:spPr/>
        <p:txBody>
          <a:bodyPr/>
          <a:lstStyle/>
          <a:p>
            <a:fld id="{3556F7E2-C778-434E-811A-7B1A55422EAD}" type="slidenum">
              <a:rPr kumimoji="1" lang="ja-JP" altLang="en-US" smtClean="0"/>
              <a:t>18</a:t>
            </a:fld>
            <a:endParaRPr kumimoji="1" lang="ja-JP" altLang="en-US"/>
          </a:p>
        </p:txBody>
      </p:sp>
    </p:spTree>
    <p:extLst>
      <p:ext uri="{BB962C8B-B14F-4D97-AF65-F5344CB8AC3E}">
        <p14:creationId xmlns:p14="http://schemas.microsoft.com/office/powerpoint/2010/main" val="89299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タイトル 1"/>
          <p:cNvSpPr txBox="1">
            <a:spLocks/>
          </p:cNvSpPr>
          <p:nvPr/>
        </p:nvSpPr>
        <p:spPr>
          <a:xfrm>
            <a:off x="-3894" y="0"/>
            <a:ext cx="914789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j-cs"/>
              </a:rPr>
              <a:t>発振余裕について</a:t>
            </a:r>
            <a:endPar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0" name="コンテンツ プレースホルダー 2"/>
          <p:cNvSpPr txBox="1">
            <a:spLocks/>
          </p:cNvSpPr>
          <p:nvPr/>
        </p:nvSpPr>
        <p:spPr>
          <a:xfrm>
            <a:off x="323528" y="1556792"/>
            <a:ext cx="8568953" cy="1440160"/>
          </a:xfrm>
          <a:prstGeom prst="rect">
            <a:avLst/>
          </a:prstGeom>
          <a:ln>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発振</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余裕</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閉ループ系が不安定である軌跡が</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ナイキスト線図における原点を囲む時の軌跡と原点間の余裕</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503548" y="4163844"/>
            <a:ext cx="820891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IPAexMincho"/>
                <a:ea typeface="ＭＳ Ｐゴシック" panose="020B0600070205080204" pitchFamily="50" charset="-128"/>
                <a:cs typeface="+mn-cs"/>
              </a:rPr>
              <a:t>進行波型</a:t>
            </a:r>
            <a:r>
              <a:rPr kumimoji="1" lang="ja-JP" altLang="en-US" sz="2400" b="0" i="0" u="none" strike="noStrike" kern="1200" cap="none" spc="0" normalizeH="0" baseline="0" noProof="0" dirty="0">
                <a:ln>
                  <a:noFill/>
                </a:ln>
                <a:solidFill>
                  <a:prstClr val="black"/>
                </a:solidFill>
                <a:effectLst/>
                <a:uLnTx/>
                <a:uFillTx/>
                <a:latin typeface="IPAexMincho"/>
                <a:ea typeface="ＭＳ Ｐゴシック" panose="020B0600070205080204" pitchFamily="50" charset="-128"/>
                <a:cs typeface="+mn-cs"/>
              </a:rPr>
              <a:t>の発振モードが現れる負荷抵抗</a:t>
            </a:r>
            <a:r>
              <a:rPr kumimoji="1" lang="ja-JP" altLang="en-US" sz="2400" b="0" i="0" u="none" strike="noStrike" kern="1200" cap="none" spc="0" normalizeH="0" baseline="0" noProof="0" dirty="0" smtClean="0">
                <a:ln>
                  <a:noFill/>
                </a:ln>
                <a:solidFill>
                  <a:prstClr val="black"/>
                </a:solidFill>
                <a:effectLst/>
                <a:uLnTx/>
                <a:uFillTx/>
                <a:latin typeface="IPAexMincho"/>
                <a:ea typeface="ＭＳ Ｐゴシック" panose="020B0600070205080204" pitchFamily="50" charset="-128"/>
                <a:cs typeface="+mn-cs"/>
              </a:rPr>
              <a:t>の範囲</a:t>
            </a:r>
            <a:r>
              <a:rPr kumimoji="1" lang="ja-JP" altLang="en-US" sz="2400" b="0" i="0" u="none" strike="noStrike" kern="1200" cap="none" spc="0" normalizeH="0" baseline="0" noProof="0" dirty="0">
                <a:ln>
                  <a:noFill/>
                </a:ln>
                <a:solidFill>
                  <a:prstClr val="black"/>
                </a:solidFill>
                <a:effectLst/>
                <a:uLnTx/>
                <a:uFillTx/>
                <a:latin typeface="IPAexMincho"/>
                <a:ea typeface="ＭＳ Ｐゴシック" panose="020B0600070205080204" pitchFamily="50" charset="-128"/>
                <a:cs typeface="+mn-cs"/>
              </a:rPr>
              <a:t>が広がる</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503548" y="5138285"/>
            <a:ext cx="820891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IPAexMincho"/>
                <a:ea typeface="ＭＳ Ｐゴシック" panose="020B0600070205080204" pitchFamily="50" charset="-128"/>
                <a:cs typeface="+mn-cs"/>
              </a:rPr>
              <a:t>発振余裕が広がる</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下矢印 12"/>
          <p:cNvSpPr/>
          <p:nvPr/>
        </p:nvSpPr>
        <p:spPr>
          <a:xfrm>
            <a:off x="3914069" y="4730073"/>
            <a:ext cx="1260648" cy="300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0" y="1084962"/>
            <a:ext cx="1279517" cy="369332"/>
          </a:xfrm>
          <a:prstGeom prst="rect">
            <a:avLst/>
          </a:prstGeom>
        </p:spPr>
        <p:txBody>
          <a:bodyPr wrap="none">
            <a:spAutoFit/>
          </a:bodyPr>
          <a:lstStyle/>
          <a:p>
            <a:r>
              <a:rPr lang="ja-JP" altLang="en-US" dirty="0"/>
              <a:t>先行</a:t>
            </a:r>
            <a:r>
              <a:rPr lang="ja-JP" altLang="en-US" dirty="0" smtClean="0"/>
              <a:t>研究</a:t>
            </a:r>
            <a:r>
              <a:rPr lang="en-US" altLang="ja-JP" baseline="30000" dirty="0"/>
              <a:t>[2]</a:t>
            </a:r>
            <a:endParaRPr lang="en-US" altLang="ja-JP" dirty="0"/>
          </a:p>
        </p:txBody>
      </p:sp>
      <p:sp>
        <p:nvSpPr>
          <p:cNvPr id="4" name="正方形/長方形 3"/>
          <p:cNvSpPr/>
          <p:nvPr/>
        </p:nvSpPr>
        <p:spPr>
          <a:xfrm>
            <a:off x="0" y="3427943"/>
            <a:ext cx="877163" cy="369332"/>
          </a:xfrm>
          <a:prstGeom prst="rect">
            <a:avLst/>
          </a:prstGeom>
        </p:spPr>
        <p:txBody>
          <a:bodyPr wrap="none">
            <a:spAutoFit/>
          </a:bodyPr>
          <a:lstStyle/>
          <a:p>
            <a:r>
              <a:rPr lang="ja-JP" altLang="en-US" dirty="0" smtClean="0"/>
              <a:t>本研究</a:t>
            </a:r>
            <a:endParaRPr lang="en-US" altLang="ja-JP" dirty="0"/>
          </a:p>
        </p:txBody>
      </p:sp>
      <p:sp>
        <p:nvSpPr>
          <p:cNvPr id="8" name="正方形/長方形 7"/>
          <p:cNvSpPr/>
          <p:nvPr/>
        </p:nvSpPr>
        <p:spPr>
          <a:xfrm>
            <a:off x="-3894" y="6017796"/>
            <a:ext cx="9147893" cy="338554"/>
          </a:xfrm>
          <a:prstGeom prst="rect">
            <a:avLst/>
          </a:prstGeom>
        </p:spPr>
        <p:txBody>
          <a:bodyPr wrap="square">
            <a:spAutoFit/>
          </a:bodyPr>
          <a:lstStyle/>
          <a:p>
            <a:r>
              <a:rPr lang="en-US" altLang="ja-JP" sz="1600" dirty="0"/>
              <a:t>[2]</a:t>
            </a:r>
            <a:r>
              <a:rPr lang="ja-JP" altLang="en-US" sz="1600" dirty="0"/>
              <a:t>“電力フィードバック回路の調整による熱音響発電機の発振余裕の拡大” </a:t>
            </a:r>
            <a:r>
              <a:rPr lang="en-US" altLang="ja-JP" sz="1600" dirty="0"/>
              <a:t>(</a:t>
            </a:r>
            <a:r>
              <a:rPr lang="ja-JP" altLang="en-US" sz="1600" dirty="0"/>
              <a:t>小林　泰秀　他</a:t>
            </a:r>
            <a:r>
              <a:rPr lang="en-US" altLang="ja-JP" sz="1600" dirty="0"/>
              <a:t>,2017)</a:t>
            </a:r>
          </a:p>
        </p:txBody>
      </p:sp>
    </p:spTree>
    <p:extLst>
      <p:ext uri="{BB962C8B-B14F-4D97-AF65-F5344CB8AC3E}">
        <p14:creationId xmlns:p14="http://schemas.microsoft.com/office/powerpoint/2010/main" val="1822677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 y="14139"/>
            <a:ext cx="9152317" cy="1143000"/>
          </a:xfrm>
        </p:spPr>
        <p:txBody>
          <a:bodyPr>
            <a:normAutofit/>
          </a:bodyPr>
          <a:lstStyle/>
          <a:p>
            <a:pPr algn="l"/>
            <a:r>
              <a:rPr kumimoji="1" lang="ja-JP" altLang="en-US" sz="4000" dirty="0"/>
              <a:t>研究背景</a:t>
            </a:r>
            <a:r>
              <a:rPr lang="ja-JP" altLang="en-US" sz="4000" dirty="0"/>
              <a:t>：熱音響システム</a:t>
            </a:r>
            <a:endParaRPr kumimoji="1" lang="ja-JP" altLang="en-US" sz="4000" dirty="0"/>
          </a:p>
        </p:txBody>
      </p:sp>
      <p:sp>
        <p:nvSpPr>
          <p:cNvPr id="5" name="テキスト ボックス 4"/>
          <p:cNvSpPr txBox="1"/>
          <p:nvPr/>
        </p:nvSpPr>
        <p:spPr>
          <a:xfrm>
            <a:off x="395536" y="1484784"/>
            <a:ext cx="30243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熱音響現象とは</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6" name="テキスト ボックス 5"/>
          <p:cNvSpPr txBox="1"/>
          <p:nvPr/>
        </p:nvSpPr>
        <p:spPr>
          <a:xfrm>
            <a:off x="395536" y="3403322"/>
            <a:ext cx="39370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熱音響システムとは</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8" name="テキスト ボックス 7"/>
          <p:cNvSpPr txBox="1"/>
          <p:nvPr/>
        </p:nvSpPr>
        <p:spPr>
          <a:xfrm>
            <a:off x="1403647" y="2348880"/>
            <a:ext cx="54900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熱</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音波</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の相互エネルギー変換</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1403648" y="4005064"/>
            <a:ext cx="69127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熱・音波変換デバイスに温度勾配を与え，</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生じた音波を動力とする外燃機関</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1403648" y="5118283"/>
            <a:ext cx="59766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・可動部を持たないため</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メンテナンスフリー</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・工場や車などからの</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廃熱を有効利用</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1187624" y="5981218"/>
            <a:ext cx="63367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応用例）発電機，エンジン，冷凍機</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4019" y="1023701"/>
            <a:ext cx="3324485" cy="223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46095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6" y="-18256"/>
            <a:ext cx="8301608" cy="1143000"/>
          </a:xfrm>
        </p:spPr>
        <p:txBody>
          <a:bodyPr>
            <a:normAutofit/>
          </a:bodyPr>
          <a:lstStyle/>
          <a:p>
            <a:pPr algn="l"/>
            <a:r>
              <a:rPr kumimoji="1" lang="ja-JP" altLang="en-US" sz="3600" dirty="0"/>
              <a:t>実験結果（スイッチング）</a:t>
            </a:r>
          </a:p>
        </p:txBody>
      </p:sp>
      <mc:AlternateContent xmlns:mc="http://schemas.openxmlformats.org/markup-compatibility/2006" xmlns:a14="http://schemas.microsoft.com/office/drawing/2010/main">
        <mc:Choice Requires="a14">
          <p:sp>
            <p:nvSpPr>
              <p:cNvPr id="10" name="テキスト ボックス 9"/>
              <p:cNvSpPr txBox="1"/>
              <p:nvPr/>
            </p:nvSpPr>
            <p:spPr>
              <a:xfrm>
                <a:off x="2008420" y="755510"/>
                <a:ext cx="4458400" cy="553998"/>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a14:m>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のゼロクロスに同期させスイッチング</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008420" y="755510"/>
                <a:ext cx="4458400" cy="553998"/>
              </a:xfrm>
              <a:prstGeom prst="rect">
                <a:avLst/>
              </a:prstGeom>
              <a:blipFill>
                <a:blip r:embed="rId3"/>
                <a:stretch>
                  <a:fillRect r="-956" b="-5495"/>
                </a:stretch>
              </a:blipFill>
            </p:spPr>
            <p:txBody>
              <a:bodyPr/>
              <a:lstStyle/>
              <a:p>
                <a:r>
                  <a:rPr lang="ja-JP" altLang="en-US">
                    <a:noFill/>
                  </a:rPr>
                  <a:t> </a:t>
                </a:r>
              </a:p>
            </p:txBody>
          </p:sp>
        </mc:Fallback>
      </mc:AlternateContent>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309508"/>
            <a:ext cx="6391186" cy="4793390"/>
          </a:xfrm>
          <a:prstGeom prst="rect">
            <a:avLst/>
          </a:prstGeom>
        </p:spPr>
      </p:pic>
      <mc:AlternateContent xmlns:mc="http://schemas.openxmlformats.org/markup-compatibility/2006" xmlns:a14="http://schemas.microsoft.com/office/drawing/2010/main">
        <mc:Choice Requires="a14">
          <p:sp>
            <p:nvSpPr>
              <p:cNvPr id="4" name="テキスト ボックス 3"/>
              <p:cNvSpPr txBox="1"/>
              <p:nvPr/>
            </p:nvSpPr>
            <p:spPr>
              <a:xfrm>
                <a:off x="6570698" y="3068960"/>
                <a:ext cx="2198166" cy="946991"/>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a14:m>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のゼロクロスから</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12ms</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12.5ms</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ON</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570698" y="3068960"/>
                <a:ext cx="2198166" cy="946991"/>
              </a:xfrm>
              <a:prstGeom prst="rect">
                <a:avLst/>
              </a:prstGeom>
              <a:blipFill>
                <a:blip r:embed="rId5"/>
                <a:stretch>
                  <a:fillRect l="-2210" t="-2532" r="-2210" b="-8861"/>
                </a:stretch>
              </a:blipFill>
              <a:ln>
                <a:solidFill>
                  <a:schemeClr val="tx1"/>
                </a:solidFill>
              </a:ln>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962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21</a:t>
            </a:fld>
            <a:endParaRPr kumimoji="1" lang="ja-JP" altLang="en-US"/>
          </a:p>
        </p:txBody>
      </p:sp>
      <p:grpSp>
        <p:nvGrpSpPr>
          <p:cNvPr id="5" name="グループ化 4"/>
          <p:cNvGrpSpPr/>
          <p:nvPr/>
        </p:nvGrpSpPr>
        <p:grpSpPr>
          <a:xfrm>
            <a:off x="1966855" y="0"/>
            <a:ext cx="5389802" cy="4035146"/>
            <a:chOff x="3858299" y="92501"/>
            <a:chExt cx="5389802" cy="4035146"/>
          </a:xfrm>
        </p:grpSpPr>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299" y="92501"/>
              <a:ext cx="5389802" cy="4035146"/>
            </a:xfrm>
            <a:prstGeom prst="rect">
              <a:avLst/>
            </a:prstGeom>
          </p:spPr>
        </p:pic>
        <p:grpSp>
          <p:nvGrpSpPr>
            <p:cNvPr id="37" name="グループ化 36"/>
            <p:cNvGrpSpPr/>
            <p:nvPr/>
          </p:nvGrpSpPr>
          <p:grpSpPr>
            <a:xfrm>
              <a:off x="6372200" y="2976988"/>
              <a:ext cx="1748339" cy="505591"/>
              <a:chOff x="6372000" y="2988000"/>
              <a:chExt cx="1748339" cy="505591"/>
            </a:xfrm>
          </p:grpSpPr>
          <p:cxnSp>
            <p:nvCxnSpPr>
              <p:cNvPr id="38" name="直線コネクタ 37"/>
              <p:cNvCxnSpPr/>
              <p:nvPr/>
            </p:nvCxnSpPr>
            <p:spPr>
              <a:xfrm>
                <a:off x="6624000"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807899" y="3025591"/>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6372000" y="3354152"/>
                <a:ext cx="278272" cy="0"/>
              </a:xfrm>
              <a:prstGeom prst="straightConnector1">
                <a:avLst/>
              </a:prstGeom>
              <a:ln w="38100">
                <a:solidFill>
                  <a:srgbClr val="FF0000"/>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7012343" y="2988000"/>
                <a:ext cx="1107996" cy="369332"/>
              </a:xfrm>
              <a:prstGeom prst="rect">
                <a:avLst/>
              </a:prstGeom>
              <a:solidFill>
                <a:schemeClr val="bg1"/>
              </a:solidFill>
            </p:spPr>
            <p:txBody>
              <a:bodyPr wrap="none">
                <a:spAutoFit/>
              </a:bodyPr>
              <a:lstStyle/>
              <a:p>
                <a:pPr lvl="0">
                  <a:defRPr/>
                </a:pPr>
                <a:r>
                  <a:rPr lang="en-US" altLang="ja-JP" dirty="0">
                    <a:solidFill>
                      <a:srgbClr val="FF0000"/>
                    </a:solidFill>
                    <a:latin typeface="Times New Roman" panose="02020603050405020304" pitchFamily="18" charset="0"/>
                    <a:cs typeface="Times New Roman" panose="02020603050405020304" pitchFamily="18" charset="0"/>
                  </a:rPr>
                  <a:t> </a:t>
                </a:r>
                <a:r>
                  <a:rPr lang="en-US" altLang="ja-JP" dirty="0" err="1">
                    <a:solidFill>
                      <a:srgbClr val="FF0000"/>
                    </a:solidFill>
                    <a:latin typeface="Times New Roman" panose="02020603050405020304" pitchFamily="18" charset="0"/>
                    <a:cs typeface="Times New Roman" panose="02020603050405020304" pitchFamily="18" charset="0"/>
                  </a:rPr>
                  <a:t>t</a:t>
                </a:r>
                <a:r>
                  <a:rPr lang="en-US" altLang="ja-JP" baseline="-25000" dirty="0" err="1">
                    <a:solidFill>
                      <a:srgbClr val="FF0000"/>
                    </a:solidFill>
                    <a:latin typeface="Times New Roman" panose="02020603050405020304" pitchFamily="18" charset="0"/>
                    <a:cs typeface="Times New Roman" panose="02020603050405020304" pitchFamily="18" charset="0"/>
                  </a:rPr>
                  <a:t>s</a:t>
                </a:r>
                <a:r>
                  <a:rPr lang="en-US" altLang="ja-JP" baseline="-25000" dirty="0">
                    <a:solidFill>
                      <a:srgbClr val="FF0000"/>
                    </a:solidFill>
                    <a:latin typeface="Times New Roman" panose="02020603050405020304" pitchFamily="18" charset="0"/>
                    <a:cs typeface="Times New Roman" panose="02020603050405020304" pitchFamily="18" charset="0"/>
                  </a:rPr>
                  <a:t>  </a:t>
                </a:r>
                <a:r>
                  <a:rPr lang="en-US" altLang="ja-JP" dirty="0">
                    <a:solidFill>
                      <a:srgbClr val="FF0000"/>
                    </a:solidFill>
                  </a:rPr>
                  <a:t>=  2</a:t>
                </a:r>
                <a:r>
                  <a:rPr lang="en-US" altLang="ja-JP" dirty="0" smtClean="0">
                    <a:solidFill>
                      <a:srgbClr val="FF0000"/>
                    </a:solidFill>
                  </a:rPr>
                  <a:t> </a:t>
                </a:r>
                <a:r>
                  <a:rPr lang="en-US" altLang="ja-JP" dirty="0" err="1">
                    <a:solidFill>
                      <a:srgbClr val="FF0000"/>
                    </a:solidFill>
                  </a:rPr>
                  <a:t>ms</a:t>
                </a:r>
                <a:endParaRPr lang="en-US" altLang="ja-JP" dirty="0">
                  <a:solidFill>
                    <a:srgbClr val="FF0000"/>
                  </a:solidFill>
                  <a:latin typeface="Times New Roman" panose="02020603050405020304" pitchFamily="18" charset="0"/>
                  <a:cs typeface="Times New Roman" panose="02020603050405020304" pitchFamily="18" charset="0"/>
                </a:endParaRPr>
              </a:p>
            </p:txBody>
          </p:sp>
          <p:cxnSp>
            <p:nvCxnSpPr>
              <p:cNvPr id="42" name="直線矢印コネクタ 41"/>
              <p:cNvCxnSpPr/>
              <p:nvPr/>
            </p:nvCxnSpPr>
            <p:spPr>
              <a:xfrm>
                <a:off x="6789407" y="3354152"/>
                <a:ext cx="554593" cy="0"/>
              </a:xfrm>
              <a:prstGeom prst="straightConnector1">
                <a:avLst/>
              </a:prstGeom>
              <a:ln w="38100">
                <a:solidFill>
                  <a:srgbClr val="FF0000"/>
                </a:solidFill>
                <a:headEnd type="arrow" w="lg" len="sm"/>
                <a:tailEnd type="none" w="lg" len="sm"/>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552000" y="3354152"/>
                <a:ext cx="4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4" name="正方形/長方形 43"/>
          <p:cNvSpPr/>
          <p:nvPr/>
        </p:nvSpPr>
        <p:spPr>
          <a:xfrm>
            <a:off x="0" y="4048026"/>
            <a:ext cx="9144000" cy="1862048"/>
          </a:xfrm>
          <a:prstGeom prst="rect">
            <a:avLst/>
          </a:prstGeom>
          <a:solidFill>
            <a:schemeClr val="bg1"/>
          </a:solidFill>
          <a:ln w="19050">
            <a:solidFill>
              <a:schemeClr val="tx1"/>
            </a:solidFill>
          </a:ln>
        </p:spPr>
        <p:txBody>
          <a:bodyPr wrap="square">
            <a:spAutoFit/>
          </a:bodyPr>
          <a:lstStyle/>
          <a:p>
            <a:pPr marL="342900" indent="-342900">
              <a:buFont typeface="Arial" panose="020B0604020202020204" pitchFamily="34" charset="0"/>
              <a:buChar char="•"/>
            </a:pPr>
            <a:r>
              <a:rPr lang="en-US" altLang="ja-JP" sz="2300" b="1" i="1" dirty="0" err="1" smtClean="0">
                <a:solidFill>
                  <a:prstClr val="black"/>
                </a:solidFill>
                <a:latin typeface="Times New Roman" panose="02020603050405020304" pitchFamily="18" charset="0"/>
                <a:cs typeface="Times New Roman" panose="02020603050405020304" pitchFamily="18" charset="0"/>
              </a:rPr>
              <a:t>t</a:t>
            </a:r>
            <a:r>
              <a:rPr lang="en-US" altLang="ja-JP" sz="2300" b="1" i="1" baseline="-25000" dirty="0" err="1" smtClean="0">
                <a:solidFill>
                  <a:prstClr val="black"/>
                </a:solidFill>
                <a:latin typeface="Times New Roman" panose="02020603050405020304" pitchFamily="18" charset="0"/>
                <a:cs typeface="Times New Roman" panose="02020603050405020304" pitchFamily="18" charset="0"/>
              </a:rPr>
              <a:t>s</a:t>
            </a:r>
            <a:r>
              <a:rPr lang="en-US" altLang="ja-JP" sz="2300" b="1" i="1" baseline="-25000" dirty="0" smtClean="0">
                <a:solidFill>
                  <a:prstClr val="black"/>
                </a:solidFill>
                <a:latin typeface="Times New Roman" panose="02020603050405020304" pitchFamily="18" charset="0"/>
                <a:cs typeface="Times New Roman" panose="02020603050405020304" pitchFamily="18" charset="0"/>
              </a:rPr>
              <a:t>  </a:t>
            </a:r>
            <a:r>
              <a:rPr lang="en-US" altLang="ja-JP" sz="2300" dirty="0">
                <a:solidFill>
                  <a:prstClr val="black"/>
                </a:solidFill>
              </a:rPr>
              <a:t>= </a:t>
            </a:r>
            <a:r>
              <a:rPr lang="en-US" altLang="ja-JP" sz="2300" dirty="0" smtClean="0"/>
              <a:t>2ms </a:t>
            </a:r>
            <a:r>
              <a:rPr lang="ja-JP" altLang="en-US" sz="2300" dirty="0"/>
              <a:t>に</a:t>
            </a:r>
            <a:r>
              <a:rPr lang="ja-JP" altLang="en-US" sz="2300" dirty="0" smtClean="0"/>
              <a:t>おける</a:t>
            </a:r>
            <a:r>
              <a:rPr lang="en-US" altLang="ja-JP" sz="2300" b="1" i="1" dirty="0">
                <a:latin typeface="Times New Roman" panose="02020603050405020304" pitchFamily="18" charset="0"/>
                <a:cs typeface="Times New Roman" panose="02020603050405020304" pitchFamily="18" charset="0"/>
              </a:rPr>
              <a:t>P</a:t>
            </a:r>
            <a:r>
              <a:rPr lang="en-US" altLang="ja-JP" sz="2300" b="1" baseline="-25000" dirty="0">
                <a:latin typeface="Times New Roman" panose="02020603050405020304" pitchFamily="18" charset="0"/>
                <a:cs typeface="Times New Roman" panose="02020603050405020304" pitchFamily="18" charset="0"/>
              </a:rPr>
              <a:t>1</a:t>
            </a:r>
            <a:r>
              <a:rPr lang="en-US" altLang="ja-JP" sz="2300" dirty="0" smtClean="0"/>
              <a:t> </a:t>
            </a:r>
            <a:r>
              <a:rPr lang="ja-JP" altLang="en-US" sz="2300" dirty="0"/>
              <a:t>が</a:t>
            </a:r>
            <a:r>
              <a:rPr lang="en-US" altLang="ja-JP" sz="2300" dirty="0"/>
              <a:t>18mW</a:t>
            </a:r>
            <a:r>
              <a:rPr lang="ja-JP" altLang="en-US" sz="2300" dirty="0" smtClean="0"/>
              <a:t>と最も高い</a:t>
            </a:r>
            <a:endParaRPr lang="en-US" altLang="ja-JP" sz="2300" dirty="0" smtClean="0"/>
          </a:p>
          <a:p>
            <a:pPr marL="342900" indent="-342900">
              <a:buFont typeface="Arial" panose="020B0604020202020204" pitchFamily="34" charset="0"/>
              <a:buChar char="•"/>
            </a:pPr>
            <a:r>
              <a:rPr lang="en-US" altLang="ja-JP" sz="2300" dirty="0" smtClean="0"/>
              <a:t>No.11</a:t>
            </a:r>
            <a:r>
              <a:rPr lang="ja-JP" altLang="en-US" sz="2300" i="1" dirty="0" smtClean="0"/>
              <a:t>∼</a:t>
            </a:r>
            <a:r>
              <a:rPr lang="en-US" altLang="ja-JP" sz="2300" dirty="0" smtClean="0"/>
              <a:t>20 </a:t>
            </a:r>
            <a:r>
              <a:rPr lang="ja-JP" altLang="en-US" sz="2300" dirty="0" smtClean="0"/>
              <a:t>の結果では， </a:t>
            </a:r>
            <a:r>
              <a:rPr lang="en-US" altLang="ja-JP" sz="2300" b="1" i="1" dirty="0" smtClean="0">
                <a:solidFill>
                  <a:prstClr val="black"/>
                </a:solidFill>
                <a:latin typeface="Times New Roman" panose="02020603050405020304" pitchFamily="18" charset="0"/>
                <a:cs typeface="Times New Roman" panose="02020603050405020304" pitchFamily="18" charset="0"/>
              </a:rPr>
              <a:t> </a:t>
            </a:r>
            <a:r>
              <a:rPr lang="en-US" altLang="ja-JP" sz="2300" b="1" i="1" dirty="0" err="1" smtClean="0">
                <a:solidFill>
                  <a:prstClr val="black"/>
                </a:solidFill>
                <a:latin typeface="Times New Roman" panose="02020603050405020304" pitchFamily="18" charset="0"/>
                <a:cs typeface="Times New Roman" panose="02020603050405020304" pitchFamily="18" charset="0"/>
              </a:rPr>
              <a:t>t</a:t>
            </a:r>
            <a:r>
              <a:rPr lang="en-US" altLang="ja-JP" sz="2300" b="1" i="1" baseline="-25000" dirty="0" err="1" smtClean="0">
                <a:solidFill>
                  <a:prstClr val="black"/>
                </a:solidFill>
                <a:latin typeface="Times New Roman" panose="02020603050405020304" pitchFamily="18" charset="0"/>
                <a:cs typeface="Times New Roman" panose="02020603050405020304" pitchFamily="18" charset="0"/>
              </a:rPr>
              <a:t>s</a:t>
            </a:r>
            <a:r>
              <a:rPr lang="en-US" altLang="ja-JP" sz="2300" b="1" i="1" baseline="-25000" dirty="0" smtClean="0">
                <a:solidFill>
                  <a:prstClr val="black"/>
                </a:solidFill>
                <a:latin typeface="Times New Roman" panose="02020603050405020304" pitchFamily="18" charset="0"/>
                <a:cs typeface="Times New Roman" panose="02020603050405020304" pitchFamily="18" charset="0"/>
              </a:rPr>
              <a:t>  </a:t>
            </a:r>
            <a:r>
              <a:rPr lang="ja-JP" altLang="en-US" sz="2300" dirty="0" smtClean="0">
                <a:solidFill>
                  <a:prstClr val="black"/>
                </a:solidFill>
              </a:rPr>
              <a:t>≠</a:t>
            </a:r>
            <a:r>
              <a:rPr lang="en-US" altLang="ja-JP" sz="2300" dirty="0" smtClean="0">
                <a:solidFill>
                  <a:prstClr val="black"/>
                </a:solidFill>
              </a:rPr>
              <a:t> </a:t>
            </a:r>
            <a:r>
              <a:rPr lang="en-US" altLang="ja-JP" sz="2300" dirty="0" smtClean="0"/>
              <a:t>0ms</a:t>
            </a:r>
            <a:r>
              <a:rPr lang="ja-JP" altLang="en-US" sz="2300" dirty="0" smtClean="0"/>
              <a:t>の</a:t>
            </a:r>
            <a:r>
              <a:rPr lang="en-US" altLang="ja-JP" sz="2300" b="1" i="1" dirty="0" smtClean="0">
                <a:latin typeface="Times New Roman" panose="02020603050405020304" pitchFamily="18" charset="0"/>
                <a:cs typeface="Times New Roman" panose="02020603050405020304" pitchFamily="18" charset="0"/>
              </a:rPr>
              <a:t>P</a:t>
            </a:r>
            <a:r>
              <a:rPr lang="en-US" altLang="ja-JP" sz="2300" b="1" baseline="-25000" dirty="0" smtClean="0">
                <a:latin typeface="Times New Roman" panose="02020603050405020304" pitchFamily="18" charset="0"/>
                <a:cs typeface="Times New Roman" panose="02020603050405020304" pitchFamily="18" charset="0"/>
              </a:rPr>
              <a:t>1</a:t>
            </a:r>
            <a:r>
              <a:rPr lang="ja-JP" altLang="en-US" sz="2300" dirty="0" smtClean="0"/>
              <a:t>に大きな違いは現れなかった</a:t>
            </a:r>
            <a:endParaRPr lang="en-US" altLang="ja-JP" sz="2300" dirty="0" smtClean="0"/>
          </a:p>
          <a:p>
            <a:r>
              <a:rPr lang="ja-JP" altLang="en-US" sz="2300" dirty="0" smtClean="0"/>
              <a:t>ただし，</a:t>
            </a:r>
            <a:r>
              <a:rPr lang="en-US" altLang="ja-JP" sz="2300" dirty="0" smtClean="0"/>
              <a:t>No.15 </a:t>
            </a:r>
            <a:r>
              <a:rPr lang="ja-JP" altLang="en-US" sz="2300" dirty="0" smtClean="0"/>
              <a:t>のみうなりが現れなかった</a:t>
            </a:r>
            <a:endParaRPr lang="en-US" altLang="ja-JP" sz="2300" dirty="0" smtClean="0"/>
          </a:p>
          <a:p>
            <a:r>
              <a:rPr lang="en-US" altLang="ja-JP" sz="2300" b="1" i="1" dirty="0">
                <a:solidFill>
                  <a:prstClr val="black"/>
                </a:solidFill>
                <a:latin typeface="Times New Roman" panose="02020603050405020304" pitchFamily="18" charset="0"/>
                <a:cs typeface="Times New Roman" panose="02020603050405020304" pitchFamily="18" charset="0"/>
              </a:rPr>
              <a:t> </a:t>
            </a:r>
            <a:r>
              <a:rPr lang="en-US" altLang="ja-JP" sz="2300" b="1" i="1" dirty="0" err="1">
                <a:solidFill>
                  <a:prstClr val="black"/>
                </a:solidFill>
                <a:latin typeface="Times New Roman" panose="02020603050405020304" pitchFamily="18" charset="0"/>
                <a:cs typeface="Times New Roman" panose="02020603050405020304" pitchFamily="18" charset="0"/>
              </a:rPr>
              <a:t>t</a:t>
            </a:r>
            <a:r>
              <a:rPr lang="en-US" altLang="ja-JP" sz="2300" b="1" i="1" baseline="-25000" dirty="0" err="1">
                <a:solidFill>
                  <a:prstClr val="black"/>
                </a:solidFill>
                <a:latin typeface="Times New Roman" panose="02020603050405020304" pitchFamily="18" charset="0"/>
                <a:cs typeface="Times New Roman" panose="02020603050405020304" pitchFamily="18" charset="0"/>
              </a:rPr>
              <a:t>s</a:t>
            </a:r>
            <a:r>
              <a:rPr lang="en-US" altLang="ja-JP" sz="2300" b="1" i="1" baseline="-25000" dirty="0">
                <a:solidFill>
                  <a:prstClr val="black"/>
                </a:solidFill>
                <a:latin typeface="Times New Roman" panose="02020603050405020304" pitchFamily="18" charset="0"/>
                <a:cs typeface="Times New Roman" panose="02020603050405020304" pitchFamily="18" charset="0"/>
              </a:rPr>
              <a:t>  </a:t>
            </a:r>
            <a:r>
              <a:rPr lang="en-US" altLang="ja-JP" sz="2300" dirty="0">
                <a:solidFill>
                  <a:prstClr val="black"/>
                </a:solidFill>
              </a:rPr>
              <a:t>= </a:t>
            </a:r>
            <a:r>
              <a:rPr lang="en-US" altLang="ja-JP" sz="2300" dirty="0" smtClean="0"/>
              <a:t>2ms </a:t>
            </a:r>
            <a:r>
              <a:rPr lang="ja-JP" altLang="en-US" sz="2300" dirty="0" smtClean="0"/>
              <a:t>で</a:t>
            </a:r>
            <a:r>
              <a:rPr lang="en-US" altLang="ja-JP" sz="2300" b="1" i="1" dirty="0">
                <a:latin typeface="Times New Roman" panose="02020603050405020304" pitchFamily="18" charset="0"/>
                <a:cs typeface="Times New Roman" panose="02020603050405020304" pitchFamily="18" charset="0"/>
              </a:rPr>
              <a:t>P</a:t>
            </a:r>
            <a:r>
              <a:rPr lang="en-US" altLang="ja-JP" sz="2300" b="1" baseline="-25000" dirty="0">
                <a:latin typeface="Times New Roman" panose="02020603050405020304" pitchFamily="18" charset="0"/>
                <a:cs typeface="Times New Roman" panose="02020603050405020304" pitchFamily="18" charset="0"/>
              </a:rPr>
              <a:t>1</a:t>
            </a:r>
            <a:r>
              <a:rPr lang="en-US" altLang="ja-JP" sz="2300" dirty="0" smtClean="0"/>
              <a:t> </a:t>
            </a:r>
            <a:r>
              <a:rPr lang="ja-JP" altLang="en-US" sz="2300" dirty="0"/>
              <a:t>が最大</a:t>
            </a:r>
            <a:r>
              <a:rPr lang="ja-JP" altLang="en-US" sz="2300" dirty="0" smtClean="0"/>
              <a:t>となった要因：</a:t>
            </a:r>
            <a:endParaRPr lang="en-US" altLang="ja-JP" sz="2300" dirty="0" smtClean="0"/>
          </a:p>
          <a:p>
            <a:r>
              <a:rPr lang="en-US" altLang="ja-JP" sz="2300" b="1" i="1" dirty="0">
                <a:latin typeface="Times New Roman" panose="02020603050405020304" pitchFamily="18" charset="0"/>
                <a:cs typeface="Times New Roman" panose="02020603050405020304" pitchFamily="18" charset="0"/>
              </a:rPr>
              <a:t>P</a:t>
            </a:r>
            <a:r>
              <a:rPr lang="en-US" altLang="ja-JP" sz="2300" b="1" baseline="-25000" dirty="0">
                <a:latin typeface="Times New Roman" panose="02020603050405020304" pitchFamily="18" charset="0"/>
                <a:cs typeface="Times New Roman" panose="02020603050405020304" pitchFamily="18" charset="0"/>
              </a:rPr>
              <a:t>1</a:t>
            </a:r>
            <a:r>
              <a:rPr lang="en-US" altLang="ja-JP" sz="2300" dirty="0" smtClean="0"/>
              <a:t>(</a:t>
            </a:r>
            <a:r>
              <a:rPr lang="en-US" altLang="ja-JP" sz="2300" b="1" i="1" dirty="0" smtClean="0">
                <a:latin typeface="Times New Roman" panose="02020603050405020304" pitchFamily="18" charset="0"/>
                <a:cs typeface="Times New Roman" panose="02020603050405020304" pitchFamily="18" charset="0"/>
              </a:rPr>
              <a:t>t</a:t>
            </a:r>
            <a:r>
              <a:rPr lang="en-US" altLang="ja-JP" sz="2300" dirty="0"/>
              <a:t>) </a:t>
            </a:r>
            <a:r>
              <a:rPr lang="ja-JP" altLang="en-US" sz="2300" dirty="0" smtClean="0"/>
              <a:t>と</a:t>
            </a:r>
            <a:r>
              <a:rPr lang="en-US" altLang="ja-JP" sz="2300" b="1" i="1" dirty="0" smtClean="0">
                <a:latin typeface="Times New Roman" panose="02020603050405020304" pitchFamily="18" charset="0"/>
                <a:cs typeface="Times New Roman" panose="02020603050405020304" pitchFamily="18" charset="0"/>
              </a:rPr>
              <a:t>P</a:t>
            </a:r>
            <a:r>
              <a:rPr lang="en-US" altLang="ja-JP" sz="2300" b="1" baseline="-25000" dirty="0" smtClean="0">
                <a:latin typeface="Times New Roman" panose="02020603050405020304" pitchFamily="18" charset="0"/>
                <a:cs typeface="Times New Roman" panose="02020603050405020304" pitchFamily="18" charset="0"/>
              </a:rPr>
              <a:t>2</a:t>
            </a:r>
            <a:r>
              <a:rPr lang="en-US" altLang="ja-JP" sz="2300" dirty="0" smtClean="0"/>
              <a:t>(</a:t>
            </a:r>
            <a:r>
              <a:rPr lang="en-US" altLang="ja-JP" sz="2300" b="1" i="1" dirty="0" smtClean="0">
                <a:latin typeface="Times New Roman" panose="02020603050405020304" pitchFamily="18" charset="0"/>
                <a:cs typeface="Times New Roman" panose="02020603050405020304" pitchFamily="18" charset="0"/>
              </a:rPr>
              <a:t>t</a:t>
            </a:r>
            <a:r>
              <a:rPr lang="en-US" altLang="ja-JP" sz="2300" dirty="0"/>
              <a:t>) </a:t>
            </a:r>
            <a:r>
              <a:rPr lang="ja-JP" altLang="en-US" sz="2300" dirty="0"/>
              <a:t>がともに逆流している範囲のみを遮断した</a:t>
            </a:r>
            <a:r>
              <a:rPr lang="ja-JP" altLang="en-US" sz="2300" dirty="0" smtClean="0"/>
              <a:t>ため</a:t>
            </a:r>
            <a:endParaRPr lang="en-US" altLang="ja-JP" sz="2300" dirty="0" smtClean="0">
              <a:solidFill>
                <a:prstClr val="black"/>
              </a:solidFill>
            </a:endParaRPr>
          </a:p>
        </p:txBody>
      </p:sp>
    </p:spTree>
    <p:extLst>
      <p:ext uri="{BB962C8B-B14F-4D97-AF65-F5344CB8AC3E}">
        <p14:creationId xmlns:p14="http://schemas.microsoft.com/office/powerpoint/2010/main" val="68508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6" y="-18256"/>
            <a:ext cx="8301608" cy="1143000"/>
          </a:xfrm>
        </p:spPr>
        <p:txBody>
          <a:bodyPr>
            <a:normAutofit/>
          </a:bodyPr>
          <a:lstStyle/>
          <a:p>
            <a:pPr algn="l"/>
            <a:r>
              <a:rPr kumimoji="1" lang="ja-JP" altLang="en-US" sz="3600" dirty="0"/>
              <a:t>実験</a:t>
            </a:r>
            <a:r>
              <a:rPr kumimoji="1" lang="ja-JP" altLang="en-US" sz="3600" dirty="0" smtClean="0"/>
              <a:t>結果</a:t>
            </a:r>
            <a:endParaRPr kumimoji="1" lang="ja-JP" altLang="en-US" sz="36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1" y="1309508"/>
            <a:ext cx="4608513" cy="3456385"/>
          </a:xfrm>
          <a:prstGeom prst="rect">
            <a:avLst/>
          </a:prstGeom>
        </p:spPr>
      </p:pic>
      <p:sp>
        <p:nvSpPr>
          <p:cNvPr id="15" name="テキスト ボックス 14"/>
          <p:cNvSpPr txBox="1"/>
          <p:nvPr/>
        </p:nvSpPr>
        <p:spPr>
          <a:xfrm>
            <a:off x="5815296" y="5319891"/>
            <a:ext cx="32816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フォトリレー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TLP241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最大ターンオン時間　</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5ms</a:t>
            </a: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1606811" y="4765893"/>
            <a:ext cx="17876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スイッチング無し</a:t>
            </a:r>
          </a:p>
        </p:txBody>
      </p:sp>
      <p:sp>
        <p:nvSpPr>
          <p:cNvPr id="7" name="テキスト ボックス 6"/>
          <p:cNvSpPr txBox="1"/>
          <p:nvPr/>
        </p:nvSpPr>
        <p:spPr>
          <a:xfrm>
            <a:off x="5948158" y="4765893"/>
            <a:ext cx="17700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スイッチングあり</a:t>
            </a:r>
          </a:p>
        </p:txBody>
      </p:sp>
      <p:sp>
        <p:nvSpPr>
          <p:cNvPr id="9" name="テキスト ボックス 8"/>
          <p:cNvSpPr txBox="1"/>
          <p:nvPr/>
        </p:nvSpPr>
        <p:spPr>
          <a:xfrm>
            <a:off x="86816" y="5319891"/>
            <a:ext cx="568456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負の値になる瞬時電力を遮断</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⇒電力の流れが一方向であり電気回路を</a:t>
            </a: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非対称化</a:t>
            </a:r>
          </a:p>
        </p:txBody>
      </p:sp>
      <mc:AlternateContent xmlns:mc="http://schemas.openxmlformats.org/markup-compatibility/2006" xmlns:a14="http://schemas.microsoft.com/office/drawing/2010/main">
        <mc:Choice Requires="a14">
          <p:sp>
            <p:nvSpPr>
              <p:cNvPr id="10" name="テキスト ボックス 9"/>
              <p:cNvSpPr txBox="1"/>
              <p:nvPr/>
            </p:nvSpPr>
            <p:spPr>
              <a:xfrm>
                <a:off x="467544" y="755510"/>
                <a:ext cx="4458400" cy="553998"/>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a14:m>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のゼロクロスに同期させスイッチング</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67544" y="755510"/>
                <a:ext cx="4458400" cy="553998"/>
              </a:xfrm>
              <a:prstGeom prst="rect">
                <a:avLst/>
              </a:prstGeom>
              <a:blipFill>
                <a:blip r:embed="rId4"/>
                <a:stretch>
                  <a:fillRect r="-958" b="-5495"/>
                </a:stretch>
              </a:blipFill>
            </p:spPr>
            <p:txBody>
              <a:bodyPr/>
              <a:lstStyle/>
              <a:p>
                <a:r>
                  <a:rPr lang="ja-JP" altLang="en-US">
                    <a:noFill/>
                  </a:rPr>
                  <a:t> </a:t>
                </a:r>
              </a:p>
            </p:txBody>
          </p:sp>
        </mc:Fallback>
      </mc:AlternateContent>
      <p:sp>
        <p:nvSpPr>
          <p:cNvPr id="11" name="テキスト ボックス 10"/>
          <p:cNvSpPr txBox="1"/>
          <p:nvPr/>
        </p:nvSpPr>
        <p:spPr>
          <a:xfrm>
            <a:off x="86815" y="6024293"/>
            <a:ext cx="780854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問題点</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⇒ターンオン時間より短い逆流は正方向の瞬時電力も遮断してしまう</a:t>
            </a: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732" y="1305130"/>
            <a:ext cx="4614350" cy="3460763"/>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8640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6" y="-18256"/>
            <a:ext cx="7851162" cy="1143000"/>
          </a:xfrm>
        </p:spPr>
        <p:txBody>
          <a:bodyPr>
            <a:normAutofit/>
          </a:bodyPr>
          <a:lstStyle/>
          <a:p>
            <a:pPr algn="l"/>
            <a:r>
              <a:rPr kumimoji="1" lang="ja-JP" altLang="en-US" sz="3600" dirty="0"/>
              <a:t>実験結果（瞬時電力）</a:t>
            </a:r>
          </a:p>
        </p:txBody>
      </p:sp>
      <p:sp>
        <p:nvSpPr>
          <p:cNvPr id="15" name="テキスト ボックス 14"/>
          <p:cNvSpPr txBox="1"/>
          <p:nvPr/>
        </p:nvSpPr>
        <p:spPr>
          <a:xfrm>
            <a:off x="467544" y="755510"/>
            <a:ext cx="6487673" cy="553998"/>
          </a:xfrm>
          <a:prstGeom prst="rect">
            <a:avLst/>
          </a:prstGeom>
          <a:noFill/>
        </p:spPr>
        <p:txBody>
          <a:bodyPr wrap="none" rtlCol="0">
            <a:spAutoFit/>
          </a:bodyPr>
          <a:lstStyle/>
          <a:p>
            <a:pPr>
              <a:lnSpc>
                <a:spcPct val="150000"/>
              </a:lnSpc>
            </a:pPr>
            <a:r>
              <a:rPr lang="ja-JP" altLang="en-US" sz="2000" dirty="0"/>
              <a:t>電力逆流遮断回路　→　自動で逆流を感知しスイッチを</a:t>
            </a:r>
            <a:r>
              <a:rPr lang="en-US" altLang="ja-JP" sz="2000" dirty="0"/>
              <a:t>OFF</a:t>
            </a:r>
          </a:p>
        </p:txBody>
      </p:sp>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9" y="1462718"/>
            <a:ext cx="4683224" cy="3512418"/>
          </a:xfrm>
          <a:prstGeom prst="rect">
            <a:avLst/>
          </a:prstGeom>
        </p:spPr>
      </p:pic>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856" y="1462718"/>
            <a:ext cx="4683224" cy="3512418"/>
          </a:xfrm>
          <a:prstGeom prst="rect">
            <a:avLst/>
          </a:prstGeom>
        </p:spPr>
      </p:pic>
      <p:sp>
        <p:nvSpPr>
          <p:cNvPr id="22" name="テキスト ボックス 21"/>
          <p:cNvSpPr txBox="1"/>
          <p:nvPr/>
        </p:nvSpPr>
        <p:spPr>
          <a:xfrm>
            <a:off x="467544" y="5573958"/>
            <a:ext cx="7141699" cy="707886"/>
          </a:xfrm>
          <a:prstGeom prst="rect">
            <a:avLst/>
          </a:prstGeom>
          <a:noFill/>
        </p:spPr>
        <p:txBody>
          <a:bodyPr wrap="none" rtlCol="0">
            <a:spAutoFit/>
          </a:bodyPr>
          <a:lstStyle/>
          <a:p>
            <a:r>
              <a:rPr kumimoji="1" lang="ja-JP" altLang="en-US" sz="2000" dirty="0"/>
              <a:t>・瞬時電力の逆流を遮断しきれていなかった</a:t>
            </a:r>
            <a:endParaRPr kumimoji="1" lang="en-US" altLang="ja-JP" sz="2000" dirty="0"/>
          </a:p>
          <a:p>
            <a:r>
              <a:rPr kumimoji="1" lang="ja-JP" altLang="en-US" sz="2000" dirty="0"/>
              <a:t>⇒以上の問題からスイッチの制御をプログラムによるものに変更</a:t>
            </a:r>
          </a:p>
        </p:txBody>
      </p:sp>
      <p:sp>
        <p:nvSpPr>
          <p:cNvPr id="23" name="楕円 22"/>
          <p:cNvSpPr/>
          <p:nvPr/>
        </p:nvSpPr>
        <p:spPr>
          <a:xfrm>
            <a:off x="5940152" y="4077072"/>
            <a:ext cx="432048" cy="42609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楕円 183"/>
          <p:cNvSpPr/>
          <p:nvPr/>
        </p:nvSpPr>
        <p:spPr>
          <a:xfrm>
            <a:off x="7937978" y="4077072"/>
            <a:ext cx="432048" cy="42609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6342322" y="1625868"/>
            <a:ext cx="1037990" cy="288032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6309537" y="5089881"/>
            <a:ext cx="1035861" cy="369332"/>
          </a:xfrm>
          <a:prstGeom prst="rect">
            <a:avLst/>
          </a:prstGeom>
          <a:noFill/>
        </p:spPr>
        <p:txBody>
          <a:bodyPr wrap="none" rtlCol="0">
            <a:spAutoFit/>
          </a:bodyPr>
          <a:lstStyle/>
          <a:p>
            <a:r>
              <a:rPr kumimoji="1" lang="ja-JP" altLang="en-US" dirty="0"/>
              <a:t>回路あり</a:t>
            </a:r>
          </a:p>
        </p:txBody>
      </p:sp>
      <p:sp>
        <p:nvSpPr>
          <p:cNvPr id="185" name="テキスト ボックス 184"/>
          <p:cNvSpPr txBox="1"/>
          <p:nvPr/>
        </p:nvSpPr>
        <p:spPr>
          <a:xfrm>
            <a:off x="2172744" y="5089881"/>
            <a:ext cx="1053494" cy="369332"/>
          </a:xfrm>
          <a:prstGeom prst="rect">
            <a:avLst/>
          </a:prstGeom>
          <a:noFill/>
        </p:spPr>
        <p:txBody>
          <a:bodyPr wrap="none" rtlCol="0">
            <a:spAutoFit/>
          </a:bodyPr>
          <a:lstStyle/>
          <a:p>
            <a:r>
              <a:rPr kumimoji="1" lang="ja-JP" altLang="en-US" dirty="0"/>
              <a:t>回路無し</a:t>
            </a:r>
          </a:p>
        </p:txBody>
      </p:sp>
      <p:sp>
        <p:nvSpPr>
          <p:cNvPr id="3" name="スライド番号プレースホルダー 2"/>
          <p:cNvSpPr>
            <a:spLocks noGrp="1"/>
          </p:cNvSpPr>
          <p:nvPr>
            <p:ph type="sldNum" sz="quarter" idx="12"/>
          </p:nvPr>
        </p:nvSpPr>
        <p:spPr/>
        <p:txBody>
          <a:bodyPr/>
          <a:lstStyle/>
          <a:p>
            <a:fld id="{3556F7E2-C778-434E-811A-7B1A55422EAD}" type="slidenum">
              <a:rPr kumimoji="1" lang="ja-JP" altLang="en-US" smtClean="0"/>
              <a:t>23</a:t>
            </a:fld>
            <a:endParaRPr kumimoji="1" lang="ja-JP" altLang="en-US"/>
          </a:p>
        </p:txBody>
      </p:sp>
    </p:spTree>
    <p:extLst>
      <p:ext uri="{BB962C8B-B14F-4D97-AF65-F5344CB8AC3E}">
        <p14:creationId xmlns:p14="http://schemas.microsoft.com/office/powerpoint/2010/main" val="186485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テキスト ボックス 7"/>
              <p:cNvSpPr txBox="1"/>
              <p:nvPr/>
            </p:nvSpPr>
            <p:spPr>
              <a:xfrm>
                <a:off x="5000872" y="4982489"/>
                <a:ext cx="3057953" cy="809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𝑃</m:t>
                          </m:r>
                        </m:e>
                        <m:sub>
                          <m:r>
                            <a:rPr kumimoji="1" lang="en-US" altLang="ja-JP" sz="2800" b="0" i="1" smtClean="0">
                              <a:latin typeface="Cambria Math" panose="02040503050406030204" pitchFamily="18" charset="0"/>
                              <a:ea typeface="Cambria Math" panose="02040503050406030204" pitchFamily="18" charset="0"/>
                            </a:rPr>
                            <m:t>1</m:t>
                          </m:r>
                        </m:sub>
                      </m:sSub>
                      <m:r>
                        <a:rPr kumimoji="1" lang="en-US" altLang="ja-JP" sz="2800" i="1" smtClean="0">
                          <a:latin typeface="Cambria Math" panose="02040503050406030204" pitchFamily="18" charset="0"/>
                          <a:ea typeface="Cambria Math" panose="02040503050406030204" pitchFamily="18" charset="0"/>
                        </a:rPr>
                        <m:t>=</m:t>
                      </m:r>
                      <m:f>
                        <m:fPr>
                          <m:ctrlPr>
                            <a:rPr kumimoji="1" lang="en-US" altLang="ja-JP" sz="2800" i="1" smtClean="0">
                              <a:latin typeface="Cambria Math" panose="02040503050406030204" pitchFamily="18" charset="0"/>
                              <a:ea typeface="Cambria Math" panose="02040503050406030204" pitchFamily="18" charset="0"/>
                            </a:rPr>
                          </m:ctrlPr>
                        </m:fPr>
                        <m:num>
                          <m:sSub>
                            <m:sSubPr>
                              <m:ctrlPr>
                                <a:rPr kumimoji="1" lang="en-US" altLang="ja-JP" sz="280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𝑣</m:t>
                              </m:r>
                            </m:e>
                            <m:sub>
                              <m:r>
                                <a:rPr kumimoji="1" lang="en-US" altLang="ja-JP" sz="2800" b="0" i="1" smtClean="0">
                                  <a:latin typeface="Cambria Math" panose="02040503050406030204" pitchFamily="18" charset="0"/>
                                  <a:ea typeface="Cambria Math" panose="02040503050406030204" pitchFamily="18" charset="0"/>
                                </a:rPr>
                                <m:t>1</m:t>
                              </m:r>
                            </m:sub>
                          </m:sSub>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𝑣</m:t>
                              </m:r>
                            </m:e>
                            <m:sub>
                              <m:r>
                                <a:rPr kumimoji="1" lang="en-US" altLang="ja-JP" sz="2800" b="0" i="1" smtClean="0">
                                  <a:latin typeface="Cambria Math" panose="02040503050406030204" pitchFamily="18" charset="0"/>
                                  <a:ea typeface="Cambria Math" panose="02040503050406030204" pitchFamily="18" charset="0"/>
                                </a:rPr>
                                <m:t>𝑠</m:t>
                              </m:r>
                              <m:r>
                                <a:rPr kumimoji="1" lang="en-US" altLang="ja-JP" sz="2800" b="0" i="1" smtClean="0">
                                  <a:latin typeface="Cambria Math" panose="02040503050406030204" pitchFamily="18" charset="0"/>
                                  <a:ea typeface="Cambria Math" panose="02040503050406030204" pitchFamily="18" charset="0"/>
                                </a:rPr>
                                <m:t>1</m:t>
                              </m:r>
                            </m:sub>
                          </m:sSub>
                        </m:num>
                        <m:den>
                          <m:sSub>
                            <m:sSubPr>
                              <m:ctrlPr>
                                <a:rPr kumimoji="1" lang="en-US" altLang="ja-JP" sz="280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𝑅</m:t>
                              </m:r>
                            </m:e>
                            <m:sub>
                              <m:r>
                                <a:rPr kumimoji="1" lang="en-US" altLang="ja-JP" sz="2800" b="0" i="1" smtClean="0">
                                  <a:latin typeface="Cambria Math" panose="02040503050406030204" pitchFamily="18" charset="0"/>
                                  <a:ea typeface="Cambria Math" panose="02040503050406030204" pitchFamily="18" charset="0"/>
                                </a:rPr>
                                <m:t>1</m:t>
                              </m:r>
                            </m:sub>
                          </m:sSub>
                        </m:den>
                      </m:f>
                      <m:r>
                        <a:rPr kumimoji="1" lang="en-US" altLang="ja-JP" sz="2800" i="1" smtClean="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𝑣</m:t>
                          </m:r>
                        </m:e>
                        <m:sub>
                          <m:r>
                            <a:rPr lang="en-US" altLang="ja-JP" sz="2800" b="0" i="1" smtClean="0">
                              <a:latin typeface="Cambria Math" panose="02040503050406030204" pitchFamily="18" charset="0"/>
                              <a:ea typeface="Cambria Math" panose="02040503050406030204" pitchFamily="18" charset="0"/>
                            </a:rPr>
                            <m:t>𝑠</m:t>
                          </m:r>
                          <m:r>
                            <a:rPr lang="en-US" altLang="ja-JP" sz="2800" b="0" i="1" smtClean="0">
                              <a:latin typeface="Cambria Math" panose="02040503050406030204" pitchFamily="18" charset="0"/>
                              <a:ea typeface="Cambria Math" panose="02040503050406030204" pitchFamily="18" charset="0"/>
                            </a:rPr>
                            <m:t>1</m:t>
                          </m:r>
                        </m:sub>
                      </m:sSub>
                    </m:oMath>
                  </m:oMathPara>
                </a14:m>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000872" y="4982489"/>
                <a:ext cx="3057953" cy="80906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4" name="テキスト ボックス 183"/>
              <p:cNvSpPr txBox="1"/>
              <p:nvPr/>
            </p:nvSpPr>
            <p:spPr>
              <a:xfrm>
                <a:off x="482336" y="4913766"/>
                <a:ext cx="3074496" cy="809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𝑃</m:t>
                          </m:r>
                        </m:e>
                        <m:sub>
                          <m:r>
                            <a:rPr kumimoji="1" lang="en-US" altLang="ja-JP" sz="2800" b="0" i="1" smtClean="0">
                              <a:latin typeface="Cambria Math" panose="02040503050406030204" pitchFamily="18" charset="0"/>
                              <a:ea typeface="Cambria Math" panose="02040503050406030204" pitchFamily="18" charset="0"/>
                            </a:rPr>
                            <m:t>2</m:t>
                          </m:r>
                        </m:sub>
                      </m:sSub>
                      <m:r>
                        <a:rPr kumimoji="1" lang="en-US" altLang="ja-JP" sz="2800" i="1" smtClean="0">
                          <a:latin typeface="Cambria Math" panose="02040503050406030204" pitchFamily="18" charset="0"/>
                          <a:ea typeface="Cambria Math" panose="02040503050406030204" pitchFamily="18" charset="0"/>
                        </a:rPr>
                        <m:t>=</m:t>
                      </m:r>
                      <m:f>
                        <m:fPr>
                          <m:ctrlPr>
                            <a:rPr kumimoji="1" lang="en-US" altLang="ja-JP" sz="2800" i="1" smtClean="0">
                              <a:latin typeface="Cambria Math" panose="02040503050406030204" pitchFamily="18" charset="0"/>
                              <a:ea typeface="Cambria Math" panose="02040503050406030204" pitchFamily="18" charset="0"/>
                            </a:rPr>
                          </m:ctrlPr>
                        </m:fPr>
                        <m:num>
                          <m:sSub>
                            <m:sSubPr>
                              <m:ctrlPr>
                                <a:rPr kumimoji="1" lang="en-US" altLang="ja-JP" sz="280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𝑣</m:t>
                              </m:r>
                            </m:e>
                            <m:sub>
                              <m:r>
                                <a:rPr kumimoji="1" lang="en-US" altLang="ja-JP" sz="2800" b="0" i="1" smtClean="0">
                                  <a:latin typeface="Cambria Math" panose="02040503050406030204" pitchFamily="18" charset="0"/>
                                  <a:ea typeface="Cambria Math" panose="02040503050406030204" pitchFamily="18" charset="0"/>
                                </a:rPr>
                                <m:t>𝑠</m:t>
                              </m:r>
                              <m:r>
                                <a:rPr kumimoji="1" lang="en-US" altLang="ja-JP" sz="2800" b="0" i="1" smtClean="0">
                                  <a:latin typeface="Cambria Math" panose="02040503050406030204" pitchFamily="18" charset="0"/>
                                  <a:ea typeface="Cambria Math" panose="02040503050406030204" pitchFamily="18" charset="0"/>
                                </a:rPr>
                                <m:t>2</m:t>
                              </m:r>
                            </m:sub>
                          </m:sSub>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𝑣</m:t>
                              </m:r>
                            </m:e>
                            <m:sub>
                              <m:r>
                                <a:rPr kumimoji="1" lang="en-US" altLang="ja-JP" sz="2800" b="0" i="1" smtClean="0">
                                  <a:latin typeface="Cambria Math" panose="02040503050406030204" pitchFamily="18" charset="0"/>
                                  <a:ea typeface="Cambria Math" panose="02040503050406030204" pitchFamily="18" charset="0"/>
                                </a:rPr>
                                <m:t>2</m:t>
                              </m:r>
                            </m:sub>
                          </m:sSub>
                        </m:num>
                        <m:den>
                          <m:sSub>
                            <m:sSubPr>
                              <m:ctrlPr>
                                <a:rPr kumimoji="1" lang="en-US" altLang="ja-JP" sz="280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𝑅</m:t>
                              </m:r>
                            </m:e>
                            <m:sub>
                              <m:r>
                                <a:rPr kumimoji="1" lang="en-US" altLang="ja-JP" sz="2800" b="0" i="1" smtClean="0">
                                  <a:latin typeface="Cambria Math" panose="02040503050406030204" pitchFamily="18" charset="0"/>
                                  <a:ea typeface="Cambria Math" panose="02040503050406030204" pitchFamily="18" charset="0"/>
                                </a:rPr>
                                <m:t>2</m:t>
                              </m:r>
                            </m:sub>
                          </m:sSub>
                        </m:den>
                      </m:f>
                      <m:r>
                        <a:rPr kumimoji="1" lang="en-US" altLang="ja-JP" sz="2800" i="1" smtClean="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𝑣</m:t>
                          </m:r>
                        </m:e>
                        <m:sub>
                          <m:r>
                            <a:rPr lang="en-US" altLang="ja-JP" sz="2800" b="0" i="1" smtClean="0">
                              <a:latin typeface="Cambria Math" panose="02040503050406030204" pitchFamily="18" charset="0"/>
                              <a:ea typeface="Cambria Math" panose="02040503050406030204" pitchFamily="18" charset="0"/>
                            </a:rPr>
                            <m:t>𝑠</m:t>
                          </m:r>
                          <m:r>
                            <a:rPr lang="en-US" altLang="ja-JP" sz="2800" b="0" i="1" smtClean="0">
                              <a:latin typeface="Cambria Math" panose="02040503050406030204" pitchFamily="18" charset="0"/>
                              <a:ea typeface="Cambria Math" panose="02040503050406030204" pitchFamily="18" charset="0"/>
                            </a:rPr>
                            <m:t>2</m:t>
                          </m:r>
                        </m:sub>
                      </m:sSub>
                    </m:oMath>
                  </m:oMathPara>
                </a14:m>
                <a:endParaRPr kumimoji="1" lang="ja-JP" altLang="en-US" sz="2800" dirty="0"/>
              </a:p>
            </p:txBody>
          </p:sp>
        </mc:Choice>
        <mc:Fallback xmlns="">
          <p:sp>
            <p:nvSpPr>
              <p:cNvPr id="184" name="テキスト ボックス 183"/>
              <p:cNvSpPr txBox="1">
                <a:spLocks noRot="1" noChangeAspect="1" noMove="1" noResize="1" noEditPoints="1" noAdjustHandles="1" noChangeArrowheads="1" noChangeShapeType="1" noTextEdit="1"/>
              </p:cNvSpPr>
              <p:nvPr/>
            </p:nvSpPr>
            <p:spPr>
              <a:xfrm>
                <a:off x="482336" y="4913766"/>
                <a:ext cx="3074496" cy="809068"/>
              </a:xfrm>
              <a:prstGeom prst="rect">
                <a:avLst/>
              </a:prstGeom>
              <a:blipFill>
                <a:blip r:embed="rId3"/>
                <a:stretch>
                  <a:fillRect/>
                </a:stretch>
              </a:blipFill>
            </p:spPr>
            <p:txBody>
              <a:bodyPr/>
              <a:lstStyle/>
              <a:p>
                <a:r>
                  <a:rPr lang="ja-JP" altLang="en-US">
                    <a:noFill/>
                  </a:rPr>
                  <a:t> </a:t>
                </a:r>
              </a:p>
            </p:txBody>
          </p:sp>
        </mc:Fallback>
      </mc:AlternateContent>
      <p:sp>
        <p:nvSpPr>
          <p:cNvPr id="12" name="テキスト ボックス 11"/>
          <p:cNvSpPr txBox="1"/>
          <p:nvPr/>
        </p:nvSpPr>
        <p:spPr>
          <a:xfrm>
            <a:off x="3506638" y="5440606"/>
            <a:ext cx="679994"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(W)</a:t>
            </a:r>
            <a:endParaRPr kumimoji="1" lang="ja-JP" altLang="en-US" sz="2400" dirty="0">
              <a:latin typeface="Arial" panose="020B0604020202020204" pitchFamily="34" charset="0"/>
              <a:cs typeface="Arial" panose="020B0604020202020204" pitchFamily="34" charset="0"/>
            </a:endParaRPr>
          </a:p>
        </p:txBody>
      </p:sp>
      <p:sp>
        <p:nvSpPr>
          <p:cNvPr id="185" name="テキスト ボックス 184"/>
          <p:cNvSpPr txBox="1"/>
          <p:nvPr/>
        </p:nvSpPr>
        <p:spPr>
          <a:xfrm>
            <a:off x="8115078" y="5437387"/>
            <a:ext cx="679994"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(W)</a:t>
            </a:r>
            <a:endParaRPr kumimoji="1" lang="ja-JP" altLang="en-US" sz="2400" dirty="0">
              <a:latin typeface="Arial" panose="020B0604020202020204" pitchFamily="34" charset="0"/>
              <a:cs typeface="Arial" panose="020B0604020202020204" pitchFamily="34" charset="0"/>
            </a:endParaRPr>
          </a:p>
        </p:txBody>
      </p:sp>
      <p:sp>
        <p:nvSpPr>
          <p:cNvPr id="14" name="正方形/長方形 13"/>
          <p:cNvSpPr/>
          <p:nvPr/>
        </p:nvSpPr>
        <p:spPr>
          <a:xfrm>
            <a:off x="219300" y="4365104"/>
            <a:ext cx="8817196" cy="2232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タイトル 1"/>
          <p:cNvSpPr txBox="1">
            <a:spLocks/>
          </p:cNvSpPr>
          <p:nvPr/>
        </p:nvSpPr>
        <p:spPr>
          <a:xfrm>
            <a:off x="86816" y="-18256"/>
            <a:ext cx="90571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t>瞬時電力の算出</a:t>
            </a:r>
          </a:p>
        </p:txBody>
      </p:sp>
      <p:grpSp>
        <p:nvGrpSpPr>
          <p:cNvPr id="290" name="グループ化 289"/>
          <p:cNvGrpSpPr/>
          <p:nvPr/>
        </p:nvGrpSpPr>
        <p:grpSpPr>
          <a:xfrm>
            <a:off x="539552" y="1218891"/>
            <a:ext cx="8188624" cy="2065334"/>
            <a:chOff x="335502" y="1505569"/>
            <a:chExt cx="8422827" cy="2065334"/>
          </a:xfrm>
        </p:grpSpPr>
        <p:cxnSp>
          <p:nvCxnSpPr>
            <p:cNvPr id="291" name="直線矢印コネクタ 290"/>
            <p:cNvCxnSpPr/>
            <p:nvPr/>
          </p:nvCxnSpPr>
          <p:spPr>
            <a:xfrm>
              <a:off x="6192725" y="2886618"/>
              <a:ext cx="340404" cy="4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2" name="正方形/長方形 291"/>
            <p:cNvSpPr/>
            <p:nvPr/>
          </p:nvSpPr>
          <p:spPr>
            <a:xfrm>
              <a:off x="742551" y="1817774"/>
              <a:ext cx="608432" cy="66129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i="1" dirty="0">
                  <a:solidFill>
                    <a:schemeClr val="tx1"/>
                  </a:solidFill>
                  <a:latin typeface="Times New Roman" panose="02020603050405020304" pitchFamily="18" charset="0"/>
                  <a:cs typeface="Times New Roman" panose="02020603050405020304" pitchFamily="18" charset="0"/>
                </a:rPr>
                <a:t>H</a:t>
              </a:r>
              <a:r>
                <a:rPr lang="en-US" altLang="ja-JP" sz="1600" baseline="-25000" dirty="0">
                  <a:solidFill>
                    <a:schemeClr val="tx1"/>
                  </a:solidFill>
                  <a:latin typeface="Times New Roman" panose="02020603050405020304" pitchFamily="18" charset="0"/>
                  <a:cs typeface="Times New Roman" panose="02020603050405020304" pitchFamily="18" charset="0"/>
                </a:rPr>
                <a:t>2</a:t>
              </a:r>
              <a:endParaRPr lang="ja-JP" altLang="en-US" sz="1600" baseline="-25000" dirty="0">
                <a:solidFill>
                  <a:schemeClr val="tx1"/>
                </a:solidFill>
                <a:latin typeface="Times New Roman" panose="02020603050405020304" pitchFamily="18" charset="0"/>
                <a:cs typeface="Times New Roman" panose="02020603050405020304" pitchFamily="18" charset="0"/>
              </a:endParaRPr>
            </a:p>
          </p:txBody>
        </p:sp>
        <p:cxnSp>
          <p:nvCxnSpPr>
            <p:cNvPr id="293" name="直線コネクタ 292"/>
            <p:cNvCxnSpPr/>
            <p:nvPr/>
          </p:nvCxnSpPr>
          <p:spPr>
            <a:xfrm flipH="1">
              <a:off x="514059" y="1953904"/>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flipH="1">
              <a:off x="514059" y="2341381"/>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flipH="1">
              <a:off x="8399532" y="1936226"/>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直線コネクタ 295"/>
            <p:cNvCxnSpPr/>
            <p:nvPr/>
          </p:nvCxnSpPr>
          <p:spPr>
            <a:xfrm flipH="1">
              <a:off x="8399532" y="2323703"/>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フリーフォーム 296"/>
            <p:cNvSpPr/>
            <p:nvPr/>
          </p:nvSpPr>
          <p:spPr>
            <a:xfrm>
              <a:off x="484034" y="1937820"/>
              <a:ext cx="8274295" cy="938943"/>
            </a:xfrm>
            <a:custGeom>
              <a:avLst/>
              <a:gdLst>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5" fmla="*/ 8846820 w 9075420"/>
                <a:gd name="connsiteY5" fmla="*/ 30480 h 998220"/>
                <a:gd name="connsiteX0" fmla="*/ 0 w 9075420"/>
                <a:gd name="connsiteY0" fmla="*/ 421958 h 1001078"/>
                <a:gd name="connsiteX1" fmla="*/ 0 w 9075420"/>
                <a:gd name="connsiteY1" fmla="*/ 1001078 h 1001078"/>
                <a:gd name="connsiteX2" fmla="*/ 9075420 w 9075420"/>
                <a:gd name="connsiteY2" fmla="*/ 1001078 h 1001078"/>
                <a:gd name="connsiteX3" fmla="*/ 9075420 w 9075420"/>
                <a:gd name="connsiteY3" fmla="*/ 18098 h 1001078"/>
                <a:gd name="connsiteX4" fmla="*/ 8778240 w 9075420"/>
                <a:gd name="connsiteY4" fmla="*/ 2858 h 1001078"/>
                <a:gd name="connsiteX5" fmla="*/ 8646795 w 9075420"/>
                <a:gd name="connsiteY5" fmla="*/ 0 h 1001078"/>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0" fmla="*/ 0 w 9075420"/>
                <a:gd name="connsiteY0" fmla="*/ 407194 h 986314"/>
                <a:gd name="connsiteX1" fmla="*/ 0 w 9075420"/>
                <a:gd name="connsiteY1" fmla="*/ 986314 h 986314"/>
                <a:gd name="connsiteX2" fmla="*/ 9075420 w 9075420"/>
                <a:gd name="connsiteY2" fmla="*/ 986314 h 986314"/>
                <a:gd name="connsiteX3" fmla="*/ 9075420 w 9075420"/>
                <a:gd name="connsiteY3" fmla="*/ 3334 h 986314"/>
                <a:gd name="connsiteX4" fmla="*/ 8785383 w 9075420"/>
                <a:gd name="connsiteY4" fmla="*/ 0 h 986314"/>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1428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8905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78259 w 9075420"/>
                <a:gd name="connsiteY4" fmla="*/ 6413 h 987742"/>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9 w 9075420"/>
                <a:gd name="connsiteY4" fmla="*/ 3920 h 985249"/>
                <a:gd name="connsiteX0" fmla="*/ 0 w 9075420"/>
                <a:gd name="connsiteY0" fmla="*/ 407195 h 986315"/>
                <a:gd name="connsiteX1" fmla="*/ 0 w 9075420"/>
                <a:gd name="connsiteY1" fmla="*/ 986315 h 986315"/>
                <a:gd name="connsiteX2" fmla="*/ 9075420 w 9075420"/>
                <a:gd name="connsiteY2" fmla="*/ 986315 h 986315"/>
                <a:gd name="connsiteX3" fmla="*/ 9075412 w 9075420"/>
                <a:gd name="connsiteY3" fmla="*/ 1066 h 986315"/>
                <a:gd name="connsiteX4" fmla="*/ 8775884 w 9075420"/>
                <a:gd name="connsiteY4" fmla="*/ 0 h 986315"/>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8 w 9075420"/>
                <a:gd name="connsiteY4" fmla="*/ 1426 h 985249"/>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8258 w 9075420"/>
                <a:gd name="connsiteY4" fmla="*/ 6410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5852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73133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65915 w 9075420"/>
                <a:gd name="connsiteY4" fmla="*/ 1426 h 99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420" h="990233">
                  <a:moveTo>
                    <a:pt x="0" y="411113"/>
                  </a:moveTo>
                  <a:lnTo>
                    <a:pt x="0" y="990233"/>
                  </a:lnTo>
                  <a:lnTo>
                    <a:pt x="9075420" y="990233"/>
                  </a:lnTo>
                  <a:cubicBezTo>
                    <a:pt x="9075417" y="661817"/>
                    <a:pt x="9075415" y="328416"/>
                    <a:pt x="9075412" y="0"/>
                  </a:cubicBezTo>
                  <a:lnTo>
                    <a:pt x="8965915" y="142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8" name="フリーフォーム 297"/>
            <p:cNvSpPr/>
            <p:nvPr/>
          </p:nvSpPr>
          <p:spPr>
            <a:xfrm>
              <a:off x="335502" y="1951750"/>
              <a:ext cx="8332959" cy="1581146"/>
            </a:xfrm>
            <a:custGeom>
              <a:avLst/>
              <a:gdLst>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426720 h 1386840"/>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345638 h 1386840"/>
                <a:gd name="connsiteX0" fmla="*/ 243930 w 9098280"/>
                <a:gd name="connsiteY0" fmla="*/ 0 h 1486759"/>
                <a:gd name="connsiteX1" fmla="*/ 0 w 9098280"/>
                <a:gd name="connsiteY1" fmla="*/ 99919 h 1486759"/>
                <a:gd name="connsiteX2" fmla="*/ 0 w 9098280"/>
                <a:gd name="connsiteY2" fmla="*/ 1486759 h 1486759"/>
                <a:gd name="connsiteX3" fmla="*/ 9098280 w 9098280"/>
                <a:gd name="connsiteY3" fmla="*/ 1486759 h 1486759"/>
                <a:gd name="connsiteX4" fmla="*/ 9098280 w 9098280"/>
                <a:gd name="connsiteY4" fmla="*/ 445557 h 1486759"/>
                <a:gd name="connsiteX0" fmla="*/ 253443 w 9107793"/>
                <a:gd name="connsiteY0" fmla="*/ 19303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7949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459183 h 1500385"/>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395224 h 150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7793" h="1500385">
                  <a:moveTo>
                    <a:pt x="239175" y="2272"/>
                  </a:moveTo>
                  <a:lnTo>
                    <a:pt x="0" y="0"/>
                  </a:lnTo>
                  <a:lnTo>
                    <a:pt x="9513" y="1500385"/>
                  </a:lnTo>
                  <a:lnTo>
                    <a:pt x="9107793" y="1500385"/>
                  </a:lnTo>
                  <a:lnTo>
                    <a:pt x="9107793" y="395224"/>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9" name="円/楕円 168"/>
            <p:cNvSpPr>
              <a:spLocks noChangeAspect="1"/>
            </p:cNvSpPr>
            <p:nvPr/>
          </p:nvSpPr>
          <p:spPr>
            <a:xfrm>
              <a:off x="8629000" y="1910358"/>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16" name="円/楕円 169"/>
            <p:cNvSpPr>
              <a:spLocks noChangeAspect="1"/>
            </p:cNvSpPr>
            <p:nvPr/>
          </p:nvSpPr>
          <p:spPr>
            <a:xfrm>
              <a:off x="468995" y="2318903"/>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17" name="円/楕円 170"/>
            <p:cNvSpPr>
              <a:spLocks noChangeAspect="1"/>
            </p:cNvSpPr>
            <p:nvPr/>
          </p:nvSpPr>
          <p:spPr>
            <a:xfrm>
              <a:off x="2379923" y="2842807"/>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18" name="円/楕円 171"/>
            <p:cNvSpPr>
              <a:spLocks noChangeAspect="1"/>
            </p:cNvSpPr>
            <p:nvPr/>
          </p:nvSpPr>
          <p:spPr>
            <a:xfrm>
              <a:off x="2379923" y="3491877"/>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cxnSp>
          <p:nvCxnSpPr>
            <p:cNvPr id="319" name="直線矢印コネクタ 318"/>
            <p:cNvCxnSpPr>
              <a:stCxn id="318" idx="0"/>
              <a:endCxn id="317" idx="4"/>
            </p:cNvCxnSpPr>
            <p:nvPr/>
          </p:nvCxnSpPr>
          <p:spPr>
            <a:xfrm flipV="1">
              <a:off x="2402423" y="2887431"/>
              <a:ext cx="0" cy="60444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7" name="テキスト ボックス 326"/>
            <p:cNvSpPr txBox="1"/>
            <p:nvPr/>
          </p:nvSpPr>
          <p:spPr>
            <a:xfrm>
              <a:off x="6665525" y="2980979"/>
              <a:ext cx="432703" cy="360484"/>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baseline="-25000" dirty="0">
                  <a:latin typeface="Times New Roman" panose="02020603050405020304" pitchFamily="18" charset="0"/>
                  <a:cs typeface="Times New Roman" panose="02020603050405020304" pitchFamily="18" charset="0"/>
                </a:rPr>
                <a:t>s1</a:t>
              </a:r>
              <a:endParaRPr lang="ja-JP" altLang="en-US" baseline="-25000" dirty="0">
                <a:latin typeface="Times New Roman" panose="02020603050405020304" pitchFamily="18" charset="0"/>
                <a:cs typeface="Times New Roman" panose="02020603050405020304" pitchFamily="18" charset="0"/>
              </a:endParaRPr>
            </a:p>
          </p:txBody>
        </p:sp>
        <p:sp>
          <p:nvSpPr>
            <p:cNvPr id="328" name="テキスト ボックス 327"/>
            <p:cNvSpPr txBox="1"/>
            <p:nvPr/>
          </p:nvSpPr>
          <p:spPr>
            <a:xfrm>
              <a:off x="1964180" y="2953641"/>
              <a:ext cx="473561"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baseline="-25000" dirty="0">
                  <a:latin typeface="Times New Roman" panose="02020603050405020304" pitchFamily="18" charset="0"/>
                  <a:cs typeface="Times New Roman" panose="02020603050405020304" pitchFamily="18" charset="0"/>
                </a:rPr>
                <a:t>s2</a:t>
              </a:r>
              <a:endParaRPr lang="ja-JP" altLang="en-US" baseline="-25000" dirty="0">
                <a:latin typeface="Times New Roman" panose="02020603050405020304" pitchFamily="18" charset="0"/>
                <a:cs typeface="Times New Roman" panose="02020603050405020304" pitchFamily="18" charset="0"/>
              </a:endParaRPr>
            </a:p>
          </p:txBody>
        </p:sp>
        <p:sp>
          <p:nvSpPr>
            <p:cNvPr id="329" name="円/楕円 176"/>
            <p:cNvSpPr>
              <a:spLocks noChangeAspect="1"/>
            </p:cNvSpPr>
            <p:nvPr/>
          </p:nvSpPr>
          <p:spPr>
            <a:xfrm>
              <a:off x="8628023" y="2302130"/>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30" name="テキスト ボックス 329"/>
            <p:cNvSpPr txBox="1"/>
            <p:nvPr/>
          </p:nvSpPr>
          <p:spPr>
            <a:xfrm>
              <a:off x="484034" y="1709634"/>
              <a:ext cx="309366" cy="300403"/>
            </a:xfrm>
            <a:prstGeom prst="rect">
              <a:avLst/>
            </a:prstGeom>
            <a:noFill/>
          </p:spPr>
          <p:txBody>
            <a:bodyPr wrap="square" rtlCol="0">
              <a:spAutoFit/>
            </a:bodyPr>
            <a:lstStyle/>
            <a:p>
              <a:r>
                <a:rPr lang="en-US" altLang="ja-JP" sz="1400" i="1" dirty="0">
                  <a:latin typeface="Arial" panose="020B0604020202020204" pitchFamily="34" charset="0"/>
                  <a:cs typeface="Arial" panose="020B0604020202020204" pitchFamily="34" charset="0"/>
                </a:rPr>
                <a:t>+</a:t>
              </a:r>
              <a:endParaRPr lang="ja-JP" altLang="en-US" sz="1400" baseline="-25000" dirty="0">
                <a:latin typeface="Arial" panose="020B0604020202020204" pitchFamily="34" charset="0"/>
                <a:cs typeface="Arial" panose="020B0604020202020204" pitchFamily="34" charset="0"/>
              </a:endParaRPr>
            </a:p>
          </p:txBody>
        </p:sp>
        <p:sp>
          <p:nvSpPr>
            <p:cNvPr id="331" name="テキスト ボックス 330"/>
            <p:cNvSpPr txBox="1"/>
            <p:nvPr/>
          </p:nvSpPr>
          <p:spPr>
            <a:xfrm>
              <a:off x="473622" y="2108445"/>
              <a:ext cx="309366" cy="270363"/>
            </a:xfrm>
            <a:prstGeom prst="rect">
              <a:avLst/>
            </a:prstGeom>
            <a:noFill/>
          </p:spPr>
          <p:txBody>
            <a:bodyPr wrap="square" rtlCol="0">
              <a:spAutoFit/>
            </a:bodyPr>
            <a:lstStyle/>
            <a:p>
              <a:r>
                <a:rPr lang="ja-JP" altLang="en-US" sz="1200" dirty="0">
                  <a:latin typeface="Arial" panose="020B0604020202020204" pitchFamily="34" charset="0"/>
                  <a:cs typeface="Arial" panose="020B0604020202020204" pitchFamily="34" charset="0"/>
                </a:rPr>
                <a:t>－</a:t>
              </a:r>
              <a:endParaRPr lang="ja-JP" altLang="en-US" sz="1200" baseline="-25000" dirty="0">
                <a:latin typeface="Arial" panose="020B0604020202020204" pitchFamily="34" charset="0"/>
                <a:cs typeface="Arial" panose="020B0604020202020204" pitchFamily="34" charset="0"/>
              </a:endParaRPr>
            </a:p>
          </p:txBody>
        </p:sp>
        <p:sp>
          <p:nvSpPr>
            <p:cNvPr id="332" name="テキスト ボックス 331"/>
            <p:cNvSpPr txBox="1"/>
            <p:nvPr/>
          </p:nvSpPr>
          <p:spPr>
            <a:xfrm>
              <a:off x="8376286" y="1691956"/>
              <a:ext cx="309366" cy="300403"/>
            </a:xfrm>
            <a:prstGeom prst="rect">
              <a:avLst/>
            </a:prstGeom>
            <a:noFill/>
          </p:spPr>
          <p:txBody>
            <a:bodyPr wrap="square" rtlCol="0">
              <a:spAutoFit/>
            </a:bodyPr>
            <a:lstStyle/>
            <a:p>
              <a:r>
                <a:rPr lang="en-US" altLang="ja-JP" sz="1400" i="1" dirty="0">
                  <a:latin typeface="Arial" panose="020B0604020202020204" pitchFamily="34" charset="0"/>
                  <a:cs typeface="Arial" panose="020B0604020202020204" pitchFamily="34" charset="0"/>
                </a:rPr>
                <a:t>+</a:t>
              </a:r>
              <a:endParaRPr lang="ja-JP" altLang="en-US" sz="1400" baseline="-25000" dirty="0">
                <a:latin typeface="Arial" panose="020B0604020202020204" pitchFamily="34" charset="0"/>
                <a:cs typeface="Arial" panose="020B0604020202020204" pitchFamily="34" charset="0"/>
              </a:endParaRPr>
            </a:p>
          </p:txBody>
        </p:sp>
        <p:sp>
          <p:nvSpPr>
            <p:cNvPr id="333" name="テキスト ボックス 332"/>
            <p:cNvSpPr txBox="1"/>
            <p:nvPr/>
          </p:nvSpPr>
          <p:spPr>
            <a:xfrm>
              <a:off x="8359095" y="2090767"/>
              <a:ext cx="309366" cy="270363"/>
            </a:xfrm>
            <a:prstGeom prst="rect">
              <a:avLst/>
            </a:prstGeom>
            <a:noFill/>
          </p:spPr>
          <p:txBody>
            <a:bodyPr wrap="square" rtlCol="0">
              <a:spAutoFit/>
            </a:bodyPr>
            <a:lstStyle/>
            <a:p>
              <a:r>
                <a:rPr lang="ja-JP" altLang="en-US" sz="1200" dirty="0">
                  <a:latin typeface="Arial" panose="020B0604020202020204" pitchFamily="34" charset="0"/>
                  <a:cs typeface="Arial" panose="020B0604020202020204" pitchFamily="34" charset="0"/>
                </a:rPr>
                <a:t>－</a:t>
              </a:r>
              <a:endParaRPr lang="ja-JP" altLang="en-US" sz="1200" baseline="-25000" dirty="0">
                <a:latin typeface="Arial" panose="020B0604020202020204" pitchFamily="34" charset="0"/>
                <a:cs typeface="Arial" panose="020B0604020202020204" pitchFamily="34" charset="0"/>
              </a:endParaRPr>
            </a:p>
          </p:txBody>
        </p:sp>
        <p:sp>
          <p:nvSpPr>
            <p:cNvPr id="334" name="フリーフォーム 333"/>
            <p:cNvSpPr/>
            <p:nvPr/>
          </p:nvSpPr>
          <p:spPr>
            <a:xfrm>
              <a:off x="3467349" y="1967106"/>
              <a:ext cx="4605625"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5" name="正方形/長方形 334"/>
            <p:cNvSpPr/>
            <p:nvPr/>
          </p:nvSpPr>
          <p:spPr>
            <a:xfrm>
              <a:off x="7791100" y="1800096"/>
              <a:ext cx="608432" cy="66129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i="1" dirty="0">
                  <a:solidFill>
                    <a:schemeClr val="tx1"/>
                  </a:solidFill>
                  <a:latin typeface="Times New Roman" panose="02020603050405020304" pitchFamily="18" charset="0"/>
                  <a:cs typeface="Times New Roman" panose="02020603050405020304" pitchFamily="18" charset="0"/>
                </a:rPr>
                <a:t>H</a:t>
              </a:r>
              <a:r>
                <a:rPr lang="en-US" altLang="ja-JP" sz="1600" baseline="-25000" dirty="0">
                  <a:solidFill>
                    <a:schemeClr val="tx1"/>
                  </a:solidFill>
                  <a:latin typeface="Times New Roman" panose="02020603050405020304" pitchFamily="18" charset="0"/>
                  <a:cs typeface="Times New Roman" panose="02020603050405020304" pitchFamily="18" charset="0"/>
                </a:rPr>
                <a:t>1</a:t>
              </a:r>
              <a:endParaRPr lang="ja-JP" altLang="en-US" sz="1600" baseline="-25000" dirty="0">
                <a:solidFill>
                  <a:schemeClr val="tx1"/>
                </a:solidFill>
                <a:latin typeface="Times New Roman" panose="02020603050405020304" pitchFamily="18" charset="0"/>
                <a:cs typeface="Times New Roman" panose="02020603050405020304" pitchFamily="18" charset="0"/>
              </a:endParaRPr>
            </a:p>
          </p:txBody>
        </p:sp>
        <p:cxnSp>
          <p:nvCxnSpPr>
            <p:cNvPr id="336" name="直線矢印コネクタ 335"/>
            <p:cNvCxnSpPr/>
            <p:nvPr/>
          </p:nvCxnSpPr>
          <p:spPr>
            <a:xfrm flipV="1">
              <a:off x="2628276" y="2891209"/>
              <a:ext cx="332315" cy="4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7" name="テキスト ボックス 336"/>
            <p:cNvSpPr txBox="1"/>
            <p:nvPr/>
          </p:nvSpPr>
          <p:spPr>
            <a:xfrm>
              <a:off x="6248804" y="2516279"/>
              <a:ext cx="432703" cy="360484"/>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i</a:t>
              </a:r>
              <a:r>
                <a:rPr lang="en-US" altLang="ja-JP" baseline="-25000" dirty="0">
                  <a:latin typeface="Times New Roman" panose="02020603050405020304" pitchFamily="18" charset="0"/>
                  <a:cs typeface="Times New Roman" panose="02020603050405020304" pitchFamily="18" charset="0"/>
                </a:rPr>
                <a:t>1</a:t>
              </a:r>
              <a:endParaRPr lang="ja-JP" altLang="en-US" baseline="-25000" dirty="0">
                <a:latin typeface="Times New Roman" panose="02020603050405020304" pitchFamily="18" charset="0"/>
                <a:cs typeface="Times New Roman" panose="02020603050405020304" pitchFamily="18" charset="0"/>
              </a:endParaRPr>
            </a:p>
          </p:txBody>
        </p:sp>
        <p:sp>
          <p:nvSpPr>
            <p:cNvPr id="338" name="テキスト ボックス 337"/>
            <p:cNvSpPr txBox="1"/>
            <p:nvPr/>
          </p:nvSpPr>
          <p:spPr>
            <a:xfrm>
              <a:off x="2583252" y="2531393"/>
              <a:ext cx="432703" cy="360484"/>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i</a:t>
              </a:r>
              <a:r>
                <a:rPr lang="en-US" altLang="ja-JP" baseline="-25000" dirty="0">
                  <a:latin typeface="Times New Roman" panose="02020603050405020304" pitchFamily="18" charset="0"/>
                  <a:cs typeface="Times New Roman" panose="02020603050405020304" pitchFamily="18" charset="0"/>
                </a:rPr>
                <a:t>2</a:t>
              </a:r>
              <a:endParaRPr lang="ja-JP" altLang="en-US" baseline="-25000" dirty="0">
                <a:latin typeface="Times New Roman" panose="02020603050405020304" pitchFamily="18" charset="0"/>
                <a:cs typeface="Times New Roman" panose="02020603050405020304" pitchFamily="18" charset="0"/>
              </a:endParaRPr>
            </a:p>
          </p:txBody>
        </p:sp>
        <p:sp>
          <p:nvSpPr>
            <p:cNvPr id="339" name="円/楕円 222"/>
            <p:cNvSpPr>
              <a:spLocks noChangeAspect="1"/>
            </p:cNvSpPr>
            <p:nvPr/>
          </p:nvSpPr>
          <p:spPr>
            <a:xfrm>
              <a:off x="468994" y="1930184"/>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40" name="円/楕円 227"/>
            <p:cNvSpPr>
              <a:spLocks noChangeAspect="1"/>
            </p:cNvSpPr>
            <p:nvPr/>
          </p:nvSpPr>
          <p:spPr>
            <a:xfrm>
              <a:off x="6643641" y="2870146"/>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41" name="円/楕円 228"/>
            <p:cNvSpPr>
              <a:spLocks noChangeAspect="1"/>
            </p:cNvSpPr>
            <p:nvPr/>
          </p:nvSpPr>
          <p:spPr>
            <a:xfrm>
              <a:off x="6643641" y="3526279"/>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cxnSp>
          <p:nvCxnSpPr>
            <p:cNvPr id="342" name="直線矢印コネクタ 341"/>
            <p:cNvCxnSpPr>
              <a:stCxn id="341" idx="0"/>
              <a:endCxn id="340" idx="4"/>
            </p:cNvCxnSpPr>
            <p:nvPr/>
          </p:nvCxnSpPr>
          <p:spPr>
            <a:xfrm flipV="1">
              <a:off x="6666141" y="2914770"/>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3" name="正方形/長方形 342"/>
            <p:cNvSpPr/>
            <p:nvPr/>
          </p:nvSpPr>
          <p:spPr>
            <a:xfrm>
              <a:off x="2994639" y="2765108"/>
              <a:ext cx="38767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4" name="テキスト ボックス 343"/>
            <p:cNvSpPr txBox="1"/>
            <p:nvPr/>
          </p:nvSpPr>
          <p:spPr>
            <a:xfrm>
              <a:off x="2994639" y="2726046"/>
              <a:ext cx="536647" cy="307777"/>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R</a:t>
              </a:r>
              <a:r>
                <a:rPr lang="en-US" altLang="ja-JP" sz="1400" b="1" i="1" baseline="-25000" dirty="0">
                  <a:latin typeface="Times New Roman" panose="02020603050405020304" pitchFamily="18" charset="0"/>
                  <a:cs typeface="Times New Roman" panose="02020603050405020304" pitchFamily="18" charset="0"/>
                </a:rPr>
                <a:t>2</a:t>
              </a:r>
              <a:endParaRPr lang="ja-JP" altLang="en-US" b="1" i="1" baseline="-25000" dirty="0">
                <a:latin typeface="Times New Roman" panose="02020603050405020304" pitchFamily="18" charset="0"/>
                <a:cs typeface="Times New Roman" panose="02020603050405020304" pitchFamily="18" charset="0"/>
              </a:endParaRPr>
            </a:p>
          </p:txBody>
        </p:sp>
        <p:grpSp>
          <p:nvGrpSpPr>
            <p:cNvPr id="345" name="グループ化 344"/>
            <p:cNvGrpSpPr/>
            <p:nvPr/>
          </p:nvGrpSpPr>
          <p:grpSpPr>
            <a:xfrm>
              <a:off x="7298974" y="3004883"/>
              <a:ext cx="377184" cy="335218"/>
              <a:chOff x="7050289" y="2772515"/>
              <a:chExt cx="377184" cy="335218"/>
            </a:xfrm>
          </p:grpSpPr>
          <p:sp>
            <p:nvSpPr>
              <p:cNvPr id="393" name="テキスト ボックス 392"/>
              <p:cNvSpPr txBox="1"/>
              <p:nvPr/>
            </p:nvSpPr>
            <p:spPr>
              <a:xfrm>
                <a:off x="7050289" y="2772515"/>
                <a:ext cx="377184" cy="307777"/>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P</a:t>
                </a:r>
                <a:r>
                  <a:rPr lang="en-US" altLang="ja-JP" sz="1400" b="1" baseline="-25000" dirty="0">
                    <a:latin typeface="Times New Roman" panose="02020603050405020304" pitchFamily="18" charset="0"/>
                    <a:cs typeface="Times New Roman" panose="02020603050405020304" pitchFamily="18" charset="0"/>
                  </a:rPr>
                  <a:t>1</a:t>
                </a:r>
                <a:endParaRPr lang="ja-JP" altLang="en-US" sz="1400" b="1" baseline="-25000" dirty="0">
                  <a:latin typeface="Times New Roman" panose="02020603050405020304" pitchFamily="18" charset="0"/>
                  <a:cs typeface="Times New Roman" panose="02020603050405020304" pitchFamily="18" charset="0"/>
                </a:endParaRPr>
              </a:p>
            </p:txBody>
          </p:sp>
          <p:cxnSp>
            <p:nvCxnSpPr>
              <p:cNvPr id="394" name="直線矢印コネクタ 393"/>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6" name="正方形/長方形 345"/>
            <p:cNvSpPr/>
            <p:nvPr/>
          </p:nvSpPr>
          <p:spPr>
            <a:xfrm>
              <a:off x="5758787" y="2773099"/>
              <a:ext cx="38767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7" name="テキスト ボックス 346"/>
            <p:cNvSpPr txBox="1"/>
            <p:nvPr/>
          </p:nvSpPr>
          <p:spPr>
            <a:xfrm>
              <a:off x="5758788" y="2734037"/>
              <a:ext cx="536647" cy="307777"/>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R</a:t>
              </a:r>
              <a:r>
                <a:rPr lang="en-US" altLang="ja-JP" sz="1400" b="1" i="1" baseline="-25000" dirty="0">
                  <a:latin typeface="Times New Roman" panose="02020603050405020304" pitchFamily="18" charset="0"/>
                  <a:cs typeface="Times New Roman" panose="02020603050405020304" pitchFamily="18" charset="0"/>
                </a:rPr>
                <a:t>1</a:t>
              </a:r>
              <a:endParaRPr lang="ja-JP" altLang="en-US" b="1" i="1" baseline="-25000" dirty="0">
                <a:latin typeface="Times New Roman" panose="02020603050405020304" pitchFamily="18" charset="0"/>
                <a:cs typeface="Times New Roman" panose="02020603050405020304" pitchFamily="18" charset="0"/>
              </a:endParaRPr>
            </a:p>
          </p:txBody>
        </p:sp>
        <p:sp>
          <p:nvSpPr>
            <p:cNvPr id="348" name="円/楕円 227"/>
            <p:cNvSpPr>
              <a:spLocks noChangeAspect="1"/>
            </p:cNvSpPr>
            <p:nvPr/>
          </p:nvSpPr>
          <p:spPr>
            <a:xfrm>
              <a:off x="5563466" y="2870146"/>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49" name="円/楕円 228"/>
            <p:cNvSpPr>
              <a:spLocks noChangeAspect="1"/>
            </p:cNvSpPr>
            <p:nvPr/>
          </p:nvSpPr>
          <p:spPr>
            <a:xfrm>
              <a:off x="5563466" y="3526279"/>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cxnSp>
          <p:nvCxnSpPr>
            <p:cNvPr id="350" name="直線矢印コネクタ 349"/>
            <p:cNvCxnSpPr>
              <a:stCxn id="349" idx="0"/>
              <a:endCxn id="348" idx="4"/>
            </p:cNvCxnSpPr>
            <p:nvPr/>
          </p:nvCxnSpPr>
          <p:spPr>
            <a:xfrm flipV="1">
              <a:off x="5585965" y="2914770"/>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1" name="円/楕円 227"/>
            <p:cNvSpPr>
              <a:spLocks noChangeAspect="1"/>
            </p:cNvSpPr>
            <p:nvPr/>
          </p:nvSpPr>
          <p:spPr>
            <a:xfrm>
              <a:off x="3473272" y="2851581"/>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52" name="円/楕円 228"/>
            <p:cNvSpPr>
              <a:spLocks noChangeAspect="1"/>
            </p:cNvSpPr>
            <p:nvPr/>
          </p:nvSpPr>
          <p:spPr>
            <a:xfrm>
              <a:off x="3473272" y="3507714"/>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cxnSp>
          <p:nvCxnSpPr>
            <p:cNvPr id="353" name="直線矢印コネクタ 352"/>
            <p:cNvCxnSpPr>
              <a:stCxn id="352" idx="0"/>
              <a:endCxn id="351" idx="4"/>
            </p:cNvCxnSpPr>
            <p:nvPr/>
          </p:nvCxnSpPr>
          <p:spPr>
            <a:xfrm flipV="1">
              <a:off x="3495772" y="2896204"/>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4" name="テキスト ボックス 353"/>
            <p:cNvSpPr txBox="1"/>
            <p:nvPr/>
          </p:nvSpPr>
          <p:spPr>
            <a:xfrm>
              <a:off x="3543488" y="2954147"/>
              <a:ext cx="590174"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baseline="-25000" dirty="0">
                  <a:latin typeface="Times New Roman" panose="02020603050405020304" pitchFamily="18" charset="0"/>
                  <a:cs typeface="Times New Roman" panose="02020603050405020304" pitchFamily="18" charset="0"/>
                </a:rPr>
                <a:t>2</a:t>
              </a:r>
              <a:endParaRPr lang="ja-JP" altLang="en-US" i="1" dirty="0">
                <a:latin typeface="Times New Roman" panose="02020603050405020304" pitchFamily="18" charset="0"/>
                <a:cs typeface="Times New Roman" panose="02020603050405020304" pitchFamily="18" charset="0"/>
              </a:endParaRPr>
            </a:p>
          </p:txBody>
        </p:sp>
        <p:sp>
          <p:nvSpPr>
            <p:cNvPr id="355" name="テキスト ボックス 354"/>
            <p:cNvSpPr txBox="1"/>
            <p:nvPr/>
          </p:nvSpPr>
          <p:spPr>
            <a:xfrm>
              <a:off x="5564619" y="2999090"/>
              <a:ext cx="590174" cy="369332"/>
            </a:xfrm>
            <a:prstGeom prst="rect">
              <a:avLst/>
            </a:prstGeom>
            <a:noFill/>
          </p:spPr>
          <p:txBody>
            <a:bodyPr wrap="square" rtlCol="0">
              <a:spAutoFit/>
            </a:bodyPr>
            <a:lstStyle/>
            <a:p>
              <a:r>
                <a:rPr lang="en-US" altLang="ja-JP" i="1" dirty="0">
                  <a:latin typeface="Times New Roman" panose="02020603050405020304" pitchFamily="18" charset="0"/>
                  <a:cs typeface="Times New Roman" panose="02020603050405020304" pitchFamily="18" charset="0"/>
                </a:rPr>
                <a:t>v</a:t>
              </a:r>
              <a:r>
                <a:rPr lang="en-US" altLang="ja-JP" baseline="-25000" dirty="0">
                  <a:latin typeface="Times New Roman" panose="02020603050405020304" pitchFamily="18" charset="0"/>
                  <a:cs typeface="Times New Roman" panose="02020603050405020304" pitchFamily="18" charset="0"/>
                </a:rPr>
                <a:t>1</a:t>
              </a:r>
              <a:endParaRPr lang="ja-JP" altLang="en-US" i="1" dirty="0">
                <a:latin typeface="Times New Roman" panose="02020603050405020304" pitchFamily="18" charset="0"/>
                <a:cs typeface="Times New Roman" panose="02020603050405020304" pitchFamily="18" charset="0"/>
              </a:endParaRPr>
            </a:p>
          </p:txBody>
        </p:sp>
        <p:sp>
          <p:nvSpPr>
            <p:cNvPr id="356" name="正方形/長方形 355"/>
            <p:cNvSpPr/>
            <p:nvPr/>
          </p:nvSpPr>
          <p:spPr>
            <a:xfrm>
              <a:off x="4420128" y="2765108"/>
              <a:ext cx="442339" cy="23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7" name="グループ化 356"/>
            <p:cNvGrpSpPr/>
            <p:nvPr/>
          </p:nvGrpSpPr>
          <p:grpSpPr>
            <a:xfrm>
              <a:off x="4347807" y="2702457"/>
              <a:ext cx="576613" cy="735948"/>
              <a:chOff x="3013987" y="1380415"/>
              <a:chExt cx="3746577" cy="4781862"/>
            </a:xfrm>
          </p:grpSpPr>
          <p:sp>
            <p:nvSpPr>
              <p:cNvPr id="378" name="楕円 377"/>
              <p:cNvSpPr/>
              <p:nvPr/>
            </p:nvSpPr>
            <p:spPr>
              <a:xfrm>
                <a:off x="3722914"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楕円 378"/>
              <p:cNvSpPr/>
              <p:nvPr/>
            </p:nvSpPr>
            <p:spPr>
              <a:xfrm>
                <a:off x="5651863"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0" name="直線コネクタ 379"/>
              <p:cNvCxnSpPr>
                <a:stCxn id="378" idx="6"/>
              </p:cNvCxnSpPr>
              <p:nvPr/>
            </p:nvCxnSpPr>
            <p:spPr>
              <a:xfrm flipV="1">
                <a:off x="4127863" y="1959429"/>
                <a:ext cx="1632857" cy="581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直線コネクタ 380"/>
              <p:cNvCxnSpPr>
                <a:stCxn id="379" idx="6"/>
              </p:cNvCxnSpPr>
              <p:nvPr/>
            </p:nvCxnSpPr>
            <p:spPr>
              <a:xfrm flipV="1">
                <a:off x="6056812" y="2540725"/>
                <a:ext cx="7037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p:cNvCxnSpPr/>
              <p:nvPr/>
            </p:nvCxnSpPr>
            <p:spPr>
              <a:xfrm flipV="1">
                <a:off x="3013987" y="2540725"/>
                <a:ext cx="7037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3" name="グループ化 382"/>
              <p:cNvGrpSpPr/>
              <p:nvPr/>
            </p:nvGrpSpPr>
            <p:grpSpPr>
              <a:xfrm>
                <a:off x="4127863" y="2919548"/>
                <a:ext cx="1524000" cy="1277698"/>
                <a:chOff x="3908292" y="2863030"/>
                <a:chExt cx="1297436" cy="776976"/>
              </a:xfrm>
            </p:grpSpPr>
            <p:cxnSp>
              <p:nvCxnSpPr>
                <p:cNvPr id="390" name="直線コネクタ 389"/>
                <p:cNvCxnSpPr/>
                <p:nvPr/>
              </p:nvCxnSpPr>
              <p:spPr>
                <a:xfrm>
                  <a:off x="4392118" y="3122022"/>
                  <a:ext cx="329784" cy="258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直線コネクタ 390"/>
                <p:cNvCxnSpPr/>
                <p:nvPr/>
              </p:nvCxnSpPr>
              <p:spPr>
                <a:xfrm flipV="1">
                  <a:off x="3908292" y="3122022"/>
                  <a:ext cx="483826" cy="5179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線矢印コネクタ 391"/>
                <p:cNvCxnSpPr/>
                <p:nvPr/>
              </p:nvCxnSpPr>
              <p:spPr>
                <a:xfrm flipV="1">
                  <a:off x="4721902" y="2863030"/>
                  <a:ext cx="483826" cy="517984"/>
                </a:xfrm>
                <a:prstGeom prst="straightConnector1">
                  <a:avLst/>
                </a:prstGeom>
                <a:ln w="1270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384" name="円弧 383"/>
              <p:cNvSpPr/>
              <p:nvPr/>
            </p:nvSpPr>
            <p:spPr>
              <a:xfrm rot="10800000">
                <a:off x="3774754" y="3547921"/>
                <a:ext cx="2339073" cy="2237069"/>
              </a:xfrm>
              <a:prstGeom prst="arc">
                <a:avLst>
                  <a:gd name="adj1" fmla="val 10779196"/>
                  <a:gd name="adj2" fmla="val 2153035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85" name="直線コネクタ 384"/>
              <p:cNvCxnSpPr>
                <a:endCxn id="386" idx="3"/>
              </p:cNvCxnSpPr>
              <p:nvPr/>
            </p:nvCxnSpPr>
            <p:spPr>
              <a:xfrm flipV="1">
                <a:off x="3774753" y="4822193"/>
                <a:ext cx="921424" cy="34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6" name="二等辺三角形 385"/>
              <p:cNvSpPr/>
              <p:nvPr/>
            </p:nvSpPr>
            <p:spPr>
              <a:xfrm rot="5400000">
                <a:off x="4649692" y="4486428"/>
                <a:ext cx="764498" cy="67152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7" name="直線コネクタ 386"/>
              <p:cNvCxnSpPr/>
              <p:nvPr/>
            </p:nvCxnSpPr>
            <p:spPr>
              <a:xfrm>
                <a:off x="5367706" y="4822192"/>
                <a:ext cx="72167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直線コネクタ 387"/>
              <p:cNvCxnSpPr/>
              <p:nvPr/>
            </p:nvCxnSpPr>
            <p:spPr>
              <a:xfrm>
                <a:off x="5367706" y="4399720"/>
                <a:ext cx="0" cy="8047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9" name="正方形/長方形 388"/>
              <p:cNvSpPr/>
              <p:nvPr/>
            </p:nvSpPr>
            <p:spPr>
              <a:xfrm>
                <a:off x="3446236" y="1380415"/>
                <a:ext cx="2998030" cy="47818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8" name="フリーフォーム 357"/>
            <p:cNvSpPr/>
            <p:nvPr/>
          </p:nvSpPr>
          <p:spPr>
            <a:xfrm>
              <a:off x="1336021" y="1967106"/>
              <a:ext cx="1375295"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59" name="グループ化 358"/>
            <p:cNvGrpSpPr/>
            <p:nvPr/>
          </p:nvGrpSpPr>
          <p:grpSpPr>
            <a:xfrm>
              <a:off x="1275154" y="3010499"/>
              <a:ext cx="377184" cy="335218"/>
              <a:chOff x="7050289" y="2772515"/>
              <a:chExt cx="377184" cy="335218"/>
            </a:xfrm>
          </p:grpSpPr>
          <p:sp>
            <p:nvSpPr>
              <p:cNvPr id="376" name="テキスト ボックス 375"/>
              <p:cNvSpPr txBox="1"/>
              <p:nvPr/>
            </p:nvSpPr>
            <p:spPr>
              <a:xfrm>
                <a:off x="7050289" y="2772515"/>
                <a:ext cx="377184" cy="307777"/>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P</a:t>
                </a:r>
                <a:r>
                  <a:rPr lang="en-US" altLang="ja-JP" sz="1400" b="1" baseline="-25000" dirty="0">
                    <a:latin typeface="Times New Roman" panose="02020603050405020304" pitchFamily="18" charset="0"/>
                    <a:cs typeface="Times New Roman" panose="02020603050405020304" pitchFamily="18" charset="0"/>
                  </a:rPr>
                  <a:t>2</a:t>
                </a:r>
                <a:endParaRPr lang="ja-JP" altLang="en-US" sz="1400" b="1" baseline="-25000" dirty="0">
                  <a:latin typeface="Times New Roman" panose="02020603050405020304" pitchFamily="18" charset="0"/>
                  <a:cs typeface="Times New Roman" panose="02020603050405020304" pitchFamily="18" charset="0"/>
                </a:endParaRPr>
              </a:p>
            </p:txBody>
          </p:sp>
          <p:cxnSp>
            <p:nvCxnSpPr>
              <p:cNvPr id="377" name="直線矢印コネクタ 376"/>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60" name="テキスト ボックス 359"/>
            <p:cNvSpPr txBox="1"/>
            <p:nvPr/>
          </p:nvSpPr>
          <p:spPr>
            <a:xfrm>
              <a:off x="3148345" y="1505569"/>
              <a:ext cx="413468" cy="300403"/>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C</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61" name="テキスト ボックス 360"/>
            <p:cNvSpPr txBox="1"/>
            <p:nvPr/>
          </p:nvSpPr>
          <p:spPr>
            <a:xfrm>
              <a:off x="2486764" y="1534284"/>
              <a:ext cx="413468" cy="307777"/>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H</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63" name="正方形/長方形 362"/>
            <p:cNvSpPr/>
            <p:nvPr/>
          </p:nvSpPr>
          <p:spPr>
            <a:xfrm>
              <a:off x="2604420" y="1845879"/>
              <a:ext cx="865533"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aseline="-25000" dirty="0">
                  <a:solidFill>
                    <a:schemeClr val="tx1"/>
                  </a:solidFill>
                  <a:latin typeface="Times New Roman" panose="02020603050405020304" pitchFamily="18" charset="0"/>
                  <a:cs typeface="Times New Roman" panose="02020603050405020304" pitchFamily="18" charset="0"/>
                </a:rPr>
                <a:t>core</a:t>
              </a:r>
              <a:r>
                <a:rPr lang="ja-JP" altLang="en-US" sz="2800" baseline="-25000" dirty="0">
                  <a:solidFill>
                    <a:schemeClr val="tx1"/>
                  </a:solidFill>
                  <a:latin typeface="Times New Roman" panose="02020603050405020304" pitchFamily="18" charset="0"/>
                  <a:cs typeface="Times New Roman" panose="02020603050405020304" pitchFamily="18" charset="0"/>
                </a:rPr>
                <a:t> </a:t>
              </a:r>
              <a:r>
                <a:rPr lang="en-US" altLang="ja-JP" sz="2800" baseline="-25000" dirty="0">
                  <a:solidFill>
                    <a:schemeClr val="tx1"/>
                  </a:solidFill>
                  <a:latin typeface="Times New Roman" panose="02020603050405020304" pitchFamily="18" charset="0"/>
                  <a:cs typeface="Times New Roman" panose="02020603050405020304" pitchFamily="18" charset="0"/>
                </a:rPr>
                <a:t>2</a:t>
              </a:r>
              <a:endParaRPr lang="ja-JP" altLang="en-US" sz="2800" baseline="-25000" dirty="0">
                <a:solidFill>
                  <a:schemeClr val="tx1"/>
                </a:solidFill>
                <a:latin typeface="Times New Roman" panose="02020603050405020304" pitchFamily="18" charset="0"/>
                <a:cs typeface="Times New Roman" panose="02020603050405020304" pitchFamily="18" charset="0"/>
              </a:endParaRPr>
            </a:p>
          </p:txBody>
        </p:sp>
        <p:sp>
          <p:nvSpPr>
            <p:cNvPr id="364" name="テキスト ボックス 363"/>
            <p:cNvSpPr txBox="1"/>
            <p:nvPr/>
          </p:nvSpPr>
          <p:spPr>
            <a:xfrm>
              <a:off x="4177654" y="1521986"/>
              <a:ext cx="413468" cy="300403"/>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C</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65" name="テキスト ボックス 364"/>
            <p:cNvSpPr txBox="1"/>
            <p:nvPr/>
          </p:nvSpPr>
          <p:spPr>
            <a:xfrm>
              <a:off x="3600210" y="1524499"/>
              <a:ext cx="413468" cy="307777"/>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H</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66" name="正方形/長方形 365"/>
            <p:cNvSpPr/>
            <p:nvPr/>
          </p:nvSpPr>
          <p:spPr>
            <a:xfrm>
              <a:off x="3665029" y="1832276"/>
              <a:ext cx="865533"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aseline="-25000" dirty="0">
                  <a:solidFill>
                    <a:schemeClr val="tx1"/>
                  </a:solidFill>
                  <a:latin typeface="Times New Roman" panose="02020603050405020304" pitchFamily="18" charset="0"/>
                  <a:cs typeface="Times New Roman" panose="02020603050405020304" pitchFamily="18" charset="0"/>
                </a:rPr>
                <a:t>core</a:t>
              </a:r>
              <a:r>
                <a:rPr lang="ja-JP" altLang="en-US" sz="2800" baseline="-25000" dirty="0">
                  <a:solidFill>
                    <a:schemeClr val="tx1"/>
                  </a:solidFill>
                  <a:latin typeface="Times New Roman" panose="02020603050405020304" pitchFamily="18" charset="0"/>
                  <a:cs typeface="Times New Roman" panose="02020603050405020304" pitchFamily="18" charset="0"/>
                </a:rPr>
                <a:t> </a:t>
              </a:r>
              <a:r>
                <a:rPr lang="en-US" altLang="ja-JP" sz="2800" baseline="-25000" dirty="0">
                  <a:solidFill>
                    <a:schemeClr val="tx1"/>
                  </a:solidFill>
                  <a:latin typeface="Times New Roman" panose="02020603050405020304" pitchFamily="18" charset="0"/>
                  <a:cs typeface="Times New Roman" panose="02020603050405020304" pitchFamily="18" charset="0"/>
                </a:rPr>
                <a:t>3</a:t>
              </a:r>
              <a:endParaRPr lang="ja-JP" altLang="en-US" sz="2800" baseline="-25000" dirty="0">
                <a:solidFill>
                  <a:schemeClr val="tx1"/>
                </a:solidFill>
                <a:latin typeface="Times New Roman" panose="02020603050405020304" pitchFamily="18" charset="0"/>
                <a:cs typeface="Times New Roman" panose="02020603050405020304" pitchFamily="18" charset="0"/>
              </a:endParaRPr>
            </a:p>
          </p:txBody>
        </p:sp>
        <p:sp>
          <p:nvSpPr>
            <p:cNvPr id="367" name="テキスト ボックス 366"/>
            <p:cNvSpPr txBox="1"/>
            <p:nvPr/>
          </p:nvSpPr>
          <p:spPr>
            <a:xfrm>
              <a:off x="5299043" y="1523460"/>
              <a:ext cx="413468" cy="300403"/>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C</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68" name="テキスト ボックス 367"/>
            <p:cNvSpPr txBox="1"/>
            <p:nvPr/>
          </p:nvSpPr>
          <p:spPr>
            <a:xfrm>
              <a:off x="4677939" y="1513060"/>
              <a:ext cx="413468" cy="307777"/>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H</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69" name="正方形/長方形 368"/>
            <p:cNvSpPr/>
            <p:nvPr/>
          </p:nvSpPr>
          <p:spPr>
            <a:xfrm>
              <a:off x="4728242" y="1834692"/>
              <a:ext cx="865533"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aseline="-25000" dirty="0">
                  <a:solidFill>
                    <a:schemeClr val="tx1"/>
                  </a:solidFill>
                  <a:latin typeface="Times New Roman" panose="02020603050405020304" pitchFamily="18" charset="0"/>
                  <a:cs typeface="Times New Roman" panose="02020603050405020304" pitchFamily="18" charset="0"/>
                </a:rPr>
                <a:t>core</a:t>
              </a:r>
              <a:r>
                <a:rPr lang="ja-JP" altLang="en-US" sz="2800" baseline="-25000" dirty="0">
                  <a:solidFill>
                    <a:schemeClr val="tx1"/>
                  </a:solidFill>
                  <a:latin typeface="Times New Roman" panose="02020603050405020304" pitchFamily="18" charset="0"/>
                  <a:cs typeface="Times New Roman" panose="02020603050405020304" pitchFamily="18" charset="0"/>
                </a:rPr>
                <a:t> </a:t>
              </a:r>
              <a:r>
                <a:rPr lang="en-US" altLang="ja-JP" sz="2800" baseline="-25000" dirty="0">
                  <a:solidFill>
                    <a:schemeClr val="tx1"/>
                  </a:solidFill>
                  <a:latin typeface="Times New Roman" panose="02020603050405020304" pitchFamily="18" charset="0"/>
                  <a:cs typeface="Times New Roman" panose="02020603050405020304" pitchFamily="18" charset="0"/>
                </a:rPr>
                <a:t>4</a:t>
              </a:r>
              <a:endParaRPr lang="ja-JP" altLang="en-US" sz="2800" baseline="-25000" dirty="0">
                <a:solidFill>
                  <a:schemeClr val="tx1"/>
                </a:solidFill>
                <a:latin typeface="Times New Roman" panose="02020603050405020304" pitchFamily="18" charset="0"/>
                <a:cs typeface="Times New Roman" panose="02020603050405020304" pitchFamily="18" charset="0"/>
              </a:endParaRPr>
            </a:p>
          </p:txBody>
        </p:sp>
        <p:sp>
          <p:nvSpPr>
            <p:cNvPr id="370" name="テキスト ボックス 369"/>
            <p:cNvSpPr txBox="1"/>
            <p:nvPr/>
          </p:nvSpPr>
          <p:spPr>
            <a:xfrm>
              <a:off x="6386591" y="1523460"/>
              <a:ext cx="413468" cy="300403"/>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C</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71" name="テキスト ボックス 370"/>
            <p:cNvSpPr txBox="1"/>
            <p:nvPr/>
          </p:nvSpPr>
          <p:spPr>
            <a:xfrm>
              <a:off x="5668851" y="1524803"/>
              <a:ext cx="413468" cy="307777"/>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H</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72" name="正方形/長方形 371"/>
            <p:cNvSpPr/>
            <p:nvPr/>
          </p:nvSpPr>
          <p:spPr>
            <a:xfrm>
              <a:off x="5788851" y="1834322"/>
              <a:ext cx="865533"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aseline="-25000" dirty="0">
                  <a:solidFill>
                    <a:schemeClr val="tx1"/>
                  </a:solidFill>
                  <a:latin typeface="Times New Roman" panose="02020603050405020304" pitchFamily="18" charset="0"/>
                  <a:cs typeface="Times New Roman" panose="02020603050405020304" pitchFamily="18" charset="0"/>
                </a:rPr>
                <a:t>core</a:t>
              </a:r>
              <a:r>
                <a:rPr lang="ja-JP" altLang="en-US" sz="2800" baseline="-25000" dirty="0">
                  <a:solidFill>
                    <a:schemeClr val="tx1"/>
                  </a:solidFill>
                  <a:latin typeface="Times New Roman" panose="02020603050405020304" pitchFamily="18" charset="0"/>
                  <a:cs typeface="Times New Roman" panose="02020603050405020304" pitchFamily="18" charset="0"/>
                </a:rPr>
                <a:t> </a:t>
              </a:r>
              <a:r>
                <a:rPr lang="en-US" altLang="ja-JP" sz="2800" baseline="-25000" dirty="0">
                  <a:solidFill>
                    <a:schemeClr val="tx1"/>
                  </a:solidFill>
                  <a:latin typeface="Times New Roman" panose="02020603050405020304" pitchFamily="18" charset="0"/>
                  <a:cs typeface="Times New Roman" panose="02020603050405020304" pitchFamily="18" charset="0"/>
                </a:rPr>
                <a:t>5</a:t>
              </a:r>
              <a:endParaRPr lang="ja-JP" altLang="en-US" sz="2800" baseline="-25000" dirty="0">
                <a:solidFill>
                  <a:schemeClr val="tx1"/>
                </a:solidFill>
                <a:latin typeface="Times New Roman" panose="02020603050405020304" pitchFamily="18" charset="0"/>
                <a:cs typeface="Times New Roman" panose="02020603050405020304" pitchFamily="18" charset="0"/>
              </a:endParaRPr>
            </a:p>
          </p:txBody>
        </p:sp>
        <p:sp>
          <p:nvSpPr>
            <p:cNvPr id="373" name="テキスト ボックス 372"/>
            <p:cNvSpPr txBox="1"/>
            <p:nvPr/>
          </p:nvSpPr>
          <p:spPr>
            <a:xfrm>
              <a:off x="2121422" y="1538438"/>
              <a:ext cx="413468" cy="300403"/>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C</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74" name="テキスト ボックス 373"/>
            <p:cNvSpPr txBox="1"/>
            <p:nvPr/>
          </p:nvSpPr>
          <p:spPr>
            <a:xfrm>
              <a:off x="1499980" y="1542183"/>
              <a:ext cx="413468" cy="307777"/>
            </a:xfrm>
            <a:prstGeom prst="rect">
              <a:avLst/>
            </a:prstGeom>
            <a:noFill/>
          </p:spPr>
          <p:txBody>
            <a:bodyPr wrap="square" rtlCol="0">
              <a:spAutoFit/>
            </a:bodyPr>
            <a:lstStyle/>
            <a:p>
              <a:r>
                <a:rPr lang="en-US" altLang="ja-JP" sz="1400" b="1" i="1" dirty="0">
                  <a:latin typeface="Times New Roman" panose="02020603050405020304" pitchFamily="18" charset="0"/>
                  <a:cs typeface="Times New Roman" panose="02020603050405020304" pitchFamily="18" charset="0"/>
                </a:rPr>
                <a:t>T</a:t>
              </a:r>
              <a:r>
                <a:rPr lang="en-US" altLang="ja-JP" sz="1400" b="1" i="1" baseline="-25000" dirty="0">
                  <a:latin typeface="Times New Roman" panose="02020603050405020304" pitchFamily="18" charset="0"/>
                  <a:cs typeface="Times New Roman" panose="02020603050405020304" pitchFamily="18" charset="0"/>
                </a:rPr>
                <a:t>H</a:t>
              </a:r>
              <a:endParaRPr lang="ja-JP" altLang="en-US" sz="1400" b="1" i="1" baseline="-25000" dirty="0">
                <a:latin typeface="Times New Roman" panose="02020603050405020304" pitchFamily="18" charset="0"/>
                <a:cs typeface="Times New Roman" panose="02020603050405020304" pitchFamily="18" charset="0"/>
              </a:endParaRPr>
            </a:p>
          </p:txBody>
        </p:sp>
        <p:sp>
          <p:nvSpPr>
            <p:cNvPr id="375" name="正方形/長方形 374"/>
            <p:cNvSpPr/>
            <p:nvPr/>
          </p:nvSpPr>
          <p:spPr>
            <a:xfrm>
              <a:off x="1574705" y="1837060"/>
              <a:ext cx="865533"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aseline="-25000" dirty="0">
                  <a:solidFill>
                    <a:schemeClr val="tx1"/>
                  </a:solidFill>
                  <a:latin typeface="Times New Roman" panose="02020603050405020304" pitchFamily="18" charset="0"/>
                  <a:cs typeface="Times New Roman" panose="02020603050405020304" pitchFamily="18" charset="0"/>
                </a:rPr>
                <a:t>core</a:t>
              </a:r>
              <a:r>
                <a:rPr lang="ja-JP" altLang="en-US" sz="2800" baseline="-25000" dirty="0">
                  <a:solidFill>
                    <a:schemeClr val="tx1"/>
                  </a:solidFill>
                  <a:latin typeface="Times New Roman" panose="02020603050405020304" pitchFamily="18" charset="0"/>
                  <a:cs typeface="Times New Roman" panose="02020603050405020304" pitchFamily="18" charset="0"/>
                </a:rPr>
                <a:t> </a:t>
              </a:r>
              <a:r>
                <a:rPr lang="en-US" altLang="ja-JP" sz="2800" baseline="-25000" dirty="0">
                  <a:solidFill>
                    <a:schemeClr val="tx1"/>
                  </a:solidFill>
                  <a:latin typeface="Times New Roman" panose="02020603050405020304" pitchFamily="18" charset="0"/>
                  <a:cs typeface="Times New Roman" panose="02020603050405020304" pitchFamily="18" charset="0"/>
                </a:rPr>
                <a:t>1</a:t>
              </a:r>
              <a:endParaRPr lang="ja-JP" altLang="en-US" sz="2800" baseline="-25000" dirty="0">
                <a:solidFill>
                  <a:schemeClr val="tx1"/>
                </a:solidFill>
                <a:latin typeface="Times New Roman" panose="02020603050405020304" pitchFamily="18" charset="0"/>
                <a:cs typeface="Times New Roman" panose="02020603050405020304" pitchFamily="18" charset="0"/>
              </a:endParaRPr>
            </a:p>
          </p:txBody>
        </p:sp>
      </p:grpSp>
      <p:sp>
        <p:nvSpPr>
          <p:cNvPr id="2" name="スライド番号プレースホルダー 1"/>
          <p:cNvSpPr>
            <a:spLocks noGrp="1"/>
          </p:cNvSpPr>
          <p:nvPr>
            <p:ph type="sldNum" sz="quarter" idx="12"/>
          </p:nvPr>
        </p:nvSpPr>
        <p:spPr/>
        <p:txBody>
          <a:bodyPr/>
          <a:lstStyle/>
          <a:p>
            <a:fld id="{3556F7E2-C778-434E-811A-7B1A55422EAD}" type="slidenum">
              <a:rPr kumimoji="1" lang="ja-JP" altLang="en-US" smtClean="0"/>
              <a:t>24</a:t>
            </a:fld>
            <a:endParaRPr kumimoji="1" lang="ja-JP" altLang="en-US"/>
          </a:p>
        </p:txBody>
      </p:sp>
    </p:spTree>
    <p:extLst>
      <p:ext uri="{BB962C8B-B14F-4D97-AF65-F5344CB8AC3E}">
        <p14:creationId xmlns:p14="http://schemas.microsoft.com/office/powerpoint/2010/main" val="64378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88" t="17211" r="21194" b="8209"/>
          <a:stretch/>
        </p:blipFill>
        <p:spPr bwMode="auto">
          <a:xfrm>
            <a:off x="683568" y="1052736"/>
            <a:ext cx="5256584" cy="490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3556F7E2-C778-434E-811A-7B1A55422EAD}" type="slidenum">
              <a:rPr kumimoji="1" lang="ja-JP" altLang="en-US" smtClean="0"/>
              <a:t>25</a:t>
            </a:fld>
            <a:endParaRPr kumimoji="1" lang="ja-JP" altLang="en-US"/>
          </a:p>
        </p:txBody>
      </p:sp>
      <p:sp>
        <p:nvSpPr>
          <p:cNvPr id="5" name="タイトル 1"/>
          <p:cNvSpPr>
            <a:spLocks noGrp="1"/>
          </p:cNvSpPr>
          <p:nvPr>
            <p:ph type="title"/>
          </p:nvPr>
        </p:nvSpPr>
        <p:spPr>
          <a:xfrm>
            <a:off x="35496" y="-18256"/>
            <a:ext cx="8229600" cy="1143000"/>
          </a:xfrm>
        </p:spPr>
        <p:txBody>
          <a:bodyPr>
            <a:normAutofit/>
          </a:bodyPr>
          <a:lstStyle/>
          <a:p>
            <a:pPr algn="l"/>
            <a:r>
              <a:rPr kumimoji="1" lang="ja-JP" altLang="en-US" sz="4000" dirty="0"/>
              <a:t>実験装置</a:t>
            </a:r>
            <a:r>
              <a:rPr lang="ja-JP" altLang="en-US" sz="4000" dirty="0"/>
              <a:t>概要</a:t>
            </a:r>
            <a:endParaRPr kumimoji="1" lang="ja-JP" altLang="en-US" sz="4000" dirty="0"/>
          </a:p>
        </p:txBody>
      </p:sp>
    </p:spTree>
    <p:extLst>
      <p:ext uri="{BB962C8B-B14F-4D97-AF65-F5344CB8AC3E}">
        <p14:creationId xmlns:p14="http://schemas.microsoft.com/office/powerpoint/2010/main" val="255593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a:t>熱音響システム</a:t>
            </a:r>
            <a:r>
              <a:rPr lang="ja-JP" altLang="en-US" dirty="0"/>
              <a:t>の</a:t>
            </a:r>
            <a:r>
              <a:rPr kumimoji="1" lang="ja-JP" altLang="en-US" dirty="0"/>
              <a:t>負荷</a:t>
            </a:r>
            <a:r>
              <a:rPr kumimoji="1" lang="en-US" altLang="ja-JP" dirty="0"/>
              <a:t>-</a:t>
            </a:r>
            <a:r>
              <a:rPr kumimoji="1" lang="ja-JP" altLang="en-US" dirty="0"/>
              <a:t>圧力</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349" y="3748990"/>
            <a:ext cx="2346747" cy="267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925112" y="1969475"/>
            <a:ext cx="467382" cy="419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正方形/長方形 10"/>
          <p:cNvSpPr/>
          <p:nvPr/>
        </p:nvSpPr>
        <p:spPr>
          <a:xfrm>
            <a:off x="4211960" y="1969475"/>
            <a:ext cx="3456384" cy="419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12" name="直線コネクタ 11"/>
          <p:cNvCxnSpPr/>
          <p:nvPr/>
        </p:nvCxnSpPr>
        <p:spPr>
          <a:xfrm>
            <a:off x="1298551" y="2575067"/>
            <a:ext cx="0" cy="6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277169" y="3259067"/>
            <a:ext cx="3006799" cy="416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8335466" y="2575067"/>
            <a:ext cx="0" cy="6840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283968" y="2939498"/>
            <a:ext cx="1278607" cy="6474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latin typeface="Times New Roman" panose="02020603050405020304" pitchFamily="18" charset="0"/>
                <a:cs typeface="Times New Roman" panose="02020603050405020304" pitchFamily="18" charset="0"/>
              </a:rPr>
              <a:t>Resistance</a:t>
            </a:r>
            <a:endParaRPr kumimoji="1" lang="ja-JP" altLang="en-US" dirty="0">
              <a:solidFill>
                <a:srgbClr val="FF0000"/>
              </a:solidFill>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flipH="1">
            <a:off x="5562577" y="3263230"/>
            <a:ext cx="27857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5364088" y="2179023"/>
            <a:ext cx="72008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004048" y="1493234"/>
            <a:ext cx="1584176"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Sound wave</a:t>
            </a:r>
            <a:endParaRPr kumimoji="1" lang="ja-JP" altLang="en-US" dirty="0">
              <a:latin typeface="Times New Roman" panose="02020603050405020304" pitchFamily="18" charset="0"/>
              <a:cs typeface="Times New Roman" panose="02020603050405020304" pitchFamily="18" charset="0"/>
            </a:endParaRPr>
          </a:p>
        </p:txBody>
      </p:sp>
      <p:sp>
        <p:nvSpPr>
          <p:cNvPr id="19" name="テキスト ボックス 18"/>
          <p:cNvSpPr txBox="1"/>
          <p:nvPr/>
        </p:nvSpPr>
        <p:spPr>
          <a:xfrm>
            <a:off x="1781225" y="2731021"/>
            <a:ext cx="2181069"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Electricity power</a:t>
            </a:r>
            <a:endParaRPr kumimoji="1" lang="ja-JP" altLang="en-US" dirty="0">
              <a:latin typeface="Times New Roman" panose="02020603050405020304" pitchFamily="18" charset="0"/>
              <a:cs typeface="Times New Roman" panose="02020603050405020304" pitchFamily="18" charset="0"/>
            </a:endParaRPr>
          </a:p>
        </p:txBody>
      </p:sp>
      <p:sp>
        <p:nvSpPr>
          <p:cNvPr id="20" name="正方形/長方形 19"/>
          <p:cNvSpPr/>
          <p:nvPr/>
        </p:nvSpPr>
        <p:spPr>
          <a:xfrm>
            <a:off x="773113" y="1782979"/>
            <a:ext cx="1152000"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Times New Roman" panose="02020603050405020304" pitchFamily="18" charset="0"/>
                <a:cs typeface="Times New Roman" panose="02020603050405020304" pitchFamily="18" charset="0"/>
              </a:rPr>
              <a:t>Linear</a:t>
            </a:r>
          </a:p>
          <a:p>
            <a:pPr algn="ctr"/>
            <a:r>
              <a:rPr kumimoji="1" lang="en-US" altLang="ja-JP" dirty="0">
                <a:solidFill>
                  <a:schemeClr val="tx1"/>
                </a:solidFill>
                <a:latin typeface="Times New Roman" panose="02020603050405020304" pitchFamily="18" charset="0"/>
                <a:cs typeface="Times New Roman" panose="02020603050405020304" pitchFamily="18" charset="0"/>
              </a:rPr>
              <a:t>motor</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21" name="正方形/長方形 20"/>
          <p:cNvSpPr/>
          <p:nvPr/>
        </p:nvSpPr>
        <p:spPr>
          <a:xfrm>
            <a:off x="7668344" y="1782979"/>
            <a:ext cx="115212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Times New Roman" panose="02020603050405020304" pitchFamily="18" charset="0"/>
                <a:cs typeface="Times New Roman" panose="02020603050405020304" pitchFamily="18" charset="0"/>
              </a:rPr>
              <a:t>Linear</a:t>
            </a:r>
          </a:p>
          <a:p>
            <a:pPr algn="ctr"/>
            <a:r>
              <a:rPr lang="en-US" altLang="ja-JP" dirty="0">
                <a:solidFill>
                  <a:schemeClr val="tx1"/>
                </a:solidFill>
                <a:latin typeface="Times New Roman" panose="02020603050405020304" pitchFamily="18" charset="0"/>
                <a:cs typeface="Times New Roman" panose="02020603050405020304" pitchFamily="18" charset="0"/>
              </a:rPr>
              <a:t>motor</a:t>
            </a:r>
            <a:endParaRPr lang="ja-JP" altLang="en-US" dirty="0">
              <a:solidFill>
                <a:schemeClr val="tx1"/>
              </a:solidFill>
              <a:latin typeface="Times New Roman" panose="02020603050405020304" pitchFamily="18" charset="0"/>
              <a:cs typeface="Times New Roman" panose="02020603050405020304" pitchFamily="18" charset="0"/>
            </a:endParaRPr>
          </a:p>
        </p:txBody>
      </p:sp>
      <p:sp>
        <p:nvSpPr>
          <p:cNvPr id="22" name="正方形/長方形 21"/>
          <p:cNvSpPr/>
          <p:nvPr/>
        </p:nvSpPr>
        <p:spPr>
          <a:xfrm>
            <a:off x="2392494" y="1855291"/>
            <a:ext cx="1819466" cy="6474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Times New Roman" panose="02020603050405020304" pitchFamily="18" charset="0"/>
                <a:cs typeface="Times New Roman" panose="02020603050405020304" pitchFamily="18" charset="0"/>
              </a:rPr>
              <a:t>Cores</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cxnSp>
        <p:nvCxnSpPr>
          <p:cNvPr id="23" name="直線矢印コネクタ 22"/>
          <p:cNvCxnSpPr/>
          <p:nvPr/>
        </p:nvCxnSpPr>
        <p:spPr>
          <a:xfrm>
            <a:off x="2392494" y="3131170"/>
            <a:ext cx="10801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p:cNvSpPr txBox="1"/>
              <p:nvPr/>
            </p:nvSpPr>
            <p:spPr>
              <a:xfrm>
                <a:off x="1944469" y="1484830"/>
                <a:ext cx="1230213"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a:rPr>
                            <m:t>𝑻</m:t>
                          </m:r>
                        </m:e>
                        <m:sub>
                          <m:r>
                            <a:rPr kumimoji="1" lang="en-US" altLang="ja-JP" sz="1600" b="1" i="1" smtClean="0">
                              <a:latin typeface="Cambria Math"/>
                            </a:rPr>
                            <m:t>𝑯</m:t>
                          </m:r>
                        </m:sub>
                      </m:sSub>
                      <m:r>
                        <a:rPr lang="ja-JP" altLang="en-US" sz="1600" b="1" i="1">
                          <a:latin typeface="Cambria Math"/>
                        </a:rPr>
                        <m:t>（</m:t>
                      </m:r>
                      <m:r>
                        <a:rPr lang="en-US" altLang="ja-JP" sz="1600" b="1" i="0" smtClean="0">
                          <a:latin typeface="Cambria Math"/>
                        </a:rPr>
                        <m:t>𝐇𝐨𝐭</m:t>
                      </m:r>
                      <m:r>
                        <a:rPr lang="ja-JP" altLang="en-US" sz="1600" b="1" i="1">
                          <a:latin typeface="Cambria Math"/>
                        </a:rPr>
                        <m:t>）</m:t>
                      </m:r>
                    </m:oMath>
                  </m:oMathPara>
                </a14:m>
                <a:endParaRPr kumimoji="1" lang="ja-JP" altLang="en-US" sz="1600" b="1" i="1"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1944469" y="1484830"/>
                <a:ext cx="1230213" cy="338554"/>
              </a:xfrm>
              <a:prstGeom prst="rect">
                <a:avLst/>
              </a:prstGeom>
              <a:blipFill rotWithShape="1">
                <a:blip r:embed="rId3"/>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3448477" y="1484784"/>
                <a:ext cx="1230213"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a:rPr>
                            <m:t>𝑻</m:t>
                          </m:r>
                        </m:e>
                        <m:sub>
                          <m:r>
                            <a:rPr kumimoji="1" lang="en-US" altLang="ja-JP" sz="1600" b="1" i="1" smtClean="0">
                              <a:latin typeface="Cambria Math"/>
                            </a:rPr>
                            <m:t>𝑪</m:t>
                          </m:r>
                        </m:sub>
                      </m:sSub>
                      <m:r>
                        <a:rPr lang="ja-JP" altLang="en-US" sz="1600" b="1" i="1">
                          <a:latin typeface="Cambria Math"/>
                        </a:rPr>
                        <m:t>（</m:t>
                      </m:r>
                      <m:r>
                        <a:rPr lang="en-US" altLang="ja-JP" sz="1600" b="1" i="0" smtClean="0">
                          <a:latin typeface="Cambria Math"/>
                        </a:rPr>
                        <m:t>𝐂𝐨𝐥𝐝</m:t>
                      </m:r>
                      <m:r>
                        <a:rPr lang="ja-JP" altLang="en-US" sz="1600" b="1" i="1">
                          <a:latin typeface="Cambria Math"/>
                        </a:rPr>
                        <m:t>）</m:t>
                      </m:r>
                    </m:oMath>
                  </m:oMathPara>
                </a14:m>
                <a:endParaRPr kumimoji="1" lang="ja-JP" altLang="en-US" sz="1600" b="1" i="1"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3448477" y="1484784"/>
                <a:ext cx="1230213" cy="338554"/>
              </a:xfrm>
              <a:prstGeom prst="rect">
                <a:avLst/>
              </a:prstGeom>
              <a:blipFill rotWithShape="1">
                <a:blip r:embed="rId4"/>
                <a:stretch>
                  <a:fillRect b="-1818"/>
                </a:stretch>
              </a:blipFill>
            </p:spPr>
            <p:txBody>
              <a:bodyPr/>
              <a:lstStyle/>
              <a:p>
                <a:r>
                  <a:rPr lang="ja-JP" altLang="en-US">
                    <a:noFill/>
                  </a:rPr>
                  <a:t> </a:t>
                </a:r>
              </a:p>
            </p:txBody>
          </p:sp>
        </mc:Fallback>
      </mc:AlternateContent>
      <p:sp>
        <p:nvSpPr>
          <p:cNvPr id="4" name="円/楕円 3"/>
          <p:cNvSpPr/>
          <p:nvPr/>
        </p:nvSpPr>
        <p:spPr>
          <a:xfrm>
            <a:off x="6938771" y="2107497"/>
            <a:ext cx="108000" cy="1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グラフ 27"/>
          <p:cNvGraphicFramePr>
            <a:graphicFrameLocks/>
          </p:cNvGraphicFramePr>
          <p:nvPr>
            <p:extLst/>
          </p:nvPr>
        </p:nvGraphicFramePr>
        <p:xfrm>
          <a:off x="3962294" y="3676226"/>
          <a:ext cx="4099148"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p:cNvSpPr txBox="1"/>
          <p:nvPr/>
        </p:nvSpPr>
        <p:spPr>
          <a:xfrm>
            <a:off x="6425365" y="1342509"/>
            <a:ext cx="1152128" cy="646331"/>
          </a:xfrm>
          <a:prstGeom prst="rect">
            <a:avLst/>
          </a:prstGeom>
          <a:noFill/>
        </p:spPr>
        <p:txBody>
          <a:bodyPr wrap="square" rtlCol="0">
            <a:spAutoFit/>
          </a:bodyPr>
          <a:lstStyle/>
          <a:p>
            <a:pPr algn="ctr"/>
            <a:r>
              <a:rPr kumimoji="1" lang="en-US" altLang="ja-JP" dirty="0">
                <a:solidFill>
                  <a:srgbClr val="FF0000"/>
                </a:solidFill>
              </a:rPr>
              <a:t>Pressure sensor</a:t>
            </a:r>
            <a:endParaRPr kumimoji="1" lang="ja-JP" altLang="en-US" dirty="0">
              <a:solidFill>
                <a:srgbClr val="FF0000"/>
              </a:solidFill>
            </a:endParaRPr>
          </a:p>
        </p:txBody>
      </p:sp>
      <p:sp>
        <p:nvSpPr>
          <p:cNvPr id="3" name="スライド番号プレースホルダー 2"/>
          <p:cNvSpPr>
            <a:spLocks noGrp="1"/>
          </p:cNvSpPr>
          <p:nvPr>
            <p:ph type="sldNum" sz="quarter" idx="12"/>
          </p:nvPr>
        </p:nvSpPr>
        <p:spPr/>
        <p:txBody>
          <a:bodyPr/>
          <a:lstStyle/>
          <a:p>
            <a:fld id="{3556F7E2-C778-434E-811A-7B1A55422EAD}" type="slidenum">
              <a:rPr kumimoji="1" lang="ja-JP" altLang="en-US" smtClean="0"/>
              <a:t>26</a:t>
            </a:fld>
            <a:endParaRPr kumimoji="1" lang="ja-JP" altLang="en-US"/>
          </a:p>
        </p:txBody>
      </p:sp>
    </p:spTree>
    <p:extLst>
      <p:ext uri="{BB962C8B-B14F-4D97-AF65-F5344CB8AC3E}">
        <p14:creationId xmlns:p14="http://schemas.microsoft.com/office/powerpoint/2010/main" val="365456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グループ化 2"/>
          <p:cNvGrpSpPr/>
          <p:nvPr/>
        </p:nvGrpSpPr>
        <p:grpSpPr>
          <a:xfrm flipH="1">
            <a:off x="0" y="1315507"/>
            <a:ext cx="9144000" cy="3751794"/>
            <a:chOff x="0" y="1315507"/>
            <a:chExt cx="9144000" cy="3751794"/>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t="55008" r="6269" b="18094"/>
            <a:stretch/>
          </p:blipFill>
          <p:spPr>
            <a:xfrm>
              <a:off x="0" y="3686175"/>
              <a:ext cx="8570818" cy="1381126"/>
            </a:xfrm>
            <a:prstGeom prst="rect">
              <a:avLst/>
            </a:prstGeom>
          </p:spPr>
        </p:pic>
        <p:cxnSp>
          <p:nvCxnSpPr>
            <p:cNvPr id="5" name="直線矢印コネクタ 4"/>
            <p:cNvCxnSpPr/>
            <p:nvPr/>
          </p:nvCxnSpPr>
          <p:spPr>
            <a:xfrm>
              <a:off x="1726010" y="3068960"/>
              <a:ext cx="2028006"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107504" y="3821351"/>
                  <a:ext cx="460872"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𝐻</m:t>
                            </m:r>
                          </m:e>
                          <m:sub>
                            <m:r>
                              <a:rPr kumimoji="1" lang="en-US" altLang="ja-JP" b="0" i="1" smtClean="0">
                                <a:latin typeface="Cambria Math"/>
                              </a:rPr>
                              <m:t>1</m:t>
                            </m:r>
                          </m:sub>
                        </m:sSub>
                      </m:oMath>
                    </m:oMathPara>
                  </a14:m>
                  <a:endParaRPr kumimoji="1" lang="ja-JP" altLang="en-US" i="1" dirty="0">
                    <a:latin typeface="Times New Roman" panose="02020603050405020304" pitchFamily="18" charset="0"/>
                    <a:cs typeface="Times New Roman" panose="02020603050405020304" pitchFamily="18" charset="0"/>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07504" y="3821351"/>
                  <a:ext cx="460872" cy="369332"/>
                </a:xfrm>
                <a:prstGeom prst="rect">
                  <a:avLst/>
                </a:prstGeom>
                <a:blipFill rotWithShape="1">
                  <a:blip r:embed="rId3"/>
                  <a:stretch>
                    <a:fillRect b="-1667"/>
                  </a:stretch>
                </a:blipFill>
              </p:spPr>
              <p:txBody>
                <a:bodyPr/>
                <a:lstStyle/>
                <a:p>
                  <a:r>
                    <a:rPr lang="ja-JP" altLang="en-US">
                      <a:noFill/>
                    </a:rPr>
                    <a:t> </a:t>
                  </a:r>
                </a:p>
              </p:txBody>
            </p:sp>
          </mc:Fallback>
        </mc:AlternateContent>
        <p:cxnSp>
          <p:nvCxnSpPr>
            <p:cNvPr id="17" name="直線矢印コネクタ 16"/>
            <p:cNvCxnSpPr/>
            <p:nvPr/>
          </p:nvCxnSpPr>
          <p:spPr>
            <a:xfrm>
              <a:off x="1619672" y="2348880"/>
              <a:ext cx="6156000"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084168" y="4190683"/>
              <a:ext cx="1139205" cy="307777"/>
            </a:xfrm>
            <a:prstGeom prst="rect">
              <a:avLst/>
            </a:prstGeom>
            <a:solidFill>
              <a:schemeClr val="bg1"/>
            </a:solidFill>
            <a:ln>
              <a:solidFill>
                <a:schemeClr val="tx1"/>
              </a:solidFill>
            </a:ln>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2020</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p:cxnSp>
          <p:nvCxnSpPr>
            <p:cNvPr id="20" name="直線コネクタ 19"/>
            <p:cNvCxnSpPr/>
            <p:nvPr/>
          </p:nvCxnSpPr>
          <p:spPr>
            <a:xfrm flipV="1">
              <a:off x="746920" y="1916832"/>
              <a:ext cx="0" cy="205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1619672" y="1485064"/>
              <a:ext cx="0" cy="252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754016" y="2707904"/>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637938" y="4171316"/>
              <a:ext cx="1015340" cy="307777"/>
            </a:xfrm>
            <a:prstGeom prst="rect">
              <a:avLst/>
            </a:prstGeom>
            <a:solidFill>
              <a:schemeClr val="bg1"/>
            </a:solidFill>
            <a:ln>
              <a:solidFill>
                <a:schemeClr val="tx1"/>
              </a:solidFill>
            </a:ln>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400</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p:sp>
          <p:nvSpPr>
            <p:cNvPr id="24" name="テキスト ボックス 23"/>
            <p:cNvSpPr txBox="1"/>
            <p:nvPr/>
          </p:nvSpPr>
          <p:spPr>
            <a:xfrm>
              <a:off x="2742320" y="4171315"/>
              <a:ext cx="862945" cy="307777"/>
            </a:xfrm>
            <a:prstGeom prst="rect">
              <a:avLst/>
            </a:prstGeom>
            <a:solidFill>
              <a:schemeClr val="bg1"/>
            </a:solidFill>
            <a:ln>
              <a:solidFill>
                <a:schemeClr val="tx1"/>
              </a:solidFill>
            </a:ln>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400</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p:cxnSp>
          <p:nvCxnSpPr>
            <p:cNvPr id="30" name="直線コネクタ 29"/>
            <p:cNvCxnSpPr/>
            <p:nvPr/>
          </p:nvCxnSpPr>
          <p:spPr>
            <a:xfrm flipV="1">
              <a:off x="1726010" y="2707904"/>
              <a:ext cx="0" cy="10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72000" y="1988840"/>
              <a:ext cx="1368152" cy="307777"/>
            </a:xfrm>
            <a:prstGeom prst="rect">
              <a:avLst/>
            </a:prstGeom>
            <a:no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2946</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p:sp>
          <p:nvSpPr>
            <p:cNvPr id="32" name="テキスト ボックス 31"/>
            <p:cNvSpPr txBox="1"/>
            <p:nvPr/>
          </p:nvSpPr>
          <p:spPr>
            <a:xfrm>
              <a:off x="2055937" y="2727181"/>
              <a:ext cx="1368152" cy="307777"/>
            </a:xfrm>
            <a:prstGeom prst="rect">
              <a:avLst/>
            </a:prstGeom>
            <a:no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871</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p:cxnSp>
          <p:nvCxnSpPr>
            <p:cNvPr id="33" name="直線矢印コネクタ 32"/>
            <p:cNvCxnSpPr/>
            <p:nvPr/>
          </p:nvCxnSpPr>
          <p:spPr>
            <a:xfrm>
              <a:off x="746920" y="2348880"/>
              <a:ext cx="864000" cy="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07579" y="1988840"/>
              <a:ext cx="1368152" cy="307777"/>
            </a:xfrm>
            <a:prstGeom prst="rect">
              <a:avLst/>
            </a:prstGeom>
            <a:no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396</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p:cxnSp>
          <p:nvCxnSpPr>
            <p:cNvPr id="35" name="直線矢印コネクタ 34"/>
            <p:cNvCxnSpPr/>
            <p:nvPr/>
          </p:nvCxnSpPr>
          <p:spPr>
            <a:xfrm>
              <a:off x="1623546" y="1700808"/>
              <a:ext cx="615840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7092280" y="1700808"/>
              <a:ext cx="2051720" cy="0"/>
            </a:xfrm>
            <a:prstGeom prst="straightConnector1">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p:cNvSpPr txBox="1"/>
                <p:nvPr/>
              </p:nvSpPr>
              <p:spPr>
                <a:xfrm>
                  <a:off x="5615005" y="1973451"/>
                  <a:ext cx="757195" cy="338554"/>
                </a:xfrm>
                <a:prstGeom prst="rect">
                  <a:avLst/>
                </a:prstGeom>
                <a:noFill/>
              </p:spPr>
              <p:txBody>
                <a:bodyPr wrap="none" rtlCol="0">
                  <a:spAutoFit/>
                </a:bodyPr>
                <a:lstStyle/>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a:rPr>
                            <m:t>𝐿</m:t>
                          </m:r>
                        </m:e>
                        <m:sub>
                          <m:r>
                            <a:rPr kumimoji="1" lang="en-US" altLang="ja-JP" sz="1600" b="0" i="1" smtClean="0">
                              <a:latin typeface="Cambria Math"/>
                            </a:rPr>
                            <m:t>𝑡𝑢𝑏𝑒</m:t>
                          </m:r>
                        </m:sub>
                      </m:sSub>
                    </m:oMath>
                  </a14:m>
                  <a:r>
                    <a:rPr kumimoji="1" lang="en-US" altLang="ja-JP" sz="1600" dirty="0">
                      <a:latin typeface="Times New Roman" panose="02020603050405020304" pitchFamily="18" charset="0"/>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5615005" y="1973451"/>
                  <a:ext cx="757195" cy="338554"/>
                </a:xfrm>
                <a:prstGeom prst="rect">
                  <a:avLst/>
                </a:prstGeom>
                <a:blipFill rotWithShape="1">
                  <a:blip r:embed="rId4"/>
                  <a:stretch>
                    <a:fillRect t="-5455" r="-3226" b="-2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5868144" y="1315507"/>
                  <a:ext cx="400494" cy="338554"/>
                </a:xfrm>
                <a:prstGeom prst="rect">
                  <a:avLst/>
                </a:prstGeom>
                <a:noFill/>
              </p:spPr>
              <p:txBody>
                <a:bodyPr wrap="none" rtlCol="0">
                  <a:spAutoFit/>
                </a:bodyPr>
                <a:lstStyle/>
                <a:p>
                  <a14:m>
                    <m:oMath xmlns:m="http://schemas.openxmlformats.org/officeDocument/2006/math">
                      <m:r>
                        <a:rPr kumimoji="1" lang="en-US" altLang="ja-JP" sz="1600" b="0" i="1" smtClean="0">
                          <a:latin typeface="Cambria Math"/>
                        </a:rPr>
                        <m:t>𝐿</m:t>
                      </m:r>
                    </m:oMath>
                  </a14:m>
                  <a:r>
                    <a:rPr kumimoji="1" lang="en-US" altLang="ja-JP" sz="1600" dirty="0"/>
                    <a:t>=</a:t>
                  </a:r>
                  <a:endParaRPr kumimoji="1" lang="ja-JP" altLang="en-US" sz="16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868144" y="1315507"/>
                  <a:ext cx="400494" cy="338554"/>
                </a:xfrm>
                <a:prstGeom prst="rect">
                  <a:avLst/>
                </a:prstGeom>
                <a:blipFill rotWithShape="1">
                  <a:blip r:embed="rId5"/>
                  <a:stretch>
                    <a:fillRect t="-5455" r="-6154" b="-2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1115616" y="2552923"/>
                  <a:ext cx="522322" cy="338554"/>
                </a:xfrm>
                <a:prstGeom prst="rect">
                  <a:avLst/>
                </a:prstGeom>
                <a:noFill/>
              </p:spPr>
              <p:txBody>
                <a:bodyPr wrap="none" rtlCol="0">
                  <a:spAutoFit/>
                </a:bodyPr>
                <a:lstStyle/>
                <a:p>
                  <a14:m>
                    <m:oMath xmlns:m="http://schemas.openxmlformats.org/officeDocument/2006/math">
                      <m:r>
                        <a:rPr kumimoji="1" lang="en-US" altLang="ja-JP" sz="1600" b="0" i="1" smtClean="0">
                          <a:latin typeface="Cambria Math"/>
                          <a:ea typeface="Cambria Math"/>
                        </a:rPr>
                        <m:t>∆</m:t>
                      </m:r>
                      <m:r>
                        <a:rPr kumimoji="1" lang="en-US" altLang="ja-JP" sz="1600" b="0" i="1" smtClean="0">
                          <a:latin typeface="Cambria Math"/>
                        </a:rPr>
                        <m:t>𝐿</m:t>
                      </m:r>
                    </m:oMath>
                  </a14:m>
                  <a:r>
                    <a:rPr kumimoji="1" lang="en-US" altLang="ja-JP" sz="1600" dirty="0"/>
                    <a:t>=</a:t>
                  </a:r>
                  <a:endParaRPr kumimoji="1" lang="ja-JP" altLang="en-US" sz="16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1115616" y="2552923"/>
                  <a:ext cx="522322" cy="338554"/>
                </a:xfrm>
                <a:prstGeom prst="rect">
                  <a:avLst/>
                </a:prstGeom>
                <a:blipFill rotWithShape="1">
                  <a:blip r:embed="rId6"/>
                  <a:stretch>
                    <a:fillRect t="-5455" r="-4651" b="-23636"/>
                  </a:stretch>
                </a:blipFill>
              </p:spPr>
              <p:txBody>
                <a:bodyPr/>
                <a:lstStyle/>
                <a:p>
                  <a:r>
                    <a:rPr lang="ja-JP" altLang="en-US">
                      <a:noFill/>
                    </a:rPr>
                    <a:t> </a:t>
                  </a:r>
                </a:p>
              </p:txBody>
            </p:sp>
          </mc:Fallback>
        </mc:AlternateContent>
        <p:sp>
          <p:nvSpPr>
            <p:cNvPr id="40" name="テキスト ボックス 39"/>
            <p:cNvSpPr txBox="1"/>
            <p:nvPr/>
          </p:nvSpPr>
          <p:spPr>
            <a:xfrm>
              <a:off x="3059832" y="2704399"/>
              <a:ext cx="460382" cy="338554"/>
            </a:xfrm>
            <a:prstGeom prst="rect">
              <a:avLst/>
            </a:prstGeom>
            <a:noFill/>
          </p:spPr>
          <p:txBody>
            <a:bodyPr wrap="none" rtlCol="0">
              <a:spAutoFit/>
            </a:bodyPr>
            <a:lstStyle/>
            <a:p>
              <a:r>
                <a:rPr kumimoji="1" lang="en-US" altLang="ja-JP" sz="1600" i="1" dirty="0">
                  <a:latin typeface="Times New Roman" panose="02020603050405020304" pitchFamily="18" charset="0"/>
                  <a:cs typeface="Times New Roman" panose="02020603050405020304" pitchFamily="18" charset="0"/>
                </a:rPr>
                <a:t>l </a:t>
              </a:r>
              <a:r>
                <a:rPr lang="ja-JP" altLang="en-US" sz="1600" i="1" dirty="0">
                  <a:latin typeface="Times New Roman" panose="02020603050405020304" pitchFamily="18" charset="0"/>
                  <a:cs typeface="Times New Roman" panose="02020603050405020304" pitchFamily="18" charset="0"/>
                </a:rPr>
                <a:t> </a:t>
              </a:r>
              <a:r>
                <a:rPr kumimoji="1" lang="en-US" altLang="ja-JP" sz="1600" dirty="0">
                  <a:latin typeface="Times New Roman" panose="02020603050405020304" pitchFamily="18" charset="0"/>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p:txBody>
        </p:sp>
        <p:cxnSp>
          <p:nvCxnSpPr>
            <p:cNvPr id="41" name="直線矢印コネクタ 40"/>
            <p:cNvCxnSpPr/>
            <p:nvPr/>
          </p:nvCxnSpPr>
          <p:spPr>
            <a:xfrm>
              <a:off x="1187672" y="3068960"/>
              <a:ext cx="4320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1619672" y="3063792"/>
              <a:ext cx="2880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83568" y="2756231"/>
              <a:ext cx="864096" cy="307777"/>
            </a:xfrm>
            <a:prstGeom prst="rect">
              <a:avLst/>
            </a:prstGeom>
            <a:no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34</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p:sp>
          <p:nvSpPr>
            <p:cNvPr id="46" name="テキスト ボックス 45"/>
            <p:cNvSpPr txBox="1"/>
            <p:nvPr/>
          </p:nvSpPr>
          <p:spPr>
            <a:xfrm>
              <a:off x="4869557" y="1326837"/>
              <a:ext cx="1368152" cy="307777"/>
            </a:xfrm>
            <a:prstGeom prst="rect">
              <a:avLst/>
            </a:prstGeom>
            <a:no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5126</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テキスト ボックス 47"/>
                <p:cNvSpPr txBox="1"/>
                <p:nvPr/>
              </p:nvSpPr>
              <p:spPr>
                <a:xfrm>
                  <a:off x="7775672" y="4236850"/>
                  <a:ext cx="767830" cy="523220"/>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sz="1400" i="1" smtClean="0">
                                <a:latin typeface="Cambria Math" panose="02040503050406030204" pitchFamily="18" charset="0"/>
                              </a:rPr>
                            </m:ctrlPr>
                          </m:sSubPr>
                          <m:e>
                            <m:r>
                              <a:rPr lang="en-US" altLang="ja-JP" sz="1400" i="1">
                                <a:latin typeface="Cambria Math"/>
                              </a:rPr>
                              <m:t>𝐻</m:t>
                            </m:r>
                          </m:e>
                          <m:sub>
                            <m:r>
                              <a:rPr lang="en-US" altLang="ja-JP" sz="1400" b="0" i="1" smtClean="0">
                                <a:latin typeface="Cambria Math"/>
                              </a:rPr>
                              <m:t>2</m:t>
                            </m:r>
                          </m:sub>
                        </m:sSub>
                        <m:r>
                          <a:rPr lang="ja-JP" altLang="en-US" sz="1400" b="0" i="1" smtClean="0">
                            <a:latin typeface="Cambria Math"/>
                          </a:rPr>
                          <m:t>側へ</m:t>
                        </m:r>
                      </m:oMath>
                    </m:oMathPara>
                  </a14:m>
                  <a:endParaRPr lang="en-US" altLang="ja-JP" sz="1400" b="0" dirty="0">
                    <a:latin typeface="Times New Roman" panose="02020603050405020304" pitchFamily="18" charset="0"/>
                  </a:endParaRPr>
                </a:p>
                <a:p>
                  <a:pPr algn="ctr"/>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7775672" y="4236850"/>
                  <a:ext cx="767830" cy="523220"/>
                </a:xfrm>
                <a:prstGeom prst="rect">
                  <a:avLst/>
                </a:prstGeom>
                <a:blipFill rotWithShape="1">
                  <a:blip r:embed="rId7"/>
                  <a:stretch>
                    <a:fillRect/>
                  </a:stretch>
                </a:blipFill>
                <a:ln>
                  <a:solidFill>
                    <a:schemeClr val="tx1"/>
                  </a:solidFill>
                </a:ln>
              </p:spPr>
              <p:txBody>
                <a:bodyPr/>
                <a:lstStyle/>
                <a:p>
                  <a:r>
                    <a:rPr lang="ja-JP" altLang="en-US">
                      <a:noFill/>
                    </a:rPr>
                    <a:t> </a:t>
                  </a:r>
                </a:p>
              </p:txBody>
            </p:sp>
          </mc:Fallback>
        </mc:AlternateContent>
        <p:cxnSp>
          <p:nvCxnSpPr>
            <p:cNvPr id="47" name="直線矢印コネクタ 46"/>
            <p:cNvCxnSpPr/>
            <p:nvPr/>
          </p:nvCxnSpPr>
          <p:spPr>
            <a:xfrm>
              <a:off x="7997587" y="4620082"/>
              <a:ext cx="3240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7092280" y="2348880"/>
              <a:ext cx="2051720" cy="0"/>
            </a:xfrm>
            <a:prstGeom prst="straightConnector1">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テキスト ボックス 43"/>
              <p:cNvSpPr txBox="1"/>
              <p:nvPr/>
            </p:nvSpPr>
            <p:spPr>
              <a:xfrm>
                <a:off x="-612576" y="5356024"/>
                <a:ext cx="10585176" cy="1077218"/>
              </a:xfrm>
              <a:prstGeom prst="rect">
                <a:avLst/>
              </a:prstGeom>
              <a:noFill/>
            </p:spPr>
            <p:txBody>
              <a:bodyPr wrap="square" rtlCol="0">
                <a:spAutoFit/>
              </a:bodyPr>
              <a:lstStyle/>
              <a:p>
                <a:pPr algn="ctr"/>
                <a:r>
                  <a:rPr lang="en-US" altLang="ja-JP" sz="3200" dirty="0">
                    <a:latin typeface="Times New Roman" panose="02020603050405020304" pitchFamily="18" charset="0"/>
                    <a:cs typeface="Times New Roman" panose="02020603050405020304" pitchFamily="18" charset="0"/>
                  </a:rPr>
                  <a:t>Electricity-feedback </a:t>
                </a:r>
                <a:r>
                  <a:rPr lang="en-US" altLang="ja-JP" sz="3200" dirty="0" err="1">
                    <a:latin typeface="Times New Roman" panose="02020603050405020304" pitchFamily="18" charset="0"/>
                    <a:cs typeface="Times New Roman" panose="02020603050405020304" pitchFamily="18" charset="0"/>
                  </a:rPr>
                  <a:t>thermoacoustic</a:t>
                </a:r>
                <a:r>
                  <a:rPr lang="en-US" altLang="ja-JP" sz="3200" dirty="0">
                    <a:latin typeface="Times New Roman" panose="02020603050405020304" pitchFamily="18" charset="0"/>
                    <a:cs typeface="Times New Roman" panose="02020603050405020304" pitchFamily="18" charset="0"/>
                  </a:rPr>
                  <a:t> electric generator</a:t>
                </a:r>
                <a:endParaRPr lang="ja-JP" altLang="en-US" sz="3200" dirty="0">
                  <a:latin typeface="Times New Roman" panose="02020603050405020304" pitchFamily="18" charset="0"/>
                  <a:cs typeface="Times New Roman" panose="02020603050405020304" pitchFamily="18" charset="0"/>
                </a:endParaRPr>
              </a:p>
              <a:p>
                <a:pPr algn="ctr"/>
                <a:r>
                  <a:rPr lang="en-US" altLang="ja-JP" sz="3200" dirty="0"/>
                  <a:t> </a:t>
                </a:r>
                <a:r>
                  <a:rPr lang="ja-JP" altLang="en-US" sz="3200" dirty="0"/>
                  <a:t>（</a:t>
                </a:r>
                <a14:m>
                  <m:oMath xmlns:m="http://schemas.openxmlformats.org/officeDocument/2006/math">
                    <m:sSub>
                      <m:sSubPr>
                        <m:ctrlPr>
                          <a:rPr lang="en-US" altLang="ja-JP" sz="3200" i="1" smtClean="0">
                            <a:latin typeface="Cambria Math" panose="02040503050406030204" pitchFamily="18" charset="0"/>
                          </a:rPr>
                        </m:ctrlPr>
                      </m:sSubPr>
                      <m:e>
                        <m:r>
                          <a:rPr lang="en-US" altLang="ja-JP" sz="3200" b="0" i="1" smtClean="0">
                            <a:latin typeface="Cambria Math"/>
                          </a:rPr>
                          <m:t>𝐻</m:t>
                        </m:r>
                      </m:e>
                      <m:sub>
                        <m:r>
                          <a:rPr lang="en-US" altLang="ja-JP" sz="3200" b="0" i="1" smtClean="0">
                            <a:latin typeface="Cambria Math"/>
                          </a:rPr>
                          <m:t>1</m:t>
                        </m:r>
                      </m:sub>
                    </m:sSub>
                    <m:r>
                      <a:rPr lang="en-US" altLang="ja-JP" sz="3200" b="0" i="0" smtClean="0">
                        <a:latin typeface="Cambria Math"/>
                      </a:rPr>
                      <m:t> </m:t>
                    </m:r>
                    <m:r>
                      <m:rPr>
                        <m:sty m:val="p"/>
                      </m:rPr>
                      <a:rPr lang="en-US" altLang="ja-JP" sz="3200" b="0" i="0" smtClean="0">
                        <a:latin typeface="Cambria Math"/>
                      </a:rPr>
                      <m:t>s</m:t>
                    </m:r>
                  </m:oMath>
                </a14:m>
                <a:r>
                  <a:rPr lang="en-US" altLang="ja-JP" sz="3200" dirty="0"/>
                  <a:t>ide</a:t>
                </a:r>
                <a:r>
                  <a:rPr lang="ja-JP" altLang="en-US" sz="3200" dirty="0"/>
                  <a:t>）</a:t>
                </a:r>
                <a:endParaRPr kumimoji="1" lang="ja-JP" altLang="en-US" sz="3200"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612576" y="5356024"/>
                <a:ext cx="10585176" cy="1077218"/>
              </a:xfrm>
              <a:prstGeom prst="rect">
                <a:avLst/>
              </a:prstGeom>
              <a:blipFill rotWithShape="1">
                <a:blip r:embed="rId8"/>
                <a:stretch>
                  <a:fillRect t="-7955" b="-1931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27</a:t>
            </a:fld>
            <a:endParaRPr kumimoji="1" lang="ja-JP" altLang="en-US"/>
          </a:p>
        </p:txBody>
      </p:sp>
    </p:spTree>
    <p:extLst>
      <p:ext uri="{BB962C8B-B14F-4D97-AF65-F5344CB8AC3E}">
        <p14:creationId xmlns:p14="http://schemas.microsoft.com/office/powerpoint/2010/main" val="255805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グループ化 5"/>
          <p:cNvGrpSpPr/>
          <p:nvPr/>
        </p:nvGrpSpPr>
        <p:grpSpPr>
          <a:xfrm flipH="1">
            <a:off x="11113" y="1315507"/>
            <a:ext cx="9433048" cy="3068556"/>
            <a:chOff x="-289048" y="1315507"/>
            <a:chExt cx="9433048" cy="3068556"/>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t="37200" b="31400"/>
            <a:stretch/>
          </p:blipFill>
          <p:spPr>
            <a:xfrm>
              <a:off x="0" y="2771774"/>
              <a:ext cx="9144000" cy="1612289"/>
            </a:xfrm>
            <a:prstGeom prst="rect">
              <a:avLst/>
            </a:prstGeom>
          </p:spPr>
        </p:pic>
        <mc:AlternateContent xmlns:mc="http://schemas.openxmlformats.org/markup-compatibility/2006" xmlns:a14="http://schemas.microsoft.com/office/drawing/2010/main">
          <mc:Choice Requires="a14">
            <p:sp>
              <p:nvSpPr>
                <p:cNvPr id="3" name="テキスト ボックス 2"/>
                <p:cNvSpPr txBox="1"/>
                <p:nvPr/>
              </p:nvSpPr>
              <p:spPr>
                <a:xfrm>
                  <a:off x="8650559" y="2996952"/>
                  <a:ext cx="460872"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𝐻</m:t>
                            </m:r>
                          </m:e>
                          <m:sub>
                            <m:r>
                              <a:rPr kumimoji="1" lang="en-US" altLang="ja-JP" b="0" i="1" smtClean="0">
                                <a:latin typeface="Cambria Math"/>
                              </a:rPr>
                              <m:t>2</m:t>
                            </m:r>
                          </m:sub>
                        </m:sSub>
                      </m:oMath>
                    </m:oMathPara>
                  </a14:m>
                  <a:endParaRPr kumimoji="1" lang="ja-JP" altLang="en-US" i="1" dirty="0">
                    <a:latin typeface="Times New Roman" panose="02020603050405020304" pitchFamily="18" charset="0"/>
                    <a:cs typeface="Times New Roman" panose="02020603050405020304" pitchFamily="18" charset="0"/>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8650559" y="2996952"/>
                  <a:ext cx="460872" cy="369332"/>
                </a:xfrm>
                <a:prstGeom prst="rect">
                  <a:avLst/>
                </a:prstGeom>
                <a:blipFill rotWithShape="1">
                  <a:blip r:embed="rId3"/>
                  <a:stretch>
                    <a:fillRect b="-1667"/>
                  </a:stretch>
                </a:blipFill>
              </p:spPr>
              <p:txBody>
                <a:bodyPr/>
                <a:lstStyle/>
                <a:p>
                  <a:r>
                    <a:rPr lang="ja-JP" altLang="en-US">
                      <a:noFill/>
                    </a:rPr>
                    <a:t> </a:t>
                  </a:r>
                </a:p>
              </p:txBody>
            </p:sp>
          </mc:Fallback>
        </mc:AlternateContent>
        <p:cxnSp>
          <p:nvCxnSpPr>
            <p:cNvPr id="4" name="直線矢印コネクタ 3"/>
            <p:cNvCxnSpPr/>
            <p:nvPr/>
          </p:nvCxnSpPr>
          <p:spPr>
            <a:xfrm>
              <a:off x="953417" y="2526785"/>
              <a:ext cx="1368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V="1">
              <a:off x="2339752" y="2316023"/>
              <a:ext cx="0" cy="140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47056" y="2174151"/>
              <a:ext cx="1368152" cy="307777"/>
            </a:xfrm>
            <a:prstGeom prst="rect">
              <a:avLst/>
            </a:prstGeom>
            <a:no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436</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p:cNvSpPr txBox="1"/>
                <p:nvPr/>
              </p:nvSpPr>
              <p:spPr>
                <a:xfrm>
                  <a:off x="1629275" y="2143374"/>
                  <a:ext cx="745973" cy="338554"/>
                </a:xfrm>
                <a:prstGeom prst="rect">
                  <a:avLst/>
                </a:prstGeom>
                <a:noFill/>
              </p:spPr>
              <p:txBody>
                <a:bodyPr wrap="none" rtlCol="0">
                  <a:spAutoFit/>
                </a:bodyPr>
                <a:lstStyle/>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a:rPr>
                            <m:t>𝐿</m:t>
                          </m:r>
                        </m:e>
                        <m:sub>
                          <m:r>
                            <a:rPr kumimoji="1" lang="en-US" altLang="ja-JP" sz="1600" b="0" i="1" smtClean="0">
                              <a:latin typeface="Cambria Math"/>
                            </a:rPr>
                            <m:t>𝑐𝑜𝑟𝑒</m:t>
                          </m:r>
                        </m:sub>
                      </m:sSub>
                    </m:oMath>
                  </a14:m>
                  <a:r>
                    <a:rPr kumimoji="1" lang="en-US" altLang="ja-JP" sz="1600" dirty="0">
                      <a:latin typeface="Times New Roman" panose="02020603050405020304" pitchFamily="18" charset="0"/>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629275" y="2143374"/>
                  <a:ext cx="745973" cy="338554"/>
                </a:xfrm>
                <a:prstGeom prst="rect">
                  <a:avLst/>
                </a:prstGeom>
                <a:blipFill rotWithShape="1">
                  <a:blip r:embed="rId4"/>
                  <a:stretch>
                    <a:fillRect t="-5455" r="-3252" b="-23636"/>
                  </a:stretch>
                </a:blipFill>
              </p:spPr>
              <p:txBody>
                <a:bodyPr/>
                <a:lstStyle/>
                <a:p>
                  <a:r>
                    <a:rPr lang="ja-JP" altLang="en-US">
                      <a:noFill/>
                    </a:rPr>
                    <a:t> </a:t>
                  </a:r>
                </a:p>
              </p:txBody>
            </p:sp>
          </mc:Fallback>
        </mc:AlternateContent>
        <p:cxnSp>
          <p:nvCxnSpPr>
            <p:cNvPr id="12" name="直線コネクタ 11"/>
            <p:cNvCxnSpPr/>
            <p:nvPr/>
          </p:nvCxnSpPr>
          <p:spPr>
            <a:xfrm flipV="1">
              <a:off x="971600" y="2328039"/>
              <a:ext cx="0" cy="140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341010" y="2523413"/>
              <a:ext cx="1368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727345" y="2312651"/>
              <a:ext cx="0" cy="140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2684083" y="2135236"/>
                  <a:ext cx="6818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a:rPr>
                              <m:t>𝐿</m:t>
                            </m:r>
                          </m:e>
                          <m:sub>
                            <m:r>
                              <a:rPr kumimoji="1" lang="en-US" altLang="ja-JP" sz="1600" b="0" i="1" smtClean="0">
                                <a:latin typeface="Cambria Math"/>
                              </a:rPr>
                              <m:t>𝑐𝑜𝑟𝑒</m:t>
                            </m:r>
                          </m:sub>
                        </m:sSub>
                      </m:oMath>
                    </m:oMathPara>
                  </a14:m>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684083" y="2135236"/>
                  <a:ext cx="681853" cy="338554"/>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18" name="直線矢印コネクタ 17"/>
            <p:cNvCxnSpPr/>
            <p:nvPr/>
          </p:nvCxnSpPr>
          <p:spPr>
            <a:xfrm>
              <a:off x="3726954" y="2524800"/>
              <a:ext cx="1332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052751" y="2304513"/>
              <a:ext cx="0" cy="140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p:cNvSpPr txBox="1"/>
                <p:nvPr/>
              </p:nvSpPr>
              <p:spPr>
                <a:xfrm>
                  <a:off x="4052027" y="2146746"/>
                  <a:ext cx="6818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a:rPr>
                              <m:t>𝐿</m:t>
                            </m:r>
                          </m:e>
                          <m:sub>
                            <m:r>
                              <a:rPr kumimoji="1" lang="en-US" altLang="ja-JP" sz="1600" b="0" i="1" smtClean="0">
                                <a:latin typeface="Cambria Math"/>
                              </a:rPr>
                              <m:t>𝑐𝑜𝑟𝑒</m:t>
                            </m:r>
                          </m:sub>
                        </m:sSub>
                      </m:oMath>
                    </m:oMathPara>
                  </a14:m>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052027" y="2146746"/>
                  <a:ext cx="681853" cy="338554"/>
                </a:xfrm>
                <a:prstGeom prst="rect">
                  <a:avLst/>
                </a:prstGeom>
                <a:blipFill rotWithShape="1">
                  <a:blip r:embed="rId6"/>
                  <a:stretch>
                    <a:fillRect/>
                  </a:stretch>
                </a:blipFill>
              </p:spPr>
              <p:txBody>
                <a:bodyPr/>
                <a:lstStyle/>
                <a:p>
                  <a:r>
                    <a:rPr lang="ja-JP" altLang="en-US">
                      <a:noFill/>
                    </a:rPr>
                    <a:t> </a:t>
                  </a:r>
                </a:p>
              </p:txBody>
            </p:sp>
          </mc:Fallback>
        </mc:AlternateContent>
        <p:cxnSp>
          <p:nvCxnSpPr>
            <p:cNvPr id="28" name="直線矢印コネクタ 27"/>
            <p:cNvCxnSpPr/>
            <p:nvPr/>
          </p:nvCxnSpPr>
          <p:spPr>
            <a:xfrm>
              <a:off x="5028264" y="2528279"/>
              <a:ext cx="126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288264" y="2304513"/>
              <a:ext cx="0" cy="140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テキスト ボックス 30"/>
                <p:cNvSpPr txBox="1"/>
                <p:nvPr/>
              </p:nvSpPr>
              <p:spPr>
                <a:xfrm>
                  <a:off x="5317337" y="2144868"/>
                  <a:ext cx="6818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a:rPr>
                              <m:t>𝐿</m:t>
                            </m:r>
                          </m:e>
                          <m:sub>
                            <m:r>
                              <a:rPr kumimoji="1" lang="en-US" altLang="ja-JP" sz="1600" b="0" i="1" smtClean="0">
                                <a:latin typeface="Cambria Math"/>
                              </a:rPr>
                              <m:t>𝑐𝑜𝑟𝑒</m:t>
                            </m:r>
                          </m:sub>
                        </m:sSub>
                      </m:oMath>
                    </m:oMathPara>
                  </a14:m>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5317337" y="2144868"/>
                  <a:ext cx="681853" cy="338554"/>
                </a:xfrm>
                <a:prstGeom prst="rect">
                  <a:avLst/>
                </a:prstGeom>
                <a:blipFill rotWithShape="1">
                  <a:blip r:embed="rId7"/>
                  <a:stretch>
                    <a:fillRect/>
                  </a:stretch>
                </a:blipFill>
              </p:spPr>
              <p:txBody>
                <a:bodyPr/>
                <a:lstStyle/>
                <a:p>
                  <a:r>
                    <a:rPr lang="ja-JP" altLang="en-US">
                      <a:noFill/>
                    </a:rPr>
                    <a:t> </a:t>
                  </a:r>
                </a:p>
              </p:txBody>
            </p:sp>
          </mc:Fallback>
        </mc:AlternateContent>
        <p:cxnSp>
          <p:nvCxnSpPr>
            <p:cNvPr id="32" name="直線矢印コネクタ 31"/>
            <p:cNvCxnSpPr/>
            <p:nvPr/>
          </p:nvCxnSpPr>
          <p:spPr>
            <a:xfrm>
              <a:off x="6274066" y="2526785"/>
              <a:ext cx="126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7524328" y="1341016"/>
              <a:ext cx="0" cy="223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p:cNvSpPr txBox="1"/>
                <p:nvPr/>
              </p:nvSpPr>
              <p:spPr>
                <a:xfrm>
                  <a:off x="6563139" y="2158762"/>
                  <a:ext cx="6818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a:rPr>
                              <m:t>𝐿</m:t>
                            </m:r>
                          </m:e>
                          <m:sub>
                            <m:r>
                              <a:rPr kumimoji="1" lang="en-US" altLang="ja-JP" sz="1600" b="0" i="1" smtClean="0">
                                <a:latin typeface="Cambria Math"/>
                              </a:rPr>
                              <m:t>𝑐𝑜𝑟𝑒</m:t>
                            </m:r>
                          </m:sub>
                        </m:sSub>
                      </m:oMath>
                    </m:oMathPara>
                  </a14:m>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6563139" y="2158762"/>
                  <a:ext cx="681853" cy="338554"/>
                </a:xfrm>
                <a:prstGeom prst="rect">
                  <a:avLst/>
                </a:prstGeom>
                <a:blipFill rotWithShape="1">
                  <a:blip r:embed="rId8"/>
                  <a:stretch>
                    <a:fillRect/>
                  </a:stretch>
                </a:blipFill>
              </p:spPr>
              <p:txBody>
                <a:bodyPr/>
                <a:lstStyle/>
                <a:p>
                  <a:r>
                    <a:rPr lang="ja-JP" altLang="en-US">
                      <a:noFill/>
                    </a:rPr>
                    <a:t> </a:t>
                  </a:r>
                </a:p>
              </p:txBody>
            </p:sp>
          </mc:Fallback>
        </mc:AlternateContent>
        <p:cxnSp>
          <p:nvCxnSpPr>
            <p:cNvPr id="45" name="直線コネクタ 44"/>
            <p:cNvCxnSpPr/>
            <p:nvPr/>
          </p:nvCxnSpPr>
          <p:spPr>
            <a:xfrm flipV="1">
              <a:off x="8715567" y="2313008"/>
              <a:ext cx="0" cy="118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7545526" y="2514481"/>
              <a:ext cx="1170041" cy="12304"/>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455450" y="2206704"/>
              <a:ext cx="1368152" cy="307777"/>
            </a:xfrm>
            <a:prstGeom prst="rect">
              <a:avLst/>
            </a:prstGeom>
            <a:no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396</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p:cxnSp>
          <p:nvCxnSpPr>
            <p:cNvPr id="49" name="直線矢印コネクタ 48"/>
            <p:cNvCxnSpPr/>
            <p:nvPr/>
          </p:nvCxnSpPr>
          <p:spPr>
            <a:xfrm>
              <a:off x="1770083" y="1700808"/>
              <a:ext cx="575424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36512" y="1700808"/>
              <a:ext cx="2232000" cy="0"/>
            </a:xfrm>
            <a:prstGeom prst="straightConnector1">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テキスト ボックス 50"/>
                <p:cNvSpPr txBox="1"/>
                <p:nvPr/>
              </p:nvSpPr>
              <p:spPr>
                <a:xfrm>
                  <a:off x="5327576" y="1315507"/>
                  <a:ext cx="400494" cy="338554"/>
                </a:xfrm>
                <a:prstGeom prst="rect">
                  <a:avLst/>
                </a:prstGeom>
                <a:noFill/>
              </p:spPr>
              <p:txBody>
                <a:bodyPr wrap="none" rtlCol="0">
                  <a:spAutoFit/>
                </a:bodyPr>
                <a:lstStyle/>
                <a:p>
                  <a14:m>
                    <m:oMath xmlns:m="http://schemas.openxmlformats.org/officeDocument/2006/math">
                      <m:r>
                        <a:rPr kumimoji="1" lang="en-US" altLang="ja-JP" sz="1600" b="0" i="1" smtClean="0">
                          <a:latin typeface="Cambria Math"/>
                        </a:rPr>
                        <m:t>𝐿</m:t>
                      </m:r>
                    </m:oMath>
                  </a14:m>
                  <a:r>
                    <a:rPr kumimoji="1" lang="en-US" altLang="ja-JP" sz="1600" dirty="0"/>
                    <a:t>=</a:t>
                  </a:r>
                  <a:endParaRPr kumimoji="1" lang="ja-JP" altLang="en-US" sz="1600"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5327576" y="1315507"/>
                  <a:ext cx="400494" cy="338554"/>
                </a:xfrm>
                <a:prstGeom prst="rect">
                  <a:avLst/>
                </a:prstGeom>
                <a:blipFill rotWithShape="1">
                  <a:blip r:embed="rId9"/>
                  <a:stretch>
                    <a:fillRect t="-5455" r="-6061" b="-23636"/>
                  </a:stretch>
                </a:blipFill>
              </p:spPr>
              <p:txBody>
                <a:bodyPr/>
                <a:lstStyle/>
                <a:p>
                  <a:r>
                    <a:rPr lang="ja-JP" altLang="en-US">
                      <a:noFill/>
                    </a:rPr>
                    <a:t> </a:t>
                  </a:r>
                </a:p>
              </p:txBody>
            </p:sp>
          </mc:Fallback>
        </mc:AlternateContent>
        <p:sp>
          <p:nvSpPr>
            <p:cNvPr id="52" name="テキスト ボックス 51"/>
            <p:cNvSpPr txBox="1"/>
            <p:nvPr/>
          </p:nvSpPr>
          <p:spPr>
            <a:xfrm>
              <a:off x="4317251" y="1326837"/>
              <a:ext cx="1368152" cy="307777"/>
            </a:xfrm>
            <a:prstGeom prst="rect">
              <a:avLst/>
            </a:prstGeom>
            <a:no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5126</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テキスト ボックス 54"/>
                <p:cNvSpPr txBox="1"/>
                <p:nvPr/>
              </p:nvSpPr>
              <p:spPr>
                <a:xfrm>
                  <a:off x="0" y="3041582"/>
                  <a:ext cx="827974" cy="523220"/>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ja-JP" sz="1400" i="1" smtClean="0">
                                <a:latin typeface="Cambria Math" panose="02040503050406030204" pitchFamily="18" charset="0"/>
                              </a:rPr>
                            </m:ctrlPr>
                          </m:sSubPr>
                          <m:e>
                            <m:r>
                              <a:rPr lang="en-US" altLang="ja-JP" sz="1400" i="1">
                                <a:latin typeface="Cambria Math"/>
                              </a:rPr>
                              <m:t>𝐻</m:t>
                            </m:r>
                          </m:e>
                          <m:sub>
                            <m:r>
                              <a:rPr lang="en-US" altLang="ja-JP" sz="1400" b="0" i="1" smtClean="0">
                                <a:latin typeface="Cambria Math"/>
                              </a:rPr>
                              <m:t>1</m:t>
                            </m:r>
                          </m:sub>
                        </m:sSub>
                        <m:r>
                          <a:rPr lang="ja-JP" altLang="en-US" sz="1400" b="0" i="1" smtClean="0">
                            <a:latin typeface="Cambria Math"/>
                          </a:rPr>
                          <m:t>側</m:t>
                        </m:r>
                        <m:r>
                          <a:rPr lang="ja-JP" altLang="en-US" sz="1400" i="1">
                            <a:latin typeface="Cambria Math"/>
                          </a:rPr>
                          <m:t>から</m:t>
                        </m:r>
                      </m:oMath>
                    </m:oMathPara>
                  </a14:m>
                  <a:endParaRPr lang="en-US" altLang="ja-JP" sz="1400" b="0" dirty="0">
                    <a:latin typeface="Times New Roman" panose="02020603050405020304" pitchFamily="18" charset="0"/>
                  </a:endParaRPr>
                </a:p>
                <a:p>
                  <a:pPr algn="ctr"/>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0" y="3041582"/>
                  <a:ext cx="827974" cy="523220"/>
                </a:xfrm>
                <a:prstGeom prst="rect">
                  <a:avLst/>
                </a:prstGeom>
                <a:blipFill rotWithShape="1">
                  <a:blip r:embed="rId10"/>
                  <a:stretch>
                    <a:fillRect r="-2899"/>
                  </a:stretch>
                </a:blipFill>
                <a:ln>
                  <a:solidFill>
                    <a:schemeClr val="tx1"/>
                  </a:solidFill>
                </a:ln>
              </p:spPr>
              <p:txBody>
                <a:bodyPr/>
                <a:lstStyle/>
                <a:p>
                  <a:r>
                    <a:rPr lang="ja-JP" altLang="en-US">
                      <a:noFill/>
                    </a:rPr>
                    <a:t> </a:t>
                  </a:r>
                </a:p>
              </p:txBody>
            </p:sp>
          </mc:Fallback>
        </mc:AlternateContent>
        <p:cxnSp>
          <p:nvCxnSpPr>
            <p:cNvPr id="56" name="直線矢印コネクタ 55"/>
            <p:cNvCxnSpPr/>
            <p:nvPr/>
          </p:nvCxnSpPr>
          <p:spPr>
            <a:xfrm>
              <a:off x="274996" y="3439550"/>
              <a:ext cx="3240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923975" y="2322314"/>
              <a:ext cx="0" cy="144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99145" y="2526785"/>
              <a:ext cx="6120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12961" y="2519838"/>
              <a:ext cx="612000" cy="0"/>
            </a:xfrm>
            <a:prstGeom prst="straightConnector1">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89048" y="2209664"/>
              <a:ext cx="1368152" cy="307777"/>
            </a:xfrm>
            <a:prstGeom prst="rect">
              <a:avLst/>
            </a:prstGeom>
            <a:no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2946</a:t>
              </a:r>
              <a:r>
                <a:rPr kumimoji="1" lang="en-US" altLang="ja-JP" sz="1400" dirty="0">
                  <a:latin typeface="Times New Roman" panose="02020603050405020304" pitchFamily="18" charset="0"/>
                  <a:cs typeface="Times New Roman" panose="02020603050405020304" pitchFamily="18" charset="0"/>
                </a:rPr>
                <a:t>(mm)</a:t>
              </a:r>
              <a:endParaRPr kumimoji="1" lang="ja-JP"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1" name="テキスト ボックス 60"/>
                <p:cNvSpPr txBox="1"/>
                <p:nvPr/>
              </p:nvSpPr>
              <p:spPr>
                <a:xfrm>
                  <a:off x="249901" y="1931156"/>
                  <a:ext cx="757195" cy="338554"/>
                </a:xfrm>
                <a:prstGeom prst="rect">
                  <a:avLst/>
                </a:prstGeom>
                <a:noFill/>
              </p:spPr>
              <p:txBody>
                <a:bodyPr wrap="none" rtlCol="0">
                  <a:spAutoFit/>
                </a:bodyPr>
                <a:lstStyle/>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a:rPr>
                            <m:t>𝐿</m:t>
                          </m:r>
                        </m:e>
                        <m:sub>
                          <m:r>
                            <a:rPr kumimoji="1" lang="en-US" altLang="ja-JP" sz="1600" b="0" i="1" smtClean="0">
                              <a:latin typeface="Cambria Math"/>
                            </a:rPr>
                            <m:t>𝑡𝑢𝑏𝑒</m:t>
                          </m:r>
                        </m:sub>
                      </m:sSub>
                    </m:oMath>
                  </a14:m>
                  <a:r>
                    <a:rPr kumimoji="1" lang="en-US" altLang="ja-JP" sz="1600" dirty="0">
                      <a:latin typeface="Times New Roman" panose="02020603050405020304" pitchFamily="18" charset="0"/>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249901" y="1931156"/>
                  <a:ext cx="757195" cy="338554"/>
                </a:xfrm>
                <a:prstGeom prst="rect">
                  <a:avLst/>
                </a:prstGeom>
                <a:blipFill rotWithShape="1">
                  <a:blip r:embed="rId11"/>
                  <a:stretch>
                    <a:fillRect t="-5455" r="-3226" b="-23636"/>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6" name="テキスト ボックス 35"/>
              <p:cNvSpPr txBox="1"/>
              <p:nvPr/>
            </p:nvSpPr>
            <p:spPr>
              <a:xfrm>
                <a:off x="-612576" y="5356024"/>
                <a:ext cx="10585176" cy="1077218"/>
              </a:xfrm>
              <a:prstGeom prst="rect">
                <a:avLst/>
              </a:prstGeom>
              <a:noFill/>
            </p:spPr>
            <p:txBody>
              <a:bodyPr wrap="square" rtlCol="0">
                <a:spAutoFit/>
              </a:bodyPr>
              <a:lstStyle/>
              <a:p>
                <a:pPr algn="ctr"/>
                <a:r>
                  <a:rPr lang="en-US" altLang="ja-JP" sz="3200" dirty="0">
                    <a:latin typeface="Times New Roman" panose="02020603050405020304" pitchFamily="18" charset="0"/>
                    <a:cs typeface="Times New Roman" panose="02020603050405020304" pitchFamily="18" charset="0"/>
                  </a:rPr>
                  <a:t>Electricity-feedback </a:t>
                </a:r>
                <a:r>
                  <a:rPr lang="en-US" altLang="ja-JP" sz="3200" dirty="0" err="1">
                    <a:latin typeface="Times New Roman" panose="02020603050405020304" pitchFamily="18" charset="0"/>
                    <a:cs typeface="Times New Roman" panose="02020603050405020304" pitchFamily="18" charset="0"/>
                  </a:rPr>
                  <a:t>thermoacoustic</a:t>
                </a:r>
                <a:r>
                  <a:rPr lang="en-US" altLang="ja-JP" sz="3200" dirty="0">
                    <a:latin typeface="Times New Roman" panose="02020603050405020304" pitchFamily="18" charset="0"/>
                    <a:cs typeface="Times New Roman" panose="02020603050405020304" pitchFamily="18" charset="0"/>
                  </a:rPr>
                  <a:t> electric generator</a:t>
                </a:r>
                <a:endParaRPr lang="ja-JP" altLang="en-US" sz="3200" dirty="0">
                  <a:latin typeface="Times New Roman" panose="02020603050405020304" pitchFamily="18" charset="0"/>
                  <a:cs typeface="Times New Roman" panose="02020603050405020304" pitchFamily="18" charset="0"/>
                </a:endParaRPr>
              </a:p>
              <a:p>
                <a:pPr algn="ctr"/>
                <a:r>
                  <a:rPr lang="en-US" altLang="ja-JP" sz="3200" dirty="0"/>
                  <a:t> </a:t>
                </a:r>
                <a:r>
                  <a:rPr lang="ja-JP" altLang="en-US" sz="3200" dirty="0"/>
                  <a:t>（</a:t>
                </a:r>
                <a14:m>
                  <m:oMath xmlns:m="http://schemas.openxmlformats.org/officeDocument/2006/math">
                    <m:sSub>
                      <m:sSubPr>
                        <m:ctrlPr>
                          <a:rPr lang="en-US" altLang="ja-JP" sz="3200" i="1" smtClean="0">
                            <a:latin typeface="Cambria Math" panose="02040503050406030204" pitchFamily="18" charset="0"/>
                          </a:rPr>
                        </m:ctrlPr>
                      </m:sSubPr>
                      <m:e>
                        <m:r>
                          <a:rPr lang="en-US" altLang="ja-JP" sz="3200" b="0" i="1" smtClean="0">
                            <a:latin typeface="Cambria Math"/>
                          </a:rPr>
                          <m:t>𝐻</m:t>
                        </m:r>
                      </m:e>
                      <m:sub>
                        <m:r>
                          <a:rPr lang="en-US" altLang="ja-JP" sz="3200" b="0" i="1" smtClean="0">
                            <a:latin typeface="Cambria Math"/>
                          </a:rPr>
                          <m:t>2</m:t>
                        </m:r>
                      </m:sub>
                    </m:sSub>
                    <m:r>
                      <a:rPr lang="en-US" altLang="ja-JP" sz="3200" b="0" i="0" smtClean="0">
                        <a:latin typeface="Cambria Math"/>
                      </a:rPr>
                      <m:t> </m:t>
                    </m:r>
                    <m:r>
                      <m:rPr>
                        <m:sty m:val="p"/>
                      </m:rPr>
                      <a:rPr lang="en-US" altLang="ja-JP" sz="3200" b="0" i="0" smtClean="0">
                        <a:latin typeface="Cambria Math"/>
                      </a:rPr>
                      <m:t>s</m:t>
                    </m:r>
                  </m:oMath>
                </a14:m>
                <a:r>
                  <a:rPr lang="en-US" altLang="ja-JP" sz="3200" dirty="0"/>
                  <a:t>ide</a:t>
                </a:r>
                <a:r>
                  <a:rPr lang="ja-JP" altLang="en-US" sz="3200" dirty="0"/>
                  <a:t>）</a:t>
                </a:r>
                <a:endParaRPr kumimoji="1" lang="ja-JP" altLang="en-US" sz="32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612576" y="5356024"/>
                <a:ext cx="10585176" cy="1077218"/>
              </a:xfrm>
              <a:prstGeom prst="rect">
                <a:avLst/>
              </a:prstGeom>
              <a:blipFill rotWithShape="1">
                <a:blip r:embed="rId12"/>
                <a:stretch>
                  <a:fillRect t="-7955" b="-19318"/>
                </a:stretch>
              </a:blipFill>
            </p:spPr>
            <p:txBody>
              <a:bodyPr/>
              <a:lstStyle/>
              <a:p>
                <a:r>
                  <a:rPr lang="ja-JP" altLang="en-US">
                    <a:noFill/>
                  </a:rPr>
                  <a:t> </a:t>
                </a:r>
              </a:p>
            </p:txBody>
          </p:sp>
        </mc:Fallback>
      </mc:AlternateContent>
      <p:sp>
        <p:nvSpPr>
          <p:cNvPr id="8" name="スライド番号プレースホルダー 7"/>
          <p:cNvSpPr>
            <a:spLocks noGrp="1"/>
          </p:cNvSpPr>
          <p:nvPr>
            <p:ph type="sldNum" sz="quarter" idx="12"/>
          </p:nvPr>
        </p:nvSpPr>
        <p:spPr/>
        <p:txBody>
          <a:bodyPr/>
          <a:lstStyle/>
          <a:p>
            <a:fld id="{3556F7E2-C778-434E-811A-7B1A55422EAD}" type="slidenum">
              <a:rPr kumimoji="1" lang="ja-JP" altLang="en-US" smtClean="0"/>
              <a:t>28</a:t>
            </a:fld>
            <a:endParaRPr kumimoji="1" lang="ja-JP" altLang="en-US"/>
          </a:p>
        </p:txBody>
      </p:sp>
    </p:spTree>
    <p:extLst>
      <p:ext uri="{BB962C8B-B14F-4D97-AF65-F5344CB8AC3E}">
        <p14:creationId xmlns:p14="http://schemas.microsoft.com/office/powerpoint/2010/main" val="3978896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lum bright="10000"/>
            <a:extLst>
              <a:ext uri="{28A0092B-C50C-407E-A947-70E740481C1C}">
                <a14:useLocalDpi xmlns:a14="http://schemas.microsoft.com/office/drawing/2010/main" val="0"/>
              </a:ext>
            </a:extLst>
          </a:blip>
          <a:srcRect l="30234" t="22145" b="7856"/>
          <a:stretch/>
        </p:blipFill>
        <p:spPr>
          <a:xfrm>
            <a:off x="80616" y="548680"/>
            <a:ext cx="9058833" cy="5112568"/>
          </a:xfrm>
          <a:prstGeom prst="rect">
            <a:avLst/>
          </a:prstGeom>
          <a:ln>
            <a:solidFill>
              <a:schemeClr val="bg1"/>
            </a:solidFill>
          </a:ln>
        </p:spPr>
      </p:pic>
      <p:cxnSp>
        <p:nvCxnSpPr>
          <p:cNvPr id="12" name="直線コネクタ 11"/>
          <p:cNvCxnSpPr>
            <a:endCxn id="14" idx="2"/>
          </p:cNvCxnSpPr>
          <p:nvPr/>
        </p:nvCxnSpPr>
        <p:spPr>
          <a:xfrm flipH="1" flipV="1">
            <a:off x="6374616" y="1916832"/>
            <a:ext cx="612008" cy="92623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762608" y="1609055"/>
            <a:ext cx="1224016" cy="307777"/>
          </a:xfrm>
          <a:prstGeom prst="rect">
            <a:avLst/>
          </a:prstGeom>
          <a:solidFill>
            <a:schemeClr val="bg1"/>
          </a:solidFill>
          <a:ln>
            <a:solidFill>
              <a:schemeClr val="bg1"/>
            </a:solidFill>
          </a:ln>
        </p:spPr>
        <p:txBody>
          <a:bodyPr wrap="square" rtlCol="0">
            <a:spAutoFit/>
          </a:bodyPr>
          <a:lstStyle/>
          <a:p>
            <a:pPr algn="ctr"/>
            <a:r>
              <a:rPr lang="ja-JP" altLang="en-US" sz="1400" dirty="0">
                <a:solidFill>
                  <a:sysClr val="windowText" lastClr="000000"/>
                </a:solidFill>
                <a:latin typeface="Arial" panose="020B0604020202020204" pitchFamily="34" charset="0"/>
                <a:ea typeface="Arial Unicode MS" pitchFamily="50" charset="-128"/>
                <a:cs typeface="Arial" panose="020B0604020202020204" pitchFamily="34" charset="0"/>
              </a:rPr>
              <a:t>コイル</a:t>
            </a:r>
            <a:endParaRPr kumimoji="1" lang="ja-JP" altLang="en-US" sz="1400" dirty="0">
              <a:solidFill>
                <a:sysClr val="windowText" lastClr="000000"/>
              </a:solidFill>
              <a:latin typeface="Arial" panose="020B0604020202020204" pitchFamily="34" charset="0"/>
              <a:ea typeface="Arial Unicode MS" pitchFamily="50" charset="-128"/>
              <a:cs typeface="Arial" panose="020B0604020202020204" pitchFamily="34" charset="0"/>
            </a:endParaRPr>
          </a:p>
        </p:txBody>
      </p:sp>
      <p:sp>
        <p:nvSpPr>
          <p:cNvPr id="13" name="テキスト ボックス 12"/>
          <p:cNvSpPr txBox="1"/>
          <p:nvPr/>
        </p:nvSpPr>
        <p:spPr>
          <a:xfrm>
            <a:off x="2519772" y="2885061"/>
            <a:ext cx="1512168" cy="307777"/>
          </a:xfrm>
          <a:prstGeom prst="rect">
            <a:avLst/>
          </a:prstGeom>
          <a:solidFill>
            <a:schemeClr val="bg1"/>
          </a:solidFill>
          <a:ln>
            <a:solidFill>
              <a:schemeClr val="bg1"/>
            </a:solidFill>
          </a:ln>
        </p:spPr>
        <p:txBody>
          <a:bodyPr wrap="square" rtlCol="0">
            <a:spAutoFit/>
          </a:bodyPr>
          <a:lstStyle/>
          <a:p>
            <a:pPr algn="ctr"/>
            <a:r>
              <a:rPr kumimoji="1" lang="ja-JP" altLang="en-US" sz="1400" dirty="0">
                <a:solidFill>
                  <a:sysClr val="windowText" lastClr="000000"/>
                </a:solidFill>
                <a:latin typeface="Arial" panose="020B0604020202020204" pitchFamily="34" charset="0"/>
                <a:ea typeface="Arial Unicode MS" pitchFamily="50" charset="-128"/>
                <a:cs typeface="Arial" panose="020B0604020202020204" pitchFamily="34" charset="0"/>
              </a:rPr>
              <a:t>音波</a:t>
            </a:r>
          </a:p>
        </p:txBody>
      </p:sp>
      <p:cxnSp>
        <p:nvCxnSpPr>
          <p:cNvPr id="16" name="直線矢印コネクタ 15"/>
          <p:cNvCxnSpPr/>
          <p:nvPr/>
        </p:nvCxnSpPr>
        <p:spPr>
          <a:xfrm>
            <a:off x="2879812" y="3338626"/>
            <a:ext cx="864096"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endCxn id="18" idx="2"/>
          </p:cNvCxnSpPr>
          <p:nvPr/>
        </p:nvCxnSpPr>
        <p:spPr>
          <a:xfrm flipH="1" flipV="1">
            <a:off x="4355033" y="1762943"/>
            <a:ext cx="1581906" cy="10815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740755" y="1455166"/>
            <a:ext cx="1228556" cy="307777"/>
          </a:xfrm>
          <a:prstGeom prst="rect">
            <a:avLst/>
          </a:prstGeom>
          <a:solidFill>
            <a:schemeClr val="bg1"/>
          </a:solidFill>
          <a:ln>
            <a:solidFill>
              <a:schemeClr val="bg1"/>
            </a:solidFill>
          </a:ln>
        </p:spPr>
        <p:txBody>
          <a:bodyPr wrap="square" rtlCol="0">
            <a:spAutoFit/>
          </a:bodyPr>
          <a:lstStyle/>
          <a:p>
            <a:pPr algn="ctr"/>
            <a:r>
              <a:rPr lang="ja-JP" altLang="en-US" sz="1400" dirty="0">
                <a:solidFill>
                  <a:sysClr val="windowText" lastClr="000000"/>
                </a:solidFill>
                <a:latin typeface="Arial" panose="020B0604020202020204" pitchFamily="34" charset="0"/>
                <a:ea typeface="Arial Unicode MS" pitchFamily="50" charset="-128"/>
                <a:cs typeface="Arial" panose="020B0604020202020204" pitchFamily="34" charset="0"/>
              </a:rPr>
              <a:t>ベローズ</a:t>
            </a:r>
            <a:endParaRPr kumimoji="1" lang="ja-JP" altLang="en-US" sz="1400" dirty="0">
              <a:solidFill>
                <a:sysClr val="windowText" lastClr="000000"/>
              </a:solidFill>
              <a:latin typeface="Arial" panose="020B0604020202020204" pitchFamily="34" charset="0"/>
              <a:ea typeface="Arial Unicode MS" pitchFamily="50" charset="-128"/>
              <a:cs typeface="Arial" panose="020B0604020202020204" pitchFamily="34" charset="0"/>
            </a:endParaRPr>
          </a:p>
        </p:txBody>
      </p:sp>
      <p:sp>
        <p:nvSpPr>
          <p:cNvPr id="19" name="テキスト ボックス 18"/>
          <p:cNvSpPr txBox="1"/>
          <p:nvPr/>
        </p:nvSpPr>
        <p:spPr>
          <a:xfrm>
            <a:off x="7911013" y="1052736"/>
            <a:ext cx="1228436" cy="307777"/>
          </a:xfrm>
          <a:prstGeom prst="rect">
            <a:avLst/>
          </a:prstGeom>
          <a:solidFill>
            <a:schemeClr val="bg1"/>
          </a:solidFill>
          <a:ln>
            <a:solidFill>
              <a:schemeClr val="bg1"/>
            </a:solidFill>
          </a:ln>
        </p:spPr>
        <p:txBody>
          <a:bodyPr wrap="square" rtlCol="0">
            <a:spAutoFit/>
          </a:bodyPr>
          <a:lstStyle/>
          <a:p>
            <a:pPr algn="ctr"/>
            <a:r>
              <a:rPr lang="ja-JP" altLang="en-US" sz="1400" dirty="0">
                <a:solidFill>
                  <a:sysClr val="windowText" lastClr="000000"/>
                </a:solidFill>
                <a:latin typeface="Arial" panose="020B0604020202020204" pitchFamily="34" charset="0"/>
                <a:ea typeface="Arial Unicode MS" pitchFamily="50" charset="-128"/>
                <a:cs typeface="Arial" panose="020B0604020202020204" pitchFamily="34" charset="0"/>
              </a:rPr>
              <a:t>磁気</a:t>
            </a:r>
            <a:r>
              <a:rPr kumimoji="1" lang="ja-JP" altLang="en-US" sz="1400" dirty="0">
                <a:solidFill>
                  <a:sysClr val="windowText" lastClr="000000"/>
                </a:solidFill>
                <a:latin typeface="Arial" panose="020B0604020202020204" pitchFamily="34" charset="0"/>
                <a:ea typeface="Arial Unicode MS" pitchFamily="50" charset="-128"/>
                <a:cs typeface="Arial" panose="020B0604020202020204" pitchFamily="34" charset="0"/>
              </a:rPr>
              <a:t>回路</a:t>
            </a:r>
          </a:p>
        </p:txBody>
      </p:sp>
      <p:sp>
        <p:nvSpPr>
          <p:cNvPr id="21" name="テキスト ボックス 20"/>
          <p:cNvSpPr txBox="1"/>
          <p:nvPr/>
        </p:nvSpPr>
        <p:spPr>
          <a:xfrm>
            <a:off x="4498857" y="4520481"/>
            <a:ext cx="1228556" cy="307777"/>
          </a:xfrm>
          <a:prstGeom prst="rect">
            <a:avLst/>
          </a:prstGeom>
          <a:solidFill>
            <a:schemeClr val="bg1"/>
          </a:solidFill>
          <a:ln>
            <a:solidFill>
              <a:schemeClr val="bg1"/>
            </a:solidFill>
          </a:ln>
        </p:spPr>
        <p:txBody>
          <a:bodyPr wrap="square" rtlCol="0">
            <a:spAutoFit/>
          </a:bodyPr>
          <a:lstStyle/>
          <a:p>
            <a:pPr algn="ctr"/>
            <a:r>
              <a:rPr lang="ja-JP" altLang="en-US" sz="1400" dirty="0">
                <a:solidFill>
                  <a:sysClr val="windowText" lastClr="000000"/>
                </a:solidFill>
                <a:latin typeface="Arial" panose="020B0604020202020204" pitchFamily="34" charset="0"/>
                <a:ea typeface="Arial Unicode MS" pitchFamily="50" charset="-128"/>
                <a:cs typeface="Arial" panose="020B0604020202020204" pitchFamily="34" charset="0"/>
              </a:rPr>
              <a:t>プレート</a:t>
            </a:r>
            <a:endParaRPr kumimoji="1" lang="ja-JP" altLang="en-US" sz="1400" dirty="0">
              <a:solidFill>
                <a:sysClr val="windowText" lastClr="000000"/>
              </a:solidFill>
              <a:latin typeface="Arial" panose="020B0604020202020204" pitchFamily="34" charset="0"/>
              <a:ea typeface="Arial Unicode MS" pitchFamily="50" charset="-128"/>
              <a:cs typeface="Arial" panose="020B0604020202020204" pitchFamily="34" charset="0"/>
            </a:endParaRPr>
          </a:p>
        </p:txBody>
      </p:sp>
      <p:cxnSp>
        <p:nvCxnSpPr>
          <p:cNvPr id="22" name="直線コネクタ 21"/>
          <p:cNvCxnSpPr/>
          <p:nvPr/>
        </p:nvCxnSpPr>
        <p:spPr>
          <a:xfrm flipH="1">
            <a:off x="5154228" y="3440361"/>
            <a:ext cx="1055864" cy="10801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951820" y="5956189"/>
            <a:ext cx="3240360" cy="646331"/>
          </a:xfrm>
          <a:prstGeom prst="rect">
            <a:avLst/>
          </a:prstGeom>
          <a:noFill/>
        </p:spPr>
        <p:txBody>
          <a:bodyPr wrap="square" rtlCol="0">
            <a:spAutoFit/>
          </a:bodyPr>
          <a:lstStyle/>
          <a:p>
            <a:pPr algn="ctr"/>
            <a:r>
              <a:rPr lang="en-US" altLang="ja-JP" sz="3600" dirty="0"/>
              <a:t>Linear motor</a:t>
            </a:r>
            <a:endParaRPr kumimoji="1" lang="ja-JP" altLang="en-US" sz="3600" dirty="0"/>
          </a:p>
        </p:txBody>
      </p:sp>
      <p:sp>
        <p:nvSpPr>
          <p:cNvPr id="2" name="スライド番号プレースホルダー 1"/>
          <p:cNvSpPr>
            <a:spLocks noGrp="1"/>
          </p:cNvSpPr>
          <p:nvPr>
            <p:ph type="sldNum" sz="quarter" idx="12"/>
          </p:nvPr>
        </p:nvSpPr>
        <p:spPr/>
        <p:txBody>
          <a:bodyPr/>
          <a:lstStyle/>
          <a:p>
            <a:fld id="{3556F7E2-C778-434E-811A-7B1A55422EAD}" type="slidenum">
              <a:rPr kumimoji="1" lang="ja-JP" altLang="en-US" smtClean="0"/>
              <a:t>29</a:t>
            </a:fld>
            <a:endParaRPr kumimoji="1" lang="ja-JP" altLang="en-US"/>
          </a:p>
        </p:txBody>
      </p:sp>
    </p:spTree>
    <p:extLst>
      <p:ext uri="{BB962C8B-B14F-4D97-AF65-F5344CB8AC3E}">
        <p14:creationId xmlns:p14="http://schemas.microsoft.com/office/powerpoint/2010/main" val="2791848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0" y="-10978"/>
            <a:ext cx="9138569" cy="1143000"/>
          </a:xfrm>
        </p:spPr>
        <p:txBody>
          <a:bodyPr>
            <a:noAutofit/>
          </a:bodyPr>
          <a:lstStyle/>
          <a:p>
            <a:pPr algn="l"/>
            <a:r>
              <a:rPr kumimoji="1" lang="ja-JP" altLang="en-US" sz="3600" dirty="0"/>
              <a:t>研究</a:t>
            </a:r>
            <a:r>
              <a:rPr kumimoji="1" lang="ja-JP" altLang="en-US" sz="3600" dirty="0" smtClean="0"/>
              <a:t>背景</a:t>
            </a:r>
            <a:endParaRPr kumimoji="1" lang="ja-JP" altLang="en-US" sz="3600" dirty="0"/>
          </a:p>
        </p:txBody>
      </p:sp>
      <p:sp>
        <p:nvSpPr>
          <p:cNvPr id="103" name="テキスト ボックス 102"/>
          <p:cNvSpPr txBox="1"/>
          <p:nvPr/>
        </p:nvSpPr>
        <p:spPr>
          <a:xfrm>
            <a:off x="107504" y="1990538"/>
            <a:ext cx="44161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ループ管進行波型熱</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音響発電機</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19" name="グループ化 118"/>
          <p:cNvGrpSpPr/>
          <p:nvPr/>
        </p:nvGrpSpPr>
        <p:grpSpPr>
          <a:xfrm>
            <a:off x="4652418" y="1453392"/>
            <a:ext cx="4384078" cy="1687576"/>
            <a:chOff x="1573642" y="1484784"/>
            <a:chExt cx="8044138" cy="2853736"/>
          </a:xfrm>
        </p:grpSpPr>
        <p:sp>
          <p:nvSpPr>
            <p:cNvPr id="120" name="角丸四角形 119"/>
            <p:cNvSpPr/>
            <p:nvPr/>
          </p:nvSpPr>
          <p:spPr>
            <a:xfrm>
              <a:off x="2100552" y="1949947"/>
              <a:ext cx="4992556" cy="16960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角丸四角形 120"/>
            <p:cNvSpPr/>
            <p:nvPr/>
          </p:nvSpPr>
          <p:spPr>
            <a:xfrm>
              <a:off x="1573642" y="1628800"/>
              <a:ext cx="6094702" cy="24482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22" name="直線コネクタ 121"/>
            <p:cNvCxnSpPr/>
            <p:nvPr/>
          </p:nvCxnSpPr>
          <p:spPr>
            <a:xfrm>
              <a:off x="7679016" y="3646015"/>
              <a:ext cx="304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7131864" y="4060848"/>
              <a:ext cx="8515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正方形/長方形 123"/>
            <p:cNvSpPr/>
            <p:nvPr/>
          </p:nvSpPr>
          <p:spPr>
            <a:xfrm>
              <a:off x="7106032" y="3684999"/>
              <a:ext cx="924766" cy="340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5" name="正方形/長方形 124"/>
            <p:cNvSpPr/>
            <p:nvPr/>
          </p:nvSpPr>
          <p:spPr>
            <a:xfrm>
              <a:off x="7983383" y="3319328"/>
              <a:ext cx="1634397" cy="1019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6" name="正方形/長方形 125"/>
            <p:cNvSpPr/>
            <p:nvPr/>
          </p:nvSpPr>
          <p:spPr>
            <a:xfrm>
              <a:off x="2612274" y="1484784"/>
              <a:ext cx="1819466" cy="647464"/>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7" name="テキスト ボックス 126"/>
            <p:cNvSpPr txBox="1"/>
            <p:nvPr/>
          </p:nvSpPr>
          <p:spPr>
            <a:xfrm>
              <a:off x="2815656" y="2460290"/>
              <a:ext cx="3562350" cy="6765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8" name="U ターン矢印 127"/>
            <p:cNvSpPr/>
            <p:nvPr/>
          </p:nvSpPr>
          <p:spPr>
            <a:xfrm flipH="1">
              <a:off x="2572984" y="2273328"/>
              <a:ext cx="4251693" cy="930005"/>
            </a:xfrm>
            <a:prstGeom prst="uturnArrow">
              <a:avLst>
                <a:gd name="adj1" fmla="val 10325"/>
                <a:gd name="adj2" fmla="val 13260"/>
                <a:gd name="adj3" fmla="val 14728"/>
                <a:gd name="adj4" fmla="val 43750"/>
                <a:gd name="adj5"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130" name="下矢印 129"/>
          <p:cNvSpPr/>
          <p:nvPr/>
        </p:nvSpPr>
        <p:spPr>
          <a:xfrm>
            <a:off x="467544" y="2942847"/>
            <a:ext cx="1008112" cy="10622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4221830" y="3717032"/>
            <a:ext cx="4814666" cy="2088232"/>
            <a:chOff x="4221830" y="3501008"/>
            <a:chExt cx="4814666" cy="2088232"/>
          </a:xfrm>
        </p:grpSpPr>
        <p:sp>
          <p:nvSpPr>
            <p:cNvPr id="105" name="正方形/長方形 104"/>
            <p:cNvSpPr/>
            <p:nvPr/>
          </p:nvSpPr>
          <p:spPr>
            <a:xfrm>
              <a:off x="5191199" y="4079417"/>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正方形/長方形 105"/>
            <p:cNvSpPr/>
            <p:nvPr/>
          </p:nvSpPr>
          <p:spPr>
            <a:xfrm>
              <a:off x="6358629" y="4079417"/>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7" name="直線コネクタ 106"/>
            <p:cNvCxnSpPr>
              <a:stCxn id="115" idx="2"/>
            </p:cNvCxnSpPr>
            <p:nvPr/>
          </p:nvCxnSpPr>
          <p:spPr>
            <a:xfrm>
              <a:off x="4735270" y="4515699"/>
              <a:ext cx="0" cy="5153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4727662" y="5027666"/>
              <a:ext cx="14400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endCxn id="116" idx="2"/>
            </p:cNvCxnSpPr>
            <p:nvPr/>
          </p:nvCxnSpPr>
          <p:spPr>
            <a:xfrm flipV="1">
              <a:off x="8579799" y="4515699"/>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6159513" y="4740713"/>
              <a:ext cx="1157854"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circuit</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1" name="直線コネクタ 110"/>
            <p:cNvCxnSpPr>
              <a:endCxn id="110" idx="3"/>
            </p:cNvCxnSpPr>
            <p:nvPr/>
          </p:nvCxnSpPr>
          <p:spPr>
            <a:xfrm flipH="1">
              <a:off x="7317367" y="5027667"/>
              <a:ext cx="12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6979332" y="4222826"/>
              <a:ext cx="80565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6203039" y="3501008"/>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4" name="テキスト ボックス 113"/>
            <p:cNvSpPr txBox="1"/>
            <p:nvPr/>
          </p:nvSpPr>
          <p:spPr>
            <a:xfrm>
              <a:off x="4221830" y="5189130"/>
              <a:ext cx="19781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5" name="正方形/長方形 114"/>
            <p:cNvSpPr/>
            <p:nvPr/>
          </p:nvSpPr>
          <p:spPr>
            <a:xfrm>
              <a:off x="4279340" y="3941792"/>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6" name="正方形/長方形 115"/>
            <p:cNvSpPr/>
            <p:nvPr/>
          </p:nvSpPr>
          <p:spPr>
            <a:xfrm>
              <a:off x="8123103" y="3941792"/>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8" name="直線矢印コネクタ 117"/>
            <p:cNvCxnSpPr/>
            <p:nvPr/>
          </p:nvCxnSpPr>
          <p:spPr>
            <a:xfrm>
              <a:off x="5222839" y="5178776"/>
              <a:ext cx="80645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5433842" y="3941791"/>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251520" y="6021288"/>
            <a:ext cx="74888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“熱音響コアの多段接続による電力フィードバック進行波型熱音響発電機の実現”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篠田将太郎 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テキスト ボックス 32"/>
          <p:cNvSpPr txBox="1"/>
          <p:nvPr/>
        </p:nvSpPr>
        <p:spPr>
          <a:xfrm>
            <a:off x="1514590" y="3273900"/>
            <a:ext cx="64594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音響パワーのフィードバックを電力に</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置き換え</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251521" y="4297432"/>
            <a:ext cx="37851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電力フィードバック進行波型</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熱音響発電機</a:t>
            </a:r>
            <a:r>
              <a:rPr kumimoji="1" lang="en-US" altLang="ja-JP" sz="24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[1]</a:t>
            </a:r>
          </a:p>
        </p:txBody>
      </p:sp>
      <p:sp>
        <p:nvSpPr>
          <p:cNvPr id="4" name="テキスト ボックス 3"/>
          <p:cNvSpPr txBox="1"/>
          <p:nvPr/>
        </p:nvSpPr>
        <p:spPr>
          <a:xfrm>
            <a:off x="267057" y="3052198"/>
            <a:ext cx="7362913" cy="830997"/>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熱源の温度</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変動に</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対して最大発電効率</a:t>
            </a:r>
            <a:r>
              <a:rPr lang="ja-JP" altLang="en-US" sz="2400" dirty="0">
                <a:solidFill>
                  <a:prstClr val="black"/>
                </a:solidFill>
                <a:latin typeface="Calibri"/>
                <a:ea typeface="ＭＳ Ｐゴシック" panose="020B0600070205080204" pitchFamily="50" charset="-128"/>
              </a:rPr>
              <a:t>の</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維持が</a:t>
            </a:r>
            <a:r>
              <a:rPr lang="ja-JP" altLang="en-US" sz="2400" dirty="0">
                <a:solidFill>
                  <a:prstClr val="black"/>
                </a:solidFill>
                <a:latin typeface="Calibri"/>
                <a:ea typeface="ＭＳ Ｐゴシック" panose="020B0600070205080204" pitchFamily="50" charset="-128"/>
              </a:rPr>
              <a:t>期待</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ループ管を必要とせず小型化が</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期待</a:t>
            </a:r>
          </a:p>
        </p:txBody>
      </p:sp>
    </p:spTree>
    <p:extLst>
      <p:ext uri="{BB962C8B-B14F-4D97-AF65-F5344CB8AC3E}">
        <p14:creationId xmlns:p14="http://schemas.microsoft.com/office/powerpoint/2010/main" val="25450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61646"/>
            <a:ext cx="9144000" cy="5134708"/>
          </a:xfrm>
          <a:prstGeom prst="rect">
            <a:avLst/>
          </a:prstGeom>
        </p:spPr>
      </p:pic>
      <p:cxnSp>
        <p:nvCxnSpPr>
          <p:cNvPr id="3" name="直線コネクタ 2"/>
          <p:cNvCxnSpPr/>
          <p:nvPr/>
        </p:nvCxnSpPr>
        <p:spPr>
          <a:xfrm flipV="1">
            <a:off x="7452320" y="404664"/>
            <a:ext cx="0" cy="24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flipV="1">
            <a:off x="1115616" y="259032"/>
            <a:ext cx="0" cy="248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1125141" y="575638"/>
            <a:ext cx="63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491880" y="175897"/>
            <a:ext cx="1368152"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436</a:t>
            </a:r>
            <a:r>
              <a:rPr kumimoji="1" lang="en-US" altLang="ja-JP" dirty="0">
                <a:latin typeface="Times New Roman" panose="02020603050405020304" pitchFamily="18" charset="0"/>
                <a:cs typeface="Times New Roman" panose="02020603050405020304" pitchFamily="18" charset="0"/>
              </a:rPr>
              <a:t>(mm)</a:t>
            </a:r>
            <a:endParaRPr kumimoji="1" lang="ja-JP" altLang="en-US"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2951820" y="5956189"/>
            <a:ext cx="3240360" cy="646331"/>
          </a:xfrm>
          <a:prstGeom prst="rect">
            <a:avLst/>
          </a:prstGeom>
          <a:noFill/>
        </p:spPr>
        <p:txBody>
          <a:bodyPr wrap="square" rtlCol="0">
            <a:spAutoFit/>
          </a:bodyPr>
          <a:lstStyle/>
          <a:p>
            <a:pPr algn="ctr"/>
            <a:r>
              <a:rPr lang="en-US" altLang="ja-JP" sz="3600" dirty="0"/>
              <a:t>Core</a:t>
            </a:r>
            <a:endParaRPr kumimoji="1" lang="ja-JP" altLang="en-US" sz="3600" dirty="0"/>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30</a:t>
            </a:fld>
            <a:endParaRPr kumimoji="1" lang="ja-JP" altLang="en-US"/>
          </a:p>
        </p:txBody>
      </p:sp>
    </p:spTree>
    <p:extLst>
      <p:ext uri="{BB962C8B-B14F-4D97-AF65-F5344CB8AC3E}">
        <p14:creationId xmlns:p14="http://schemas.microsoft.com/office/powerpoint/2010/main" val="127874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31</a:t>
            </a:fld>
            <a:endParaRPr kumimoji="1" lang="ja-JP" altLang="en-US"/>
          </a:p>
        </p:txBody>
      </p:sp>
      <p:sp>
        <p:nvSpPr>
          <p:cNvPr id="5" name="テキスト ボックス 4"/>
          <p:cNvSpPr txBox="1"/>
          <p:nvPr/>
        </p:nvSpPr>
        <p:spPr>
          <a:xfrm>
            <a:off x="0" y="2708920"/>
            <a:ext cx="9144000" cy="2308324"/>
          </a:xfrm>
          <a:prstGeom prst="rect">
            <a:avLst/>
          </a:prstGeom>
          <a:noFill/>
        </p:spPr>
        <p:txBody>
          <a:bodyPr wrap="square" rtlCol="0">
            <a:spAutoFit/>
          </a:bodyPr>
          <a:lstStyle/>
          <a:p>
            <a:r>
              <a:rPr lang="ja-JP" altLang="en-US" sz="7200" dirty="0" smtClean="0"/>
              <a:t>以下秋音響学会スライド</a:t>
            </a:r>
            <a:endParaRPr kumimoji="1" lang="ja-JP" altLang="en-US" sz="7200" dirty="0"/>
          </a:p>
        </p:txBody>
      </p:sp>
    </p:spTree>
    <p:extLst>
      <p:ext uri="{BB962C8B-B14F-4D97-AF65-F5344CB8AC3E}">
        <p14:creationId xmlns:p14="http://schemas.microsoft.com/office/powerpoint/2010/main" val="343554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テキスト ボックス 4"/>
          <p:cNvSpPr txBox="1"/>
          <p:nvPr/>
        </p:nvSpPr>
        <p:spPr>
          <a:xfrm>
            <a:off x="288032" y="3873242"/>
            <a:ext cx="8388424" cy="707886"/>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Effect of shutoff time feedback circuit on transport electric power of electricity-feedback traveling-wave </a:t>
            </a:r>
            <a:r>
              <a:rPr lang="en-US" altLang="ja-JP" sz="2000" dirty="0" err="1">
                <a:latin typeface="Times New Roman" panose="02020603050405020304" pitchFamily="18" charset="0"/>
                <a:cs typeface="Times New Roman" panose="02020603050405020304" pitchFamily="18" charset="0"/>
              </a:rPr>
              <a:t>thermoacoustic</a:t>
            </a:r>
            <a:r>
              <a:rPr lang="en-US" altLang="ja-JP" sz="2000" dirty="0">
                <a:latin typeface="Times New Roman" panose="02020603050405020304" pitchFamily="18" charset="0"/>
                <a:cs typeface="Times New Roman" panose="02020603050405020304" pitchFamily="18" charset="0"/>
              </a:rPr>
              <a:t> electric generator.</a:t>
            </a:r>
            <a:endParaRPr lang="ja-JP" altLang="en-US" sz="2000"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0" y="1772816"/>
            <a:ext cx="9144000" cy="954107"/>
          </a:xfrm>
          <a:prstGeom prst="rect">
            <a:avLst/>
          </a:prstGeom>
          <a:noFill/>
        </p:spPr>
        <p:txBody>
          <a:bodyPr wrap="square" rtlCol="0">
            <a:spAutoFit/>
          </a:bodyPr>
          <a:lstStyle/>
          <a:p>
            <a:pPr algn="ctr"/>
            <a:r>
              <a:rPr kumimoji="1" lang="ja-JP" altLang="en-US" sz="2800" dirty="0" smtClean="0">
                <a:latin typeface="+mj-ea"/>
                <a:ea typeface="+mj-ea"/>
              </a:rPr>
              <a:t>電力フィードバック型熱音響発電機における</a:t>
            </a:r>
            <a:endParaRPr kumimoji="1" lang="en-US" altLang="ja-JP" sz="2800" dirty="0" smtClean="0">
              <a:latin typeface="+mj-ea"/>
              <a:ea typeface="+mj-ea"/>
            </a:endParaRPr>
          </a:p>
          <a:p>
            <a:pPr algn="ctr"/>
            <a:r>
              <a:rPr kumimoji="1" lang="ja-JP" altLang="en-US" sz="2800" dirty="0" smtClean="0">
                <a:latin typeface="+mj-ea"/>
                <a:ea typeface="+mj-ea"/>
              </a:rPr>
              <a:t>電力フィードバック部の遮断時間が環送電力に与える効果</a:t>
            </a:r>
            <a:endParaRPr kumimoji="1" lang="ja-JP" altLang="en-US" sz="2800" dirty="0">
              <a:latin typeface="+mj-ea"/>
              <a:ea typeface="+mj-ea"/>
            </a:endParaRPr>
          </a:p>
        </p:txBody>
      </p:sp>
      <p:sp>
        <p:nvSpPr>
          <p:cNvPr id="9" name="テキスト ボックス 8"/>
          <p:cNvSpPr txBox="1"/>
          <p:nvPr/>
        </p:nvSpPr>
        <p:spPr>
          <a:xfrm>
            <a:off x="4572000" y="5157192"/>
            <a:ext cx="4572000" cy="830997"/>
          </a:xfrm>
          <a:prstGeom prst="rect">
            <a:avLst/>
          </a:prstGeom>
          <a:noFill/>
        </p:spPr>
        <p:txBody>
          <a:bodyPr wrap="square" rtlCol="0">
            <a:spAutoFit/>
          </a:bodyPr>
          <a:lstStyle/>
          <a:p>
            <a:r>
              <a:rPr kumimoji="1" lang="ja-JP" altLang="en-US" sz="2400" dirty="0" smtClean="0"/>
              <a:t>長岡技術科学大学　</a:t>
            </a:r>
            <a:endParaRPr lang="en-US" altLang="ja-JP" sz="2400" dirty="0"/>
          </a:p>
          <a:p>
            <a:r>
              <a:rPr kumimoji="1" lang="ja-JP" altLang="en-US" sz="2400" dirty="0" smtClean="0"/>
              <a:t>　</a:t>
            </a:r>
            <a:r>
              <a:rPr kumimoji="1" lang="ja-JP" altLang="en-US" sz="2400" smtClean="0"/>
              <a:t>　</a:t>
            </a:r>
            <a:r>
              <a:rPr lang="ja-JP" altLang="en-US" sz="2400" dirty="0"/>
              <a:t>○</a:t>
            </a:r>
            <a:r>
              <a:rPr lang="ja-JP" altLang="en-US" sz="2400" smtClean="0"/>
              <a:t>萩原 </a:t>
            </a:r>
            <a:r>
              <a:rPr lang="ja-JP" altLang="en-US" sz="2400" dirty="0" smtClean="0"/>
              <a:t>佑斗　小林 泰秀</a:t>
            </a:r>
            <a:endParaRPr kumimoji="1" lang="ja-JP" altLang="en-US" sz="2400" dirty="0"/>
          </a:p>
        </p:txBody>
      </p:sp>
    </p:spTree>
    <p:extLst>
      <p:ext uri="{BB962C8B-B14F-4D97-AF65-F5344CB8AC3E}">
        <p14:creationId xmlns:p14="http://schemas.microsoft.com/office/powerpoint/2010/main" val="353092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 y="14139"/>
            <a:ext cx="9152317" cy="1143000"/>
          </a:xfrm>
        </p:spPr>
        <p:txBody>
          <a:bodyPr>
            <a:normAutofit/>
          </a:bodyPr>
          <a:lstStyle/>
          <a:p>
            <a:pPr algn="l"/>
            <a:r>
              <a:rPr kumimoji="1" lang="ja-JP" altLang="en-US" sz="4000" dirty="0"/>
              <a:t>研究背景</a:t>
            </a:r>
            <a:r>
              <a:rPr lang="ja-JP" altLang="en-US" sz="4000" dirty="0"/>
              <a:t>：熱音響システム</a:t>
            </a:r>
            <a:endParaRPr kumimoji="1" lang="ja-JP" altLang="en-US" sz="4000" dirty="0"/>
          </a:p>
        </p:txBody>
      </p:sp>
      <p:sp>
        <p:nvSpPr>
          <p:cNvPr id="5" name="テキスト ボックス 4"/>
          <p:cNvSpPr txBox="1"/>
          <p:nvPr/>
        </p:nvSpPr>
        <p:spPr>
          <a:xfrm>
            <a:off x="395536" y="1484784"/>
            <a:ext cx="30243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熱音響現象とは</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6" name="テキスト ボックス 5"/>
          <p:cNvSpPr txBox="1"/>
          <p:nvPr/>
        </p:nvSpPr>
        <p:spPr>
          <a:xfrm>
            <a:off x="395536" y="3403322"/>
            <a:ext cx="39370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熱音響システムとは</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8" name="テキスト ボックス 7"/>
          <p:cNvSpPr txBox="1"/>
          <p:nvPr/>
        </p:nvSpPr>
        <p:spPr>
          <a:xfrm>
            <a:off x="1403647" y="2348880"/>
            <a:ext cx="54900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熱</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音波</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の相互エネルギー変換</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1403648" y="4005064"/>
            <a:ext cx="69127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熱・音波変換デバイスに温度勾配を与え，</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生じた音波を動力とする外燃機関</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1403648" y="5118283"/>
            <a:ext cx="59766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・可動部を持たないため</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メンテナンスフリー</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・工場や車などからの</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廃熱を有効利用</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1187624" y="5981218"/>
            <a:ext cx="63367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応用例）発電機，エンジン，冷凍機</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4019" y="1023701"/>
            <a:ext cx="3324485" cy="223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0486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0" y="-10978"/>
            <a:ext cx="9138569" cy="1143000"/>
          </a:xfrm>
        </p:spPr>
        <p:txBody>
          <a:bodyPr>
            <a:noAutofit/>
          </a:bodyPr>
          <a:lstStyle/>
          <a:p>
            <a:pPr algn="l"/>
            <a:r>
              <a:rPr kumimoji="1" lang="ja-JP" altLang="en-US" sz="3600" dirty="0"/>
              <a:t>研究背景</a:t>
            </a:r>
            <a:r>
              <a:rPr lang="ja-JP" altLang="en-US" sz="3600" dirty="0"/>
              <a:t>：電力</a:t>
            </a:r>
            <a:r>
              <a:rPr lang="ja-JP" altLang="en-US" sz="3600" dirty="0" smtClean="0"/>
              <a:t>フィードバック型熱</a:t>
            </a:r>
            <a:r>
              <a:rPr lang="ja-JP" altLang="en-US" sz="3600" dirty="0"/>
              <a:t>音響発電機</a:t>
            </a:r>
            <a:endParaRPr kumimoji="1" lang="ja-JP" altLang="en-US" sz="3600" dirty="0"/>
          </a:p>
        </p:txBody>
      </p:sp>
      <p:sp>
        <p:nvSpPr>
          <p:cNvPr id="103" name="テキスト ボックス 102"/>
          <p:cNvSpPr txBox="1"/>
          <p:nvPr/>
        </p:nvSpPr>
        <p:spPr>
          <a:xfrm>
            <a:off x="107504" y="1990538"/>
            <a:ext cx="44161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ループ管進行波型熱</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音響発電機</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19" name="グループ化 118"/>
          <p:cNvGrpSpPr/>
          <p:nvPr/>
        </p:nvGrpSpPr>
        <p:grpSpPr>
          <a:xfrm>
            <a:off x="4652418" y="1453392"/>
            <a:ext cx="4384078" cy="1687576"/>
            <a:chOff x="1573642" y="1484784"/>
            <a:chExt cx="8044138" cy="2853736"/>
          </a:xfrm>
        </p:grpSpPr>
        <p:sp>
          <p:nvSpPr>
            <p:cNvPr id="120" name="角丸四角形 119"/>
            <p:cNvSpPr/>
            <p:nvPr/>
          </p:nvSpPr>
          <p:spPr>
            <a:xfrm>
              <a:off x="2100552" y="1949947"/>
              <a:ext cx="4992556" cy="16960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角丸四角形 120"/>
            <p:cNvSpPr/>
            <p:nvPr/>
          </p:nvSpPr>
          <p:spPr>
            <a:xfrm>
              <a:off x="1573642" y="1628800"/>
              <a:ext cx="6094702" cy="24482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22" name="直線コネクタ 121"/>
            <p:cNvCxnSpPr/>
            <p:nvPr/>
          </p:nvCxnSpPr>
          <p:spPr>
            <a:xfrm>
              <a:off x="7679016" y="3646015"/>
              <a:ext cx="304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7131864" y="4060848"/>
              <a:ext cx="8515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正方形/長方形 123"/>
            <p:cNvSpPr/>
            <p:nvPr/>
          </p:nvSpPr>
          <p:spPr>
            <a:xfrm>
              <a:off x="7106032" y="3684999"/>
              <a:ext cx="924766" cy="340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5" name="正方形/長方形 124"/>
            <p:cNvSpPr/>
            <p:nvPr/>
          </p:nvSpPr>
          <p:spPr>
            <a:xfrm>
              <a:off x="7983383" y="3319328"/>
              <a:ext cx="1634397" cy="1019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6" name="正方形/長方形 125"/>
            <p:cNvSpPr/>
            <p:nvPr/>
          </p:nvSpPr>
          <p:spPr>
            <a:xfrm>
              <a:off x="2612274" y="1484784"/>
              <a:ext cx="1819466" cy="647464"/>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7" name="テキスト ボックス 126"/>
            <p:cNvSpPr txBox="1"/>
            <p:nvPr/>
          </p:nvSpPr>
          <p:spPr>
            <a:xfrm>
              <a:off x="2815656" y="2460290"/>
              <a:ext cx="3562350" cy="6765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8" name="U ターン矢印 127"/>
            <p:cNvSpPr/>
            <p:nvPr/>
          </p:nvSpPr>
          <p:spPr>
            <a:xfrm flipH="1">
              <a:off x="2572984" y="2273328"/>
              <a:ext cx="4251693" cy="930005"/>
            </a:xfrm>
            <a:prstGeom prst="uturnArrow">
              <a:avLst>
                <a:gd name="adj1" fmla="val 10325"/>
                <a:gd name="adj2" fmla="val 13260"/>
                <a:gd name="adj3" fmla="val 14728"/>
                <a:gd name="adj4" fmla="val 43750"/>
                <a:gd name="adj5"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130" name="下矢印 129"/>
          <p:cNvSpPr/>
          <p:nvPr/>
        </p:nvSpPr>
        <p:spPr>
          <a:xfrm>
            <a:off x="467544" y="2942847"/>
            <a:ext cx="1008112" cy="10622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4221830" y="3717032"/>
            <a:ext cx="4814666" cy="2088232"/>
            <a:chOff x="4221830" y="3501008"/>
            <a:chExt cx="4814666" cy="2088232"/>
          </a:xfrm>
        </p:grpSpPr>
        <p:sp>
          <p:nvSpPr>
            <p:cNvPr id="105" name="正方形/長方形 104"/>
            <p:cNvSpPr/>
            <p:nvPr/>
          </p:nvSpPr>
          <p:spPr>
            <a:xfrm>
              <a:off x="5191199" y="4079417"/>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正方形/長方形 105"/>
            <p:cNvSpPr/>
            <p:nvPr/>
          </p:nvSpPr>
          <p:spPr>
            <a:xfrm>
              <a:off x="6358629" y="4079417"/>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7" name="直線コネクタ 106"/>
            <p:cNvCxnSpPr>
              <a:stCxn id="115" idx="2"/>
            </p:cNvCxnSpPr>
            <p:nvPr/>
          </p:nvCxnSpPr>
          <p:spPr>
            <a:xfrm>
              <a:off x="4735270" y="4515699"/>
              <a:ext cx="0" cy="5153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4727662" y="5027666"/>
              <a:ext cx="14400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endCxn id="116" idx="2"/>
            </p:cNvCxnSpPr>
            <p:nvPr/>
          </p:nvCxnSpPr>
          <p:spPr>
            <a:xfrm flipV="1">
              <a:off x="8579799" y="4515699"/>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6159513" y="4740713"/>
              <a:ext cx="1157854"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circuit</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1" name="直線コネクタ 110"/>
            <p:cNvCxnSpPr>
              <a:endCxn id="110" idx="3"/>
            </p:cNvCxnSpPr>
            <p:nvPr/>
          </p:nvCxnSpPr>
          <p:spPr>
            <a:xfrm flipH="1">
              <a:off x="7317367" y="5027667"/>
              <a:ext cx="12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6979332" y="4222826"/>
              <a:ext cx="80565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6203039" y="3501008"/>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4" name="テキスト ボックス 113"/>
            <p:cNvSpPr txBox="1"/>
            <p:nvPr/>
          </p:nvSpPr>
          <p:spPr>
            <a:xfrm>
              <a:off x="4221830" y="5189130"/>
              <a:ext cx="19781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5" name="正方形/長方形 114"/>
            <p:cNvSpPr/>
            <p:nvPr/>
          </p:nvSpPr>
          <p:spPr>
            <a:xfrm>
              <a:off x="4279340" y="3941792"/>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6" name="正方形/長方形 115"/>
            <p:cNvSpPr/>
            <p:nvPr/>
          </p:nvSpPr>
          <p:spPr>
            <a:xfrm>
              <a:off x="8123103" y="3941792"/>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8" name="直線矢印コネクタ 117"/>
            <p:cNvCxnSpPr/>
            <p:nvPr/>
          </p:nvCxnSpPr>
          <p:spPr>
            <a:xfrm>
              <a:off x="5222839" y="5178776"/>
              <a:ext cx="80645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5433842" y="3941791"/>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251520" y="6021288"/>
            <a:ext cx="74888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“熱音響コアの多段接続による電力フィードバック進行波型熱音響発電機の実現”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篠田将太郎 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テキスト ボックス 32"/>
          <p:cNvSpPr txBox="1"/>
          <p:nvPr/>
        </p:nvSpPr>
        <p:spPr>
          <a:xfrm>
            <a:off x="1514590" y="3273900"/>
            <a:ext cx="64594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音響パワーのフィードバックを電力に</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置き換え</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251521" y="4297432"/>
            <a:ext cx="37851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電力フィードバック進行波型</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熱音響発電機</a:t>
            </a:r>
            <a:r>
              <a:rPr kumimoji="1" lang="en-US" altLang="ja-JP" sz="24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[1]</a:t>
            </a:r>
          </a:p>
        </p:txBody>
      </p:sp>
      <p:sp>
        <p:nvSpPr>
          <p:cNvPr id="4" name="テキスト ボックス 3"/>
          <p:cNvSpPr txBox="1"/>
          <p:nvPr/>
        </p:nvSpPr>
        <p:spPr>
          <a:xfrm>
            <a:off x="267057" y="3052198"/>
            <a:ext cx="7362913" cy="830997"/>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熱源の温度</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変動に</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対して最大発電効率</a:t>
            </a:r>
            <a:r>
              <a:rPr lang="ja-JP" altLang="en-US" sz="2400" dirty="0">
                <a:solidFill>
                  <a:prstClr val="black"/>
                </a:solidFill>
                <a:latin typeface="Calibri"/>
                <a:ea typeface="ＭＳ Ｐゴシック" panose="020B0600070205080204" pitchFamily="50" charset="-128"/>
              </a:rPr>
              <a:t>の</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維持が</a:t>
            </a:r>
            <a:r>
              <a:rPr lang="ja-JP" altLang="en-US" sz="2400" dirty="0">
                <a:solidFill>
                  <a:prstClr val="black"/>
                </a:solidFill>
                <a:latin typeface="Calibri"/>
                <a:ea typeface="ＭＳ Ｐゴシック" panose="020B0600070205080204" pitchFamily="50" charset="-128"/>
              </a:rPr>
              <a:t>期待</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ループ管がいらず小型化が</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期待</a:t>
            </a:r>
          </a:p>
        </p:txBody>
      </p:sp>
    </p:spTree>
    <p:extLst>
      <p:ext uri="{BB962C8B-B14F-4D97-AF65-F5344CB8AC3E}">
        <p14:creationId xmlns:p14="http://schemas.microsoft.com/office/powerpoint/2010/main" val="325283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6872" y="1165170"/>
            <a:ext cx="9137128" cy="584775"/>
          </a:xfrm>
          <a:prstGeom prst="rect">
            <a:avLst/>
          </a:prstGeom>
          <a:noFill/>
        </p:spPr>
        <p:txBody>
          <a:bodyPr wrap="square" rtlCol="0">
            <a:spAutoFit/>
          </a:bodyPr>
          <a:lstStyle/>
          <a:p>
            <a:r>
              <a:rPr lang="ja-JP" altLang="en-US" sz="3200" dirty="0" smtClean="0"/>
              <a:t>目標：システム性能の向上</a:t>
            </a:r>
            <a:endParaRPr lang="en-US" altLang="ja-JP" sz="3200" dirty="0" smtClean="0"/>
          </a:p>
        </p:txBody>
      </p:sp>
      <p:sp>
        <p:nvSpPr>
          <p:cNvPr id="23" name="テキスト ボックス 22"/>
          <p:cNvSpPr txBox="1"/>
          <p:nvPr/>
        </p:nvSpPr>
        <p:spPr>
          <a:xfrm>
            <a:off x="-1" y="1988840"/>
            <a:ext cx="9144000" cy="2923877"/>
          </a:xfrm>
          <a:prstGeom prst="rect">
            <a:avLst/>
          </a:prstGeom>
          <a:noFill/>
        </p:spPr>
        <p:txBody>
          <a:bodyPr wrap="square" rtlCol="0">
            <a:spAutoFit/>
          </a:bodyPr>
          <a:lstStyle/>
          <a:p>
            <a:r>
              <a:rPr lang="ja-JP" altLang="en-US" sz="2400" dirty="0" smtClean="0"/>
              <a:t>先行研究</a:t>
            </a:r>
            <a:endParaRPr lang="en-US" altLang="ja-JP" sz="2400" dirty="0" smtClean="0"/>
          </a:p>
          <a:p>
            <a:pPr marL="342900" indent="-342900">
              <a:buFont typeface="Arial" panose="020B0604020202020204" pitchFamily="34" charset="0"/>
              <a:buChar char="•"/>
            </a:pPr>
            <a:r>
              <a:rPr lang="en-US" altLang="ja-JP" sz="2000" dirty="0" smtClean="0"/>
              <a:t>ASJ2017</a:t>
            </a:r>
            <a:r>
              <a:rPr lang="ja-JP" altLang="en-US" sz="2000" dirty="0" smtClean="0"/>
              <a:t>秋：</a:t>
            </a:r>
            <a:endParaRPr lang="en-US" altLang="ja-JP" sz="2000" dirty="0" smtClean="0"/>
          </a:p>
          <a:p>
            <a:r>
              <a:rPr lang="ja-JP" altLang="en-US" sz="2000" dirty="0" smtClean="0"/>
              <a:t>電気</a:t>
            </a:r>
            <a:r>
              <a:rPr lang="ja-JP" altLang="en-US" sz="2000" dirty="0"/>
              <a:t>回路</a:t>
            </a:r>
            <a:r>
              <a:rPr lang="ja-JP" altLang="en-US" sz="2000" dirty="0" smtClean="0"/>
              <a:t>にコイルを追加し、発振余裕の拡大を試みた</a:t>
            </a:r>
            <a:r>
              <a:rPr lang="en-US" altLang="ja-JP" sz="2000" baseline="30000" dirty="0" smtClean="0"/>
              <a:t>[2]</a:t>
            </a:r>
            <a:endParaRPr lang="en-US" altLang="ja-JP" sz="2000" dirty="0" smtClean="0"/>
          </a:p>
          <a:p>
            <a:pPr marL="342900" indent="-342900">
              <a:buFont typeface="Arial" panose="020B0604020202020204" pitchFamily="34" charset="0"/>
              <a:buChar char="•"/>
            </a:pPr>
            <a:r>
              <a:rPr lang="en-US" altLang="ja-JP" sz="2000" dirty="0" smtClean="0"/>
              <a:t>ASJ2018</a:t>
            </a:r>
            <a:r>
              <a:rPr lang="ja-JP" altLang="en-US" sz="2000" dirty="0" smtClean="0"/>
              <a:t>春：</a:t>
            </a:r>
            <a:endParaRPr lang="en-US" altLang="ja-JP" sz="2000" dirty="0" smtClean="0"/>
          </a:p>
          <a:p>
            <a:r>
              <a:rPr lang="ja-JP" altLang="en-US" sz="2000" dirty="0" smtClean="0"/>
              <a:t>圧力振幅最大となる最適なコイルを検討</a:t>
            </a:r>
            <a:r>
              <a:rPr lang="en-US" altLang="ja-JP" sz="2000" baseline="30000" dirty="0" smtClean="0"/>
              <a:t>[3]</a:t>
            </a:r>
            <a:endParaRPr lang="en-US" altLang="ja-JP" sz="2000" dirty="0" smtClean="0"/>
          </a:p>
          <a:p>
            <a:pPr marL="342900" indent="-342900">
              <a:buFont typeface="Arial" panose="020B0604020202020204" pitchFamily="34" charset="0"/>
              <a:buChar char="•"/>
            </a:pPr>
            <a:r>
              <a:rPr lang="en-US" altLang="ja-JP" sz="2000" dirty="0" smtClean="0"/>
              <a:t>ASJ2018</a:t>
            </a:r>
            <a:r>
              <a:rPr lang="ja-JP" altLang="en-US" sz="2000" dirty="0" smtClean="0"/>
              <a:t>秋：</a:t>
            </a:r>
            <a:endParaRPr lang="en-US" altLang="ja-JP" sz="2000" dirty="0"/>
          </a:p>
          <a:p>
            <a:r>
              <a:rPr lang="ja-JP" altLang="en-US" sz="2000" dirty="0" smtClean="0"/>
              <a:t>温度変動に対し負荷抵抗を動的に調整し</a:t>
            </a:r>
            <a:r>
              <a:rPr lang="ja-JP" altLang="en-US" sz="2000" dirty="0"/>
              <a:t>、圧力振幅が一定となるシステムを提案</a:t>
            </a:r>
            <a:r>
              <a:rPr lang="en-US" altLang="ja-JP" sz="2000" baseline="30000" dirty="0"/>
              <a:t>[4</a:t>
            </a:r>
            <a:r>
              <a:rPr lang="en-US" altLang="ja-JP" sz="2000" baseline="30000" dirty="0" smtClean="0"/>
              <a:t>]</a:t>
            </a:r>
            <a:endParaRPr lang="en-US" altLang="ja-JP" sz="2000" dirty="0" smtClean="0"/>
          </a:p>
          <a:p>
            <a:pPr marL="342900" indent="-342900">
              <a:buFont typeface="Arial" panose="020B0604020202020204" pitchFamily="34" charset="0"/>
              <a:buChar char="•"/>
            </a:pPr>
            <a:r>
              <a:rPr lang="en-US" altLang="ja-JP" sz="2000" dirty="0" smtClean="0"/>
              <a:t>ASJ2019</a:t>
            </a:r>
            <a:r>
              <a:rPr lang="ja-JP" altLang="en-US" sz="2000" dirty="0" smtClean="0"/>
              <a:t>春：</a:t>
            </a:r>
            <a:endParaRPr lang="en-US" altLang="ja-JP" sz="2000" dirty="0"/>
          </a:p>
          <a:p>
            <a:r>
              <a:rPr lang="ja-JP" altLang="en-US" sz="2000" dirty="0" smtClean="0"/>
              <a:t>電力フィードバック</a:t>
            </a:r>
            <a:r>
              <a:rPr lang="ja-JP" altLang="en-US" sz="2000" dirty="0"/>
              <a:t>回路</a:t>
            </a:r>
            <a:r>
              <a:rPr lang="ja-JP" altLang="en-US" sz="2000" dirty="0" smtClean="0"/>
              <a:t>の非対称化が発振モードに与える効果を調査</a:t>
            </a:r>
            <a:r>
              <a:rPr lang="en-US" altLang="ja-JP" sz="2000" baseline="30000" dirty="0" smtClean="0"/>
              <a:t>[5]</a:t>
            </a:r>
            <a:endParaRPr lang="en-US" altLang="ja-JP" sz="2000" dirty="0" smtClean="0"/>
          </a:p>
        </p:txBody>
      </p:sp>
      <p:sp>
        <p:nvSpPr>
          <p:cNvPr id="8" name="正方形/長方形 7"/>
          <p:cNvSpPr/>
          <p:nvPr/>
        </p:nvSpPr>
        <p:spPr>
          <a:xfrm>
            <a:off x="-1" y="5095924"/>
            <a:ext cx="9130649" cy="1815882"/>
          </a:xfrm>
          <a:prstGeom prst="rect">
            <a:avLst/>
          </a:prstGeom>
        </p:spPr>
        <p:txBody>
          <a:bodyPr wrap="square">
            <a:spAutoFit/>
          </a:bodyPr>
          <a:lstStyle/>
          <a:p>
            <a:r>
              <a:rPr lang="en-US" altLang="ja-JP" sz="1600" dirty="0" smtClean="0"/>
              <a:t>[2]</a:t>
            </a:r>
            <a:r>
              <a:rPr lang="ja-JP" altLang="en-US" sz="1600" dirty="0"/>
              <a:t>“電力フィードバック回路の調整による熱音響発電機の発振余裕の</a:t>
            </a:r>
            <a:r>
              <a:rPr lang="ja-JP" altLang="en-US" sz="1600" dirty="0" smtClean="0"/>
              <a:t>拡大” </a:t>
            </a:r>
            <a:r>
              <a:rPr lang="en-US" altLang="ja-JP" sz="1600" dirty="0" smtClean="0"/>
              <a:t>(</a:t>
            </a:r>
            <a:r>
              <a:rPr lang="ja-JP" altLang="en-US" sz="1600" dirty="0" smtClean="0"/>
              <a:t>小林　泰秀　他</a:t>
            </a:r>
            <a:r>
              <a:rPr lang="en-US" altLang="ja-JP" sz="1600" dirty="0" smtClean="0"/>
              <a:t>,2017)</a:t>
            </a:r>
          </a:p>
          <a:p>
            <a:r>
              <a:rPr lang="en-US" altLang="ja-JP" sz="1600" dirty="0" smtClean="0"/>
              <a:t>[3]</a:t>
            </a:r>
            <a:r>
              <a:rPr lang="ja-JP" altLang="en-US" sz="1600" dirty="0" smtClean="0"/>
              <a:t>“</a:t>
            </a:r>
            <a:r>
              <a:rPr lang="ja-JP" altLang="en-US" sz="1600" dirty="0"/>
              <a:t>電力フィードバック回路の調整による熱音響発電機の発振余裕の</a:t>
            </a:r>
            <a:r>
              <a:rPr lang="ja-JP" altLang="en-US" sz="1600" dirty="0" smtClean="0"/>
              <a:t>最大化” </a:t>
            </a:r>
            <a:r>
              <a:rPr lang="en-US" altLang="ja-JP" sz="1600" dirty="0"/>
              <a:t>(</a:t>
            </a:r>
            <a:r>
              <a:rPr lang="ja-JP" altLang="en-US" sz="1600" dirty="0"/>
              <a:t>小林　泰秀　他</a:t>
            </a:r>
            <a:r>
              <a:rPr lang="en-US" altLang="ja-JP" sz="1600" dirty="0"/>
              <a:t>,</a:t>
            </a:r>
            <a:r>
              <a:rPr lang="en-US" altLang="ja-JP" sz="1600" dirty="0" smtClean="0"/>
              <a:t>2018)</a:t>
            </a:r>
          </a:p>
          <a:p>
            <a:r>
              <a:rPr lang="en-US" altLang="ja-JP" sz="1600" dirty="0" smtClean="0"/>
              <a:t>[4]</a:t>
            </a:r>
            <a:r>
              <a:rPr lang="ja-JP" altLang="en-US" sz="1600" dirty="0" smtClean="0"/>
              <a:t>“</a:t>
            </a:r>
            <a:r>
              <a:rPr lang="ja-JP" altLang="en-US" sz="1600" dirty="0">
                <a:latin typeface="+mj-ea"/>
              </a:rPr>
              <a:t>温度変動に対して熱音響システムの圧力振幅を一定とする負荷のフィードバック制御とエネルギー変換効率に与える</a:t>
            </a:r>
            <a:r>
              <a:rPr lang="ja-JP" altLang="en-US" sz="1600" dirty="0" smtClean="0">
                <a:latin typeface="+mj-ea"/>
              </a:rPr>
              <a:t>効果</a:t>
            </a:r>
            <a:r>
              <a:rPr lang="ja-JP" altLang="en-US" sz="1600" dirty="0" smtClean="0"/>
              <a:t>” </a:t>
            </a:r>
            <a:r>
              <a:rPr lang="en-US" altLang="ja-JP" sz="1600" dirty="0" smtClean="0"/>
              <a:t>(</a:t>
            </a:r>
            <a:r>
              <a:rPr lang="ja-JP" altLang="en-US" sz="1600" dirty="0" smtClean="0"/>
              <a:t>井上　陽仁</a:t>
            </a:r>
            <a:r>
              <a:rPr lang="ja-JP" altLang="en-US" sz="1600" dirty="0"/>
              <a:t>　他</a:t>
            </a:r>
            <a:r>
              <a:rPr lang="en-US" altLang="ja-JP" sz="1600" dirty="0"/>
              <a:t>,2018</a:t>
            </a:r>
            <a:r>
              <a:rPr lang="en-US" altLang="ja-JP" sz="1600" dirty="0" smtClean="0"/>
              <a:t>)</a:t>
            </a:r>
          </a:p>
          <a:p>
            <a:r>
              <a:rPr lang="en-US" altLang="ja-JP" sz="1600" dirty="0"/>
              <a:t>[5]</a:t>
            </a:r>
            <a:r>
              <a:rPr lang="ja-JP" altLang="en-US" sz="1600" dirty="0"/>
              <a:t>“電力フィードバック進行波型熱音響発電機における電力フィードバック部の非対称化が与える発振モードへの効果” </a:t>
            </a:r>
            <a:r>
              <a:rPr lang="en-US" altLang="ja-JP" sz="1600" dirty="0"/>
              <a:t>(</a:t>
            </a:r>
            <a:r>
              <a:rPr lang="ja-JP" altLang="en-US" sz="1600" dirty="0"/>
              <a:t>萩原　佑斗　他</a:t>
            </a:r>
            <a:r>
              <a:rPr lang="en-US" altLang="ja-JP" sz="1600" dirty="0"/>
              <a:t>,2019)</a:t>
            </a:r>
          </a:p>
          <a:p>
            <a:endParaRPr lang="en-US" altLang="ja-JP" sz="1600" dirty="0"/>
          </a:p>
        </p:txBody>
      </p:sp>
      <p:sp>
        <p:nvSpPr>
          <p:cNvPr id="9" name="タイトル 1"/>
          <p:cNvSpPr>
            <a:spLocks noGrp="1"/>
          </p:cNvSpPr>
          <p:nvPr>
            <p:ph type="title"/>
          </p:nvPr>
        </p:nvSpPr>
        <p:spPr>
          <a:xfrm>
            <a:off x="-1" y="0"/>
            <a:ext cx="9144000" cy="1143000"/>
          </a:xfrm>
        </p:spPr>
        <p:txBody>
          <a:bodyPr>
            <a:noAutofit/>
          </a:bodyPr>
          <a:lstStyle/>
          <a:p>
            <a:pPr algn="l"/>
            <a:r>
              <a:rPr kumimoji="1" lang="ja-JP" altLang="en-US" sz="3600" dirty="0" smtClean="0"/>
              <a:t>研究背景</a:t>
            </a:r>
            <a:r>
              <a:rPr lang="ja-JP" altLang="en-US" sz="3600" dirty="0" smtClean="0"/>
              <a:t>：電力フィードバック型熱音響発電機</a:t>
            </a:r>
            <a:endParaRPr kumimoji="1" lang="ja-JP" altLang="en-US" sz="3600" dirty="0"/>
          </a:p>
        </p:txBody>
      </p:sp>
    </p:spTree>
    <p:extLst>
      <p:ext uri="{BB962C8B-B14F-4D97-AF65-F5344CB8AC3E}">
        <p14:creationId xmlns:p14="http://schemas.microsoft.com/office/powerpoint/2010/main" val="338910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228" y="1151934"/>
            <a:ext cx="3912591" cy="2929213"/>
          </a:xfrm>
          <a:prstGeom prst="rect">
            <a:avLst/>
          </a:prstGeom>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05" name="正方形/長方形 104"/>
          <p:cNvSpPr/>
          <p:nvPr/>
        </p:nvSpPr>
        <p:spPr>
          <a:xfrm>
            <a:off x="1401211" y="2010054"/>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正方形/長方形 105"/>
          <p:cNvSpPr/>
          <p:nvPr/>
        </p:nvSpPr>
        <p:spPr>
          <a:xfrm>
            <a:off x="2568641" y="2010054"/>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7" name="直線コネクタ 106"/>
          <p:cNvCxnSpPr>
            <a:stCxn id="115" idx="2"/>
          </p:cNvCxnSpPr>
          <p:nvPr/>
        </p:nvCxnSpPr>
        <p:spPr>
          <a:xfrm>
            <a:off x="945282" y="2446336"/>
            <a:ext cx="0" cy="5153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937674" y="2958303"/>
            <a:ext cx="14400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endCxn id="116" idx="2"/>
          </p:cNvCxnSpPr>
          <p:nvPr/>
        </p:nvCxnSpPr>
        <p:spPr>
          <a:xfrm flipV="1">
            <a:off x="4789811" y="2446336"/>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2369525" y="2671350"/>
            <a:ext cx="1157854"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circuit</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1" name="直線コネクタ 110"/>
          <p:cNvCxnSpPr>
            <a:endCxn id="110" idx="3"/>
          </p:cNvCxnSpPr>
          <p:nvPr/>
        </p:nvCxnSpPr>
        <p:spPr>
          <a:xfrm flipH="1">
            <a:off x="3527379" y="2958304"/>
            <a:ext cx="12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3189344" y="2153463"/>
            <a:ext cx="80565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2413051" y="1431645"/>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4" name="テキスト ボックス 113"/>
          <p:cNvSpPr txBox="1"/>
          <p:nvPr/>
        </p:nvSpPr>
        <p:spPr>
          <a:xfrm>
            <a:off x="88594" y="3598980"/>
            <a:ext cx="19781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 power</a:t>
            </a:r>
            <a:endPar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5" name="正方形/長方形 114"/>
          <p:cNvSpPr/>
          <p:nvPr/>
        </p:nvSpPr>
        <p:spPr>
          <a:xfrm>
            <a:off x="489352" y="1872429"/>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6" name="正方形/長方形 115"/>
          <p:cNvSpPr/>
          <p:nvPr/>
        </p:nvSpPr>
        <p:spPr>
          <a:xfrm>
            <a:off x="4333115" y="1872429"/>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8" name="直線矢印コネクタ 117"/>
          <p:cNvCxnSpPr/>
          <p:nvPr/>
        </p:nvCxnSpPr>
        <p:spPr>
          <a:xfrm>
            <a:off x="574948" y="3536253"/>
            <a:ext cx="80645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1643854" y="1872428"/>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 name="テキスト ボックス 23"/>
          <p:cNvSpPr txBox="1"/>
          <p:nvPr/>
        </p:nvSpPr>
        <p:spPr>
          <a:xfrm>
            <a:off x="0" y="4470284"/>
            <a:ext cx="9144000" cy="461665"/>
          </a:xfrm>
          <a:prstGeom prst="rect">
            <a:avLst/>
          </a:prstGeom>
          <a:noFill/>
        </p:spPr>
        <p:txBody>
          <a:bodyPr wrap="square" rtlCol="0">
            <a:spAutoFit/>
          </a:bodyPr>
          <a:lstStyle/>
          <a:p>
            <a:r>
              <a:rPr lang="ja-JP" altLang="en-US" sz="2400" dirty="0" smtClean="0"/>
              <a:t>第</a:t>
            </a:r>
            <a:r>
              <a:rPr lang="en-US" altLang="ja-JP" sz="2400" dirty="0" smtClean="0"/>
              <a:t>4</a:t>
            </a:r>
            <a:r>
              <a:rPr lang="ja-JP" altLang="en-US" sz="2400" dirty="0" smtClean="0"/>
              <a:t>章の内容</a:t>
            </a:r>
            <a:r>
              <a:rPr lang="en-US" altLang="ja-JP" sz="2400" baseline="30000" dirty="0" smtClean="0"/>
              <a:t>[5]</a:t>
            </a:r>
            <a:endParaRPr lang="en-US" altLang="ja-JP" sz="2400" dirty="0" smtClean="0"/>
          </a:p>
        </p:txBody>
      </p:sp>
      <p:sp>
        <p:nvSpPr>
          <p:cNvPr id="72" name="テキスト ボックス 71"/>
          <p:cNvSpPr txBox="1"/>
          <p:nvPr/>
        </p:nvSpPr>
        <p:spPr>
          <a:xfrm>
            <a:off x="660473" y="2904509"/>
            <a:ext cx="883112" cy="523220"/>
          </a:xfrm>
          <a:prstGeom prst="rect">
            <a:avLst/>
          </a:prstGeom>
          <a:noFill/>
        </p:spPr>
        <p:txBody>
          <a:bodyPr wrap="square"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P</a:t>
            </a:r>
            <a:r>
              <a:rPr lang="en-US" altLang="ja-JP" sz="2800" i="1" baseline="-25000" dirty="0" smtClean="0">
                <a:solidFill>
                  <a:srgbClr val="FF0000"/>
                </a:solidFill>
                <a:latin typeface="Times New Roman" panose="02020603050405020304" pitchFamily="18" charset="0"/>
                <a:cs typeface="Times New Roman" panose="02020603050405020304" pitchFamily="18" charset="0"/>
              </a:rPr>
              <a:t>2</a:t>
            </a:r>
            <a:endParaRPr lang="ja-JP" altLang="en-US" sz="2800" i="1" baseline="-25000" dirty="0">
              <a:solidFill>
                <a:srgbClr val="FF0000"/>
              </a:solidFill>
              <a:latin typeface="Times New Roman" panose="02020603050405020304" pitchFamily="18" charset="0"/>
              <a:cs typeface="Times New Roman" panose="02020603050405020304" pitchFamily="18" charset="0"/>
            </a:endParaRPr>
          </a:p>
        </p:txBody>
      </p:sp>
      <p:sp>
        <p:nvSpPr>
          <p:cNvPr id="49" name="テキスト ボックス 48"/>
          <p:cNvSpPr txBox="1"/>
          <p:nvPr/>
        </p:nvSpPr>
        <p:spPr>
          <a:xfrm>
            <a:off x="4340734" y="2923393"/>
            <a:ext cx="883112" cy="523220"/>
          </a:xfrm>
          <a:prstGeom prst="rect">
            <a:avLst/>
          </a:prstGeom>
          <a:noFill/>
        </p:spPr>
        <p:txBody>
          <a:bodyPr wrap="square" rtlCol="0">
            <a:spAutoFit/>
          </a:bodyPr>
          <a:lstStyle/>
          <a:p>
            <a:r>
              <a:rPr lang="en-US" altLang="ja-JP" sz="2800" i="1" dirty="0" smtClean="0">
                <a:solidFill>
                  <a:srgbClr val="0070C0"/>
                </a:solidFill>
                <a:latin typeface="Times New Roman" panose="02020603050405020304" pitchFamily="18" charset="0"/>
                <a:cs typeface="Times New Roman" panose="02020603050405020304" pitchFamily="18" charset="0"/>
              </a:rPr>
              <a:t>P</a:t>
            </a:r>
            <a:r>
              <a:rPr lang="en-US" altLang="ja-JP" sz="2800" i="1" baseline="-25000" dirty="0" smtClean="0">
                <a:solidFill>
                  <a:srgbClr val="0070C0"/>
                </a:solidFill>
                <a:latin typeface="Times New Roman" panose="02020603050405020304" pitchFamily="18" charset="0"/>
                <a:cs typeface="Times New Roman" panose="02020603050405020304" pitchFamily="18" charset="0"/>
              </a:rPr>
              <a:t>1</a:t>
            </a:r>
            <a:endParaRPr lang="ja-JP" altLang="en-US" sz="2800" i="1" baseline="-25000" dirty="0">
              <a:solidFill>
                <a:srgbClr val="0070C0"/>
              </a:solidFill>
              <a:latin typeface="Times New Roman" panose="02020603050405020304" pitchFamily="18" charset="0"/>
              <a:cs typeface="Times New Roman" panose="02020603050405020304" pitchFamily="18" charset="0"/>
            </a:endParaRPr>
          </a:p>
        </p:txBody>
      </p:sp>
      <p:sp>
        <p:nvSpPr>
          <p:cNvPr id="53" name="テキスト ボックス 52"/>
          <p:cNvSpPr txBox="1"/>
          <p:nvPr/>
        </p:nvSpPr>
        <p:spPr>
          <a:xfrm>
            <a:off x="6867419" y="4005110"/>
            <a:ext cx="1107996" cy="369332"/>
          </a:xfrm>
          <a:prstGeom prst="rect">
            <a:avLst/>
          </a:prstGeom>
          <a:noFill/>
        </p:spPr>
        <p:txBody>
          <a:bodyPr wrap="none" rtlCol="0">
            <a:spAutoFit/>
          </a:bodyPr>
          <a:lstStyle/>
          <a:p>
            <a:r>
              <a:rPr lang="ja-JP" altLang="en-US" dirty="0" smtClean="0"/>
              <a:t>瞬時</a:t>
            </a:r>
            <a:r>
              <a:rPr lang="ja-JP" altLang="en-US" dirty="0"/>
              <a:t>電力</a:t>
            </a:r>
            <a:endParaRPr kumimoji="1" lang="ja-JP" altLang="en-US" dirty="0"/>
          </a:p>
        </p:txBody>
      </p:sp>
      <p:sp>
        <p:nvSpPr>
          <p:cNvPr id="31" name="タイトル 1"/>
          <p:cNvSpPr>
            <a:spLocks noGrp="1"/>
          </p:cNvSpPr>
          <p:nvPr>
            <p:ph type="title"/>
          </p:nvPr>
        </p:nvSpPr>
        <p:spPr>
          <a:xfrm>
            <a:off x="0" y="1692"/>
            <a:ext cx="9144000" cy="1143000"/>
          </a:xfrm>
        </p:spPr>
        <p:txBody>
          <a:bodyPr>
            <a:noAutofit/>
          </a:bodyPr>
          <a:lstStyle/>
          <a:p>
            <a:pPr algn="l"/>
            <a:r>
              <a:rPr kumimoji="1" lang="ja-JP" altLang="en-US" sz="3600" dirty="0" smtClean="0"/>
              <a:t>研究背景</a:t>
            </a:r>
            <a:r>
              <a:rPr lang="ja-JP" altLang="en-US" sz="3600" dirty="0" smtClean="0"/>
              <a:t>：電力フィードバック型熱音響発電機</a:t>
            </a:r>
            <a:endParaRPr kumimoji="1" lang="ja-JP" altLang="en-US" sz="3600" dirty="0"/>
          </a:p>
        </p:txBody>
      </p:sp>
      <p:cxnSp>
        <p:nvCxnSpPr>
          <p:cNvPr id="32" name="直線矢印コネクタ 31"/>
          <p:cNvCxnSpPr/>
          <p:nvPr/>
        </p:nvCxnSpPr>
        <p:spPr>
          <a:xfrm>
            <a:off x="4282590" y="3555137"/>
            <a:ext cx="806459"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739476" y="3570323"/>
            <a:ext cx="19781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 power</a:t>
            </a:r>
            <a:endParaRPr kumimoji="1" lang="ja-JP"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 name="テキスト ボックス 8"/>
          <p:cNvSpPr txBox="1"/>
          <p:nvPr/>
        </p:nvSpPr>
        <p:spPr>
          <a:xfrm>
            <a:off x="8498027" y="3370471"/>
            <a:ext cx="695407" cy="369332"/>
          </a:xfrm>
          <a:prstGeom prst="rect">
            <a:avLst/>
          </a:prstGeom>
          <a:solidFill>
            <a:schemeClr val="bg1"/>
          </a:solidFill>
        </p:spPr>
        <p:txBody>
          <a:bodyPr wrap="square" rtlCol="0">
            <a:spAutoFit/>
          </a:bodyPr>
          <a:lstStyle/>
          <a:p>
            <a:r>
              <a:rPr kumimoji="1" lang="ja-JP" altLang="en-US" dirty="0" smtClean="0">
                <a:solidFill>
                  <a:srgbClr val="FF0000"/>
                </a:solidFill>
              </a:rPr>
              <a:t>逆流</a:t>
            </a:r>
            <a:endParaRPr kumimoji="1" lang="ja-JP" altLang="en-US" dirty="0">
              <a:solidFill>
                <a:srgbClr val="FF0000"/>
              </a:solidFill>
            </a:endParaRPr>
          </a:p>
        </p:txBody>
      </p:sp>
      <p:grpSp>
        <p:nvGrpSpPr>
          <p:cNvPr id="36" name="グループ化 35"/>
          <p:cNvGrpSpPr/>
          <p:nvPr/>
        </p:nvGrpSpPr>
        <p:grpSpPr>
          <a:xfrm>
            <a:off x="113818" y="4885579"/>
            <a:ext cx="9144001" cy="949944"/>
            <a:chOff x="-26878" y="4808330"/>
            <a:chExt cx="9144001" cy="949944"/>
          </a:xfrm>
        </p:grpSpPr>
        <p:sp>
          <p:nvSpPr>
            <p:cNvPr id="40" name="テキスト ボックス 39"/>
            <p:cNvSpPr txBox="1"/>
            <p:nvPr/>
          </p:nvSpPr>
          <p:spPr>
            <a:xfrm>
              <a:off x="-20005" y="4808330"/>
              <a:ext cx="9137128" cy="400110"/>
            </a:xfrm>
            <a:prstGeom prst="rect">
              <a:avLst/>
            </a:prstGeom>
            <a:noFill/>
          </p:spPr>
          <p:txBody>
            <a:bodyPr wrap="square" rtlCol="0">
              <a:spAutoFit/>
            </a:bodyPr>
            <a:lstStyle/>
            <a:p>
              <a:r>
                <a:rPr lang="ja-JP" altLang="en-US" sz="2000" dirty="0" smtClean="0"/>
                <a:t>課題：瞬時電力</a:t>
              </a:r>
              <a:r>
                <a:rPr lang="ja-JP" altLang="en-US" sz="2000" dirty="0"/>
                <a:t>の</a:t>
              </a:r>
              <a:r>
                <a:rPr lang="ja-JP" altLang="en-US" sz="2000" dirty="0" smtClean="0"/>
                <a:t>逆流を抑制するため電力フィードバック回路を非対称化</a:t>
              </a:r>
              <a:endParaRPr kumimoji="1" lang="en-US" altLang="ja-JP" sz="2000" dirty="0" smtClean="0"/>
            </a:p>
          </p:txBody>
        </p:sp>
        <p:sp>
          <p:nvSpPr>
            <p:cNvPr id="41" name="テキスト ボックス 40"/>
            <p:cNvSpPr txBox="1"/>
            <p:nvPr/>
          </p:nvSpPr>
          <p:spPr>
            <a:xfrm>
              <a:off x="-26878" y="5358164"/>
              <a:ext cx="9090248" cy="400110"/>
            </a:xfrm>
            <a:prstGeom prst="rect">
              <a:avLst/>
            </a:prstGeom>
            <a:noFill/>
          </p:spPr>
          <p:txBody>
            <a:bodyPr wrap="square" rtlCol="0">
              <a:spAutoFit/>
            </a:bodyPr>
            <a:lstStyle/>
            <a:p>
              <a:r>
                <a:rPr lang="ja-JP" altLang="en-US" sz="2000" dirty="0"/>
                <a:t>提案</a:t>
              </a:r>
              <a:r>
                <a:rPr lang="ja-JP" altLang="en-US" sz="2000" dirty="0" smtClean="0"/>
                <a:t>：スイッチングにより逆流を遮断する</a:t>
              </a:r>
              <a:endParaRPr kumimoji="1" lang="en-US" altLang="ja-JP" sz="2000" dirty="0" smtClean="0"/>
            </a:p>
          </p:txBody>
        </p:sp>
      </p:grpSp>
      <p:cxnSp>
        <p:nvCxnSpPr>
          <p:cNvPr id="5" name="直線コネクタ 4"/>
          <p:cNvCxnSpPr/>
          <p:nvPr/>
        </p:nvCxnSpPr>
        <p:spPr>
          <a:xfrm>
            <a:off x="5868000" y="3276000"/>
            <a:ext cx="309634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27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テキスト ボックス 14"/>
          <p:cNvSpPr txBox="1"/>
          <p:nvPr/>
        </p:nvSpPr>
        <p:spPr>
          <a:xfrm>
            <a:off x="6681466" y="4527784"/>
            <a:ext cx="24625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フォトリレー　</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TLP241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最大ターンオン時間　</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a:t>
            </a:r>
            <a:r>
              <a:rPr kumimoji="1" lang="en-US" altLang="ja-JP" sz="1400"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50" charset="-128"/>
                <a:cs typeface="+mn-cs"/>
              </a:rPr>
              <a:t>ms</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306248" y="4459184"/>
            <a:ext cx="8837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負の値になる瞬時電力をすべて遮断</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電力の流れが一方向であり電気回路を</a:t>
            </a:r>
            <a:r>
              <a:rPr kumimoji="1" lang="ja-JP" altLang="en-US" sz="20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非対称化</a:t>
            </a:r>
            <a:endParaRPr kumimoji="1" lang="en-US" altLang="ja-JP" sz="20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endParaRPr>
          </a:p>
          <a:p>
            <a:pPr marL="342900" lvl="0" indent="-342900">
              <a:buFont typeface="Arial" panose="020B0604020202020204" pitchFamily="34" charset="0"/>
              <a:buChar char="•"/>
            </a:pPr>
            <a:r>
              <a:rPr lang="ja-JP" altLang="en-US" sz="2000" dirty="0" smtClean="0"/>
              <a:t>定在波型</a:t>
            </a:r>
            <a:r>
              <a:rPr lang="ja-JP" altLang="en-US" sz="2000" dirty="0"/>
              <a:t>の発振モードでは進行波型の発振モードと同じ周波数</a:t>
            </a:r>
            <a:r>
              <a:rPr lang="ja-JP" altLang="en-US" sz="2000" dirty="0" smtClean="0"/>
              <a:t>が</a:t>
            </a:r>
            <a:r>
              <a:rPr lang="ja-JP" altLang="en-US" sz="2000" dirty="0"/>
              <a:t>現</a:t>
            </a:r>
            <a:r>
              <a:rPr lang="ja-JP" altLang="en-US" sz="2000" dirty="0" smtClean="0"/>
              <a:t>れうなる</a:t>
            </a:r>
            <a:endPar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306248" y="5506772"/>
            <a:ext cx="675216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問題</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342900" lvl="0" indent="-342900">
              <a:buFont typeface="Arial" panose="020B0604020202020204" pitchFamily="34" charset="0"/>
              <a:buChar char="•"/>
              <a:defRPr/>
            </a:pPr>
            <a:r>
              <a:rPr lang="ja-JP" altLang="en-US" sz="2000" dirty="0" smtClean="0">
                <a:solidFill>
                  <a:prstClr val="black"/>
                </a:solidFill>
                <a:latin typeface="Calibri"/>
                <a:ea typeface="ＭＳ Ｐゴシック" panose="020B0600070205080204" pitchFamily="50" charset="-128"/>
              </a:rPr>
              <a:t>逆流していない瞬時電力</a:t>
            </a:r>
            <a:r>
              <a:rPr lang="en-US" altLang="ja-JP" sz="2000" b="1" i="1" dirty="0" smtClean="0">
                <a:solidFill>
                  <a:prstClr val="black"/>
                </a:solidFill>
                <a:latin typeface="Times New Roman" panose="02020603050405020304" pitchFamily="18" charset="0"/>
                <a:cs typeface="Times New Roman" panose="02020603050405020304" pitchFamily="18" charset="0"/>
              </a:rPr>
              <a:t>P</a:t>
            </a:r>
            <a:r>
              <a:rPr lang="en-US" altLang="ja-JP" sz="2000" b="1" baseline="-25000" dirty="0" smtClean="0">
                <a:solidFill>
                  <a:prstClr val="black"/>
                </a:solidFill>
                <a:latin typeface="Times New Roman" panose="02020603050405020304" pitchFamily="18" charset="0"/>
                <a:cs typeface="Times New Roman" panose="02020603050405020304" pitchFamily="18" charset="0"/>
              </a:rPr>
              <a:t>2</a:t>
            </a:r>
            <a:r>
              <a:rPr lang="en-US" altLang="ja-JP" sz="2000" b="1" dirty="0" smtClean="0">
                <a:solidFill>
                  <a:prstClr val="black"/>
                </a:solidFill>
                <a:latin typeface="Times New Roman" panose="02020603050405020304" pitchFamily="18" charset="0"/>
                <a:cs typeface="Times New Roman" panose="02020603050405020304" pitchFamily="18" charset="0"/>
              </a:rPr>
              <a:t>(t)</a:t>
            </a:r>
            <a:r>
              <a:rPr lang="ja-JP" altLang="en-US" sz="2000" dirty="0" smtClean="0">
                <a:solidFill>
                  <a:prstClr val="black"/>
                </a:solidFill>
                <a:latin typeface="Calibri"/>
                <a:ea typeface="ＭＳ Ｐゴシック" panose="020B0600070205080204" pitchFamily="50" charset="-128"/>
              </a:rPr>
              <a:t>の一部も遮断している</a:t>
            </a:r>
            <a:endParaRPr lang="en-US" altLang="ja-JP" sz="2000" dirty="0" smtClean="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solidFill>
                  <a:prstClr val="black"/>
                </a:solidFill>
                <a:latin typeface="Calibri"/>
                <a:ea typeface="ＭＳ Ｐゴシック" panose="020B0600070205080204" pitchFamily="50" charset="-128"/>
              </a:rPr>
              <a:t>⇒</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フォトリレーの性能より短い逆流は遮断することが出来ない</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000" dirty="0"/>
              <a:t>環送</a:t>
            </a:r>
            <a:r>
              <a:rPr lang="ja-JP" altLang="en-US" sz="2000" dirty="0" smtClean="0"/>
              <a:t>電力</a:t>
            </a:r>
            <a:r>
              <a:rPr lang="ja-JP" altLang="en-US" sz="2000" dirty="0"/>
              <a:t>や音響</a:t>
            </a:r>
            <a:r>
              <a:rPr lang="ja-JP" altLang="en-US" sz="2000" dirty="0" smtClean="0"/>
              <a:t>パワーへの影響はどうか</a:t>
            </a: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タイトル 1"/>
          <p:cNvSpPr>
            <a:spLocks noGrp="1"/>
          </p:cNvSpPr>
          <p:nvPr>
            <p:ph type="title"/>
          </p:nvPr>
        </p:nvSpPr>
        <p:spPr>
          <a:xfrm>
            <a:off x="0" y="0"/>
            <a:ext cx="9144000" cy="1143000"/>
          </a:xfrm>
        </p:spPr>
        <p:txBody>
          <a:bodyPr>
            <a:noAutofit/>
          </a:bodyPr>
          <a:lstStyle/>
          <a:p>
            <a:pPr algn="l"/>
            <a:r>
              <a:rPr lang="ja-JP" altLang="en-US" sz="3600" dirty="0" smtClean="0"/>
              <a:t>第</a:t>
            </a:r>
            <a:r>
              <a:rPr lang="en-US" altLang="ja-JP" sz="3600" dirty="0"/>
              <a:t>4</a:t>
            </a:r>
            <a:r>
              <a:rPr lang="ja-JP" altLang="en-US" sz="3600" dirty="0" smtClean="0"/>
              <a:t>章：非対称化が発振モードに与える効果</a:t>
            </a:r>
            <a:endParaRPr kumimoji="1" lang="ja-JP" altLang="en-US" sz="3600" dirty="0"/>
          </a:p>
        </p:txBody>
      </p:sp>
      <p:sp>
        <p:nvSpPr>
          <p:cNvPr id="2" name="正方形/長方形 1"/>
          <p:cNvSpPr/>
          <p:nvPr/>
        </p:nvSpPr>
        <p:spPr>
          <a:xfrm>
            <a:off x="306248" y="5877272"/>
            <a:ext cx="6246952" cy="865985"/>
          </a:xfrm>
          <a:prstGeom prst="rect">
            <a:avLst/>
          </a:prstGeom>
          <a:no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556F7E2-C778-434E-811A-7B1A55422EAD}" type="slidenum">
              <a:rPr kumimoji="1" lang="ja-JP" altLang="en-US" smtClean="0"/>
              <a:t>37</a:t>
            </a:fld>
            <a:endParaRPr kumimoji="1" lang="ja-JP" altLang="en-US"/>
          </a:p>
        </p:txBody>
      </p:sp>
      <p:sp>
        <p:nvSpPr>
          <p:cNvPr id="13" name="テキスト ボックス 12"/>
          <p:cNvSpPr txBox="1"/>
          <p:nvPr/>
        </p:nvSpPr>
        <p:spPr>
          <a:xfrm>
            <a:off x="1497152" y="4161966"/>
            <a:ext cx="1803699" cy="369332"/>
          </a:xfrm>
          <a:prstGeom prst="rect">
            <a:avLst/>
          </a:prstGeom>
          <a:noFill/>
        </p:spPr>
        <p:txBody>
          <a:bodyPr wrap="none" rtlCol="0">
            <a:spAutoFit/>
          </a:bodyPr>
          <a:lstStyle/>
          <a:p>
            <a:r>
              <a:rPr lang="ja-JP" altLang="en-US" dirty="0" smtClean="0"/>
              <a:t>スイッチング無し</a:t>
            </a:r>
            <a:endParaRPr kumimoji="1" lang="ja-JP" altLang="en-US" dirty="0"/>
          </a:p>
        </p:txBody>
      </p:sp>
      <p:sp>
        <p:nvSpPr>
          <p:cNvPr id="14" name="テキスト ボックス 13"/>
          <p:cNvSpPr txBox="1"/>
          <p:nvPr/>
        </p:nvSpPr>
        <p:spPr>
          <a:xfrm>
            <a:off x="5945372" y="4174345"/>
            <a:ext cx="1770036" cy="369332"/>
          </a:xfrm>
          <a:prstGeom prst="rect">
            <a:avLst/>
          </a:prstGeom>
          <a:noFill/>
        </p:spPr>
        <p:txBody>
          <a:bodyPr wrap="none" rtlCol="0">
            <a:spAutoFit/>
          </a:bodyPr>
          <a:lstStyle/>
          <a:p>
            <a:r>
              <a:rPr lang="ja-JP" altLang="en-US" dirty="0" smtClean="0"/>
              <a:t>スイッチングあり</a:t>
            </a:r>
            <a:endParaRPr kumimoji="1" lang="ja-JP" altLang="en-US" dirty="0"/>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1734"/>
            <a:ext cx="4530859" cy="3392087"/>
          </a:xfrm>
          <a:prstGeom prst="rect">
            <a:avLst/>
          </a:prstGeom>
        </p:spPr>
      </p:pic>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260" y="848664"/>
            <a:ext cx="4530859" cy="3392087"/>
          </a:xfrm>
          <a:prstGeom prst="rect">
            <a:avLst/>
          </a:prstGeom>
        </p:spPr>
      </p:pic>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 y="851972"/>
            <a:ext cx="4419184" cy="3308480"/>
          </a:xfrm>
          <a:prstGeom prst="rect">
            <a:avLst/>
          </a:prstGeom>
        </p:spPr>
      </p:pic>
      <p:pic>
        <p:nvPicPr>
          <p:cNvPr id="23" name="図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935" y="851972"/>
            <a:ext cx="4419184" cy="3308480"/>
          </a:xfrm>
          <a:prstGeom prst="rect">
            <a:avLst/>
          </a:prstGeom>
        </p:spPr>
      </p:pic>
      <p:sp>
        <p:nvSpPr>
          <p:cNvPr id="4" name="テキスト ボックス 3"/>
          <p:cNvSpPr txBox="1"/>
          <p:nvPr/>
        </p:nvSpPr>
        <p:spPr>
          <a:xfrm>
            <a:off x="519448" y="4290480"/>
            <a:ext cx="8105104" cy="1200329"/>
          </a:xfrm>
          <a:prstGeom prst="rect">
            <a:avLst/>
          </a:prstGeom>
          <a:solidFill>
            <a:schemeClr val="bg1"/>
          </a:solidFill>
          <a:ln w="25400">
            <a:solidFill>
              <a:schemeClr val="tx1"/>
            </a:solidFill>
          </a:ln>
        </p:spPr>
        <p:txBody>
          <a:bodyPr wrap="none" rtlCol="0">
            <a:spAutoFit/>
          </a:bodyPr>
          <a:lstStyle/>
          <a:p>
            <a:r>
              <a:rPr lang="ja-JP" altLang="en-US" sz="2400" dirty="0" smtClean="0"/>
              <a:t>第</a:t>
            </a:r>
            <a:r>
              <a:rPr lang="en-US" altLang="ja-JP" sz="2400" dirty="0"/>
              <a:t>5</a:t>
            </a:r>
            <a:r>
              <a:rPr lang="ja-JP" altLang="en-US" sz="2400" dirty="0" smtClean="0"/>
              <a:t>章の</a:t>
            </a:r>
            <a:r>
              <a:rPr kumimoji="1" lang="ja-JP" altLang="en-US" sz="2400" dirty="0" smtClean="0"/>
              <a:t>目的</a:t>
            </a:r>
            <a:endParaRPr kumimoji="1" lang="en-US" altLang="ja-JP" sz="2400" dirty="0" smtClean="0"/>
          </a:p>
          <a:p>
            <a:pPr marL="342900" indent="-342900">
              <a:buFont typeface="Arial" panose="020B0604020202020204" pitchFamily="34" charset="0"/>
              <a:buChar char="•"/>
            </a:pPr>
            <a:r>
              <a:rPr lang="ja-JP" altLang="en-US" sz="2400" dirty="0" smtClean="0"/>
              <a:t>スイッチング時間を短くするためフォトリレー部の改良</a:t>
            </a:r>
            <a:endParaRPr lang="en-US" altLang="ja-JP" sz="2400" dirty="0" smtClean="0"/>
          </a:p>
          <a:p>
            <a:pPr marL="342900" indent="-342900">
              <a:buFont typeface="Arial" panose="020B0604020202020204" pitchFamily="34" charset="0"/>
              <a:buChar char="•"/>
            </a:pPr>
            <a:r>
              <a:rPr kumimoji="1" lang="ja-JP" altLang="en-US" sz="2400" dirty="0" smtClean="0"/>
              <a:t>スイッチングによる環送電力や音響パワーへの影響を調査</a:t>
            </a:r>
            <a:endParaRPr kumimoji="1" lang="ja-JP" altLang="en-US" sz="2400" dirty="0"/>
          </a:p>
        </p:txBody>
      </p:sp>
    </p:spTree>
    <p:extLst>
      <p:ext uri="{BB962C8B-B14F-4D97-AF65-F5344CB8AC3E}">
        <p14:creationId xmlns:p14="http://schemas.microsoft.com/office/powerpoint/2010/main" val="223774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6" y="-18256"/>
            <a:ext cx="2116976" cy="1143000"/>
          </a:xfrm>
        </p:spPr>
        <p:txBody>
          <a:bodyPr>
            <a:normAutofit/>
          </a:bodyPr>
          <a:lstStyle/>
          <a:p>
            <a:pPr algn="l"/>
            <a:r>
              <a:rPr kumimoji="1" lang="ja-JP" altLang="en-US" sz="3600" dirty="0"/>
              <a:t>実験装置</a:t>
            </a:r>
          </a:p>
        </p:txBody>
      </p:sp>
      <p:sp>
        <p:nvSpPr>
          <p:cNvPr id="328" name="コンテンツ プレースホルダー 7"/>
          <p:cNvSpPr>
            <a:spLocks noGrp="1"/>
          </p:cNvSpPr>
          <p:nvPr>
            <p:ph sz="half" idx="1"/>
          </p:nvPr>
        </p:nvSpPr>
        <p:spPr>
          <a:xfrm>
            <a:off x="222409" y="835524"/>
            <a:ext cx="9324528" cy="557348"/>
          </a:xfrm>
        </p:spPr>
        <p:txBody>
          <a:bodyPr>
            <a:noAutofit/>
          </a:bodyPr>
          <a:lstStyle/>
          <a:p>
            <a:pPr marL="0" indent="0">
              <a:buNone/>
            </a:pPr>
            <a:r>
              <a:rPr lang="ja-JP" altLang="en-US" sz="2000" dirty="0"/>
              <a:t>・</a:t>
            </a:r>
            <a:r>
              <a:rPr lang="ja-JP" altLang="en-US" sz="2000" dirty="0">
                <a:solidFill>
                  <a:srgbClr val="FF0000"/>
                </a:solidFill>
              </a:rPr>
              <a:t>リニアモータ</a:t>
            </a:r>
            <a:r>
              <a:rPr lang="en-US" altLang="ja-JP" sz="2000" dirty="0">
                <a:solidFill>
                  <a:srgbClr val="FF0000"/>
                </a:solidFill>
              </a:rPr>
              <a:t>2</a:t>
            </a:r>
            <a:r>
              <a:rPr lang="ja-JP" altLang="en-US" sz="2000" dirty="0">
                <a:solidFill>
                  <a:srgbClr val="FF0000"/>
                </a:solidFill>
              </a:rPr>
              <a:t>つ</a:t>
            </a:r>
            <a:r>
              <a:rPr lang="ja-JP" altLang="en-US" sz="2000" dirty="0"/>
              <a:t>と</a:t>
            </a:r>
            <a:r>
              <a:rPr lang="ja-JP" altLang="en-US" sz="2000" dirty="0">
                <a:solidFill>
                  <a:srgbClr val="0070C0"/>
                </a:solidFill>
              </a:rPr>
              <a:t>熱音響コア（熱音波変換デバイス）</a:t>
            </a:r>
            <a:r>
              <a:rPr lang="ja-JP" altLang="en-US" sz="2000" dirty="0"/>
              <a:t>、</a:t>
            </a:r>
            <a:r>
              <a:rPr lang="ja-JP" altLang="en-US" sz="2000" dirty="0">
                <a:solidFill>
                  <a:srgbClr val="00B050"/>
                </a:solidFill>
              </a:rPr>
              <a:t>電気回路</a:t>
            </a:r>
            <a:r>
              <a:rPr lang="ja-JP" altLang="en-US" sz="2000" dirty="0"/>
              <a:t>で構成</a:t>
            </a:r>
            <a:endParaRPr lang="en-US" altLang="ja-JP" sz="2000" dirty="0"/>
          </a:p>
        </p:txBody>
      </p:sp>
      <p:sp>
        <p:nvSpPr>
          <p:cNvPr id="331" name="コンテンツ プレースホルダー 8"/>
          <p:cNvSpPr txBox="1">
            <a:spLocks/>
          </p:cNvSpPr>
          <p:nvPr/>
        </p:nvSpPr>
        <p:spPr>
          <a:xfrm>
            <a:off x="539485" y="3912597"/>
            <a:ext cx="6782621" cy="2808877"/>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342900" marR="0" lvl="0" indent="-342900" algn="l" defTabSz="914400" rtl="0" eaLnBrk="1" fontAlgn="auto" latinLnBrk="0" hangingPunct="1">
              <a:spcBef>
                <a:spcPct val="20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非対称化</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　　</a:t>
            </a:r>
            <a:r>
              <a:rPr kumimoji="1" lang="ja-JP" altLang="en-US" sz="24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rPr>
              <a:t>フォトリレーを並列に接続</a:t>
            </a:r>
            <a:endParaRPr kumimoji="1" lang="en-US" altLang="ja-JP" sz="24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endParaRPr>
          </a:p>
          <a:p>
            <a:pPr lvl="0">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環送電力</a:t>
            </a:r>
            <a:r>
              <a:rPr lang="en-US" altLang="ja-JP" sz="2400" b="1" i="1" dirty="0" smtClean="0">
                <a:solidFill>
                  <a:prstClr val="black"/>
                </a:solidFill>
                <a:latin typeface="Times New Roman" panose="02020603050405020304" pitchFamily="18" charset="0"/>
                <a:cs typeface="Times New Roman" panose="02020603050405020304" pitchFamily="18" charset="0"/>
              </a:rPr>
              <a:t>P</a:t>
            </a:r>
            <a:r>
              <a:rPr lang="en-US" altLang="ja-JP" sz="2400" b="1" i="1" baseline="-25000" dirty="0" smtClean="0">
                <a:solidFill>
                  <a:prstClr val="black"/>
                </a:solidFill>
                <a:latin typeface="Times New Roman" panose="02020603050405020304" pitchFamily="18" charset="0"/>
                <a:cs typeface="Times New Roman" panose="02020603050405020304" pitchFamily="18" charset="0"/>
              </a:rPr>
              <a:t>1</a:t>
            </a:r>
            <a:r>
              <a:rPr lang="ja-JP" altLang="en-US" sz="2400" b="1" baseline="-25000" dirty="0" smtClean="0">
                <a:solidFill>
                  <a:prstClr val="black"/>
                </a:solidFill>
                <a:latin typeface="Times New Roman" panose="02020603050405020304" pitchFamily="18" charset="0"/>
                <a:cs typeface="Times New Roman" panose="02020603050405020304" pitchFamily="18" charset="0"/>
              </a:rPr>
              <a:t>　</a:t>
            </a:r>
            <a:r>
              <a:rPr lang="ja-JP" altLang="en-US" sz="2400" dirty="0" smtClean="0">
                <a:solidFill>
                  <a:prstClr val="black"/>
                </a:solidFill>
              </a:rPr>
              <a:t>端子電力</a:t>
            </a:r>
            <a:r>
              <a:rPr lang="en-US" altLang="ja-JP" sz="2400" b="1" i="1" dirty="0" smtClean="0">
                <a:solidFill>
                  <a:prstClr val="black"/>
                </a:solidFill>
                <a:latin typeface="Times New Roman" panose="02020603050405020304" pitchFamily="18" charset="0"/>
                <a:cs typeface="Times New Roman" panose="02020603050405020304" pitchFamily="18" charset="0"/>
              </a:rPr>
              <a:t>P</a:t>
            </a:r>
            <a:r>
              <a:rPr lang="en-US" altLang="ja-JP" sz="2400" b="1" baseline="-25000" dirty="0" smtClean="0">
                <a:solidFill>
                  <a:prstClr val="black"/>
                </a:solidFill>
                <a:latin typeface="Times New Roman" panose="02020603050405020304" pitchFamily="18" charset="0"/>
                <a:cs typeface="Times New Roman" panose="02020603050405020304" pitchFamily="18" charset="0"/>
              </a:rPr>
              <a:t>2</a:t>
            </a:r>
            <a:endParaRPr lang="en-US" altLang="ja-JP" sz="2400" b="1" dirty="0" smtClean="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0" lvl="0" indent="0">
              <a:buNone/>
              <a:defRPr/>
            </a:pPr>
            <a:r>
              <a:rPr lang="ja-JP" altLang="en-US" sz="2400" dirty="0">
                <a:solidFill>
                  <a:prstClr val="black"/>
                </a:solidFill>
                <a:latin typeface="Calibri"/>
                <a:ea typeface="ＭＳ Ｐゴシック" panose="020B0600070205080204" pitchFamily="50" charset="-128"/>
              </a:rPr>
              <a:t>　</a:t>
            </a:r>
            <a:r>
              <a:rPr lang="ja-JP" altLang="en-US" sz="2400" dirty="0" smtClean="0">
                <a:solidFill>
                  <a:prstClr val="black"/>
                </a:solidFill>
                <a:latin typeface="Calibri"/>
                <a:ea typeface="ＭＳ Ｐゴシック" panose="020B0600070205080204" pitchFamily="50" charset="-128"/>
              </a:rPr>
              <a:t>　</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電圧</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を</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4</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箇所</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測定</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a:defRPr/>
            </a:pPr>
            <a:r>
              <a:rPr lang="ja-JP" altLang="en-US" sz="2400" dirty="0" smtClean="0">
                <a:solidFill>
                  <a:prstClr val="black"/>
                </a:solidFill>
                <a:latin typeface="Calibri"/>
                <a:ea typeface="ＭＳ Ｐゴシック" panose="020B0600070205080204" pitchFamily="50" charset="-128"/>
              </a:rPr>
              <a:t>音響パワー　</a:t>
            </a:r>
            <a:r>
              <a:rPr lang="en-US" altLang="ja-JP" sz="2400" b="1" i="1" dirty="0" smtClean="0">
                <a:solidFill>
                  <a:prstClr val="black"/>
                </a:solidFill>
                <a:latin typeface="Times New Roman" panose="02020603050405020304" pitchFamily="18" charset="0"/>
                <a:cs typeface="Times New Roman" panose="02020603050405020304" pitchFamily="18" charset="0"/>
              </a:rPr>
              <a:t>I</a:t>
            </a:r>
            <a:r>
              <a:rPr lang="en-US" altLang="ja-JP" sz="2400" b="1" baseline="-25000" dirty="0" smtClean="0">
                <a:solidFill>
                  <a:prstClr val="black"/>
                </a:solidFill>
                <a:latin typeface="Times New Roman" panose="02020603050405020304" pitchFamily="18" charset="0"/>
                <a:cs typeface="Times New Roman" panose="02020603050405020304" pitchFamily="18" charset="0"/>
              </a:rPr>
              <a:t>C</a:t>
            </a:r>
            <a:endParaRPr lang="en-US" altLang="ja-JP" sz="2400" b="1"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spcBef>
                <a:spcPct val="20000"/>
              </a:spcBef>
              <a:spcAft>
                <a:spcPts val="0"/>
              </a:spcAft>
              <a:buClrTx/>
              <a:buSzTx/>
              <a:buNone/>
              <a:tabLst/>
              <a:defRPr/>
            </a:pPr>
            <a:r>
              <a:rPr lang="ja-JP" altLang="en-US" sz="2400" dirty="0" smtClean="0">
                <a:solidFill>
                  <a:prstClr val="black"/>
                </a:solidFill>
                <a:latin typeface="Calibri"/>
                <a:ea typeface="ＭＳ Ｐゴシック" panose="020B0600070205080204" pitchFamily="50" charset="-128"/>
              </a:rPr>
              <a:t>　　</a:t>
            </a:r>
            <a:r>
              <a:rPr lang="en-US" altLang="ja-JP" sz="2400" i="1" dirty="0" smtClean="0"/>
              <a:t>H</a:t>
            </a:r>
            <a:r>
              <a:rPr lang="en-US" altLang="ja-JP" sz="2400" baseline="-25000" dirty="0" smtClean="0"/>
              <a:t>1</a:t>
            </a:r>
            <a:r>
              <a:rPr lang="ja-JP" altLang="en-US" sz="2400" dirty="0"/>
              <a:t>側</a:t>
            </a:r>
            <a:r>
              <a:rPr lang="ja-JP" altLang="en-US" sz="2400" dirty="0" smtClean="0"/>
              <a:t>で２センサ法により測定</a:t>
            </a:r>
            <a:endParaRPr kumimoji="1" lang="en-US" altLang="ja-JP" sz="2400" b="0" i="0" u="none" strike="noStrike" kern="1200" cap="none" spc="0" normalizeH="0" baseline="0" noProof="0" dirty="0">
              <a:ln>
                <a:noFill/>
              </a:ln>
              <a:effectLst/>
              <a:uLnTx/>
              <a:uFillTx/>
              <a:latin typeface="Calibri"/>
              <a:ea typeface="ＭＳ Ｐゴシック" panose="020B0600070205080204" pitchFamily="50" charset="-128"/>
            </a:endParaRPr>
          </a:p>
        </p:txBody>
      </p:sp>
      <p:sp>
        <p:nvSpPr>
          <p:cNvPr id="91" name="テキスト ボックス 90"/>
          <p:cNvSpPr txBox="1"/>
          <p:nvPr/>
        </p:nvSpPr>
        <p:spPr>
          <a:xfrm>
            <a:off x="7448218" y="1154060"/>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2" name="テキスト ボックス 91"/>
          <p:cNvSpPr txBox="1"/>
          <p:nvPr/>
        </p:nvSpPr>
        <p:spPr>
          <a:xfrm>
            <a:off x="6822715" y="1152694"/>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38</a:t>
            </a:fld>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335" y="3708073"/>
            <a:ext cx="4052323" cy="2673309"/>
          </a:xfrm>
          <a:prstGeom prst="rect">
            <a:avLst/>
          </a:prstGeom>
          <a:ln w="15875">
            <a:solidFill>
              <a:schemeClr val="tx1"/>
            </a:solidFill>
          </a:ln>
        </p:spPr>
      </p:pic>
      <p:grpSp>
        <p:nvGrpSpPr>
          <p:cNvPr id="10" name="グループ化 9"/>
          <p:cNvGrpSpPr/>
          <p:nvPr/>
        </p:nvGrpSpPr>
        <p:grpSpPr>
          <a:xfrm>
            <a:off x="539552" y="1218891"/>
            <a:ext cx="8188624" cy="2260263"/>
            <a:chOff x="539552" y="1218891"/>
            <a:chExt cx="8188624" cy="2260263"/>
          </a:xfrm>
        </p:grpSpPr>
        <p:cxnSp>
          <p:nvCxnSpPr>
            <p:cNvPr id="140" name="直線矢印コネクタ 139"/>
            <p:cNvCxnSpPr/>
            <p:nvPr/>
          </p:nvCxnSpPr>
          <p:spPr>
            <a:xfrm>
              <a:off x="6237559" y="2621220"/>
              <a:ext cx="3309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正方形/長方形 150"/>
            <p:cNvSpPr/>
            <p:nvPr/>
          </p:nvSpPr>
          <p:spPr>
            <a:xfrm>
              <a:off x="935283" y="1531096"/>
              <a:ext cx="591514" cy="661295"/>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en-US" altLang="ja-JP"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58" name="直線コネクタ 157"/>
            <p:cNvCxnSpPr/>
            <p:nvPr/>
          </p:nvCxnSpPr>
          <p:spPr>
            <a:xfrm flipH="1">
              <a:off x="713144" y="1667226"/>
              <a:ext cx="222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a:off x="713144" y="2054703"/>
              <a:ext cx="222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H="1">
              <a:off x="8379356" y="1649548"/>
              <a:ext cx="222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H="1">
              <a:off x="8379356" y="2037025"/>
              <a:ext cx="222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フリーフォーム 161"/>
            <p:cNvSpPr/>
            <p:nvPr/>
          </p:nvSpPr>
          <p:spPr>
            <a:xfrm>
              <a:off x="683954" y="1651142"/>
              <a:ext cx="8044222" cy="938943"/>
            </a:xfrm>
            <a:custGeom>
              <a:avLst/>
              <a:gdLst>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5" fmla="*/ 8846820 w 9075420"/>
                <a:gd name="connsiteY5" fmla="*/ 30480 h 998220"/>
                <a:gd name="connsiteX0" fmla="*/ 0 w 9075420"/>
                <a:gd name="connsiteY0" fmla="*/ 421958 h 1001078"/>
                <a:gd name="connsiteX1" fmla="*/ 0 w 9075420"/>
                <a:gd name="connsiteY1" fmla="*/ 1001078 h 1001078"/>
                <a:gd name="connsiteX2" fmla="*/ 9075420 w 9075420"/>
                <a:gd name="connsiteY2" fmla="*/ 1001078 h 1001078"/>
                <a:gd name="connsiteX3" fmla="*/ 9075420 w 9075420"/>
                <a:gd name="connsiteY3" fmla="*/ 18098 h 1001078"/>
                <a:gd name="connsiteX4" fmla="*/ 8778240 w 9075420"/>
                <a:gd name="connsiteY4" fmla="*/ 2858 h 1001078"/>
                <a:gd name="connsiteX5" fmla="*/ 8646795 w 9075420"/>
                <a:gd name="connsiteY5" fmla="*/ 0 h 1001078"/>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0" fmla="*/ 0 w 9075420"/>
                <a:gd name="connsiteY0" fmla="*/ 407194 h 986314"/>
                <a:gd name="connsiteX1" fmla="*/ 0 w 9075420"/>
                <a:gd name="connsiteY1" fmla="*/ 986314 h 986314"/>
                <a:gd name="connsiteX2" fmla="*/ 9075420 w 9075420"/>
                <a:gd name="connsiteY2" fmla="*/ 986314 h 986314"/>
                <a:gd name="connsiteX3" fmla="*/ 9075420 w 9075420"/>
                <a:gd name="connsiteY3" fmla="*/ 3334 h 986314"/>
                <a:gd name="connsiteX4" fmla="*/ 8785383 w 9075420"/>
                <a:gd name="connsiteY4" fmla="*/ 0 h 986314"/>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1428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8905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78259 w 9075420"/>
                <a:gd name="connsiteY4" fmla="*/ 6413 h 987742"/>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9 w 9075420"/>
                <a:gd name="connsiteY4" fmla="*/ 3920 h 985249"/>
                <a:gd name="connsiteX0" fmla="*/ 0 w 9075420"/>
                <a:gd name="connsiteY0" fmla="*/ 407195 h 986315"/>
                <a:gd name="connsiteX1" fmla="*/ 0 w 9075420"/>
                <a:gd name="connsiteY1" fmla="*/ 986315 h 986315"/>
                <a:gd name="connsiteX2" fmla="*/ 9075420 w 9075420"/>
                <a:gd name="connsiteY2" fmla="*/ 986315 h 986315"/>
                <a:gd name="connsiteX3" fmla="*/ 9075412 w 9075420"/>
                <a:gd name="connsiteY3" fmla="*/ 1066 h 986315"/>
                <a:gd name="connsiteX4" fmla="*/ 8775884 w 9075420"/>
                <a:gd name="connsiteY4" fmla="*/ 0 h 986315"/>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8 w 9075420"/>
                <a:gd name="connsiteY4" fmla="*/ 1426 h 985249"/>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8258 w 9075420"/>
                <a:gd name="connsiteY4" fmla="*/ 6410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5852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73133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65915 w 9075420"/>
                <a:gd name="connsiteY4" fmla="*/ 1426 h 99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420" h="990233">
                  <a:moveTo>
                    <a:pt x="0" y="411113"/>
                  </a:moveTo>
                  <a:lnTo>
                    <a:pt x="0" y="990233"/>
                  </a:lnTo>
                  <a:lnTo>
                    <a:pt x="9075420" y="990233"/>
                  </a:lnTo>
                  <a:cubicBezTo>
                    <a:pt x="9075417" y="661817"/>
                    <a:pt x="9075415" y="328416"/>
                    <a:pt x="9075412" y="0"/>
                  </a:cubicBezTo>
                  <a:lnTo>
                    <a:pt x="8965915" y="142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3" name="フリーフォーム 162"/>
            <p:cNvSpPr/>
            <p:nvPr/>
          </p:nvSpPr>
          <p:spPr>
            <a:xfrm>
              <a:off x="539552" y="1665072"/>
              <a:ext cx="8101255" cy="1581146"/>
            </a:xfrm>
            <a:custGeom>
              <a:avLst/>
              <a:gdLst>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426720 h 1386840"/>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345638 h 1386840"/>
                <a:gd name="connsiteX0" fmla="*/ 243930 w 9098280"/>
                <a:gd name="connsiteY0" fmla="*/ 0 h 1486759"/>
                <a:gd name="connsiteX1" fmla="*/ 0 w 9098280"/>
                <a:gd name="connsiteY1" fmla="*/ 99919 h 1486759"/>
                <a:gd name="connsiteX2" fmla="*/ 0 w 9098280"/>
                <a:gd name="connsiteY2" fmla="*/ 1486759 h 1486759"/>
                <a:gd name="connsiteX3" fmla="*/ 9098280 w 9098280"/>
                <a:gd name="connsiteY3" fmla="*/ 1486759 h 1486759"/>
                <a:gd name="connsiteX4" fmla="*/ 9098280 w 9098280"/>
                <a:gd name="connsiteY4" fmla="*/ 445557 h 1486759"/>
                <a:gd name="connsiteX0" fmla="*/ 253443 w 9107793"/>
                <a:gd name="connsiteY0" fmla="*/ 19303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7949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459183 h 1500385"/>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395224 h 150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7793" h="1500385">
                  <a:moveTo>
                    <a:pt x="239175" y="2272"/>
                  </a:moveTo>
                  <a:lnTo>
                    <a:pt x="0" y="0"/>
                  </a:lnTo>
                  <a:lnTo>
                    <a:pt x="9513" y="1500385"/>
                  </a:lnTo>
                  <a:lnTo>
                    <a:pt x="9107793" y="1500385"/>
                  </a:lnTo>
                  <a:lnTo>
                    <a:pt x="9107793" y="395224"/>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4" name="円/楕円 168"/>
            <p:cNvSpPr>
              <a:spLocks noChangeAspect="1"/>
            </p:cNvSpPr>
            <p:nvPr/>
          </p:nvSpPr>
          <p:spPr>
            <a:xfrm>
              <a:off x="8602443" y="1623680"/>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5" name="円/楕円 169"/>
            <p:cNvSpPr>
              <a:spLocks noChangeAspect="1"/>
            </p:cNvSpPr>
            <p:nvPr/>
          </p:nvSpPr>
          <p:spPr>
            <a:xfrm>
              <a:off x="669333" y="2032225"/>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6" name="円/楕円 170"/>
            <p:cNvSpPr>
              <a:spLocks noChangeAspect="1"/>
            </p:cNvSpPr>
            <p:nvPr/>
          </p:nvSpPr>
          <p:spPr>
            <a:xfrm>
              <a:off x="2527126" y="2556129"/>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7" name="円/楕円 171"/>
            <p:cNvSpPr>
              <a:spLocks noChangeAspect="1"/>
            </p:cNvSpPr>
            <p:nvPr/>
          </p:nvSpPr>
          <p:spPr>
            <a:xfrm>
              <a:off x="2527126" y="3205199"/>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68" name="直線矢印コネクタ 167"/>
            <p:cNvCxnSpPr>
              <a:stCxn id="167" idx="0"/>
              <a:endCxn id="166" idx="4"/>
            </p:cNvCxnSpPr>
            <p:nvPr/>
          </p:nvCxnSpPr>
          <p:spPr>
            <a:xfrm flipV="1">
              <a:off x="2549001" y="2600753"/>
              <a:ext cx="0" cy="60444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6693564" y="2694301"/>
              <a:ext cx="420671" cy="360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s1</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0" name="テキスト ボックス 169"/>
            <p:cNvSpPr txBox="1"/>
            <p:nvPr/>
          </p:nvSpPr>
          <p:spPr>
            <a:xfrm>
              <a:off x="2122943" y="2666963"/>
              <a:ext cx="4603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s2</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1" name="円/楕円 176"/>
            <p:cNvSpPr>
              <a:spLocks noChangeAspect="1"/>
            </p:cNvSpPr>
            <p:nvPr/>
          </p:nvSpPr>
          <p:spPr>
            <a:xfrm>
              <a:off x="8601493" y="2015452"/>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2" name="テキスト ボックス 171"/>
            <p:cNvSpPr txBox="1"/>
            <p:nvPr/>
          </p:nvSpPr>
          <p:spPr>
            <a:xfrm>
              <a:off x="683954" y="1422956"/>
              <a:ext cx="300764"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ボックス 172"/>
            <p:cNvSpPr txBox="1"/>
            <p:nvPr/>
          </p:nvSpPr>
          <p:spPr>
            <a:xfrm>
              <a:off x="673831" y="1821767"/>
              <a:ext cx="300764" cy="270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テキスト ボックス 173"/>
            <p:cNvSpPr txBox="1"/>
            <p:nvPr/>
          </p:nvSpPr>
          <p:spPr>
            <a:xfrm>
              <a:off x="8356756" y="1405278"/>
              <a:ext cx="300764"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テキスト ボックス 174"/>
            <p:cNvSpPr txBox="1"/>
            <p:nvPr/>
          </p:nvSpPr>
          <p:spPr>
            <a:xfrm>
              <a:off x="8340043" y="1804089"/>
              <a:ext cx="300764" cy="270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フリーフォーム 185"/>
            <p:cNvSpPr/>
            <p:nvPr/>
          </p:nvSpPr>
          <p:spPr>
            <a:xfrm>
              <a:off x="3584316" y="1680428"/>
              <a:ext cx="4477562"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7" name="正方形/長方形 186"/>
            <p:cNvSpPr/>
            <p:nvPr/>
          </p:nvSpPr>
          <p:spPr>
            <a:xfrm>
              <a:off x="7787842" y="1513418"/>
              <a:ext cx="591514" cy="661295"/>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en-US" altLang="ja-JP"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98" name="直線矢印コネクタ 197"/>
            <p:cNvCxnSpPr/>
            <p:nvPr/>
          </p:nvCxnSpPr>
          <p:spPr>
            <a:xfrm flipV="1">
              <a:off x="2773924" y="2625709"/>
              <a:ext cx="3230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6288430" y="2229601"/>
              <a:ext cx="420671" cy="360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00" name="テキスト ボックス 199"/>
            <p:cNvSpPr txBox="1"/>
            <p:nvPr/>
          </p:nvSpPr>
          <p:spPr>
            <a:xfrm>
              <a:off x="2729304" y="2240186"/>
              <a:ext cx="420671" cy="360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17" name="円/楕円 222"/>
            <p:cNvSpPr>
              <a:spLocks noChangeAspect="1"/>
            </p:cNvSpPr>
            <p:nvPr/>
          </p:nvSpPr>
          <p:spPr>
            <a:xfrm>
              <a:off x="669332" y="1643506"/>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2" name="円/楕円 227"/>
            <p:cNvSpPr>
              <a:spLocks noChangeAspect="1"/>
            </p:cNvSpPr>
            <p:nvPr/>
          </p:nvSpPr>
          <p:spPr>
            <a:xfrm>
              <a:off x="6672288" y="2583468"/>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3" name="円/楕円 228"/>
            <p:cNvSpPr>
              <a:spLocks noChangeAspect="1"/>
            </p:cNvSpPr>
            <p:nvPr/>
          </p:nvSpPr>
          <p:spPr>
            <a:xfrm>
              <a:off x="6672288" y="3239601"/>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24" name="直線矢印コネクタ 223"/>
            <p:cNvCxnSpPr>
              <a:stCxn id="223" idx="0"/>
              <a:endCxn id="222" idx="4"/>
            </p:cNvCxnSpPr>
            <p:nvPr/>
          </p:nvCxnSpPr>
          <p:spPr>
            <a:xfrm flipV="1">
              <a:off x="6694163" y="2628092"/>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7" name="正方形/長方形 236"/>
            <p:cNvSpPr/>
            <p:nvPr/>
          </p:nvSpPr>
          <p:spPr>
            <a:xfrm>
              <a:off x="3124750" y="2478430"/>
              <a:ext cx="37689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8" name="テキスト ボックス 237"/>
            <p:cNvSpPr txBox="1"/>
            <p:nvPr/>
          </p:nvSpPr>
          <p:spPr>
            <a:xfrm>
              <a:off x="3124750" y="2439368"/>
              <a:ext cx="5217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nvGrpSpPr>
            <p:cNvPr id="4110" name="グループ化 4109"/>
            <p:cNvGrpSpPr/>
            <p:nvPr/>
          </p:nvGrpSpPr>
          <p:grpSpPr>
            <a:xfrm>
              <a:off x="7192745" y="1673224"/>
              <a:ext cx="461479" cy="1380199"/>
              <a:chOff x="6930298" y="1727534"/>
              <a:chExt cx="474678" cy="1380199"/>
            </a:xfrm>
          </p:grpSpPr>
          <p:sp>
            <p:nvSpPr>
              <p:cNvPr id="230" name="テキスト ボックス 229"/>
              <p:cNvSpPr txBox="1"/>
              <p:nvPr/>
            </p:nvSpPr>
            <p:spPr>
              <a:xfrm>
                <a:off x="6930298" y="1727534"/>
                <a:ext cx="377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i="1" dirty="0" smtClean="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I</a:t>
                </a:r>
                <a:r>
                  <a:rPr lang="en-US" altLang="ja-JP" sz="1400" b="1"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39" name="直線矢印コネクタ 238"/>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0" name="正方形/長方形 239"/>
            <p:cNvSpPr/>
            <p:nvPr/>
          </p:nvSpPr>
          <p:spPr>
            <a:xfrm>
              <a:off x="5812039" y="2486421"/>
              <a:ext cx="37689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1" name="テキスト ボックス 240"/>
            <p:cNvSpPr txBox="1"/>
            <p:nvPr/>
          </p:nvSpPr>
          <p:spPr>
            <a:xfrm>
              <a:off x="5812039" y="2447359"/>
              <a:ext cx="5217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2" name="円/楕円 227"/>
            <p:cNvSpPr>
              <a:spLocks noChangeAspect="1"/>
            </p:cNvSpPr>
            <p:nvPr/>
          </p:nvSpPr>
          <p:spPr>
            <a:xfrm>
              <a:off x="5622149" y="2583468"/>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3" name="円/楕円 228"/>
            <p:cNvSpPr>
              <a:spLocks noChangeAspect="1"/>
            </p:cNvSpPr>
            <p:nvPr/>
          </p:nvSpPr>
          <p:spPr>
            <a:xfrm>
              <a:off x="5622149" y="3239601"/>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44" name="直線矢印コネクタ 243"/>
            <p:cNvCxnSpPr>
              <a:stCxn id="243" idx="0"/>
              <a:endCxn id="242" idx="4"/>
            </p:cNvCxnSpPr>
            <p:nvPr/>
          </p:nvCxnSpPr>
          <p:spPr>
            <a:xfrm flipV="1">
              <a:off x="5644022" y="2628092"/>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 name="円/楕円 227"/>
            <p:cNvSpPr>
              <a:spLocks noChangeAspect="1"/>
            </p:cNvSpPr>
            <p:nvPr/>
          </p:nvSpPr>
          <p:spPr>
            <a:xfrm>
              <a:off x="3590074" y="2564903"/>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6" name="円/楕円 228"/>
            <p:cNvSpPr>
              <a:spLocks noChangeAspect="1"/>
            </p:cNvSpPr>
            <p:nvPr/>
          </p:nvSpPr>
          <p:spPr>
            <a:xfrm>
              <a:off x="3590074" y="3221036"/>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47" name="直線矢印コネクタ 246"/>
            <p:cNvCxnSpPr>
              <a:stCxn id="246" idx="0"/>
              <a:endCxn id="245" idx="4"/>
            </p:cNvCxnSpPr>
            <p:nvPr/>
          </p:nvCxnSpPr>
          <p:spPr>
            <a:xfrm flipV="1">
              <a:off x="3611948" y="2609526"/>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テキスト ボックス 247"/>
            <p:cNvSpPr txBox="1"/>
            <p:nvPr/>
          </p:nvSpPr>
          <p:spPr>
            <a:xfrm>
              <a:off x="3658338" y="2667469"/>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9" name="テキスト ボックス 248"/>
            <p:cNvSpPr txBox="1"/>
            <p:nvPr/>
          </p:nvSpPr>
          <p:spPr>
            <a:xfrm>
              <a:off x="5623269" y="2712412"/>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50" name="正方形/長方形 249"/>
            <p:cNvSpPr/>
            <p:nvPr/>
          </p:nvSpPr>
          <p:spPr>
            <a:xfrm>
              <a:off x="4496895" y="2359619"/>
              <a:ext cx="526974" cy="513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00" name="グループ化 299"/>
            <p:cNvGrpSpPr/>
            <p:nvPr/>
          </p:nvGrpSpPr>
          <p:grpSpPr>
            <a:xfrm>
              <a:off x="4560533" y="2661211"/>
              <a:ext cx="349208" cy="120626"/>
              <a:chOff x="3722914" y="1959429"/>
              <a:chExt cx="2333898" cy="783771"/>
            </a:xfrm>
          </p:grpSpPr>
          <p:sp>
            <p:nvSpPr>
              <p:cNvPr id="301" name="楕円 300"/>
              <p:cNvSpPr/>
              <p:nvPr/>
            </p:nvSpPr>
            <p:spPr>
              <a:xfrm>
                <a:off x="3722914"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2" name="楕円 301"/>
              <p:cNvSpPr/>
              <p:nvPr/>
            </p:nvSpPr>
            <p:spPr>
              <a:xfrm>
                <a:off x="5651863"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03" name="直線コネクタ 302"/>
              <p:cNvCxnSpPr>
                <a:stCxn id="301" idx="6"/>
              </p:cNvCxnSpPr>
              <p:nvPr/>
            </p:nvCxnSpPr>
            <p:spPr>
              <a:xfrm flipV="1">
                <a:off x="4127863" y="1959429"/>
                <a:ext cx="1632857" cy="581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1" name="フリーフォーム 320"/>
            <p:cNvSpPr/>
            <p:nvPr/>
          </p:nvSpPr>
          <p:spPr>
            <a:xfrm>
              <a:off x="1512251" y="1680428"/>
              <a:ext cx="1337054"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22" name="グループ化 321"/>
            <p:cNvGrpSpPr/>
            <p:nvPr/>
          </p:nvGrpSpPr>
          <p:grpSpPr>
            <a:xfrm>
              <a:off x="1453076" y="2723821"/>
              <a:ext cx="366696" cy="335218"/>
              <a:chOff x="7050289" y="2772515"/>
              <a:chExt cx="377184" cy="335218"/>
            </a:xfrm>
          </p:grpSpPr>
          <p:sp>
            <p:nvSpPr>
              <p:cNvPr id="323" name="テキスト ボックス 322"/>
              <p:cNvSpPr txBox="1"/>
              <p:nvPr/>
            </p:nvSpPr>
            <p:spPr>
              <a:xfrm>
                <a:off x="7050289" y="2772515"/>
                <a:ext cx="377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324" name="直線矢印コネクタ 323"/>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5" name="テキスト ボックス 324"/>
            <p:cNvSpPr txBox="1"/>
            <p:nvPr/>
          </p:nvSpPr>
          <p:spPr>
            <a:xfrm>
              <a:off x="3274182" y="1218891"/>
              <a:ext cx="401971"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26" name="テキスト ボックス 325"/>
            <p:cNvSpPr txBox="1"/>
            <p:nvPr/>
          </p:nvSpPr>
          <p:spPr>
            <a:xfrm>
              <a:off x="2630997" y="1247606"/>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119" name="正方形/長方形 4118"/>
            <p:cNvSpPr/>
            <p:nvPr/>
          </p:nvSpPr>
          <p:spPr>
            <a:xfrm>
              <a:off x="935283" y="2289358"/>
              <a:ext cx="7126596" cy="11897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0" name="正方形/長方形 319"/>
            <p:cNvSpPr/>
            <p:nvPr/>
          </p:nvSpPr>
          <p:spPr>
            <a:xfrm>
              <a:off x="2745381" y="1559201"/>
              <a:ext cx="841466"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0" name="テキスト ボックス 79"/>
            <p:cNvSpPr txBox="1"/>
            <p:nvPr/>
          </p:nvSpPr>
          <p:spPr>
            <a:xfrm>
              <a:off x="4274870" y="1235308"/>
              <a:ext cx="401971"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1" name="テキスト ボックス 80"/>
            <p:cNvSpPr txBox="1"/>
            <p:nvPr/>
          </p:nvSpPr>
          <p:spPr>
            <a:xfrm>
              <a:off x="3713482" y="1237821"/>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2" name="正方形/長方形 81"/>
            <p:cNvSpPr/>
            <p:nvPr/>
          </p:nvSpPr>
          <p:spPr>
            <a:xfrm>
              <a:off x="3776499" y="1545598"/>
              <a:ext cx="841466"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3</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5" name="テキスト ボックス 84"/>
            <p:cNvSpPr txBox="1"/>
            <p:nvPr/>
          </p:nvSpPr>
          <p:spPr>
            <a:xfrm>
              <a:off x="5365078" y="1236782"/>
              <a:ext cx="401971"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6" name="テキスト ボックス 85"/>
            <p:cNvSpPr txBox="1"/>
            <p:nvPr/>
          </p:nvSpPr>
          <p:spPr>
            <a:xfrm>
              <a:off x="4761244" y="1226382"/>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7" name="正方形/長方形 86"/>
            <p:cNvSpPr/>
            <p:nvPr/>
          </p:nvSpPr>
          <p:spPr>
            <a:xfrm>
              <a:off x="4810149" y="1548014"/>
              <a:ext cx="841466"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4</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4" name="テキスト ボックス 93"/>
            <p:cNvSpPr txBox="1"/>
            <p:nvPr/>
          </p:nvSpPr>
          <p:spPr>
            <a:xfrm>
              <a:off x="6422386" y="1236782"/>
              <a:ext cx="401971"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5" name="テキスト ボックス 94"/>
            <p:cNvSpPr txBox="1"/>
            <p:nvPr/>
          </p:nvSpPr>
          <p:spPr>
            <a:xfrm>
              <a:off x="5724603" y="1238125"/>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6" name="正方形/長方形 95"/>
            <p:cNvSpPr/>
            <p:nvPr/>
          </p:nvSpPr>
          <p:spPr>
            <a:xfrm>
              <a:off x="5841267" y="1547644"/>
              <a:ext cx="841466"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5</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7" name="テキスト ボックス 96"/>
            <p:cNvSpPr txBox="1"/>
            <p:nvPr/>
          </p:nvSpPr>
          <p:spPr>
            <a:xfrm>
              <a:off x="2275813" y="1251760"/>
              <a:ext cx="401971"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8" name="テキスト ボックス 97"/>
            <p:cNvSpPr txBox="1"/>
            <p:nvPr/>
          </p:nvSpPr>
          <p:spPr>
            <a:xfrm>
              <a:off x="1671651" y="1255505"/>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9" name="正方形/長方形 98"/>
            <p:cNvSpPr/>
            <p:nvPr/>
          </p:nvSpPr>
          <p:spPr>
            <a:xfrm>
              <a:off x="1744298" y="1550382"/>
              <a:ext cx="841466"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93" name="直線矢印コネクタ 92"/>
            <p:cNvCxnSpPr/>
            <p:nvPr/>
          </p:nvCxnSpPr>
          <p:spPr>
            <a:xfrm flipV="1">
              <a:off x="6983103" y="1538329"/>
              <a:ext cx="1626" cy="2834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7619213" y="1535034"/>
              <a:ext cx="1626" cy="2834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円/楕円 228"/>
            <p:cNvSpPr>
              <a:spLocks noChangeAspect="1"/>
            </p:cNvSpPr>
            <p:nvPr/>
          </p:nvSpPr>
          <p:spPr>
            <a:xfrm>
              <a:off x="7548745" y="1790836"/>
              <a:ext cx="140935" cy="14376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 name="円/楕円 228"/>
            <p:cNvSpPr>
              <a:spLocks noChangeAspect="1"/>
            </p:cNvSpPr>
            <p:nvPr/>
          </p:nvSpPr>
          <p:spPr>
            <a:xfrm>
              <a:off x="6917562" y="1806132"/>
              <a:ext cx="140935" cy="14376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88" name="直線矢印コネクタ 87"/>
            <p:cNvCxnSpPr/>
            <p:nvPr/>
          </p:nvCxnSpPr>
          <p:spPr>
            <a:xfrm>
              <a:off x="7148324" y="1962564"/>
              <a:ext cx="347565" cy="1669"/>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7313949" y="2730547"/>
              <a:ext cx="3666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1400" b="1"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nvGrpSpPr>
            <p:cNvPr id="129" name="グループ化 128"/>
            <p:cNvGrpSpPr/>
            <p:nvPr/>
          </p:nvGrpSpPr>
          <p:grpSpPr>
            <a:xfrm>
              <a:off x="4568676" y="2379055"/>
              <a:ext cx="349208" cy="120626"/>
              <a:chOff x="3722914" y="1959429"/>
              <a:chExt cx="2333898" cy="783771"/>
            </a:xfrm>
          </p:grpSpPr>
          <p:sp>
            <p:nvSpPr>
              <p:cNvPr id="130" name="楕円 129"/>
              <p:cNvSpPr/>
              <p:nvPr/>
            </p:nvSpPr>
            <p:spPr>
              <a:xfrm>
                <a:off x="3722914"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1" name="楕円 130"/>
              <p:cNvSpPr/>
              <p:nvPr/>
            </p:nvSpPr>
            <p:spPr>
              <a:xfrm>
                <a:off x="5651863"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32" name="直線コネクタ 131"/>
              <p:cNvCxnSpPr>
                <a:stCxn id="130" idx="6"/>
              </p:cNvCxnSpPr>
              <p:nvPr/>
            </p:nvCxnSpPr>
            <p:spPr>
              <a:xfrm flipV="1">
                <a:off x="4127863" y="1959429"/>
                <a:ext cx="1632857" cy="581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直線コネクタ 6"/>
            <p:cNvCxnSpPr/>
            <p:nvPr/>
          </p:nvCxnSpPr>
          <p:spPr>
            <a:xfrm>
              <a:off x="4917884" y="2468519"/>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4917884" y="2755136"/>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4485390" y="2755136"/>
              <a:ext cx="81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4485390" y="2472783"/>
              <a:ext cx="81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5023869" y="2472445"/>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V="1">
              <a:off x="4489765" y="2472445"/>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858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299" y="92501"/>
            <a:ext cx="5389802" cy="4035146"/>
          </a:xfrm>
          <a:prstGeom prst="rect">
            <a:avLst/>
          </a:prstGeom>
        </p:spPr>
      </p:pic>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39</a:t>
            </a:fld>
            <a:endParaRPr kumimoji="1" lang="ja-JP" altLang="en-US"/>
          </a:p>
        </p:txBody>
      </p:sp>
      <p:sp>
        <p:nvSpPr>
          <p:cNvPr id="6" name="テキスト ボックス 5"/>
          <p:cNvSpPr txBox="1"/>
          <p:nvPr/>
        </p:nvSpPr>
        <p:spPr>
          <a:xfrm>
            <a:off x="346930" y="1122047"/>
            <a:ext cx="340445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lang="en-US" altLang="ja-JP" sz="2400" dirty="0" smtClean="0">
                <a:solidFill>
                  <a:prstClr val="black"/>
                </a:solidFill>
                <a:latin typeface="Calibri"/>
                <a:ea typeface="ＭＳ Ｐゴシック" panose="020B0600070205080204" pitchFamily="50" charset="-128"/>
              </a:rPr>
              <a:t>30</a:t>
            </a:r>
            <a:r>
              <a:rPr lang="en-US" altLang="ja-JP" sz="2400" dirty="0">
                <a:solidFill>
                  <a:prstClr val="black"/>
                </a:solidFill>
                <a:latin typeface="Calibri"/>
                <a:ea typeface="ＭＳ Ｐゴシック" panose="020B0600070205080204" pitchFamily="50" charset="-128"/>
              </a:rPr>
              <a:t>0</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10</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lang="en-US" altLang="ja-JP" sz="2400" dirty="0" smtClean="0">
                <a:solidFill>
                  <a:prstClr val="black"/>
                </a:solidFill>
                <a:latin typeface="Calibri"/>
                <a:ea typeface="ＭＳ Ｐゴシック" panose="020B0600070205080204" pitchFamily="50" charset="-128"/>
              </a:rPr>
              <a:t>8</a:t>
            </a:r>
            <a:r>
              <a:rPr lang="en-US" altLang="ja-JP" sz="2400" dirty="0">
                <a:solidFill>
                  <a:prstClr val="black"/>
                </a:solidFill>
                <a:latin typeface="Calibri"/>
                <a:ea typeface="ＭＳ Ｐゴシック" panose="020B0600070205080204" pitchFamily="50" charset="-128"/>
              </a:rPr>
              <a:t>0</a:t>
            </a: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Ω</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　＝　</a:t>
            </a:r>
            <a:r>
              <a:rPr lang="en-US" altLang="ja-JP" sz="2400" dirty="0" smtClean="0">
                <a:solidFill>
                  <a:prstClr val="black"/>
                </a:solidFill>
                <a:latin typeface="Calibri"/>
                <a:ea typeface="ＭＳ Ｐゴシック" panose="020B0600070205080204" pitchFamily="50" charset="-128"/>
              </a:rPr>
              <a:t>4</a:t>
            </a:r>
            <a:r>
              <a:rPr lang="en-US" altLang="ja-JP" sz="2400" dirty="0">
                <a:solidFill>
                  <a:prstClr val="black"/>
                </a:solidFill>
                <a:latin typeface="Calibri"/>
                <a:ea typeface="ＭＳ Ｐゴシック" panose="020B0600070205080204" pitchFamily="50" charset="-128"/>
              </a:rPr>
              <a:t>7</a:t>
            </a: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Ω</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定在波型</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の発振モード</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7" name="タイトル 1"/>
          <p:cNvSpPr>
            <a:spLocks noGrp="1"/>
          </p:cNvSpPr>
          <p:nvPr>
            <p:ph type="title"/>
          </p:nvPr>
        </p:nvSpPr>
        <p:spPr>
          <a:xfrm>
            <a:off x="86816" y="-18256"/>
            <a:ext cx="2116976" cy="1143000"/>
          </a:xfrm>
        </p:spPr>
        <p:txBody>
          <a:bodyPr>
            <a:normAutofit/>
          </a:bodyPr>
          <a:lstStyle/>
          <a:p>
            <a:pPr algn="l"/>
            <a:r>
              <a:rPr kumimoji="1" lang="ja-JP" altLang="en-US" sz="3600" dirty="0" smtClean="0"/>
              <a:t>実験条件</a:t>
            </a:r>
            <a:endParaRPr kumimoji="1" lang="ja-JP" altLang="en-US" sz="3600" dirty="0"/>
          </a:p>
        </p:txBody>
      </p:sp>
      <p:sp>
        <p:nvSpPr>
          <p:cNvPr id="8" name="正方形/長方形 7"/>
          <p:cNvSpPr/>
          <p:nvPr/>
        </p:nvSpPr>
        <p:spPr>
          <a:xfrm>
            <a:off x="179512" y="4760118"/>
            <a:ext cx="4896544" cy="707886"/>
          </a:xfrm>
          <a:prstGeom prst="rect">
            <a:avLst/>
          </a:prstGeom>
        </p:spPr>
        <p:txBody>
          <a:bodyPr wrap="square">
            <a:spAutoFit/>
          </a:bodyPr>
          <a:lstStyle/>
          <a:p>
            <a:pPr lvl="0">
              <a:defRPr/>
            </a:pPr>
            <a:r>
              <a:rPr lang="ja-JP" altLang="en-US" sz="2000" dirty="0">
                <a:solidFill>
                  <a:prstClr val="black"/>
                </a:solidFill>
              </a:rPr>
              <a:t>スイッチングによる瞬時電力の遮断時間　</a:t>
            </a:r>
            <a:r>
              <a:rPr lang="en-US" altLang="ja-JP" sz="2000" i="1" dirty="0">
                <a:solidFill>
                  <a:prstClr val="black"/>
                </a:solidFill>
              </a:rPr>
              <a:t> </a:t>
            </a:r>
            <a:r>
              <a:rPr lang="en-US" altLang="ja-JP" sz="2000" dirty="0" err="1" smtClean="0">
                <a:solidFill>
                  <a:prstClr val="black"/>
                </a:solidFill>
                <a:latin typeface="Times New Roman" panose="02020603050405020304" pitchFamily="18" charset="0"/>
                <a:cs typeface="Times New Roman" panose="02020603050405020304" pitchFamily="18" charset="0"/>
              </a:rPr>
              <a:t>t</a:t>
            </a:r>
            <a:r>
              <a:rPr lang="en-US" altLang="ja-JP" sz="2000" baseline="-25000" dirty="0" err="1" smtClean="0">
                <a:solidFill>
                  <a:prstClr val="black"/>
                </a:solidFill>
                <a:latin typeface="Times New Roman" panose="02020603050405020304" pitchFamily="18" charset="0"/>
                <a:cs typeface="Times New Roman" panose="02020603050405020304" pitchFamily="18" charset="0"/>
              </a:rPr>
              <a:t>s</a:t>
            </a:r>
            <a:endParaRPr lang="en-US" altLang="ja-JP" sz="2000" baseline="-25000" dirty="0" smtClean="0">
              <a:solidFill>
                <a:prstClr val="black"/>
              </a:solidFill>
              <a:latin typeface="Times New Roman" panose="02020603050405020304" pitchFamily="18" charset="0"/>
              <a:cs typeface="Times New Roman" panose="02020603050405020304" pitchFamily="18" charset="0"/>
            </a:endParaRPr>
          </a:p>
          <a:p>
            <a:pPr>
              <a:defRPr/>
            </a:pPr>
            <a:endParaRPr lang="en-US" altLang="ja-JP" sz="2000" dirty="0" smtClean="0">
              <a:solidFill>
                <a:prstClr val="black"/>
              </a:solidFill>
            </a:endParaRPr>
          </a:p>
        </p:txBody>
      </p:sp>
      <p:sp>
        <p:nvSpPr>
          <p:cNvPr id="10" name="テキスト ボックス 9"/>
          <p:cNvSpPr txBox="1"/>
          <p:nvPr/>
        </p:nvSpPr>
        <p:spPr>
          <a:xfrm>
            <a:off x="377990" y="3773953"/>
            <a:ext cx="3044417" cy="400110"/>
          </a:xfrm>
          <a:prstGeom prst="rect">
            <a:avLst/>
          </a:prstGeom>
          <a:noFill/>
        </p:spPr>
        <p:txBody>
          <a:bodyPr wrap="square" rtlCol="0">
            <a:spAutoFit/>
          </a:bodyPr>
          <a:lstStyle/>
          <a:p>
            <a:r>
              <a:rPr kumimoji="1" lang="ja-JP" altLang="en-US" sz="2000" dirty="0" smtClean="0"/>
              <a:t>抵抗値の選定について</a:t>
            </a:r>
            <a:endParaRPr kumimoji="1" lang="ja-JP" altLang="en-US" sz="2000" dirty="0"/>
          </a:p>
        </p:txBody>
      </p:sp>
      <p:sp>
        <p:nvSpPr>
          <p:cNvPr id="11" name="テキスト ボックス 10"/>
          <p:cNvSpPr txBox="1"/>
          <p:nvPr/>
        </p:nvSpPr>
        <p:spPr>
          <a:xfrm>
            <a:off x="69472" y="4182733"/>
            <a:ext cx="9149071" cy="415498"/>
          </a:xfrm>
          <a:prstGeom prst="rect">
            <a:avLst/>
          </a:prstGeom>
          <a:noFill/>
        </p:spPr>
        <p:txBody>
          <a:bodyPr wrap="square" rtlCol="0">
            <a:spAutoFit/>
          </a:bodyPr>
          <a:lstStyle/>
          <a:p>
            <a:r>
              <a:rPr lang="ja-JP" altLang="en-US" sz="2100" dirty="0" smtClean="0"/>
              <a:t>進行波型と定在波型の</a:t>
            </a:r>
            <a:r>
              <a:rPr lang="ja-JP" altLang="en-US" sz="2100" dirty="0"/>
              <a:t>二</a:t>
            </a:r>
            <a:r>
              <a:rPr lang="ja-JP" altLang="en-US" sz="2100" dirty="0" smtClean="0"/>
              <a:t>つのモードが励起しうなる抵抗値より大きな値に調整</a:t>
            </a:r>
            <a:endParaRPr kumimoji="1" lang="ja-JP" altLang="en-US" sz="2100" dirty="0"/>
          </a:p>
        </p:txBody>
      </p:sp>
      <p:sp>
        <p:nvSpPr>
          <p:cNvPr id="24" name="テキスト ボックス 23"/>
          <p:cNvSpPr txBox="1"/>
          <p:nvPr/>
        </p:nvSpPr>
        <p:spPr>
          <a:xfrm>
            <a:off x="4644008" y="5940851"/>
            <a:ext cx="4333238" cy="646331"/>
          </a:xfrm>
          <a:prstGeom prst="rect">
            <a:avLst/>
          </a:prstGeom>
          <a:noFill/>
        </p:spPr>
        <p:txBody>
          <a:bodyPr wrap="none" rtlCol="0">
            <a:spAutoFit/>
          </a:bodyPr>
          <a:lstStyle/>
          <a:p>
            <a:r>
              <a:rPr lang="ja-JP" altLang="en-US" dirty="0" smtClean="0"/>
              <a:t>遮断時間</a:t>
            </a:r>
            <a:r>
              <a:rPr lang="en-US" altLang="ja-JP" dirty="0" smtClean="0"/>
              <a:t>2</a:t>
            </a:r>
            <a:r>
              <a:rPr lang="ja-JP" altLang="en-US" dirty="0" smtClean="0"/>
              <a:t>通りを３回繰り返し計６回の測定</a:t>
            </a:r>
            <a:endParaRPr lang="en-US" altLang="ja-JP" dirty="0" smtClean="0"/>
          </a:p>
          <a:p>
            <a:r>
              <a:rPr kumimoji="1" lang="en-US" altLang="ja-JP" dirty="0" smtClean="0"/>
              <a:t>No.1</a:t>
            </a:r>
            <a:r>
              <a:rPr kumimoji="1" lang="ja-JP" altLang="en-US" dirty="0" smtClean="0"/>
              <a:t>～</a:t>
            </a:r>
            <a:r>
              <a:rPr kumimoji="1" lang="en-US" altLang="ja-JP" dirty="0" smtClean="0"/>
              <a:t>No.6</a:t>
            </a:r>
            <a:endParaRPr kumimoji="1" lang="ja-JP" altLang="en-US" dirty="0"/>
          </a:p>
        </p:txBody>
      </p:sp>
      <p:grpSp>
        <p:nvGrpSpPr>
          <p:cNvPr id="19" name="グループ化 18"/>
          <p:cNvGrpSpPr/>
          <p:nvPr/>
        </p:nvGrpSpPr>
        <p:grpSpPr>
          <a:xfrm>
            <a:off x="7620000" y="3204021"/>
            <a:ext cx="1005981" cy="505591"/>
            <a:chOff x="7488000" y="3203684"/>
            <a:chExt cx="1005981" cy="505591"/>
          </a:xfrm>
        </p:grpSpPr>
        <p:cxnSp>
          <p:nvCxnSpPr>
            <p:cNvPr id="13" name="直線コネクタ 12"/>
            <p:cNvCxnSpPr/>
            <p:nvPr/>
          </p:nvCxnSpPr>
          <p:spPr>
            <a:xfrm>
              <a:off x="7740352" y="3241275"/>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920000" y="3241275"/>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7488000" y="3565988"/>
              <a:ext cx="288000" cy="0"/>
            </a:xfrm>
            <a:prstGeom prst="straightConnector1">
              <a:avLst/>
            </a:prstGeom>
            <a:ln w="38100">
              <a:solidFill>
                <a:srgbClr val="FF0000"/>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8150729" y="3203684"/>
              <a:ext cx="308098" cy="369332"/>
            </a:xfrm>
            <a:prstGeom prst="rect">
              <a:avLst/>
            </a:prstGeom>
          </p:spPr>
          <p:txBody>
            <a:bodyPr wrap="none">
              <a:spAutoFit/>
            </a:bodyPr>
            <a:lstStyle/>
            <a:p>
              <a:pPr lvl="0">
                <a:defRPr/>
              </a:pPr>
              <a:r>
                <a:rPr lang="en-US" altLang="ja-JP" dirty="0" err="1">
                  <a:solidFill>
                    <a:srgbClr val="FF0000"/>
                  </a:solidFill>
                  <a:latin typeface="Times New Roman" panose="02020603050405020304" pitchFamily="18" charset="0"/>
                  <a:cs typeface="Times New Roman" panose="02020603050405020304" pitchFamily="18" charset="0"/>
                </a:rPr>
                <a:t>t</a:t>
              </a:r>
              <a:r>
                <a:rPr lang="en-US" altLang="ja-JP" baseline="-25000" dirty="0" err="1">
                  <a:solidFill>
                    <a:srgbClr val="FF0000"/>
                  </a:solidFill>
                  <a:latin typeface="Times New Roman" panose="02020603050405020304" pitchFamily="18" charset="0"/>
                  <a:cs typeface="Times New Roman" panose="02020603050405020304" pitchFamily="18" charset="0"/>
                </a:rPr>
                <a:t>s</a:t>
              </a:r>
              <a:endParaRPr lang="en-US" altLang="ja-JP" dirty="0">
                <a:solidFill>
                  <a:srgbClr val="FF0000"/>
                </a:solidFill>
                <a:latin typeface="Times New Roman" panose="02020603050405020304" pitchFamily="18" charset="0"/>
                <a:cs typeface="Times New Roman" panose="02020603050405020304" pitchFamily="18" charset="0"/>
              </a:endParaRPr>
            </a:p>
          </p:txBody>
        </p:sp>
        <p:cxnSp>
          <p:nvCxnSpPr>
            <p:cNvPr id="14" name="直線矢印コネクタ 13"/>
            <p:cNvCxnSpPr/>
            <p:nvPr/>
          </p:nvCxnSpPr>
          <p:spPr>
            <a:xfrm>
              <a:off x="7920000" y="3569836"/>
              <a:ext cx="573981" cy="17100"/>
            </a:xfrm>
            <a:prstGeom prst="straightConnector1">
              <a:avLst/>
            </a:prstGeom>
            <a:ln w="38100">
              <a:solidFill>
                <a:srgbClr val="FF0000"/>
              </a:solidFill>
              <a:headEnd type="arrow" w="lg" len="sm"/>
              <a:tailEnd type="none" w="lg" len="sm"/>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729016" y="3569836"/>
              <a:ext cx="3055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8173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85" y="-8016"/>
            <a:ext cx="9036496" cy="1143000"/>
          </a:xfrm>
        </p:spPr>
        <p:txBody>
          <a:bodyPr>
            <a:noAutofit/>
          </a:bodyPr>
          <a:lstStyle/>
          <a:p>
            <a:pPr algn="l"/>
            <a:r>
              <a:rPr kumimoji="1" lang="ja-JP" altLang="en-US" sz="3600" dirty="0"/>
              <a:t>研究</a:t>
            </a:r>
            <a:r>
              <a:rPr kumimoji="1" lang="ja-JP" altLang="en-US" sz="3600" dirty="0" smtClean="0"/>
              <a:t>背景</a:t>
            </a:r>
            <a:endParaRPr kumimoji="1" lang="ja-JP" altLang="en-US" sz="36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9" name="テキスト ボックス 38"/>
          <p:cNvSpPr txBox="1"/>
          <p:nvPr/>
        </p:nvSpPr>
        <p:spPr>
          <a:xfrm>
            <a:off x="291444" y="847245"/>
            <a:ext cx="84336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出力を取り出す</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ため</a:t>
            </a:r>
            <a:r>
              <a:rPr lang="ja-JP" altLang="en-US" sz="2400" dirty="0" smtClean="0">
                <a:solidFill>
                  <a:prstClr val="black"/>
                </a:solidFill>
                <a:latin typeface="Calibri"/>
                <a:ea typeface="ＭＳ Ｐゴシック" panose="020B0600070205080204" pitchFamily="50" charset="-128"/>
              </a:rPr>
              <a:t>に負荷抵抗を接続</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noProof="0" dirty="0" smtClean="0">
                <a:solidFill>
                  <a:prstClr val="black"/>
                </a:solidFill>
                <a:latin typeface="Calibri"/>
                <a:ea typeface="ＭＳ Ｐゴシック" panose="020B0600070205080204" pitchFamily="50" charset="-128"/>
              </a:rPr>
              <a:t>負荷</a:t>
            </a:r>
            <a:r>
              <a:rPr lang="ja-JP" altLang="en-US" sz="2400" noProof="0" dirty="0">
                <a:solidFill>
                  <a:prstClr val="black"/>
                </a:solidFill>
                <a:latin typeface="Calibri"/>
                <a:ea typeface="ＭＳ Ｐゴシック" panose="020B0600070205080204" pitchFamily="50" charset="-128"/>
              </a:rPr>
              <a:t>抵抗</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により発振</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モードが変化</a:t>
            </a:r>
            <a:r>
              <a:rPr kumimoji="1" lang="en-US" altLang="ja-JP" sz="24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[1]</a:t>
            </a:r>
          </a:p>
        </p:txBody>
      </p:sp>
      <p:sp>
        <p:nvSpPr>
          <p:cNvPr id="23" name="正方形/長方形 22"/>
          <p:cNvSpPr/>
          <p:nvPr/>
        </p:nvSpPr>
        <p:spPr>
          <a:xfrm>
            <a:off x="266668" y="6188387"/>
            <a:ext cx="74888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“熱音響コアの多段接続による電力フィードバック進行波型熱音響発電機の実現”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篠田将太郎 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82816" y="2393348"/>
            <a:ext cx="45015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進行波型</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prstClr val="black"/>
                </a:solidFill>
                <a:latin typeface="Calibri"/>
                <a:ea typeface="ＭＳ Ｐゴシック" panose="020B0600070205080204" pitchFamily="50" charset="-128"/>
              </a:rPr>
              <a:t>低温側の音響パワーの向き</a:t>
            </a:r>
            <a:endParaRPr lang="en-US" altLang="ja-JP" sz="2400" dirty="0" smtClean="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左向</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き</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grpSp>
        <p:nvGrpSpPr>
          <p:cNvPr id="61" name="グループ化 60"/>
          <p:cNvGrpSpPr/>
          <p:nvPr/>
        </p:nvGrpSpPr>
        <p:grpSpPr>
          <a:xfrm>
            <a:off x="3957493" y="1659401"/>
            <a:ext cx="4889267" cy="2154809"/>
            <a:chOff x="4089663" y="1535801"/>
            <a:chExt cx="4889267" cy="2154809"/>
          </a:xfrm>
        </p:grpSpPr>
        <p:sp>
          <p:nvSpPr>
            <p:cNvPr id="105" name="正方形/長方形 104"/>
            <p:cNvSpPr/>
            <p:nvPr/>
          </p:nvSpPr>
          <p:spPr>
            <a:xfrm>
              <a:off x="5086481" y="2367594"/>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正方形/長方形 105"/>
            <p:cNvSpPr/>
            <p:nvPr/>
          </p:nvSpPr>
          <p:spPr>
            <a:xfrm>
              <a:off x="6253911" y="2367594"/>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7" name="直線コネクタ 106"/>
            <p:cNvCxnSpPr/>
            <p:nvPr/>
          </p:nvCxnSpPr>
          <p:spPr>
            <a:xfrm>
              <a:off x="4860032" y="2803875"/>
              <a:ext cx="0" cy="492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endCxn id="110" idx="1"/>
            </p:cNvCxnSpPr>
            <p:nvPr/>
          </p:nvCxnSpPr>
          <p:spPr>
            <a:xfrm>
              <a:off x="4857512" y="3288162"/>
              <a:ext cx="938624" cy="80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8172400" y="2803875"/>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5796136" y="3028890"/>
              <a:ext cx="1443734" cy="534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抵抗</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小</a:t>
              </a:r>
            </a:p>
          </p:txBody>
        </p:sp>
        <p:cxnSp>
          <p:nvCxnSpPr>
            <p:cNvPr id="111" name="直線コネクタ 110"/>
            <p:cNvCxnSpPr>
              <a:endCxn id="110" idx="3"/>
            </p:cNvCxnSpPr>
            <p:nvPr/>
          </p:nvCxnSpPr>
          <p:spPr>
            <a:xfrm flipH="1">
              <a:off x="7239870" y="3288162"/>
              <a:ext cx="932532" cy="8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4798310" y="1999859"/>
              <a:ext cx="543068" cy="731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4700847" y="1535801"/>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5" name="正方形/長方形 114"/>
            <p:cNvSpPr/>
            <p:nvPr/>
          </p:nvSpPr>
          <p:spPr>
            <a:xfrm>
              <a:off x="4174622" y="2229969"/>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6" name="正方形/長方形 115"/>
            <p:cNvSpPr/>
            <p:nvPr/>
          </p:nvSpPr>
          <p:spPr>
            <a:xfrm>
              <a:off x="8018385" y="2229969"/>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31" name="正方形/長方形 130"/>
            <p:cNvSpPr/>
            <p:nvPr/>
          </p:nvSpPr>
          <p:spPr>
            <a:xfrm>
              <a:off x="5329124" y="2229968"/>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1" name="直線コネクタ 20"/>
            <p:cNvCxnSpPr/>
            <p:nvPr/>
          </p:nvCxnSpPr>
          <p:spPr>
            <a:xfrm>
              <a:off x="4427984" y="2803875"/>
              <a:ext cx="0" cy="8867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4427984" y="3690609"/>
              <a:ext cx="4212392" cy="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640376" y="2803875"/>
              <a:ext cx="0" cy="8867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089663" y="2781110"/>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0" name="テキスト ボックス 29"/>
            <p:cNvSpPr txBox="1"/>
            <p:nvPr/>
          </p:nvSpPr>
          <p:spPr>
            <a:xfrm>
              <a:off x="7872295" y="2786148"/>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1" name="テキスト ボックス 30"/>
            <p:cNvSpPr txBox="1"/>
            <p:nvPr/>
          </p:nvSpPr>
          <p:spPr>
            <a:xfrm>
              <a:off x="8640376" y="2831527"/>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2" name="テキスト ボックス 31"/>
            <p:cNvSpPr txBox="1"/>
            <p:nvPr/>
          </p:nvSpPr>
          <p:spPr>
            <a:xfrm>
              <a:off x="4861153" y="2791632"/>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68" name="直線矢印コネクタ 67"/>
            <p:cNvCxnSpPr/>
            <p:nvPr/>
          </p:nvCxnSpPr>
          <p:spPr>
            <a:xfrm flipH="1">
              <a:off x="6202349" y="1994974"/>
              <a:ext cx="543068" cy="731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p:nvGrpSpPr>
        <p:grpSpPr>
          <a:xfrm>
            <a:off x="3897079" y="3921242"/>
            <a:ext cx="4889267" cy="2154809"/>
            <a:chOff x="4089663" y="1535801"/>
            <a:chExt cx="4889267" cy="2154809"/>
          </a:xfrm>
        </p:grpSpPr>
        <p:sp>
          <p:nvSpPr>
            <p:cNvPr id="80" name="正方形/長方形 79"/>
            <p:cNvSpPr/>
            <p:nvPr/>
          </p:nvSpPr>
          <p:spPr>
            <a:xfrm>
              <a:off x="5086481" y="2367594"/>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1" name="正方形/長方形 80"/>
            <p:cNvSpPr/>
            <p:nvPr/>
          </p:nvSpPr>
          <p:spPr>
            <a:xfrm>
              <a:off x="6253911" y="2367594"/>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82" name="直線コネクタ 81"/>
            <p:cNvCxnSpPr/>
            <p:nvPr/>
          </p:nvCxnSpPr>
          <p:spPr>
            <a:xfrm>
              <a:off x="4860032" y="2803875"/>
              <a:ext cx="0" cy="492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a:endCxn id="85" idx="1"/>
            </p:cNvCxnSpPr>
            <p:nvPr/>
          </p:nvCxnSpPr>
          <p:spPr>
            <a:xfrm>
              <a:off x="4857512" y="3288162"/>
              <a:ext cx="938624" cy="80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8172400" y="2803875"/>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5796136" y="3028890"/>
              <a:ext cx="1443734" cy="534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抵抗</a:t>
              </a: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大</a:t>
              </a:r>
            </a:p>
          </p:txBody>
        </p:sp>
        <p:cxnSp>
          <p:nvCxnSpPr>
            <p:cNvPr id="86" name="直線コネクタ 85"/>
            <p:cNvCxnSpPr>
              <a:endCxn id="85" idx="3"/>
            </p:cNvCxnSpPr>
            <p:nvPr/>
          </p:nvCxnSpPr>
          <p:spPr>
            <a:xfrm flipH="1">
              <a:off x="7239870" y="3288162"/>
              <a:ext cx="932532" cy="8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H="1">
              <a:off x="4798310" y="1999859"/>
              <a:ext cx="543068" cy="731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700847" y="1535801"/>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9" name="正方形/長方形 88"/>
            <p:cNvSpPr/>
            <p:nvPr/>
          </p:nvSpPr>
          <p:spPr>
            <a:xfrm>
              <a:off x="4174622" y="2229969"/>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0" name="正方形/長方形 89"/>
            <p:cNvSpPr/>
            <p:nvPr/>
          </p:nvSpPr>
          <p:spPr>
            <a:xfrm>
              <a:off x="8018385" y="2229969"/>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1" name="正方形/長方形 90"/>
            <p:cNvSpPr/>
            <p:nvPr/>
          </p:nvSpPr>
          <p:spPr>
            <a:xfrm>
              <a:off x="5329124" y="2229968"/>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92" name="直線コネクタ 91"/>
            <p:cNvCxnSpPr/>
            <p:nvPr/>
          </p:nvCxnSpPr>
          <p:spPr>
            <a:xfrm>
              <a:off x="4427984" y="2803875"/>
              <a:ext cx="0" cy="8867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4427984" y="3690609"/>
              <a:ext cx="4212392" cy="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640376" y="2803875"/>
              <a:ext cx="0" cy="8867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4089663" y="2781110"/>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96" name="テキスト ボックス 95"/>
            <p:cNvSpPr txBox="1"/>
            <p:nvPr/>
          </p:nvSpPr>
          <p:spPr>
            <a:xfrm>
              <a:off x="7872295" y="2786148"/>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97" name="テキスト ボックス 96"/>
            <p:cNvSpPr txBox="1"/>
            <p:nvPr/>
          </p:nvSpPr>
          <p:spPr>
            <a:xfrm>
              <a:off x="8640376" y="2831527"/>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98" name="テキスト ボックス 97"/>
            <p:cNvSpPr txBox="1"/>
            <p:nvPr/>
          </p:nvSpPr>
          <p:spPr>
            <a:xfrm>
              <a:off x="4861153" y="2791632"/>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99" name="直線矢印コネクタ 98"/>
            <p:cNvCxnSpPr/>
            <p:nvPr/>
          </p:nvCxnSpPr>
          <p:spPr>
            <a:xfrm>
              <a:off x="6157637" y="1999414"/>
              <a:ext cx="547015" cy="1"/>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33922" y="4767638"/>
            <a:ext cx="45015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・定在波型</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solidFill>
                  <a:prstClr val="black"/>
                </a:solidFill>
                <a:latin typeface="Calibri"/>
                <a:ea typeface="ＭＳ Ｐゴシック" panose="020B0600070205080204" pitchFamily="50" charset="-128"/>
              </a:rPr>
              <a:t>低温側の音響パワーの向き</a:t>
            </a:r>
            <a:endParaRPr lang="en-US" altLang="ja-JP" sz="2400" dirty="0" smtClean="0">
              <a:solidFill>
                <a:prstClr val="black"/>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Calibri"/>
                <a:ea typeface="ＭＳ Ｐゴシック" panose="020B0600070205080204" pitchFamily="50" charset="-128"/>
              </a:rPr>
              <a:t>右</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向き</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grpSp>
        <p:nvGrpSpPr>
          <p:cNvPr id="8" name="グループ化 7"/>
          <p:cNvGrpSpPr/>
          <p:nvPr/>
        </p:nvGrpSpPr>
        <p:grpSpPr>
          <a:xfrm>
            <a:off x="539552" y="3871678"/>
            <a:ext cx="544096" cy="542154"/>
            <a:chOff x="1331640" y="3921242"/>
            <a:chExt cx="760120" cy="694167"/>
          </a:xfrm>
        </p:grpSpPr>
        <p:cxnSp>
          <p:nvCxnSpPr>
            <p:cNvPr id="5" name="直線コネクタ 4"/>
            <p:cNvCxnSpPr/>
            <p:nvPr/>
          </p:nvCxnSpPr>
          <p:spPr>
            <a:xfrm>
              <a:off x="1331640" y="3921242"/>
              <a:ext cx="432048" cy="6941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1731720" y="3921242"/>
              <a:ext cx="360040" cy="6941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1135191" y="3930950"/>
            <a:ext cx="1415772" cy="461665"/>
          </a:xfrm>
          <a:prstGeom prst="rect">
            <a:avLst/>
          </a:prstGeom>
          <a:noFill/>
        </p:spPr>
        <p:txBody>
          <a:bodyPr wrap="none" rtlCol="0">
            <a:spAutoFit/>
          </a:bodyPr>
          <a:lstStyle/>
          <a:p>
            <a:r>
              <a:rPr kumimoji="1" lang="ja-JP" altLang="en-US" sz="2400" dirty="0" smtClean="0">
                <a:solidFill>
                  <a:srgbClr val="FF0000"/>
                </a:solidFill>
              </a:rPr>
              <a:t>熱電効率</a:t>
            </a:r>
            <a:endParaRPr kumimoji="1" lang="ja-JP" altLang="en-US" sz="2400" dirty="0">
              <a:solidFill>
                <a:srgbClr val="FF0000"/>
              </a:solidFill>
            </a:endParaRPr>
          </a:p>
        </p:txBody>
      </p:sp>
    </p:spTree>
    <p:extLst>
      <p:ext uri="{BB962C8B-B14F-4D97-AF65-F5344CB8AC3E}">
        <p14:creationId xmlns:p14="http://schemas.microsoft.com/office/powerpoint/2010/main" val="258008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6" y="-18256"/>
            <a:ext cx="8301608" cy="1143000"/>
          </a:xfrm>
        </p:spPr>
        <p:txBody>
          <a:bodyPr>
            <a:normAutofit/>
          </a:bodyPr>
          <a:lstStyle/>
          <a:p>
            <a:pPr algn="l"/>
            <a:r>
              <a:rPr kumimoji="1" lang="ja-JP" altLang="en-US" sz="3600" dirty="0" smtClean="0"/>
              <a:t>実験結果（瞬時電力）</a:t>
            </a:r>
            <a:endParaRPr kumimoji="1" lang="ja-JP" altLang="en-US" sz="3600" dirty="0"/>
          </a:p>
        </p:txBody>
      </p:sp>
      <p:sp>
        <p:nvSpPr>
          <p:cNvPr id="9" name="テキスト ボックス 8"/>
          <p:cNvSpPr txBox="1"/>
          <p:nvPr/>
        </p:nvSpPr>
        <p:spPr>
          <a:xfrm>
            <a:off x="2686722" y="5470626"/>
            <a:ext cx="4185761" cy="830997"/>
          </a:xfrm>
          <a:prstGeom prst="rect">
            <a:avLst/>
          </a:prstGeom>
          <a:noFill/>
        </p:spPr>
        <p:txBody>
          <a:bodyPr wrap="none" rtlCol="0">
            <a:spAutoFit/>
          </a:bodyPr>
          <a:lstStyle/>
          <a:p>
            <a:r>
              <a:rPr lang="ja-JP" altLang="en-US" sz="2400" dirty="0" smtClean="0"/>
              <a:t>フォトリレー部の改良</a:t>
            </a:r>
            <a:endParaRPr lang="en-US" altLang="ja-JP" sz="2400" dirty="0" smtClean="0"/>
          </a:p>
          <a:p>
            <a:r>
              <a:rPr lang="ja-JP" altLang="en-US" sz="2400" dirty="0" smtClean="0"/>
              <a:t>⇒</a:t>
            </a:r>
            <a:r>
              <a:rPr lang="en-US" altLang="ja-JP" sz="2400" dirty="0" smtClean="0"/>
              <a:t>5ms</a:t>
            </a:r>
            <a:r>
              <a:rPr lang="ja-JP" altLang="en-US" sz="2400" dirty="0" smtClean="0"/>
              <a:t>よりも短い遮断が可能に</a:t>
            </a:r>
            <a:endParaRPr kumimoji="1" lang="ja-JP" altLang="en-US" sz="2400" dirty="0">
              <a:solidFill>
                <a:srgbClr val="FF0000"/>
              </a:solidFill>
            </a:endParaRPr>
          </a:p>
        </p:txBody>
      </p:sp>
      <p:sp>
        <p:nvSpPr>
          <p:cNvPr id="13" name="テキスト ボックス 12"/>
          <p:cNvSpPr txBox="1"/>
          <p:nvPr/>
        </p:nvSpPr>
        <p:spPr>
          <a:xfrm>
            <a:off x="827584" y="4765893"/>
            <a:ext cx="3299301" cy="369332"/>
          </a:xfrm>
          <a:prstGeom prst="rect">
            <a:avLst/>
          </a:prstGeom>
          <a:noFill/>
        </p:spPr>
        <p:txBody>
          <a:bodyPr wrap="none" rtlCol="0">
            <a:spAutoFit/>
          </a:bodyPr>
          <a:lstStyle/>
          <a:p>
            <a:r>
              <a:rPr lang="en-US" altLang="ja-JP" dirty="0" smtClean="0">
                <a:solidFill>
                  <a:prstClr val="black"/>
                </a:solidFill>
              </a:rPr>
              <a:t>2019</a:t>
            </a:r>
            <a:r>
              <a:rPr lang="ja-JP" altLang="en-US" dirty="0" smtClean="0">
                <a:solidFill>
                  <a:prstClr val="black"/>
                </a:solidFill>
              </a:rPr>
              <a:t>春の実験結果</a:t>
            </a:r>
            <a:r>
              <a:rPr lang="en-US" altLang="ja-JP" baseline="30000" dirty="0"/>
              <a:t>[5] </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smtClean="0">
                <a:solidFill>
                  <a:prstClr val="black"/>
                </a:solidFill>
              </a:rPr>
              <a:t>＝</a:t>
            </a:r>
            <a:r>
              <a:rPr lang="en-US" altLang="ja-JP" dirty="0" smtClean="0">
                <a:solidFill>
                  <a:prstClr val="black"/>
                </a:solidFill>
              </a:rPr>
              <a:t>5ms]</a:t>
            </a:r>
            <a:endParaRPr kumimoji="1" lang="ja-JP" altLang="en-US" dirty="0"/>
          </a:p>
        </p:txBody>
      </p:sp>
      <p:sp>
        <p:nvSpPr>
          <p:cNvPr id="12" name="スライド番号プレースホルダー 11"/>
          <p:cNvSpPr>
            <a:spLocks noGrp="1"/>
          </p:cNvSpPr>
          <p:nvPr>
            <p:ph type="sldNum" sz="quarter" idx="12"/>
          </p:nvPr>
        </p:nvSpPr>
        <p:spPr/>
        <p:txBody>
          <a:bodyPr/>
          <a:lstStyle/>
          <a:p>
            <a:fld id="{3556F7E2-C778-434E-811A-7B1A55422EAD}" type="slidenum">
              <a:rPr kumimoji="1" lang="ja-JP" altLang="en-US" smtClean="0"/>
              <a:t>40</a:t>
            </a:fld>
            <a:endParaRPr kumimoji="1" lang="ja-JP" altLang="en-US"/>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46" y="1037799"/>
            <a:ext cx="4906569" cy="3673367"/>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211" y="1045304"/>
            <a:ext cx="4896544" cy="3665862"/>
          </a:xfrm>
          <a:prstGeom prst="rect">
            <a:avLst/>
          </a:prstGeom>
        </p:spPr>
      </p:pic>
      <p:sp>
        <p:nvSpPr>
          <p:cNvPr id="16" name="テキスト ボックス 15"/>
          <p:cNvSpPr txBox="1"/>
          <p:nvPr/>
        </p:nvSpPr>
        <p:spPr>
          <a:xfrm>
            <a:off x="5187809" y="4711166"/>
            <a:ext cx="3762568" cy="369332"/>
          </a:xfrm>
          <a:prstGeom prst="rect">
            <a:avLst/>
          </a:prstGeom>
          <a:noFill/>
        </p:spPr>
        <p:txBody>
          <a:bodyPr wrap="none" rtlCol="0">
            <a:spAutoFit/>
          </a:bodyPr>
          <a:lstStyle/>
          <a:p>
            <a:r>
              <a:rPr lang="ja-JP" altLang="en-US" dirty="0" smtClean="0">
                <a:solidFill>
                  <a:prstClr val="black"/>
                </a:solidFill>
              </a:rPr>
              <a:t>瞬時電力の時間応答</a:t>
            </a:r>
            <a:r>
              <a:rPr lang="en-US" altLang="ja-JP" dirty="0" smtClean="0">
                <a:solidFill>
                  <a:prstClr val="black"/>
                </a:solidFill>
              </a:rPr>
              <a:t>No.2</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a:solidFill>
                  <a:prstClr val="black"/>
                </a:solidFill>
              </a:rPr>
              <a:t>＝</a:t>
            </a:r>
            <a:r>
              <a:rPr lang="en-US" altLang="ja-JP" dirty="0" smtClean="0">
                <a:solidFill>
                  <a:prstClr val="black"/>
                </a:solidFill>
              </a:rPr>
              <a:t>2ms]</a:t>
            </a:r>
            <a:endParaRPr kumimoji="1" lang="ja-JP" altLang="en-US" dirty="0"/>
          </a:p>
        </p:txBody>
      </p:sp>
      <p:cxnSp>
        <p:nvCxnSpPr>
          <p:cNvPr id="11" name="直線コネクタ 10"/>
          <p:cNvCxnSpPr/>
          <p:nvPr/>
        </p:nvCxnSpPr>
        <p:spPr>
          <a:xfrm>
            <a:off x="1692000" y="3682615"/>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124000" y="3682615"/>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440000" y="4007328"/>
            <a:ext cx="288000" cy="0"/>
          </a:xfrm>
          <a:prstGeom prst="straightConnector1">
            <a:avLst/>
          </a:prstGeom>
          <a:ln w="38100">
            <a:solidFill>
              <a:srgbClr val="FF0000"/>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266306" y="3637996"/>
            <a:ext cx="575799" cy="369332"/>
          </a:xfrm>
          <a:prstGeom prst="rect">
            <a:avLst/>
          </a:prstGeom>
        </p:spPr>
        <p:txBody>
          <a:bodyPr wrap="none">
            <a:spAutoFit/>
          </a:bodyPr>
          <a:lstStyle/>
          <a:p>
            <a:pPr lvl="0">
              <a:defRPr/>
            </a:pPr>
            <a:r>
              <a:rPr lang="en-US" altLang="ja-JP" dirty="0" smtClean="0">
                <a:solidFill>
                  <a:srgbClr val="FF0000"/>
                </a:solidFill>
              </a:rPr>
              <a:t>5ms</a:t>
            </a:r>
            <a:endParaRPr lang="en-US" altLang="ja-JP" dirty="0">
              <a:solidFill>
                <a:srgbClr val="FF0000"/>
              </a:solidFill>
              <a:latin typeface="Times New Roman" panose="02020603050405020304" pitchFamily="18" charset="0"/>
              <a:cs typeface="Times New Roman" panose="02020603050405020304" pitchFamily="18" charset="0"/>
            </a:endParaRPr>
          </a:p>
        </p:txBody>
      </p:sp>
      <p:cxnSp>
        <p:nvCxnSpPr>
          <p:cNvPr id="19" name="直線矢印コネクタ 18"/>
          <p:cNvCxnSpPr/>
          <p:nvPr/>
        </p:nvCxnSpPr>
        <p:spPr>
          <a:xfrm>
            <a:off x="2124000" y="4011176"/>
            <a:ext cx="573981" cy="17100"/>
          </a:xfrm>
          <a:prstGeom prst="straightConnector1">
            <a:avLst/>
          </a:prstGeom>
          <a:ln w="38100">
            <a:solidFill>
              <a:srgbClr val="FF0000"/>
            </a:solidFill>
            <a:headEnd type="arrow" w="lg" len="sm"/>
            <a:tailEnd type="none" w="lg" len="sm"/>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700951" y="4011176"/>
            <a:ext cx="4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696000" y="3816000"/>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874832" y="3816000"/>
            <a:ext cx="0" cy="46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6408000" y="4090893"/>
            <a:ext cx="288000" cy="0"/>
          </a:xfrm>
          <a:prstGeom prst="straightConnector1">
            <a:avLst/>
          </a:prstGeom>
          <a:ln w="38100">
            <a:solidFill>
              <a:srgbClr val="FF0000"/>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7019135" y="3783778"/>
            <a:ext cx="575799" cy="369332"/>
          </a:xfrm>
          <a:prstGeom prst="rect">
            <a:avLst/>
          </a:prstGeom>
        </p:spPr>
        <p:txBody>
          <a:bodyPr wrap="none">
            <a:spAutoFit/>
          </a:bodyPr>
          <a:lstStyle/>
          <a:p>
            <a:pPr lvl="0">
              <a:defRPr/>
            </a:pPr>
            <a:r>
              <a:rPr lang="en-US" altLang="ja-JP" dirty="0">
                <a:solidFill>
                  <a:srgbClr val="FF0000"/>
                </a:solidFill>
              </a:rPr>
              <a:t>2</a:t>
            </a:r>
            <a:r>
              <a:rPr lang="en-US" altLang="ja-JP" dirty="0" smtClean="0">
                <a:solidFill>
                  <a:srgbClr val="FF0000"/>
                </a:solidFill>
              </a:rPr>
              <a:t>ms</a:t>
            </a:r>
            <a:endParaRPr lang="en-US" altLang="ja-JP" dirty="0">
              <a:solidFill>
                <a:srgbClr val="FF0000"/>
              </a:solidFill>
              <a:latin typeface="Times New Roman" panose="02020603050405020304" pitchFamily="18" charset="0"/>
              <a:cs typeface="Times New Roman" panose="02020603050405020304" pitchFamily="18" charset="0"/>
            </a:endParaRPr>
          </a:p>
        </p:txBody>
      </p:sp>
      <p:cxnSp>
        <p:nvCxnSpPr>
          <p:cNvPr id="25" name="直線矢印コネクタ 24"/>
          <p:cNvCxnSpPr/>
          <p:nvPr/>
        </p:nvCxnSpPr>
        <p:spPr>
          <a:xfrm>
            <a:off x="6876000" y="4094741"/>
            <a:ext cx="573981" cy="17100"/>
          </a:xfrm>
          <a:prstGeom prst="straightConnector1">
            <a:avLst/>
          </a:prstGeom>
          <a:ln w="38100">
            <a:solidFill>
              <a:srgbClr val="FF0000"/>
            </a:solidFill>
            <a:headEnd type="arrow" w="lg" len="sm"/>
            <a:tailEnd type="none" w="lg" len="sm"/>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660000" y="4094741"/>
            <a:ext cx="25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61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41</a:t>
            </a:fld>
            <a:endParaRPr kumimoji="1" lang="ja-JP" altLang="en-US"/>
          </a:p>
        </p:txBody>
      </p:sp>
      <p:sp>
        <p:nvSpPr>
          <p:cNvPr id="3" name="タイトル 1"/>
          <p:cNvSpPr>
            <a:spLocks noGrp="1"/>
          </p:cNvSpPr>
          <p:nvPr>
            <p:ph type="title"/>
          </p:nvPr>
        </p:nvSpPr>
        <p:spPr>
          <a:xfrm>
            <a:off x="86816" y="-18256"/>
            <a:ext cx="5349280" cy="1143000"/>
          </a:xfrm>
        </p:spPr>
        <p:txBody>
          <a:bodyPr>
            <a:normAutofit/>
          </a:bodyPr>
          <a:lstStyle/>
          <a:p>
            <a:pPr algn="l"/>
            <a:r>
              <a:rPr kumimoji="1" lang="ja-JP" altLang="en-US" sz="3600" dirty="0" smtClean="0"/>
              <a:t>実験結果（瞬時電力）</a:t>
            </a:r>
            <a:endParaRPr kumimoji="1" lang="ja-JP" altLang="en-US" sz="3600" dirty="0"/>
          </a:p>
        </p:txBody>
      </p:sp>
      <p:sp>
        <p:nvSpPr>
          <p:cNvPr id="22" name="テキスト ボックス 21"/>
          <p:cNvSpPr txBox="1"/>
          <p:nvPr/>
        </p:nvSpPr>
        <p:spPr>
          <a:xfrm>
            <a:off x="3203244" y="4463137"/>
            <a:ext cx="3762568" cy="369332"/>
          </a:xfrm>
          <a:prstGeom prst="rect">
            <a:avLst/>
          </a:prstGeom>
          <a:noFill/>
        </p:spPr>
        <p:txBody>
          <a:bodyPr wrap="none" rtlCol="0">
            <a:spAutoFit/>
          </a:bodyPr>
          <a:lstStyle/>
          <a:p>
            <a:r>
              <a:rPr lang="ja-JP" altLang="en-US" dirty="0" smtClean="0">
                <a:solidFill>
                  <a:prstClr val="black"/>
                </a:solidFill>
              </a:rPr>
              <a:t>瞬時電力の時間応答</a:t>
            </a:r>
            <a:r>
              <a:rPr lang="en-US" altLang="ja-JP" dirty="0" smtClean="0">
                <a:solidFill>
                  <a:prstClr val="black"/>
                </a:solidFill>
              </a:rPr>
              <a:t>No.2</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a:solidFill>
                  <a:prstClr val="black"/>
                </a:solidFill>
              </a:rPr>
              <a:t>＝</a:t>
            </a:r>
            <a:r>
              <a:rPr lang="en-US" altLang="ja-JP" dirty="0" smtClean="0">
                <a:solidFill>
                  <a:prstClr val="black"/>
                </a:solidFill>
              </a:rPr>
              <a:t>2ms]</a:t>
            </a:r>
            <a:endParaRPr kumimoji="1" lang="ja-JP" altLang="en-US" dirty="0"/>
          </a:p>
        </p:txBody>
      </p:sp>
      <p:sp>
        <p:nvSpPr>
          <p:cNvPr id="7" name="テキスト ボックス 6"/>
          <p:cNvSpPr txBox="1"/>
          <p:nvPr/>
        </p:nvSpPr>
        <p:spPr>
          <a:xfrm>
            <a:off x="1043608" y="5406315"/>
            <a:ext cx="6899646" cy="830997"/>
          </a:xfrm>
          <a:prstGeom prst="rect">
            <a:avLst/>
          </a:prstGeom>
          <a:noFill/>
        </p:spPr>
        <p:txBody>
          <a:bodyPr wrap="none" rtlCol="0">
            <a:spAutoFit/>
          </a:bodyPr>
          <a:lstStyle/>
          <a:p>
            <a:r>
              <a:rPr lang="en-US" altLang="ja-JP" sz="2400" b="1" i="1" dirty="0">
                <a:solidFill>
                  <a:prstClr val="black"/>
                </a:solidFill>
                <a:latin typeface="Times New Roman" panose="02020603050405020304" pitchFamily="18" charset="0"/>
                <a:cs typeface="Times New Roman" panose="02020603050405020304" pitchFamily="18" charset="0"/>
              </a:rPr>
              <a:t>P</a:t>
            </a:r>
            <a:r>
              <a:rPr lang="en-US" altLang="ja-JP" sz="2400" b="1" baseline="-25000" dirty="0">
                <a:solidFill>
                  <a:prstClr val="black"/>
                </a:solidFill>
                <a:latin typeface="Times New Roman" panose="02020603050405020304" pitchFamily="18" charset="0"/>
                <a:cs typeface="Times New Roman" panose="02020603050405020304" pitchFamily="18" charset="0"/>
              </a:rPr>
              <a:t>2</a:t>
            </a:r>
            <a:r>
              <a:rPr lang="en-US" altLang="ja-JP" sz="2400" b="1" dirty="0">
                <a:solidFill>
                  <a:prstClr val="black"/>
                </a:solidFill>
                <a:latin typeface="Times New Roman" panose="02020603050405020304" pitchFamily="18" charset="0"/>
                <a:cs typeface="Times New Roman" panose="02020603050405020304" pitchFamily="18" charset="0"/>
              </a:rPr>
              <a:t>(t)</a:t>
            </a:r>
            <a:r>
              <a:rPr lang="ja-JP" altLang="en-US" sz="2400" dirty="0">
                <a:solidFill>
                  <a:prstClr val="black"/>
                </a:solidFill>
                <a:latin typeface="Times New Roman" panose="02020603050405020304" pitchFamily="18" charset="0"/>
                <a:cs typeface="Times New Roman" panose="02020603050405020304" pitchFamily="18" charset="0"/>
              </a:rPr>
              <a:t>の</a:t>
            </a:r>
            <a:r>
              <a:rPr lang="ja-JP" altLang="en-US" sz="2400" dirty="0"/>
              <a:t>逆流を遮断できていない箇所が現れる</a:t>
            </a:r>
            <a:endParaRPr lang="en-US" altLang="ja-JP" sz="2400" dirty="0"/>
          </a:p>
          <a:p>
            <a:r>
              <a:rPr lang="ja-JP" altLang="en-US" sz="2400" dirty="0"/>
              <a:t>⇒</a:t>
            </a:r>
            <a:r>
              <a:rPr kumimoji="1" lang="ja-JP" altLang="en-US" sz="2400" dirty="0" smtClean="0"/>
              <a:t>瞬時電力の逆流時間が変化していると考えられる</a:t>
            </a:r>
            <a:endParaRPr kumimoji="1" lang="en-US" altLang="ja-JP" sz="2400" dirty="0" smtClean="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 y="815399"/>
            <a:ext cx="4837574" cy="3621713"/>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15399"/>
            <a:ext cx="4837574" cy="3621713"/>
          </a:xfrm>
          <a:prstGeom prst="rect">
            <a:avLst/>
          </a:prstGeom>
        </p:spPr>
      </p:pic>
      <p:grpSp>
        <p:nvGrpSpPr>
          <p:cNvPr id="16" name="グループ化 15"/>
          <p:cNvGrpSpPr/>
          <p:nvPr/>
        </p:nvGrpSpPr>
        <p:grpSpPr>
          <a:xfrm>
            <a:off x="1043608" y="991580"/>
            <a:ext cx="3888432" cy="3204356"/>
            <a:chOff x="1043608" y="991580"/>
            <a:chExt cx="3888432" cy="3204356"/>
          </a:xfrm>
        </p:grpSpPr>
        <p:sp>
          <p:nvSpPr>
            <p:cNvPr id="8" name="正方形/長方形 7"/>
            <p:cNvSpPr/>
            <p:nvPr/>
          </p:nvSpPr>
          <p:spPr>
            <a:xfrm>
              <a:off x="1043608" y="1772816"/>
              <a:ext cx="792088" cy="2232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1835696" y="991580"/>
              <a:ext cx="2956446" cy="7812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835696" y="4005064"/>
              <a:ext cx="3096344" cy="1908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873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42</a:t>
            </a:fld>
            <a:endParaRPr kumimoji="1" lang="ja-JP" altLang="en-US"/>
          </a:p>
        </p:txBody>
      </p:sp>
      <p:sp>
        <p:nvSpPr>
          <p:cNvPr id="3" name="タイトル 1"/>
          <p:cNvSpPr>
            <a:spLocks noGrp="1"/>
          </p:cNvSpPr>
          <p:nvPr>
            <p:ph type="title"/>
          </p:nvPr>
        </p:nvSpPr>
        <p:spPr>
          <a:xfrm>
            <a:off x="86816" y="-18256"/>
            <a:ext cx="5349280" cy="1143000"/>
          </a:xfrm>
        </p:spPr>
        <p:txBody>
          <a:bodyPr>
            <a:normAutofit/>
          </a:bodyPr>
          <a:lstStyle/>
          <a:p>
            <a:pPr algn="l"/>
            <a:r>
              <a:rPr kumimoji="1" lang="ja-JP" altLang="en-US" sz="3600" dirty="0" smtClean="0"/>
              <a:t>実験結果（電圧）</a:t>
            </a:r>
            <a:endParaRPr kumimoji="1" lang="ja-JP" altLang="en-US" sz="36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836713"/>
            <a:ext cx="4968552" cy="3719771"/>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836712"/>
            <a:ext cx="4968552" cy="3719771"/>
          </a:xfrm>
          <a:prstGeom prst="rect">
            <a:avLst/>
          </a:prstGeom>
        </p:spPr>
      </p:pic>
      <p:sp>
        <p:nvSpPr>
          <p:cNvPr id="5" name="テキスト ボックス 4"/>
          <p:cNvSpPr txBox="1"/>
          <p:nvPr/>
        </p:nvSpPr>
        <p:spPr>
          <a:xfrm>
            <a:off x="2761456" y="5411450"/>
            <a:ext cx="4326826" cy="1200329"/>
          </a:xfrm>
          <a:prstGeom prst="rect">
            <a:avLst/>
          </a:prstGeom>
          <a:noFill/>
        </p:spPr>
        <p:txBody>
          <a:bodyPr wrap="none" rtlCol="0">
            <a:spAutoFit/>
          </a:bodyPr>
          <a:lstStyle/>
          <a:p>
            <a:r>
              <a:rPr kumimoji="1" lang="ja-JP" altLang="en-US" sz="2400" dirty="0" smtClean="0"/>
              <a:t>約</a:t>
            </a:r>
            <a:r>
              <a:rPr kumimoji="1" lang="en-US" altLang="ja-JP" sz="2400" dirty="0" smtClean="0"/>
              <a:t>6Hz</a:t>
            </a:r>
            <a:r>
              <a:rPr kumimoji="1" lang="ja-JP" altLang="en-US" sz="2400" dirty="0" smtClean="0"/>
              <a:t>のうなりが生じる</a:t>
            </a:r>
            <a:endParaRPr kumimoji="1" lang="en-US" altLang="ja-JP" sz="2400" dirty="0" smtClean="0"/>
          </a:p>
          <a:p>
            <a:r>
              <a:rPr lang="ja-JP" altLang="en-US" sz="2400" dirty="0" smtClean="0"/>
              <a:t>⇒前回の結果と同じ傾向</a:t>
            </a:r>
            <a:endParaRPr kumimoji="1" lang="en-US" altLang="ja-JP" sz="2400" dirty="0"/>
          </a:p>
          <a:p>
            <a:r>
              <a:rPr lang="ja-JP" altLang="en-US" sz="2400" dirty="0" smtClean="0"/>
              <a:t>しかし、</a:t>
            </a:r>
            <a:r>
              <a:rPr lang="en-US" altLang="ja-JP" sz="2400" dirty="0" smtClean="0"/>
              <a:t>No.4</a:t>
            </a:r>
            <a:r>
              <a:rPr lang="ja-JP" altLang="en-US" sz="2400" dirty="0" smtClean="0"/>
              <a:t>のみうなりが現れず</a:t>
            </a:r>
            <a:endParaRPr kumimoji="1" lang="ja-JP" altLang="en-US" sz="2400" dirty="0"/>
          </a:p>
        </p:txBody>
      </p:sp>
      <p:sp>
        <p:nvSpPr>
          <p:cNvPr id="11" name="テキスト ボックス 10"/>
          <p:cNvSpPr txBox="1"/>
          <p:nvPr/>
        </p:nvSpPr>
        <p:spPr>
          <a:xfrm>
            <a:off x="5253793" y="4614635"/>
            <a:ext cx="3300904" cy="369332"/>
          </a:xfrm>
          <a:prstGeom prst="rect">
            <a:avLst/>
          </a:prstGeom>
          <a:noFill/>
        </p:spPr>
        <p:txBody>
          <a:bodyPr wrap="none" rtlCol="0">
            <a:spAutoFit/>
          </a:bodyPr>
          <a:lstStyle/>
          <a:p>
            <a:r>
              <a:rPr lang="ja-JP" altLang="en-US" dirty="0">
                <a:solidFill>
                  <a:prstClr val="black"/>
                </a:solidFill>
              </a:rPr>
              <a:t>電圧</a:t>
            </a:r>
            <a:r>
              <a:rPr lang="ja-JP" altLang="en-US" dirty="0" smtClean="0">
                <a:solidFill>
                  <a:prstClr val="black"/>
                </a:solidFill>
              </a:rPr>
              <a:t>の時間応答</a:t>
            </a:r>
            <a:r>
              <a:rPr lang="en-US" altLang="ja-JP" dirty="0" smtClean="0">
                <a:solidFill>
                  <a:prstClr val="black"/>
                </a:solidFill>
              </a:rPr>
              <a:t>No.2</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a:solidFill>
                  <a:prstClr val="black"/>
                </a:solidFill>
              </a:rPr>
              <a:t>＝</a:t>
            </a:r>
            <a:r>
              <a:rPr lang="en-US" altLang="ja-JP" dirty="0" smtClean="0">
                <a:solidFill>
                  <a:prstClr val="black"/>
                </a:solidFill>
              </a:rPr>
              <a:t>2ms]</a:t>
            </a:r>
            <a:endParaRPr kumimoji="1" lang="ja-JP" altLang="en-US" dirty="0"/>
          </a:p>
        </p:txBody>
      </p:sp>
      <p:sp>
        <p:nvSpPr>
          <p:cNvPr id="12" name="テキスト ボックス 11"/>
          <p:cNvSpPr txBox="1"/>
          <p:nvPr/>
        </p:nvSpPr>
        <p:spPr>
          <a:xfrm>
            <a:off x="755576" y="4614635"/>
            <a:ext cx="3300904" cy="369332"/>
          </a:xfrm>
          <a:prstGeom prst="rect">
            <a:avLst/>
          </a:prstGeom>
          <a:noFill/>
        </p:spPr>
        <p:txBody>
          <a:bodyPr wrap="none" rtlCol="0">
            <a:spAutoFit/>
          </a:bodyPr>
          <a:lstStyle/>
          <a:p>
            <a:r>
              <a:rPr lang="ja-JP" altLang="en-US" dirty="0" smtClean="0">
                <a:solidFill>
                  <a:prstClr val="black"/>
                </a:solidFill>
              </a:rPr>
              <a:t>電圧の時間応答</a:t>
            </a:r>
            <a:r>
              <a:rPr lang="en-US" altLang="ja-JP" dirty="0" smtClean="0">
                <a:solidFill>
                  <a:prstClr val="black"/>
                </a:solidFill>
              </a:rPr>
              <a:t>No.1</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smtClean="0">
                <a:solidFill>
                  <a:prstClr val="black"/>
                </a:solidFill>
              </a:rPr>
              <a:t>＝</a:t>
            </a:r>
            <a:r>
              <a:rPr lang="en-US" altLang="ja-JP" dirty="0">
                <a:solidFill>
                  <a:prstClr val="black"/>
                </a:solidFill>
              </a:rPr>
              <a:t>0</a:t>
            </a:r>
            <a:r>
              <a:rPr lang="en-US" altLang="ja-JP" dirty="0" smtClean="0">
                <a:solidFill>
                  <a:prstClr val="black"/>
                </a:solidFill>
              </a:rPr>
              <a:t>ms]</a:t>
            </a:r>
            <a:endParaRPr kumimoji="1" lang="ja-JP" altLang="en-US"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3" y="836711"/>
            <a:ext cx="4968553" cy="3719772"/>
          </a:xfrm>
          <a:prstGeom prst="rect">
            <a:avLst/>
          </a:prstGeom>
        </p:spPr>
      </p:pic>
      <p:sp>
        <p:nvSpPr>
          <p:cNvPr id="14" name="テキスト ボックス 13"/>
          <p:cNvSpPr txBox="1"/>
          <p:nvPr/>
        </p:nvSpPr>
        <p:spPr>
          <a:xfrm>
            <a:off x="5253793" y="4614635"/>
            <a:ext cx="3300904" cy="369332"/>
          </a:xfrm>
          <a:prstGeom prst="rect">
            <a:avLst/>
          </a:prstGeom>
          <a:solidFill>
            <a:schemeClr val="bg1"/>
          </a:solidFill>
        </p:spPr>
        <p:txBody>
          <a:bodyPr wrap="none" rtlCol="0">
            <a:spAutoFit/>
          </a:bodyPr>
          <a:lstStyle/>
          <a:p>
            <a:r>
              <a:rPr lang="ja-JP" altLang="en-US" dirty="0">
                <a:solidFill>
                  <a:prstClr val="black"/>
                </a:solidFill>
              </a:rPr>
              <a:t>電圧</a:t>
            </a:r>
            <a:r>
              <a:rPr lang="ja-JP" altLang="en-US" dirty="0" smtClean="0">
                <a:solidFill>
                  <a:prstClr val="black"/>
                </a:solidFill>
              </a:rPr>
              <a:t>の時間応答</a:t>
            </a:r>
            <a:r>
              <a:rPr lang="en-US" altLang="ja-JP" dirty="0" smtClean="0">
                <a:solidFill>
                  <a:prstClr val="black"/>
                </a:solidFill>
              </a:rPr>
              <a:t>No.4</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a:solidFill>
                  <a:prstClr val="black"/>
                </a:solidFill>
              </a:rPr>
              <a:t>＝</a:t>
            </a:r>
            <a:r>
              <a:rPr lang="en-US" altLang="ja-JP" dirty="0" smtClean="0">
                <a:solidFill>
                  <a:prstClr val="black"/>
                </a:solidFill>
              </a:rPr>
              <a:t>2ms]</a:t>
            </a:r>
            <a:endParaRPr kumimoji="1" lang="ja-JP" altLang="en-US" dirty="0"/>
          </a:p>
        </p:txBody>
      </p:sp>
    </p:spTree>
    <p:extLst>
      <p:ext uri="{BB962C8B-B14F-4D97-AF65-F5344CB8AC3E}">
        <p14:creationId xmlns:p14="http://schemas.microsoft.com/office/powerpoint/2010/main" val="215808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98" y="898463"/>
            <a:ext cx="5010459" cy="375114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496" y="897852"/>
            <a:ext cx="5010459" cy="3751146"/>
          </a:xfrm>
          <a:prstGeom prst="rect">
            <a:avLst/>
          </a:prstGeom>
        </p:spPr>
      </p:pic>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43</a:t>
            </a:fld>
            <a:endParaRPr kumimoji="1" lang="ja-JP" altLang="en-US"/>
          </a:p>
        </p:txBody>
      </p:sp>
      <p:sp>
        <p:nvSpPr>
          <p:cNvPr id="3" name="タイトル 1"/>
          <p:cNvSpPr>
            <a:spLocks noGrp="1"/>
          </p:cNvSpPr>
          <p:nvPr>
            <p:ph type="title"/>
          </p:nvPr>
        </p:nvSpPr>
        <p:spPr>
          <a:xfrm>
            <a:off x="86816" y="-18256"/>
            <a:ext cx="5349280" cy="1143000"/>
          </a:xfrm>
        </p:spPr>
        <p:txBody>
          <a:bodyPr>
            <a:normAutofit/>
          </a:bodyPr>
          <a:lstStyle/>
          <a:p>
            <a:pPr algn="l"/>
            <a:r>
              <a:rPr kumimoji="1" lang="ja-JP" altLang="en-US" sz="3600" dirty="0" smtClean="0"/>
              <a:t>実験結果（電圧　</a:t>
            </a:r>
            <a:r>
              <a:rPr kumimoji="1" lang="en-US" altLang="ja-JP" sz="3600" dirty="0" smtClean="0"/>
              <a:t>FFT</a:t>
            </a:r>
            <a:r>
              <a:rPr kumimoji="1" lang="ja-JP" altLang="en-US" sz="3600" dirty="0" smtClean="0"/>
              <a:t>解析）</a:t>
            </a:r>
            <a:endParaRPr kumimoji="1" lang="ja-JP" altLang="en-US" sz="3600" dirty="0"/>
          </a:p>
        </p:txBody>
      </p:sp>
      <p:sp>
        <p:nvSpPr>
          <p:cNvPr id="11" name="コンテンツ プレースホルダー 8"/>
          <p:cNvSpPr txBox="1">
            <a:spLocks/>
          </p:cNvSpPr>
          <p:nvPr/>
        </p:nvSpPr>
        <p:spPr>
          <a:xfrm>
            <a:off x="1278942" y="5409984"/>
            <a:ext cx="7416824" cy="68331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2400" dirty="0" smtClean="0"/>
              <a:t>進行波型の発振周波数</a:t>
            </a:r>
            <a:r>
              <a:rPr lang="en-US" altLang="ja-JP" sz="2400" dirty="0" smtClean="0"/>
              <a:t>44Hz</a:t>
            </a:r>
            <a:r>
              <a:rPr lang="ja-JP" altLang="en-US" sz="2400" dirty="0" smtClean="0"/>
              <a:t>が大きくなった</a:t>
            </a:r>
            <a:endParaRPr lang="en-US" altLang="ja-JP" sz="2400" b="1" dirty="0" smtClean="0"/>
          </a:p>
        </p:txBody>
      </p:sp>
      <p:sp>
        <p:nvSpPr>
          <p:cNvPr id="9" name="テキスト ボックス 8"/>
          <p:cNvSpPr txBox="1"/>
          <p:nvPr/>
        </p:nvSpPr>
        <p:spPr>
          <a:xfrm>
            <a:off x="787162" y="4717736"/>
            <a:ext cx="3163045" cy="369332"/>
          </a:xfrm>
          <a:prstGeom prst="rect">
            <a:avLst/>
          </a:prstGeom>
          <a:noFill/>
        </p:spPr>
        <p:txBody>
          <a:bodyPr wrap="none" rtlCol="0">
            <a:spAutoFit/>
          </a:bodyPr>
          <a:lstStyle/>
          <a:p>
            <a:r>
              <a:rPr lang="ja-JP" altLang="en-US" dirty="0" smtClean="0">
                <a:solidFill>
                  <a:prstClr val="black"/>
                </a:solidFill>
              </a:rPr>
              <a:t>電圧の</a:t>
            </a:r>
            <a:r>
              <a:rPr lang="en-US" altLang="ja-JP" dirty="0" smtClean="0">
                <a:solidFill>
                  <a:prstClr val="black"/>
                </a:solidFill>
              </a:rPr>
              <a:t>FFT</a:t>
            </a:r>
            <a:r>
              <a:rPr lang="ja-JP" altLang="en-US" dirty="0" smtClean="0">
                <a:solidFill>
                  <a:prstClr val="black"/>
                </a:solidFill>
              </a:rPr>
              <a:t>解析</a:t>
            </a:r>
            <a:r>
              <a:rPr lang="en-US" altLang="ja-JP" dirty="0" smtClean="0">
                <a:solidFill>
                  <a:prstClr val="black"/>
                </a:solidFill>
              </a:rPr>
              <a:t>No.1</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smtClean="0">
                <a:solidFill>
                  <a:prstClr val="black"/>
                </a:solidFill>
              </a:rPr>
              <a:t>＝</a:t>
            </a:r>
            <a:r>
              <a:rPr lang="en-US" altLang="ja-JP" dirty="0">
                <a:solidFill>
                  <a:prstClr val="black"/>
                </a:solidFill>
              </a:rPr>
              <a:t>0</a:t>
            </a:r>
            <a:r>
              <a:rPr lang="en-US" altLang="ja-JP" dirty="0" smtClean="0">
                <a:solidFill>
                  <a:prstClr val="black"/>
                </a:solidFill>
              </a:rPr>
              <a:t>ms]</a:t>
            </a:r>
            <a:endParaRPr kumimoji="1" lang="ja-JP" altLang="en-US" dirty="0"/>
          </a:p>
        </p:txBody>
      </p:sp>
      <p:sp>
        <p:nvSpPr>
          <p:cNvPr id="12" name="テキスト ボックス 11"/>
          <p:cNvSpPr txBox="1"/>
          <p:nvPr/>
        </p:nvSpPr>
        <p:spPr>
          <a:xfrm>
            <a:off x="5388661" y="4717736"/>
            <a:ext cx="3163045" cy="369332"/>
          </a:xfrm>
          <a:prstGeom prst="rect">
            <a:avLst/>
          </a:prstGeom>
          <a:noFill/>
        </p:spPr>
        <p:txBody>
          <a:bodyPr wrap="none" rtlCol="0">
            <a:spAutoFit/>
          </a:bodyPr>
          <a:lstStyle/>
          <a:p>
            <a:r>
              <a:rPr lang="ja-JP" altLang="en-US" dirty="0" smtClean="0">
                <a:solidFill>
                  <a:prstClr val="black"/>
                </a:solidFill>
              </a:rPr>
              <a:t>電圧の</a:t>
            </a:r>
            <a:r>
              <a:rPr lang="en-US" altLang="ja-JP" dirty="0" smtClean="0">
                <a:solidFill>
                  <a:prstClr val="black"/>
                </a:solidFill>
              </a:rPr>
              <a:t>FFT</a:t>
            </a:r>
            <a:r>
              <a:rPr lang="ja-JP" altLang="en-US" dirty="0" smtClean="0">
                <a:solidFill>
                  <a:prstClr val="black"/>
                </a:solidFill>
              </a:rPr>
              <a:t>解析</a:t>
            </a:r>
            <a:r>
              <a:rPr lang="en-US" altLang="ja-JP" dirty="0" smtClean="0">
                <a:solidFill>
                  <a:prstClr val="black"/>
                </a:solidFill>
              </a:rPr>
              <a:t>No.2</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smtClean="0">
                <a:solidFill>
                  <a:prstClr val="black"/>
                </a:solidFill>
              </a:rPr>
              <a:t>＝</a:t>
            </a:r>
            <a:r>
              <a:rPr lang="en-US" altLang="ja-JP" dirty="0" smtClean="0">
                <a:solidFill>
                  <a:prstClr val="black"/>
                </a:solidFill>
              </a:rPr>
              <a:t>2ms]</a:t>
            </a:r>
            <a:endParaRPr kumimoji="1" lang="ja-JP" altLang="en-US" dirty="0"/>
          </a:p>
        </p:txBody>
      </p:sp>
    </p:spTree>
    <p:extLst>
      <p:ext uri="{BB962C8B-B14F-4D97-AF65-F5344CB8AC3E}">
        <p14:creationId xmlns:p14="http://schemas.microsoft.com/office/powerpoint/2010/main" val="70879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44</a:t>
            </a:fld>
            <a:endParaRPr kumimoji="1" lang="ja-JP" altLang="en-US"/>
          </a:p>
        </p:txBody>
      </p:sp>
      <p:sp>
        <p:nvSpPr>
          <p:cNvPr id="3" name="タイトル 1"/>
          <p:cNvSpPr>
            <a:spLocks noGrp="1"/>
          </p:cNvSpPr>
          <p:nvPr>
            <p:ph type="title"/>
          </p:nvPr>
        </p:nvSpPr>
        <p:spPr>
          <a:xfrm>
            <a:off x="86816" y="-18256"/>
            <a:ext cx="5349280" cy="1143000"/>
          </a:xfrm>
        </p:spPr>
        <p:txBody>
          <a:bodyPr>
            <a:normAutofit/>
          </a:bodyPr>
          <a:lstStyle/>
          <a:p>
            <a:pPr algn="l"/>
            <a:r>
              <a:rPr kumimoji="1" lang="ja-JP" altLang="en-US" sz="3600" dirty="0" smtClean="0"/>
              <a:t>実験結果（</a:t>
            </a:r>
            <a:r>
              <a:rPr lang="ja-JP" altLang="en-US" sz="3600" dirty="0" smtClean="0"/>
              <a:t>圧力</a:t>
            </a:r>
            <a:r>
              <a:rPr lang="ja-JP" altLang="en-US" sz="3600" dirty="0"/>
              <a:t>振幅</a:t>
            </a:r>
            <a:r>
              <a:rPr kumimoji="1" lang="ja-JP" altLang="en-US" sz="3600" dirty="0" smtClean="0"/>
              <a:t>）</a:t>
            </a:r>
            <a:endParaRPr kumimoji="1" lang="ja-JP" altLang="en-US" sz="36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37" y="836712"/>
            <a:ext cx="4968552" cy="3719772"/>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836712"/>
            <a:ext cx="4968552" cy="3719772"/>
          </a:xfrm>
          <a:prstGeom prst="rect">
            <a:avLst/>
          </a:prstGeom>
        </p:spPr>
      </p:pic>
      <p:sp>
        <p:nvSpPr>
          <p:cNvPr id="9" name="テキスト ボックス 8"/>
          <p:cNvSpPr txBox="1"/>
          <p:nvPr/>
        </p:nvSpPr>
        <p:spPr>
          <a:xfrm>
            <a:off x="2761456" y="5389708"/>
            <a:ext cx="3425938" cy="1200329"/>
          </a:xfrm>
          <a:prstGeom prst="rect">
            <a:avLst/>
          </a:prstGeom>
          <a:noFill/>
        </p:spPr>
        <p:txBody>
          <a:bodyPr wrap="none" rtlCol="0">
            <a:spAutoFit/>
          </a:bodyPr>
          <a:lstStyle/>
          <a:p>
            <a:r>
              <a:rPr kumimoji="1" lang="ja-JP" altLang="en-US" sz="2400" dirty="0" smtClean="0"/>
              <a:t>約</a:t>
            </a:r>
            <a:r>
              <a:rPr kumimoji="1" lang="en-US" altLang="ja-JP" sz="2400" dirty="0" smtClean="0"/>
              <a:t>6Hz</a:t>
            </a:r>
            <a:r>
              <a:rPr kumimoji="1" lang="ja-JP" altLang="en-US" sz="2400" dirty="0" smtClean="0"/>
              <a:t>のうなりが生じる</a:t>
            </a:r>
            <a:endParaRPr kumimoji="1" lang="en-US" altLang="ja-JP" sz="2400" dirty="0" smtClean="0"/>
          </a:p>
          <a:p>
            <a:r>
              <a:rPr lang="en-US" altLang="ja-JP" sz="2400" dirty="0" smtClean="0"/>
              <a:t>No.4</a:t>
            </a:r>
            <a:r>
              <a:rPr lang="ja-JP" altLang="en-US" sz="2400" dirty="0"/>
              <a:t>のみうなりが現れず</a:t>
            </a:r>
          </a:p>
          <a:p>
            <a:r>
              <a:rPr lang="ja-JP" altLang="en-US" sz="2400" dirty="0" smtClean="0"/>
              <a:t>⇒電圧の結果と同じ傾向</a:t>
            </a:r>
            <a:endParaRPr kumimoji="1" lang="en-US" altLang="ja-JP" sz="2400" dirty="0"/>
          </a:p>
        </p:txBody>
      </p:sp>
      <p:sp>
        <p:nvSpPr>
          <p:cNvPr id="10" name="テキスト ボックス 9"/>
          <p:cNvSpPr txBox="1"/>
          <p:nvPr/>
        </p:nvSpPr>
        <p:spPr>
          <a:xfrm>
            <a:off x="5253793" y="4614635"/>
            <a:ext cx="3762568" cy="369332"/>
          </a:xfrm>
          <a:prstGeom prst="rect">
            <a:avLst/>
          </a:prstGeom>
          <a:solidFill>
            <a:schemeClr val="bg1"/>
          </a:solidFill>
        </p:spPr>
        <p:txBody>
          <a:bodyPr wrap="none" rtlCol="0">
            <a:spAutoFit/>
          </a:bodyPr>
          <a:lstStyle/>
          <a:p>
            <a:r>
              <a:rPr lang="ja-JP" altLang="en-US" dirty="0" smtClean="0">
                <a:solidFill>
                  <a:prstClr val="black"/>
                </a:solidFill>
              </a:rPr>
              <a:t>圧力</a:t>
            </a:r>
            <a:r>
              <a:rPr lang="ja-JP" altLang="en-US" dirty="0">
                <a:solidFill>
                  <a:prstClr val="black"/>
                </a:solidFill>
              </a:rPr>
              <a:t>振幅</a:t>
            </a:r>
            <a:r>
              <a:rPr lang="ja-JP" altLang="en-US" dirty="0" smtClean="0">
                <a:solidFill>
                  <a:prstClr val="black"/>
                </a:solidFill>
              </a:rPr>
              <a:t>の時間応答</a:t>
            </a:r>
            <a:r>
              <a:rPr lang="en-US" altLang="ja-JP" dirty="0" smtClean="0">
                <a:solidFill>
                  <a:prstClr val="black"/>
                </a:solidFill>
              </a:rPr>
              <a:t>No.2</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a:solidFill>
                  <a:prstClr val="black"/>
                </a:solidFill>
              </a:rPr>
              <a:t>＝</a:t>
            </a:r>
            <a:r>
              <a:rPr lang="en-US" altLang="ja-JP" dirty="0" smtClean="0">
                <a:solidFill>
                  <a:prstClr val="black"/>
                </a:solidFill>
              </a:rPr>
              <a:t>2ms]</a:t>
            </a:r>
            <a:endParaRPr kumimoji="1" lang="ja-JP" altLang="en-US" dirty="0"/>
          </a:p>
        </p:txBody>
      </p:sp>
      <p:sp>
        <p:nvSpPr>
          <p:cNvPr id="11" name="テキスト ボックス 10"/>
          <p:cNvSpPr txBox="1"/>
          <p:nvPr/>
        </p:nvSpPr>
        <p:spPr>
          <a:xfrm>
            <a:off x="755576" y="4610447"/>
            <a:ext cx="3762568" cy="369332"/>
          </a:xfrm>
          <a:prstGeom prst="rect">
            <a:avLst/>
          </a:prstGeom>
          <a:solidFill>
            <a:schemeClr val="bg1"/>
          </a:solidFill>
        </p:spPr>
        <p:txBody>
          <a:bodyPr wrap="none" rtlCol="0">
            <a:spAutoFit/>
          </a:bodyPr>
          <a:lstStyle/>
          <a:p>
            <a:r>
              <a:rPr lang="ja-JP" altLang="en-US" dirty="0" smtClean="0">
                <a:solidFill>
                  <a:prstClr val="black"/>
                </a:solidFill>
              </a:rPr>
              <a:t>圧力振幅の時間応答</a:t>
            </a:r>
            <a:r>
              <a:rPr lang="en-US" altLang="ja-JP" dirty="0" smtClean="0">
                <a:solidFill>
                  <a:prstClr val="black"/>
                </a:solidFill>
              </a:rPr>
              <a:t>No.1</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smtClean="0">
                <a:solidFill>
                  <a:prstClr val="black"/>
                </a:solidFill>
              </a:rPr>
              <a:t>＝</a:t>
            </a:r>
            <a:r>
              <a:rPr lang="en-US" altLang="ja-JP" dirty="0">
                <a:solidFill>
                  <a:prstClr val="black"/>
                </a:solidFill>
              </a:rPr>
              <a:t>0</a:t>
            </a:r>
            <a:r>
              <a:rPr lang="en-US" altLang="ja-JP" dirty="0" smtClean="0">
                <a:solidFill>
                  <a:prstClr val="black"/>
                </a:solidFill>
              </a:rPr>
              <a:t>ms]</a:t>
            </a:r>
            <a:endParaRPr kumimoji="1" lang="ja-JP" altLang="en-US" dirty="0"/>
          </a:p>
        </p:txBody>
      </p:sp>
    </p:spTree>
    <p:extLst>
      <p:ext uri="{BB962C8B-B14F-4D97-AF65-F5344CB8AC3E}">
        <p14:creationId xmlns:p14="http://schemas.microsoft.com/office/powerpoint/2010/main" val="348934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795154"/>
            <a:ext cx="5056069" cy="3785292"/>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337" y="795154"/>
            <a:ext cx="5056069" cy="3785292"/>
          </a:xfrm>
          <a:prstGeom prst="rect">
            <a:avLst/>
          </a:prstGeom>
        </p:spPr>
      </p:pic>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45</a:t>
            </a:fld>
            <a:endParaRPr kumimoji="1" lang="ja-JP" altLang="en-US"/>
          </a:p>
        </p:txBody>
      </p:sp>
      <p:sp>
        <p:nvSpPr>
          <p:cNvPr id="3" name="タイトル 1"/>
          <p:cNvSpPr>
            <a:spLocks noGrp="1"/>
          </p:cNvSpPr>
          <p:nvPr>
            <p:ph type="title"/>
          </p:nvPr>
        </p:nvSpPr>
        <p:spPr>
          <a:xfrm>
            <a:off x="86816" y="-18256"/>
            <a:ext cx="9057184" cy="1143000"/>
          </a:xfrm>
        </p:spPr>
        <p:txBody>
          <a:bodyPr>
            <a:normAutofit/>
          </a:bodyPr>
          <a:lstStyle/>
          <a:p>
            <a:pPr algn="l"/>
            <a:r>
              <a:rPr kumimoji="1" lang="ja-JP" altLang="en-US" sz="3600" dirty="0" smtClean="0"/>
              <a:t>実験結果（</a:t>
            </a:r>
            <a:r>
              <a:rPr lang="ja-JP" altLang="en-US" sz="3600" dirty="0" smtClean="0"/>
              <a:t>圧力</a:t>
            </a:r>
            <a:r>
              <a:rPr lang="ja-JP" altLang="en-US" sz="3600" dirty="0"/>
              <a:t>振幅</a:t>
            </a:r>
            <a:r>
              <a:rPr kumimoji="1" lang="ja-JP" altLang="en-US" sz="3600" dirty="0" smtClean="0"/>
              <a:t>　</a:t>
            </a:r>
            <a:r>
              <a:rPr kumimoji="1" lang="en-US" altLang="ja-JP" sz="3600" dirty="0" smtClean="0"/>
              <a:t>FFT</a:t>
            </a:r>
            <a:r>
              <a:rPr kumimoji="1" lang="ja-JP" altLang="en-US" sz="3600" dirty="0" smtClean="0"/>
              <a:t>解析）</a:t>
            </a:r>
            <a:endParaRPr kumimoji="1" lang="ja-JP" altLang="en-US" sz="3600" dirty="0"/>
          </a:p>
        </p:txBody>
      </p:sp>
      <p:sp>
        <p:nvSpPr>
          <p:cNvPr id="11" name="コンテンツ プレースホルダー 8"/>
          <p:cNvSpPr txBox="1">
            <a:spLocks/>
          </p:cNvSpPr>
          <p:nvPr/>
        </p:nvSpPr>
        <p:spPr>
          <a:xfrm>
            <a:off x="755576" y="5409984"/>
            <a:ext cx="7940190" cy="75532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2400" dirty="0" smtClean="0"/>
              <a:t>電圧と同様に進行波型の発振周波数</a:t>
            </a:r>
            <a:r>
              <a:rPr lang="en-US" altLang="ja-JP" sz="2400" dirty="0" smtClean="0"/>
              <a:t>44Hz</a:t>
            </a:r>
            <a:r>
              <a:rPr lang="ja-JP" altLang="en-US" sz="2400" dirty="0" smtClean="0"/>
              <a:t>が大きくなった</a:t>
            </a:r>
            <a:endParaRPr lang="en-US" altLang="ja-JP" sz="2400" b="1" dirty="0" smtClean="0"/>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28" y="811548"/>
            <a:ext cx="5026692" cy="3763299"/>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714" y="811548"/>
            <a:ext cx="5026692" cy="3763299"/>
          </a:xfrm>
          <a:prstGeom prst="rect">
            <a:avLst/>
          </a:prstGeom>
        </p:spPr>
      </p:pic>
      <p:sp>
        <p:nvSpPr>
          <p:cNvPr id="9" name="テキスト ボックス 8"/>
          <p:cNvSpPr txBox="1"/>
          <p:nvPr/>
        </p:nvSpPr>
        <p:spPr>
          <a:xfrm>
            <a:off x="5388661" y="4717736"/>
            <a:ext cx="3624710" cy="369332"/>
          </a:xfrm>
          <a:prstGeom prst="rect">
            <a:avLst/>
          </a:prstGeom>
          <a:noFill/>
        </p:spPr>
        <p:txBody>
          <a:bodyPr wrap="none" rtlCol="0">
            <a:spAutoFit/>
          </a:bodyPr>
          <a:lstStyle/>
          <a:p>
            <a:r>
              <a:rPr lang="ja-JP" altLang="en-US" dirty="0" smtClean="0">
                <a:solidFill>
                  <a:prstClr val="black"/>
                </a:solidFill>
              </a:rPr>
              <a:t>圧力</a:t>
            </a:r>
            <a:r>
              <a:rPr lang="ja-JP" altLang="en-US" dirty="0">
                <a:solidFill>
                  <a:prstClr val="black"/>
                </a:solidFill>
              </a:rPr>
              <a:t>振幅</a:t>
            </a:r>
            <a:r>
              <a:rPr lang="ja-JP" altLang="en-US" dirty="0" smtClean="0">
                <a:solidFill>
                  <a:prstClr val="black"/>
                </a:solidFill>
              </a:rPr>
              <a:t>の</a:t>
            </a:r>
            <a:r>
              <a:rPr lang="en-US" altLang="ja-JP" dirty="0" smtClean="0">
                <a:solidFill>
                  <a:prstClr val="black"/>
                </a:solidFill>
              </a:rPr>
              <a:t>FFT</a:t>
            </a:r>
            <a:r>
              <a:rPr lang="ja-JP" altLang="en-US" dirty="0" smtClean="0">
                <a:solidFill>
                  <a:prstClr val="black"/>
                </a:solidFill>
              </a:rPr>
              <a:t>解析</a:t>
            </a:r>
            <a:r>
              <a:rPr lang="en-US" altLang="ja-JP" dirty="0" smtClean="0">
                <a:solidFill>
                  <a:prstClr val="black"/>
                </a:solidFill>
              </a:rPr>
              <a:t>No.2</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smtClean="0">
                <a:solidFill>
                  <a:prstClr val="black"/>
                </a:solidFill>
              </a:rPr>
              <a:t>＝</a:t>
            </a:r>
            <a:r>
              <a:rPr lang="en-US" altLang="ja-JP" dirty="0" smtClean="0">
                <a:solidFill>
                  <a:prstClr val="black"/>
                </a:solidFill>
              </a:rPr>
              <a:t>2ms]</a:t>
            </a:r>
            <a:endParaRPr kumimoji="1" lang="ja-JP" altLang="en-US" dirty="0"/>
          </a:p>
        </p:txBody>
      </p:sp>
      <p:sp>
        <p:nvSpPr>
          <p:cNvPr id="13" name="テキスト ボックス 12"/>
          <p:cNvSpPr txBox="1"/>
          <p:nvPr/>
        </p:nvSpPr>
        <p:spPr>
          <a:xfrm>
            <a:off x="755576" y="4717736"/>
            <a:ext cx="3624710" cy="369332"/>
          </a:xfrm>
          <a:prstGeom prst="rect">
            <a:avLst/>
          </a:prstGeom>
          <a:noFill/>
        </p:spPr>
        <p:txBody>
          <a:bodyPr wrap="none" rtlCol="0">
            <a:spAutoFit/>
          </a:bodyPr>
          <a:lstStyle/>
          <a:p>
            <a:r>
              <a:rPr lang="ja-JP" altLang="en-US" dirty="0" smtClean="0">
                <a:solidFill>
                  <a:prstClr val="black"/>
                </a:solidFill>
              </a:rPr>
              <a:t>圧力</a:t>
            </a:r>
            <a:r>
              <a:rPr lang="ja-JP" altLang="en-US" dirty="0">
                <a:solidFill>
                  <a:prstClr val="black"/>
                </a:solidFill>
              </a:rPr>
              <a:t>振幅</a:t>
            </a:r>
            <a:r>
              <a:rPr lang="ja-JP" altLang="en-US" dirty="0" smtClean="0">
                <a:solidFill>
                  <a:prstClr val="black"/>
                </a:solidFill>
              </a:rPr>
              <a:t>の</a:t>
            </a:r>
            <a:r>
              <a:rPr lang="en-US" altLang="ja-JP" dirty="0" smtClean="0">
                <a:solidFill>
                  <a:prstClr val="black"/>
                </a:solidFill>
              </a:rPr>
              <a:t>FFT</a:t>
            </a:r>
            <a:r>
              <a:rPr lang="ja-JP" altLang="en-US" dirty="0" smtClean="0">
                <a:solidFill>
                  <a:prstClr val="black"/>
                </a:solidFill>
              </a:rPr>
              <a:t>解析</a:t>
            </a:r>
            <a:r>
              <a:rPr lang="en-US" altLang="ja-JP" dirty="0" smtClean="0">
                <a:solidFill>
                  <a:prstClr val="black"/>
                </a:solidFill>
              </a:rPr>
              <a:t>No.1</a:t>
            </a:r>
            <a:r>
              <a:rPr lang="ja-JP" altLang="en-US" dirty="0" smtClean="0">
                <a:solidFill>
                  <a:prstClr val="black"/>
                </a:solidFill>
              </a:rPr>
              <a:t>　</a:t>
            </a:r>
            <a:r>
              <a:rPr lang="en-US" altLang="ja-JP" dirty="0" smtClean="0">
                <a:solidFill>
                  <a:prstClr val="black"/>
                </a:solidFill>
              </a:rPr>
              <a:t>[</a:t>
            </a:r>
            <a:r>
              <a:rPr lang="en-US" altLang="ja-JP" dirty="0" err="1" smtClean="0">
                <a:solidFill>
                  <a:prstClr val="black"/>
                </a:solidFill>
              </a:rPr>
              <a:t>t</a:t>
            </a:r>
            <a:r>
              <a:rPr lang="en-US" altLang="ja-JP" baseline="-25000" dirty="0" err="1" smtClean="0">
                <a:solidFill>
                  <a:prstClr val="black"/>
                </a:solidFill>
              </a:rPr>
              <a:t>s</a:t>
            </a:r>
            <a:r>
              <a:rPr lang="ja-JP" altLang="en-US" dirty="0" smtClean="0">
                <a:solidFill>
                  <a:prstClr val="black"/>
                </a:solidFill>
              </a:rPr>
              <a:t>＝</a:t>
            </a:r>
            <a:r>
              <a:rPr lang="en-US" altLang="ja-JP" dirty="0">
                <a:solidFill>
                  <a:prstClr val="black"/>
                </a:solidFill>
              </a:rPr>
              <a:t>0</a:t>
            </a:r>
            <a:r>
              <a:rPr lang="en-US" altLang="ja-JP" dirty="0" smtClean="0">
                <a:solidFill>
                  <a:prstClr val="black"/>
                </a:solidFill>
              </a:rPr>
              <a:t>ms]</a:t>
            </a:r>
            <a:endParaRPr kumimoji="1" lang="ja-JP" altLang="en-US" dirty="0"/>
          </a:p>
        </p:txBody>
      </p:sp>
    </p:spTree>
    <p:extLst>
      <p:ext uri="{BB962C8B-B14F-4D97-AF65-F5344CB8AC3E}">
        <p14:creationId xmlns:p14="http://schemas.microsoft.com/office/powerpoint/2010/main" val="357804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7672" t="37465" r="45635" b="34918"/>
          <a:stretch/>
        </p:blipFill>
        <p:spPr>
          <a:xfrm>
            <a:off x="539552" y="1182303"/>
            <a:ext cx="7921662" cy="3352297"/>
          </a:xfrm>
          <a:prstGeom prst="rect">
            <a:avLst/>
          </a:prstGeom>
        </p:spPr>
      </p:pic>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46</a:t>
            </a:fld>
            <a:endParaRPr kumimoji="1" lang="ja-JP" altLang="en-US"/>
          </a:p>
        </p:txBody>
      </p:sp>
      <p:sp>
        <p:nvSpPr>
          <p:cNvPr id="5" name="タイトル 1"/>
          <p:cNvSpPr>
            <a:spLocks noGrp="1"/>
          </p:cNvSpPr>
          <p:nvPr>
            <p:ph type="title"/>
          </p:nvPr>
        </p:nvSpPr>
        <p:spPr>
          <a:xfrm>
            <a:off x="0" y="-18256"/>
            <a:ext cx="9144000" cy="1143000"/>
          </a:xfrm>
        </p:spPr>
        <p:txBody>
          <a:bodyPr>
            <a:normAutofit/>
          </a:bodyPr>
          <a:lstStyle/>
          <a:p>
            <a:pPr algn="l"/>
            <a:r>
              <a:rPr lang="ja-JP" altLang="en-US" sz="3600" dirty="0"/>
              <a:t>実験</a:t>
            </a:r>
            <a:r>
              <a:rPr kumimoji="1" lang="ja-JP" altLang="en-US" sz="3600" dirty="0" smtClean="0"/>
              <a:t>結果</a:t>
            </a:r>
            <a:r>
              <a:rPr kumimoji="1" lang="en-US" altLang="ja-JP" sz="3600" dirty="0" smtClean="0"/>
              <a:t>(</a:t>
            </a:r>
            <a:r>
              <a:rPr kumimoji="1" lang="ja-JP" altLang="en-US" sz="3600" dirty="0" smtClean="0"/>
              <a:t>音響パワー及び電力</a:t>
            </a:r>
            <a:r>
              <a:rPr kumimoji="1" lang="en-US" altLang="ja-JP" sz="3600" dirty="0" smtClean="0"/>
              <a:t>)</a:t>
            </a:r>
            <a:endParaRPr kumimoji="1" lang="ja-JP" altLang="en-US" sz="3600" dirty="0"/>
          </a:p>
        </p:txBody>
      </p:sp>
      <p:sp>
        <p:nvSpPr>
          <p:cNvPr id="3" name="テキスト ボックス 2"/>
          <p:cNvSpPr txBox="1"/>
          <p:nvPr/>
        </p:nvSpPr>
        <p:spPr>
          <a:xfrm>
            <a:off x="323528" y="4911739"/>
            <a:ext cx="5189241" cy="1569660"/>
          </a:xfrm>
          <a:prstGeom prst="rect">
            <a:avLst/>
          </a:prstGeom>
          <a:noFill/>
        </p:spPr>
        <p:txBody>
          <a:bodyPr wrap="none" rtlCol="0">
            <a:spAutoFit/>
          </a:bodyPr>
          <a:lstStyle/>
          <a:p>
            <a:pPr lvl="0"/>
            <a:r>
              <a:rPr kumimoji="1" lang="en-US" altLang="ja-JP" sz="2400" b="1" i="1" dirty="0" smtClean="0">
                <a:latin typeface="Times New Roman" panose="02020603050405020304" pitchFamily="18" charset="0"/>
                <a:cs typeface="Times New Roman" panose="02020603050405020304" pitchFamily="18" charset="0"/>
              </a:rPr>
              <a:t>f</a:t>
            </a:r>
            <a:r>
              <a:rPr kumimoji="1" lang="en-US" altLang="ja-JP" sz="2400" b="1" baseline="-25000" dirty="0" smtClean="0">
                <a:latin typeface="Times New Roman" panose="02020603050405020304" pitchFamily="18" charset="0"/>
                <a:cs typeface="Times New Roman" panose="02020603050405020304" pitchFamily="18" charset="0"/>
              </a:rPr>
              <a:t>1</a:t>
            </a:r>
            <a:r>
              <a:rPr kumimoji="1" lang="en-US" altLang="ja-JP" sz="2400" baseline="-25000" dirty="0" smtClean="0">
                <a:latin typeface="Times New Roman" panose="02020603050405020304" pitchFamily="18" charset="0"/>
                <a:cs typeface="Times New Roman" panose="02020603050405020304" pitchFamily="18" charset="0"/>
              </a:rPr>
              <a:t> </a:t>
            </a:r>
            <a:r>
              <a:rPr kumimoji="1" lang="en-US" altLang="ja-JP" sz="2400" dirty="0" smtClean="0"/>
              <a:t>: </a:t>
            </a:r>
            <a:r>
              <a:rPr lang="en-US" altLang="ja-JP" sz="2400" b="1" i="1" dirty="0" smtClean="0">
                <a:solidFill>
                  <a:prstClr val="black"/>
                </a:solidFill>
                <a:latin typeface="Times New Roman" panose="02020603050405020304" pitchFamily="18" charset="0"/>
                <a:cs typeface="Times New Roman" panose="02020603050405020304" pitchFamily="18" charset="0"/>
              </a:rPr>
              <a:t>v</a:t>
            </a:r>
            <a:r>
              <a:rPr lang="en-US" altLang="ja-JP" sz="2400" b="1" baseline="-25000" dirty="0" smtClean="0">
                <a:solidFill>
                  <a:prstClr val="black"/>
                </a:solidFill>
                <a:latin typeface="Times New Roman" panose="02020603050405020304" pitchFamily="18" charset="0"/>
                <a:cs typeface="Times New Roman" panose="02020603050405020304" pitchFamily="18" charset="0"/>
              </a:rPr>
              <a:t>1</a:t>
            </a:r>
            <a:r>
              <a:rPr lang="en-US" altLang="ja-JP" sz="2400" b="1" dirty="0" smtClean="0">
                <a:solidFill>
                  <a:prstClr val="black"/>
                </a:solidFill>
                <a:latin typeface="Times New Roman" panose="02020603050405020304" pitchFamily="18" charset="0"/>
                <a:cs typeface="Times New Roman" panose="02020603050405020304" pitchFamily="18" charset="0"/>
              </a:rPr>
              <a:t>(t)</a:t>
            </a:r>
            <a:r>
              <a:rPr lang="ja-JP" altLang="en-US" sz="2400" dirty="0" smtClean="0">
                <a:solidFill>
                  <a:prstClr val="black"/>
                </a:solidFill>
                <a:latin typeface="Times New Roman" panose="02020603050405020304" pitchFamily="18" charset="0"/>
                <a:cs typeface="Times New Roman" panose="02020603050405020304" pitchFamily="18" charset="0"/>
              </a:rPr>
              <a:t>の</a:t>
            </a:r>
            <a:r>
              <a:rPr kumimoji="1" lang="ja-JP" altLang="en-US" sz="2400" dirty="0" smtClean="0"/>
              <a:t>最大ピークの周波数</a:t>
            </a:r>
            <a:endParaRPr kumimoji="1" lang="en-US" altLang="ja-JP" sz="2400" dirty="0" smtClean="0"/>
          </a:p>
          <a:p>
            <a:r>
              <a:rPr lang="en-US" altLang="ja-JP" sz="2400" b="1" i="1" dirty="0" smtClean="0">
                <a:latin typeface="Times New Roman" panose="02020603050405020304" pitchFamily="18" charset="0"/>
                <a:cs typeface="Times New Roman" panose="02020603050405020304" pitchFamily="18" charset="0"/>
              </a:rPr>
              <a:t>I</a:t>
            </a:r>
            <a:r>
              <a:rPr lang="en-US" altLang="ja-JP" sz="2400" b="1" i="1" baseline="-25000" dirty="0" smtClean="0">
                <a:latin typeface="Times New Roman" panose="02020603050405020304" pitchFamily="18" charset="0"/>
                <a:cs typeface="Times New Roman" panose="02020603050405020304" pitchFamily="18" charset="0"/>
              </a:rPr>
              <a:t>C</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smtClean="0"/>
              <a:t>:</a:t>
            </a:r>
            <a:r>
              <a:rPr lang="en-US" altLang="ja-JP" sz="2400" dirty="0" smtClean="0">
                <a:latin typeface="Times New Roman" panose="02020603050405020304" pitchFamily="18" charset="0"/>
                <a:cs typeface="Times New Roman" panose="02020603050405020304" pitchFamily="18" charset="0"/>
              </a:rPr>
              <a:t>  </a:t>
            </a:r>
            <a:r>
              <a:rPr lang="en-US" altLang="ja-JP" sz="2400" b="1" i="1" dirty="0" smtClean="0">
                <a:latin typeface="Times New Roman" panose="02020603050405020304" pitchFamily="18" charset="0"/>
                <a:cs typeface="Times New Roman" panose="02020603050405020304" pitchFamily="18" charset="0"/>
              </a:rPr>
              <a:t>f</a:t>
            </a:r>
            <a:r>
              <a:rPr lang="en-US" altLang="ja-JP" sz="2400" b="1" baseline="-25000" dirty="0" smtClean="0">
                <a:latin typeface="Times New Roman" panose="02020603050405020304" pitchFamily="18" charset="0"/>
                <a:cs typeface="Times New Roman" panose="02020603050405020304" pitchFamily="18" charset="0"/>
              </a:rPr>
              <a:t>1</a:t>
            </a:r>
            <a:r>
              <a:rPr lang="ja-JP" altLang="en-US" sz="2400" dirty="0" smtClean="0"/>
              <a:t>成分の音響パワー</a:t>
            </a:r>
            <a:endParaRPr lang="en-US" altLang="ja-JP" sz="2400" dirty="0" smtClean="0"/>
          </a:p>
          <a:p>
            <a:r>
              <a:rPr kumimoji="1" lang="en-US" altLang="ja-JP" sz="2400" b="1" i="1" dirty="0" smtClean="0">
                <a:latin typeface="Times New Roman" panose="02020603050405020304" pitchFamily="18" charset="0"/>
                <a:cs typeface="Times New Roman" panose="02020603050405020304" pitchFamily="18" charset="0"/>
              </a:rPr>
              <a:t>f</a:t>
            </a:r>
            <a:r>
              <a:rPr kumimoji="1" lang="en-US" altLang="ja-JP" sz="2400" b="1" baseline="-25000" dirty="0" smtClean="0">
                <a:latin typeface="Times New Roman" panose="02020603050405020304" pitchFamily="18" charset="0"/>
                <a:cs typeface="Times New Roman" panose="02020603050405020304" pitchFamily="18" charset="0"/>
              </a:rPr>
              <a:t>2</a:t>
            </a:r>
            <a:r>
              <a:rPr kumimoji="1" lang="en-US" altLang="ja-JP" sz="2400" baseline="-25000" dirty="0" smtClean="0">
                <a:latin typeface="Times New Roman" panose="02020603050405020304" pitchFamily="18" charset="0"/>
                <a:cs typeface="Times New Roman" panose="02020603050405020304" pitchFamily="18" charset="0"/>
              </a:rPr>
              <a:t> </a:t>
            </a:r>
            <a:r>
              <a:rPr kumimoji="1" lang="en-US" altLang="ja-JP" sz="2400" dirty="0" smtClean="0"/>
              <a:t>: 40~50Hz</a:t>
            </a:r>
            <a:r>
              <a:rPr kumimoji="1" lang="ja-JP" altLang="en-US" sz="2400" dirty="0" smtClean="0"/>
              <a:t>間で最も大きな周波数成分</a:t>
            </a:r>
            <a:endParaRPr kumimoji="1" lang="en-US" altLang="ja-JP" sz="2400" dirty="0" smtClean="0"/>
          </a:p>
          <a:p>
            <a:r>
              <a:rPr lang="en-US" altLang="ja-JP" sz="2400" b="1" i="1" dirty="0" smtClean="0">
                <a:latin typeface="Times New Roman" panose="02020603050405020304" pitchFamily="18" charset="0"/>
                <a:cs typeface="Times New Roman" panose="02020603050405020304" pitchFamily="18" charset="0"/>
              </a:rPr>
              <a:t>I</a:t>
            </a:r>
            <a:r>
              <a:rPr lang="en-US" altLang="ja-JP" sz="2400" b="1" i="1" baseline="-25000" dirty="0" smtClean="0">
                <a:latin typeface="Times New Roman" panose="02020603050405020304" pitchFamily="18" charset="0"/>
                <a:cs typeface="Times New Roman" panose="02020603050405020304" pitchFamily="18" charset="0"/>
              </a:rPr>
              <a:t>C</a:t>
            </a:r>
            <a:r>
              <a:rPr lang="en-US" altLang="ja-JP" sz="2400" b="1" baseline="-25000" dirty="0" smtClean="0">
                <a:latin typeface="Times New Roman" panose="02020603050405020304" pitchFamily="18" charset="0"/>
                <a:cs typeface="Times New Roman" panose="02020603050405020304" pitchFamily="18" charset="0"/>
              </a:rPr>
              <a:t>2</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smtClean="0"/>
              <a:t>:</a:t>
            </a:r>
            <a:r>
              <a:rPr lang="en-US" altLang="ja-JP" sz="2400" dirty="0" smtClean="0">
                <a:latin typeface="Times New Roman" panose="02020603050405020304" pitchFamily="18" charset="0"/>
                <a:cs typeface="Times New Roman" panose="02020603050405020304" pitchFamily="18" charset="0"/>
              </a:rPr>
              <a:t>  </a:t>
            </a:r>
            <a:r>
              <a:rPr lang="en-US" altLang="ja-JP" sz="2400" b="1" i="1" dirty="0" smtClean="0">
                <a:latin typeface="Times New Roman" panose="02020603050405020304" pitchFamily="18" charset="0"/>
                <a:cs typeface="Times New Roman" panose="02020603050405020304" pitchFamily="18" charset="0"/>
              </a:rPr>
              <a:t>f</a:t>
            </a:r>
            <a:r>
              <a:rPr lang="en-US" altLang="ja-JP" sz="2400" b="1" baseline="-25000" dirty="0" smtClean="0">
                <a:latin typeface="Times New Roman" panose="02020603050405020304" pitchFamily="18" charset="0"/>
                <a:cs typeface="Times New Roman" panose="02020603050405020304" pitchFamily="18" charset="0"/>
              </a:rPr>
              <a:t>2</a:t>
            </a:r>
            <a:r>
              <a:rPr lang="ja-JP" altLang="en-US" sz="2400" dirty="0" smtClean="0"/>
              <a:t>成分の音響パワー</a:t>
            </a:r>
            <a:endParaRPr kumimoji="1" lang="ja-JP" altLang="en-US" sz="2400" dirty="0"/>
          </a:p>
        </p:txBody>
      </p:sp>
      <p:sp>
        <p:nvSpPr>
          <p:cNvPr id="15" name="テキスト ボックス 14"/>
          <p:cNvSpPr txBox="1"/>
          <p:nvPr/>
        </p:nvSpPr>
        <p:spPr>
          <a:xfrm>
            <a:off x="5534795" y="4861639"/>
            <a:ext cx="3034805" cy="1200329"/>
          </a:xfrm>
          <a:prstGeom prst="rect">
            <a:avLst/>
          </a:prstGeom>
          <a:noFill/>
        </p:spPr>
        <p:txBody>
          <a:bodyPr wrap="none" rtlCol="0">
            <a:spAutoFit/>
          </a:bodyPr>
          <a:lstStyle/>
          <a:p>
            <a:r>
              <a:rPr kumimoji="1" lang="en-US" altLang="ja-JP" sz="2400" b="1" i="1" dirty="0" smtClean="0">
                <a:latin typeface="Times New Roman" panose="02020603050405020304" pitchFamily="18" charset="0"/>
                <a:cs typeface="Times New Roman" panose="02020603050405020304" pitchFamily="18" charset="0"/>
              </a:rPr>
              <a:t>P</a:t>
            </a:r>
            <a:r>
              <a:rPr kumimoji="1" lang="en-US" altLang="ja-JP" sz="2400" b="1" baseline="-25000" dirty="0" smtClean="0">
                <a:latin typeface="Times New Roman" panose="02020603050405020304" pitchFamily="18" charset="0"/>
                <a:cs typeface="Times New Roman" panose="02020603050405020304" pitchFamily="18" charset="0"/>
              </a:rPr>
              <a:t>1</a:t>
            </a:r>
            <a:r>
              <a:rPr kumimoji="1" lang="en-US" altLang="ja-JP" sz="2400" baseline="-25000" dirty="0" smtClean="0">
                <a:latin typeface="Times New Roman" panose="02020603050405020304" pitchFamily="18" charset="0"/>
                <a:cs typeface="Times New Roman" panose="02020603050405020304" pitchFamily="18" charset="0"/>
              </a:rPr>
              <a:t> </a:t>
            </a:r>
            <a:r>
              <a:rPr kumimoji="1" lang="en-US" altLang="ja-JP" sz="2400" dirty="0" smtClean="0"/>
              <a:t>: </a:t>
            </a:r>
            <a:r>
              <a:rPr kumimoji="1" lang="ja-JP" altLang="en-US" sz="2400" dirty="0" smtClean="0"/>
              <a:t>環送電力</a:t>
            </a:r>
            <a:endParaRPr kumimoji="1" lang="en-US" altLang="ja-JP" sz="2400" dirty="0" smtClean="0"/>
          </a:p>
          <a:p>
            <a:r>
              <a:rPr lang="en-US" altLang="ja-JP" sz="2400" b="1" i="1" dirty="0">
                <a:latin typeface="Times New Roman" panose="02020603050405020304" pitchFamily="18" charset="0"/>
                <a:cs typeface="Times New Roman" panose="02020603050405020304" pitchFamily="18" charset="0"/>
              </a:rPr>
              <a:t>P</a:t>
            </a:r>
            <a:r>
              <a:rPr lang="en-US" altLang="ja-JP" sz="2400" b="1" baseline="-25000" dirty="0" smtClean="0">
                <a:latin typeface="Times New Roman" panose="02020603050405020304" pitchFamily="18" charset="0"/>
                <a:cs typeface="Times New Roman" panose="02020603050405020304" pitchFamily="18" charset="0"/>
              </a:rPr>
              <a:t>2</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smtClean="0"/>
              <a:t>:</a:t>
            </a:r>
            <a:r>
              <a:rPr lang="en-US" altLang="ja-JP" sz="2400" dirty="0" smtClean="0">
                <a:latin typeface="Times New Roman" panose="02020603050405020304" pitchFamily="18" charset="0"/>
                <a:cs typeface="Times New Roman" panose="02020603050405020304" pitchFamily="18" charset="0"/>
              </a:rPr>
              <a:t> </a:t>
            </a:r>
            <a:r>
              <a:rPr lang="ja-JP" altLang="en-US" sz="2400" dirty="0" smtClean="0">
                <a:latin typeface="Times New Roman" panose="02020603050405020304" pitchFamily="18" charset="0"/>
                <a:cs typeface="Times New Roman" panose="02020603050405020304" pitchFamily="18" charset="0"/>
              </a:rPr>
              <a:t>端子電力</a:t>
            </a:r>
            <a:endParaRPr kumimoji="1" lang="en-US" altLang="ja-JP" sz="2400" dirty="0" smtClean="0"/>
          </a:p>
          <a:p>
            <a:r>
              <a:rPr lang="en-US" altLang="ja-JP" sz="2400" b="1" i="1" dirty="0" smtClean="0">
                <a:latin typeface="Times New Roman" panose="02020603050405020304" pitchFamily="18" charset="0"/>
                <a:cs typeface="Times New Roman" panose="02020603050405020304" pitchFamily="18" charset="0"/>
              </a:rPr>
              <a:t>P</a:t>
            </a:r>
            <a:r>
              <a:rPr lang="en-US" altLang="ja-JP" sz="2400" b="1" baseline="-25000" dirty="0" smtClean="0">
                <a:latin typeface="Times New Roman" panose="02020603050405020304" pitchFamily="18" charset="0"/>
                <a:cs typeface="Times New Roman" panose="02020603050405020304" pitchFamily="18" charset="0"/>
              </a:rPr>
              <a:t>2</a:t>
            </a:r>
            <a:r>
              <a:rPr lang="ja-JP" altLang="en-US" sz="2400" dirty="0">
                <a:latin typeface="Times New Roman" panose="02020603050405020304" pitchFamily="18" charset="0"/>
                <a:cs typeface="Times New Roman" panose="02020603050405020304" pitchFamily="18" charset="0"/>
              </a:rPr>
              <a:t>－</a:t>
            </a:r>
            <a:r>
              <a:rPr lang="en-US" altLang="ja-JP" sz="2400" i="1" dirty="0" smtClean="0">
                <a:latin typeface="Times New Roman" panose="02020603050405020304" pitchFamily="18" charset="0"/>
                <a:cs typeface="Times New Roman" panose="02020603050405020304" pitchFamily="18" charset="0"/>
              </a:rPr>
              <a:t> </a:t>
            </a:r>
            <a:r>
              <a:rPr lang="en-US" altLang="ja-JP" sz="2400" b="1" i="1" dirty="0" smtClean="0">
                <a:latin typeface="Times New Roman" panose="02020603050405020304" pitchFamily="18" charset="0"/>
                <a:cs typeface="Times New Roman" panose="02020603050405020304" pitchFamily="18" charset="0"/>
              </a:rPr>
              <a:t>P</a:t>
            </a:r>
            <a:r>
              <a:rPr lang="en-US" altLang="ja-JP" sz="2400" b="1" baseline="-25000" dirty="0" smtClean="0">
                <a:latin typeface="Times New Roman" panose="02020603050405020304" pitchFamily="18" charset="0"/>
                <a:cs typeface="Times New Roman" panose="02020603050405020304" pitchFamily="18" charset="0"/>
              </a:rPr>
              <a:t>1</a:t>
            </a:r>
            <a:r>
              <a:rPr lang="en-US" altLang="ja-JP" sz="2400" i="1" dirty="0" smtClean="0">
                <a:latin typeface="Times New Roman" panose="02020603050405020304" pitchFamily="18" charset="0"/>
                <a:cs typeface="Times New Roman" panose="02020603050405020304" pitchFamily="18" charset="0"/>
              </a:rPr>
              <a:t>=</a:t>
            </a:r>
            <a:r>
              <a:rPr lang="en-US" altLang="ja-JP" sz="2400" b="1" i="1" dirty="0" smtClean="0">
                <a:latin typeface="Times New Roman" panose="02020603050405020304" pitchFamily="18" charset="0"/>
                <a:cs typeface="Times New Roman" panose="02020603050405020304" pitchFamily="18" charset="0"/>
              </a:rPr>
              <a:t>P</a:t>
            </a:r>
            <a:r>
              <a:rPr lang="en-US" altLang="ja-JP" sz="2400" b="1" i="1" baseline="-25000" dirty="0" smtClean="0">
                <a:latin typeface="Times New Roman" panose="02020603050405020304" pitchFamily="18" charset="0"/>
                <a:cs typeface="Times New Roman" panose="02020603050405020304" pitchFamily="18" charset="0"/>
              </a:rPr>
              <a:t>R</a:t>
            </a:r>
            <a:r>
              <a:rPr lang="en-US" altLang="ja-JP" sz="2400" baseline="-25000" dirty="0" smtClean="0">
                <a:latin typeface="Times New Roman" panose="02020603050405020304" pitchFamily="18" charset="0"/>
                <a:cs typeface="Times New Roman" panose="02020603050405020304" pitchFamily="18" charset="0"/>
              </a:rPr>
              <a:t> </a:t>
            </a:r>
            <a:r>
              <a:rPr lang="en-US" altLang="ja-JP" sz="2400" dirty="0"/>
              <a:t>:</a:t>
            </a:r>
            <a:r>
              <a:rPr lang="ja-JP" altLang="en-US" sz="2400" dirty="0" smtClean="0">
                <a:latin typeface="Times New Roman" panose="02020603050405020304" pitchFamily="18" charset="0"/>
                <a:cs typeface="Times New Roman" panose="02020603050405020304" pitchFamily="18" charset="0"/>
              </a:rPr>
              <a:t>発電電力</a:t>
            </a:r>
            <a:endParaRPr lang="en-US" altLang="ja-JP" sz="2400" dirty="0" smtClean="0">
              <a:latin typeface="Times New Roman" panose="02020603050405020304" pitchFamily="18" charset="0"/>
              <a:cs typeface="Times New Roman" panose="02020603050405020304" pitchFamily="18" charset="0"/>
            </a:endParaRPr>
          </a:p>
        </p:txBody>
      </p:sp>
      <p:sp>
        <p:nvSpPr>
          <p:cNvPr id="7" name="正方形/長方形 6"/>
          <p:cNvSpPr/>
          <p:nvPr/>
        </p:nvSpPr>
        <p:spPr>
          <a:xfrm>
            <a:off x="3059833" y="1988840"/>
            <a:ext cx="936104" cy="2511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Tree>
    <p:extLst>
      <p:ext uri="{BB962C8B-B14F-4D97-AF65-F5344CB8AC3E}">
        <p14:creationId xmlns:p14="http://schemas.microsoft.com/office/powerpoint/2010/main" val="263866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図 24"/>
          <p:cNvPicPr>
            <a:picLocks noChangeAspect="1"/>
          </p:cNvPicPr>
          <p:nvPr/>
        </p:nvPicPr>
        <p:blipFill rotWithShape="1">
          <a:blip r:embed="rId2"/>
          <a:srcRect l="17672" t="37465" r="45635" b="34918"/>
          <a:stretch/>
        </p:blipFill>
        <p:spPr>
          <a:xfrm>
            <a:off x="539552" y="1182303"/>
            <a:ext cx="7921662" cy="3352297"/>
          </a:xfrm>
          <a:prstGeom prst="rect">
            <a:avLst/>
          </a:prstGeom>
        </p:spPr>
      </p:pic>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47</a:t>
            </a:fld>
            <a:endParaRPr kumimoji="1" lang="ja-JP" altLang="en-US"/>
          </a:p>
        </p:txBody>
      </p:sp>
      <p:sp>
        <p:nvSpPr>
          <p:cNvPr id="5" name="タイトル 1"/>
          <p:cNvSpPr>
            <a:spLocks noGrp="1"/>
          </p:cNvSpPr>
          <p:nvPr>
            <p:ph type="title"/>
          </p:nvPr>
        </p:nvSpPr>
        <p:spPr>
          <a:xfrm>
            <a:off x="0" y="-18256"/>
            <a:ext cx="9144000" cy="1143000"/>
          </a:xfrm>
        </p:spPr>
        <p:txBody>
          <a:bodyPr>
            <a:normAutofit/>
          </a:bodyPr>
          <a:lstStyle/>
          <a:p>
            <a:pPr algn="l"/>
            <a:r>
              <a:rPr lang="ja-JP" altLang="en-US" sz="3600" dirty="0"/>
              <a:t>実験</a:t>
            </a:r>
            <a:r>
              <a:rPr kumimoji="1" lang="ja-JP" altLang="en-US" sz="3600" dirty="0" smtClean="0"/>
              <a:t>結果</a:t>
            </a:r>
            <a:r>
              <a:rPr kumimoji="1" lang="en-US" altLang="ja-JP" sz="3600" dirty="0" smtClean="0"/>
              <a:t>(</a:t>
            </a:r>
            <a:r>
              <a:rPr kumimoji="1" lang="ja-JP" altLang="en-US" sz="3600" dirty="0" smtClean="0"/>
              <a:t>音響パワー及び電力</a:t>
            </a:r>
            <a:r>
              <a:rPr kumimoji="1" lang="en-US" altLang="ja-JP" sz="3600" dirty="0" smtClean="0"/>
              <a:t>)</a:t>
            </a:r>
            <a:endParaRPr kumimoji="1" lang="ja-JP" altLang="en-US" sz="3600" dirty="0"/>
          </a:p>
        </p:txBody>
      </p:sp>
      <p:sp>
        <p:nvSpPr>
          <p:cNvPr id="7" name="正方形/長方形 6"/>
          <p:cNvSpPr/>
          <p:nvPr/>
        </p:nvSpPr>
        <p:spPr>
          <a:xfrm>
            <a:off x="3059833" y="2450787"/>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0" name="正方形/長方形 9"/>
          <p:cNvSpPr/>
          <p:nvPr/>
        </p:nvSpPr>
        <p:spPr>
          <a:xfrm>
            <a:off x="3059833" y="2024033"/>
            <a:ext cx="936104"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3" name="正方形/長方形 12"/>
          <p:cNvSpPr/>
          <p:nvPr/>
        </p:nvSpPr>
        <p:spPr>
          <a:xfrm>
            <a:off x="3059833" y="3273575"/>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4" name="正方形/長方形 13"/>
          <p:cNvSpPr/>
          <p:nvPr/>
        </p:nvSpPr>
        <p:spPr>
          <a:xfrm>
            <a:off x="3059833" y="2846821"/>
            <a:ext cx="936104"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5" name="正方形/長方形 14"/>
          <p:cNvSpPr/>
          <p:nvPr/>
        </p:nvSpPr>
        <p:spPr>
          <a:xfrm>
            <a:off x="3059833" y="4106789"/>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16" name="正方形/長方形 15"/>
          <p:cNvSpPr/>
          <p:nvPr/>
        </p:nvSpPr>
        <p:spPr>
          <a:xfrm>
            <a:off x="3059833" y="3680035"/>
            <a:ext cx="936104"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8" name="テキスト ボックス 17"/>
          <p:cNvSpPr txBox="1"/>
          <p:nvPr/>
        </p:nvSpPr>
        <p:spPr>
          <a:xfrm>
            <a:off x="2054853" y="5482284"/>
            <a:ext cx="4498347" cy="830997"/>
          </a:xfrm>
          <a:prstGeom prst="rect">
            <a:avLst/>
          </a:prstGeom>
          <a:noFill/>
        </p:spPr>
        <p:txBody>
          <a:bodyPr wrap="none" rtlCol="0">
            <a:spAutoFit/>
          </a:bodyPr>
          <a:lstStyle/>
          <a:p>
            <a:r>
              <a:rPr kumimoji="1" lang="ja-JP" altLang="en-US" sz="2400" dirty="0" smtClean="0"/>
              <a:t>負の方向の音響パワー</a:t>
            </a:r>
            <a:r>
              <a:rPr kumimoji="1" lang="en-US" altLang="ja-JP" sz="2400" b="1" i="1" dirty="0" smtClean="0">
                <a:latin typeface="Times New Roman" panose="02020603050405020304" pitchFamily="18" charset="0"/>
                <a:cs typeface="Times New Roman" panose="02020603050405020304" pitchFamily="18" charset="0"/>
              </a:rPr>
              <a:t>I</a:t>
            </a:r>
            <a:r>
              <a:rPr kumimoji="1" lang="en-US" altLang="ja-JP" sz="2400" b="1" i="1" baseline="-25000" dirty="0" smtClean="0">
                <a:latin typeface="Times New Roman" panose="02020603050405020304" pitchFamily="18" charset="0"/>
                <a:cs typeface="Times New Roman" panose="02020603050405020304" pitchFamily="18" charset="0"/>
              </a:rPr>
              <a:t>C</a:t>
            </a:r>
            <a:r>
              <a:rPr kumimoji="1" lang="ja-JP" altLang="en-US" sz="2400" dirty="0" smtClean="0"/>
              <a:t>は減少</a:t>
            </a:r>
            <a:endParaRPr kumimoji="1" lang="en-US" altLang="ja-JP" sz="2400" dirty="0" smtClean="0"/>
          </a:p>
          <a:p>
            <a:r>
              <a:rPr lang="ja-JP" altLang="en-US" sz="2400" dirty="0" smtClean="0"/>
              <a:t>正</a:t>
            </a:r>
            <a:r>
              <a:rPr lang="ja-JP" altLang="en-US" sz="2400" dirty="0"/>
              <a:t>の</a:t>
            </a:r>
            <a:r>
              <a:rPr lang="ja-JP" altLang="en-US" sz="2400" dirty="0" smtClean="0"/>
              <a:t>方向の音響パワー</a:t>
            </a:r>
            <a:r>
              <a:rPr lang="en-US" altLang="ja-JP" sz="2400" b="1" i="1" dirty="0" smtClean="0">
                <a:latin typeface="Times New Roman" panose="02020603050405020304" pitchFamily="18" charset="0"/>
                <a:cs typeface="Times New Roman" panose="02020603050405020304" pitchFamily="18" charset="0"/>
              </a:rPr>
              <a:t>I</a:t>
            </a:r>
            <a:r>
              <a:rPr lang="en-US" altLang="ja-JP" sz="2400" b="1" i="1" baseline="-25000" dirty="0" smtClean="0">
                <a:latin typeface="Times New Roman" panose="02020603050405020304" pitchFamily="18" charset="0"/>
                <a:cs typeface="Times New Roman" panose="02020603050405020304" pitchFamily="18" charset="0"/>
              </a:rPr>
              <a:t>C2</a:t>
            </a:r>
            <a:r>
              <a:rPr lang="ja-JP" altLang="en-US" sz="2400" dirty="0" smtClean="0"/>
              <a:t>は増加</a:t>
            </a:r>
            <a:endParaRPr kumimoji="1" lang="ja-JP" altLang="en-US" sz="2400" dirty="0"/>
          </a:p>
        </p:txBody>
      </p:sp>
      <p:sp>
        <p:nvSpPr>
          <p:cNvPr id="19" name="正方形/長方形 18"/>
          <p:cNvSpPr/>
          <p:nvPr/>
        </p:nvSpPr>
        <p:spPr>
          <a:xfrm>
            <a:off x="4887196" y="2450787"/>
            <a:ext cx="10529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0" name="正方形/長方形 19"/>
          <p:cNvSpPr/>
          <p:nvPr/>
        </p:nvSpPr>
        <p:spPr>
          <a:xfrm>
            <a:off x="4887196" y="2024033"/>
            <a:ext cx="1052956"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1" name="正方形/長方形 20"/>
          <p:cNvSpPr/>
          <p:nvPr/>
        </p:nvSpPr>
        <p:spPr>
          <a:xfrm>
            <a:off x="4887196" y="3273575"/>
            <a:ext cx="10529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2" name="正方形/長方形 21"/>
          <p:cNvSpPr/>
          <p:nvPr/>
        </p:nvSpPr>
        <p:spPr>
          <a:xfrm>
            <a:off x="4887196" y="2846821"/>
            <a:ext cx="1052956"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3" name="正方形/長方形 22"/>
          <p:cNvSpPr/>
          <p:nvPr/>
        </p:nvSpPr>
        <p:spPr>
          <a:xfrm>
            <a:off x="4887196" y="4106789"/>
            <a:ext cx="10529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4" name="正方形/長方形 23"/>
          <p:cNvSpPr/>
          <p:nvPr/>
        </p:nvSpPr>
        <p:spPr>
          <a:xfrm>
            <a:off x="4887196" y="3680035"/>
            <a:ext cx="1052956"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6" name="テキスト ボックス 25"/>
          <p:cNvSpPr txBox="1"/>
          <p:nvPr/>
        </p:nvSpPr>
        <p:spPr>
          <a:xfrm>
            <a:off x="484448" y="4960831"/>
            <a:ext cx="5150769" cy="830997"/>
          </a:xfrm>
          <a:prstGeom prst="rect">
            <a:avLst/>
          </a:prstGeom>
          <a:solidFill>
            <a:schemeClr val="bg1"/>
          </a:solidFill>
        </p:spPr>
        <p:txBody>
          <a:bodyPr wrap="none" rtlCol="0">
            <a:spAutoFit/>
          </a:bodyPr>
          <a:lstStyle/>
          <a:p>
            <a:r>
              <a:rPr kumimoji="1" lang="ja-JP" altLang="en-US" sz="2400" dirty="0" smtClean="0"/>
              <a:t>定在波型の発振モードから</a:t>
            </a:r>
            <a:endParaRPr kumimoji="1" lang="en-US" altLang="ja-JP" sz="2400" dirty="0" smtClean="0"/>
          </a:p>
          <a:p>
            <a:r>
              <a:rPr lang="ja-JP" altLang="en-US" sz="2400" dirty="0" smtClean="0"/>
              <a:t>進行波</a:t>
            </a:r>
            <a:r>
              <a:rPr lang="ja-JP" altLang="en-US" sz="2400" dirty="0"/>
              <a:t>型</a:t>
            </a:r>
            <a:r>
              <a:rPr lang="ja-JP" altLang="en-US" sz="2400" dirty="0" smtClean="0"/>
              <a:t>の発振</a:t>
            </a:r>
            <a:r>
              <a:rPr lang="ja-JP" altLang="en-US" sz="2400" dirty="0"/>
              <a:t>モード</a:t>
            </a:r>
            <a:r>
              <a:rPr lang="ja-JP" altLang="en-US" sz="2400" dirty="0" smtClean="0"/>
              <a:t>に</a:t>
            </a:r>
            <a:r>
              <a:rPr lang="ja-JP" altLang="en-US" sz="2400" dirty="0"/>
              <a:t>近</a:t>
            </a:r>
            <a:r>
              <a:rPr lang="ja-JP" altLang="en-US" sz="2400" dirty="0" smtClean="0"/>
              <a:t>づいてい</a:t>
            </a:r>
            <a:r>
              <a:rPr lang="ja-JP" altLang="en-US" sz="2400" dirty="0"/>
              <a:t>る</a:t>
            </a:r>
            <a:endParaRPr kumimoji="1" lang="ja-JP" altLang="en-US" sz="2400" dirty="0"/>
          </a:p>
        </p:txBody>
      </p:sp>
    </p:spTree>
    <p:extLst>
      <p:ext uri="{BB962C8B-B14F-4D97-AF65-F5344CB8AC3E}">
        <p14:creationId xmlns:p14="http://schemas.microsoft.com/office/powerpoint/2010/main" val="197291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a:srcRect l="17672" t="37465" r="45635" b="34918"/>
          <a:stretch/>
        </p:blipFill>
        <p:spPr>
          <a:xfrm>
            <a:off x="539552" y="1182303"/>
            <a:ext cx="7921662" cy="3352297"/>
          </a:xfrm>
          <a:prstGeom prst="rect">
            <a:avLst/>
          </a:prstGeom>
        </p:spPr>
      </p:pic>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48</a:t>
            </a:fld>
            <a:endParaRPr kumimoji="1" lang="ja-JP" altLang="en-US"/>
          </a:p>
        </p:txBody>
      </p:sp>
      <p:sp>
        <p:nvSpPr>
          <p:cNvPr id="5" name="タイトル 1"/>
          <p:cNvSpPr>
            <a:spLocks noGrp="1"/>
          </p:cNvSpPr>
          <p:nvPr>
            <p:ph type="title"/>
          </p:nvPr>
        </p:nvSpPr>
        <p:spPr>
          <a:xfrm>
            <a:off x="0" y="-18256"/>
            <a:ext cx="9144000" cy="1143000"/>
          </a:xfrm>
        </p:spPr>
        <p:txBody>
          <a:bodyPr>
            <a:normAutofit/>
          </a:bodyPr>
          <a:lstStyle/>
          <a:p>
            <a:pPr algn="l"/>
            <a:r>
              <a:rPr lang="ja-JP" altLang="en-US" sz="3600" dirty="0"/>
              <a:t>実験</a:t>
            </a:r>
            <a:r>
              <a:rPr kumimoji="1" lang="ja-JP" altLang="en-US" sz="3600" dirty="0" smtClean="0"/>
              <a:t>結果</a:t>
            </a:r>
            <a:r>
              <a:rPr kumimoji="1" lang="en-US" altLang="ja-JP" sz="3600" dirty="0" smtClean="0"/>
              <a:t>(</a:t>
            </a:r>
            <a:r>
              <a:rPr kumimoji="1" lang="ja-JP" altLang="en-US" sz="3600" dirty="0" smtClean="0"/>
              <a:t>音響パワー及び電力</a:t>
            </a:r>
            <a:r>
              <a:rPr kumimoji="1" lang="en-US" altLang="ja-JP" sz="3600" dirty="0" smtClean="0"/>
              <a:t>)</a:t>
            </a:r>
            <a:endParaRPr kumimoji="1" lang="ja-JP" altLang="en-US" sz="3600" dirty="0"/>
          </a:p>
        </p:txBody>
      </p:sp>
      <p:sp>
        <p:nvSpPr>
          <p:cNvPr id="19" name="正方形/長方形 18"/>
          <p:cNvSpPr/>
          <p:nvPr/>
        </p:nvSpPr>
        <p:spPr>
          <a:xfrm>
            <a:off x="5868143" y="2439745"/>
            <a:ext cx="264284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0" name="正方形/長方形 19"/>
          <p:cNvSpPr/>
          <p:nvPr/>
        </p:nvSpPr>
        <p:spPr>
          <a:xfrm>
            <a:off x="5868143" y="2012991"/>
            <a:ext cx="2642841"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1" name="正方形/長方形 20"/>
          <p:cNvSpPr/>
          <p:nvPr/>
        </p:nvSpPr>
        <p:spPr>
          <a:xfrm>
            <a:off x="5868143" y="3262533"/>
            <a:ext cx="264284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2" name="正方形/長方形 21"/>
          <p:cNvSpPr/>
          <p:nvPr/>
        </p:nvSpPr>
        <p:spPr>
          <a:xfrm>
            <a:off x="5868143" y="2835779"/>
            <a:ext cx="2642841"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3" name="正方形/長方形 22"/>
          <p:cNvSpPr/>
          <p:nvPr/>
        </p:nvSpPr>
        <p:spPr>
          <a:xfrm>
            <a:off x="5868143" y="4095747"/>
            <a:ext cx="264284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4" name="正方形/長方形 23"/>
          <p:cNvSpPr/>
          <p:nvPr/>
        </p:nvSpPr>
        <p:spPr>
          <a:xfrm>
            <a:off x="5868143" y="3668993"/>
            <a:ext cx="2642841"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5" name="テキスト ボックス 24"/>
          <p:cNvSpPr txBox="1"/>
          <p:nvPr/>
        </p:nvSpPr>
        <p:spPr>
          <a:xfrm>
            <a:off x="1508501" y="5071897"/>
            <a:ext cx="6115777" cy="830997"/>
          </a:xfrm>
          <a:prstGeom prst="rect">
            <a:avLst/>
          </a:prstGeom>
          <a:solidFill>
            <a:schemeClr val="bg1"/>
          </a:solidFill>
        </p:spPr>
        <p:txBody>
          <a:bodyPr wrap="none" rtlCol="0">
            <a:spAutoFit/>
          </a:bodyPr>
          <a:lstStyle/>
          <a:p>
            <a:r>
              <a:rPr kumimoji="1" lang="ja-JP" altLang="en-US" sz="2400" dirty="0" smtClean="0"/>
              <a:t>端子電力</a:t>
            </a:r>
            <a:r>
              <a:rPr kumimoji="1" lang="en-US" altLang="ja-JP" sz="2400" b="1" i="1" dirty="0" smtClean="0">
                <a:latin typeface="Times New Roman" panose="02020603050405020304" pitchFamily="18" charset="0"/>
                <a:cs typeface="Times New Roman" panose="02020603050405020304" pitchFamily="18" charset="0"/>
              </a:rPr>
              <a:t>P</a:t>
            </a:r>
            <a:r>
              <a:rPr kumimoji="1" lang="en-US" altLang="ja-JP" sz="2400" b="1" i="1" baseline="-25000" dirty="0" smtClean="0">
                <a:latin typeface="Times New Roman" panose="02020603050405020304" pitchFamily="18" charset="0"/>
                <a:cs typeface="Times New Roman" panose="02020603050405020304" pitchFamily="18" charset="0"/>
              </a:rPr>
              <a:t>2</a:t>
            </a:r>
            <a:r>
              <a:rPr kumimoji="1" lang="ja-JP" altLang="en-US" sz="2400" dirty="0" err="1" smtClean="0"/>
              <a:t>，</a:t>
            </a:r>
            <a:r>
              <a:rPr kumimoji="1" lang="ja-JP" altLang="en-US" sz="2400" dirty="0" smtClean="0"/>
              <a:t>環送電力</a:t>
            </a:r>
            <a:r>
              <a:rPr kumimoji="1" lang="en-US" altLang="ja-JP" sz="2400" b="1" i="1" dirty="0" smtClean="0">
                <a:latin typeface="Times New Roman" panose="02020603050405020304" pitchFamily="18" charset="0"/>
                <a:cs typeface="Times New Roman" panose="02020603050405020304" pitchFamily="18" charset="0"/>
              </a:rPr>
              <a:t>P</a:t>
            </a:r>
            <a:r>
              <a:rPr kumimoji="1" lang="en-US" altLang="ja-JP" sz="2400" b="1" i="1" baseline="-25000" dirty="0" smtClean="0">
                <a:latin typeface="Times New Roman" panose="02020603050405020304" pitchFamily="18" charset="0"/>
                <a:cs typeface="Times New Roman" panose="02020603050405020304" pitchFamily="18" charset="0"/>
              </a:rPr>
              <a:t>1</a:t>
            </a:r>
            <a:r>
              <a:rPr kumimoji="1" lang="ja-JP" altLang="en-US" sz="2400" dirty="0" err="1" smtClean="0"/>
              <a:t>，</a:t>
            </a:r>
            <a:r>
              <a:rPr kumimoji="1" lang="ja-JP" altLang="en-US" sz="2400" dirty="0" smtClean="0"/>
              <a:t>発電電力</a:t>
            </a:r>
            <a:r>
              <a:rPr kumimoji="1" lang="en-US" altLang="ja-JP" sz="2400" b="1" i="1" dirty="0" smtClean="0">
                <a:latin typeface="Times New Roman" panose="02020603050405020304" pitchFamily="18" charset="0"/>
                <a:cs typeface="Times New Roman" panose="02020603050405020304" pitchFamily="18" charset="0"/>
              </a:rPr>
              <a:t>P</a:t>
            </a:r>
            <a:r>
              <a:rPr kumimoji="1" lang="en-US" altLang="ja-JP" sz="2400" b="1" i="1" baseline="-25000" dirty="0" smtClean="0">
                <a:latin typeface="Times New Roman" panose="02020603050405020304" pitchFamily="18" charset="0"/>
                <a:cs typeface="Times New Roman" panose="02020603050405020304" pitchFamily="18" charset="0"/>
              </a:rPr>
              <a:t>R</a:t>
            </a:r>
            <a:r>
              <a:rPr lang="ja-JP" altLang="en-US" sz="2400" dirty="0"/>
              <a:t>が</a:t>
            </a:r>
            <a:r>
              <a:rPr kumimoji="1" lang="ja-JP" altLang="en-US" sz="2400" dirty="0" smtClean="0"/>
              <a:t>増加</a:t>
            </a:r>
            <a:endParaRPr kumimoji="1" lang="en-US" altLang="ja-JP" sz="2400" dirty="0" smtClean="0"/>
          </a:p>
          <a:p>
            <a:r>
              <a:rPr lang="ja-JP" altLang="en-US" sz="2400" dirty="0" smtClean="0"/>
              <a:t>うなりの有無と対応していない</a:t>
            </a:r>
            <a:endParaRPr kumimoji="1" lang="en-US" altLang="ja-JP" sz="2400" dirty="0" smtClean="0"/>
          </a:p>
        </p:txBody>
      </p:sp>
    </p:spTree>
    <p:extLst>
      <p:ext uri="{BB962C8B-B14F-4D97-AF65-F5344CB8AC3E}">
        <p14:creationId xmlns:p14="http://schemas.microsoft.com/office/powerpoint/2010/main" val="355229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3600" dirty="0" smtClean="0"/>
              <a:t>まとめ</a:t>
            </a:r>
            <a:endParaRPr kumimoji="1" lang="ja-JP" altLang="en-US" sz="3600" dirty="0"/>
          </a:p>
        </p:txBody>
      </p:sp>
      <p:sp>
        <p:nvSpPr>
          <p:cNvPr id="7" name="タイトル 1"/>
          <p:cNvSpPr txBox="1">
            <a:spLocks/>
          </p:cNvSpPr>
          <p:nvPr/>
        </p:nvSpPr>
        <p:spPr>
          <a:xfrm>
            <a:off x="0" y="2975927"/>
            <a:ext cx="28438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a:t>今後の課題</a:t>
            </a:r>
            <a:endParaRPr lang="en-US" altLang="ja-JP" sz="3600" dirty="0"/>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49</a:t>
            </a:fld>
            <a:endParaRPr kumimoji="1" lang="ja-JP" altLang="en-US"/>
          </a:p>
        </p:txBody>
      </p:sp>
      <p:sp>
        <p:nvSpPr>
          <p:cNvPr id="8" name="テキスト ボックス 7"/>
          <p:cNvSpPr txBox="1"/>
          <p:nvPr/>
        </p:nvSpPr>
        <p:spPr>
          <a:xfrm>
            <a:off x="0" y="4118927"/>
            <a:ext cx="9144000" cy="1200329"/>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t>瞬時電力の逆流時間が変化する現象の</a:t>
            </a:r>
            <a:r>
              <a:rPr lang="ja-JP" altLang="en-US" sz="2400" dirty="0" smtClean="0"/>
              <a:t>調査</a:t>
            </a:r>
            <a:endParaRPr lang="en-US" altLang="ja-JP" sz="2400" dirty="0"/>
          </a:p>
          <a:p>
            <a:pPr marL="342900" indent="-342900">
              <a:buFont typeface="Arial" panose="020B0604020202020204" pitchFamily="34" charset="0"/>
              <a:buChar char="•"/>
            </a:pPr>
            <a:r>
              <a:rPr lang="ja-JP" altLang="en-US" sz="2400" dirty="0" smtClean="0"/>
              <a:t>スイッチングをしているがうなりが生じない場合（</a:t>
            </a:r>
            <a:r>
              <a:rPr lang="en-US" altLang="ja-JP" sz="2400" dirty="0" smtClean="0"/>
              <a:t>No.4</a:t>
            </a:r>
            <a:r>
              <a:rPr lang="ja-JP" altLang="en-US" sz="2400" dirty="0" smtClean="0"/>
              <a:t>）に関する調査</a:t>
            </a:r>
            <a:endParaRPr lang="en-US" altLang="ja-JP" sz="2400" dirty="0"/>
          </a:p>
          <a:p>
            <a:pPr marL="342900" indent="-342900">
              <a:buFont typeface="Arial" panose="020B0604020202020204" pitchFamily="34" charset="0"/>
              <a:buChar char="•"/>
            </a:pPr>
            <a:r>
              <a:rPr lang="ja-JP" altLang="en-US" sz="2400" dirty="0" smtClean="0"/>
              <a:t>うなりの有無と電力の関係について調査</a:t>
            </a:r>
            <a:endParaRPr lang="en-US" altLang="ja-JP" sz="2400" dirty="0" smtClean="0"/>
          </a:p>
        </p:txBody>
      </p:sp>
      <p:sp>
        <p:nvSpPr>
          <p:cNvPr id="9" name="コンテンツ プレースホルダー 2"/>
          <p:cNvSpPr>
            <a:spLocks noGrp="1"/>
          </p:cNvSpPr>
          <p:nvPr>
            <p:ph idx="1"/>
          </p:nvPr>
        </p:nvSpPr>
        <p:spPr>
          <a:xfrm>
            <a:off x="0" y="1177723"/>
            <a:ext cx="9143999" cy="1531197"/>
          </a:xfrm>
        </p:spPr>
        <p:txBody>
          <a:bodyPr>
            <a:noAutofit/>
          </a:bodyPr>
          <a:lstStyle/>
          <a:p>
            <a:r>
              <a:rPr lang="ja-JP" altLang="en-US" sz="2400" dirty="0"/>
              <a:t>スイッチングによる遮断時間</a:t>
            </a:r>
            <a:r>
              <a:rPr lang="ja-JP" altLang="en-US" sz="2400" dirty="0" smtClean="0"/>
              <a:t>を短くすることが出来た</a:t>
            </a:r>
            <a:endParaRPr lang="en-US" altLang="ja-JP" sz="2400" dirty="0" smtClean="0"/>
          </a:p>
          <a:p>
            <a:r>
              <a:rPr lang="ja-JP" altLang="en-US" sz="2400" dirty="0" smtClean="0"/>
              <a:t>スイッチングにより定在波型の発振モード成分の音響パワーが減少し進行波型の発振モード成分の音響パワーが増加する</a:t>
            </a:r>
            <a:endParaRPr lang="en-US" altLang="ja-JP" sz="2400" dirty="0" smtClean="0"/>
          </a:p>
          <a:p>
            <a:r>
              <a:rPr lang="ja-JP" altLang="en-US" sz="2400" dirty="0" smtClean="0"/>
              <a:t>スイッチングにより環送電力が増加する</a:t>
            </a:r>
            <a:endParaRPr lang="en-US" altLang="ja-JP" sz="2400" dirty="0" smtClean="0"/>
          </a:p>
        </p:txBody>
      </p:sp>
    </p:spTree>
    <p:extLst>
      <p:ext uri="{BB962C8B-B14F-4D97-AF65-F5344CB8AC3E}">
        <p14:creationId xmlns:p14="http://schemas.microsoft.com/office/powerpoint/2010/main" val="299656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6872" y="1165170"/>
            <a:ext cx="9137128" cy="584775"/>
          </a:xfrm>
          <a:prstGeom prst="rect">
            <a:avLst/>
          </a:prstGeom>
          <a:noFill/>
        </p:spPr>
        <p:txBody>
          <a:bodyPr wrap="square" rtlCol="0">
            <a:spAutoFit/>
          </a:bodyPr>
          <a:lstStyle/>
          <a:p>
            <a:r>
              <a:rPr lang="ja-JP" altLang="en-US" sz="3200" dirty="0"/>
              <a:t>目的</a:t>
            </a:r>
            <a:r>
              <a:rPr lang="ja-JP" altLang="en-US" sz="3200" dirty="0" smtClean="0"/>
              <a:t>：システム性能の向上</a:t>
            </a:r>
            <a:endParaRPr lang="en-US" altLang="ja-JP" sz="3200" dirty="0" smtClean="0"/>
          </a:p>
        </p:txBody>
      </p:sp>
      <p:sp>
        <p:nvSpPr>
          <p:cNvPr id="23" name="テキスト ボックス 22"/>
          <p:cNvSpPr txBox="1"/>
          <p:nvPr/>
        </p:nvSpPr>
        <p:spPr>
          <a:xfrm>
            <a:off x="-1" y="1910557"/>
            <a:ext cx="9144000" cy="2308324"/>
          </a:xfrm>
          <a:prstGeom prst="rect">
            <a:avLst/>
          </a:prstGeom>
          <a:noFill/>
        </p:spPr>
        <p:txBody>
          <a:bodyPr wrap="square" rtlCol="0">
            <a:spAutoFit/>
          </a:bodyPr>
          <a:lstStyle/>
          <a:p>
            <a:r>
              <a:rPr lang="ja-JP" altLang="en-US" sz="2400" dirty="0" smtClean="0"/>
              <a:t>先行研究</a:t>
            </a:r>
            <a:endParaRPr lang="en-US" altLang="ja-JP" sz="2400" dirty="0" smtClean="0"/>
          </a:p>
          <a:p>
            <a:pPr marL="342900" indent="-342900">
              <a:buFont typeface="Arial" panose="020B0604020202020204" pitchFamily="34" charset="0"/>
              <a:buChar char="•"/>
            </a:pPr>
            <a:r>
              <a:rPr lang="en-US" altLang="ja-JP" sz="2000" dirty="0" smtClean="0"/>
              <a:t>ASJ2017</a:t>
            </a:r>
            <a:r>
              <a:rPr lang="ja-JP" altLang="en-US" sz="2000" dirty="0" smtClean="0"/>
              <a:t>秋</a:t>
            </a:r>
            <a:endParaRPr lang="en-US" altLang="ja-JP" sz="2000" dirty="0" smtClean="0"/>
          </a:p>
          <a:p>
            <a:r>
              <a:rPr lang="ja-JP" altLang="en-US" sz="2000" dirty="0" smtClean="0"/>
              <a:t>電気</a:t>
            </a:r>
            <a:r>
              <a:rPr lang="ja-JP" altLang="en-US" sz="2000" dirty="0"/>
              <a:t>回路</a:t>
            </a:r>
            <a:r>
              <a:rPr lang="ja-JP" altLang="en-US" sz="2000" dirty="0" smtClean="0"/>
              <a:t>にコイルを追加し、発振余裕の拡大を試みた</a:t>
            </a:r>
            <a:r>
              <a:rPr lang="en-US" altLang="ja-JP" sz="2000" baseline="30000" dirty="0" smtClean="0"/>
              <a:t>[2]</a:t>
            </a:r>
            <a:endParaRPr lang="en-US" altLang="ja-JP" sz="2000" dirty="0" smtClean="0"/>
          </a:p>
          <a:p>
            <a:pPr marL="342900" indent="-342900">
              <a:buFont typeface="Arial" panose="020B0604020202020204" pitchFamily="34" charset="0"/>
              <a:buChar char="•"/>
            </a:pPr>
            <a:r>
              <a:rPr lang="en-US" altLang="ja-JP" sz="2000" dirty="0" smtClean="0"/>
              <a:t>ASJ2018</a:t>
            </a:r>
            <a:r>
              <a:rPr lang="ja-JP" altLang="en-US" sz="2000" dirty="0" smtClean="0"/>
              <a:t>春</a:t>
            </a:r>
            <a:endParaRPr lang="en-US" altLang="ja-JP" sz="2000" dirty="0" smtClean="0"/>
          </a:p>
          <a:p>
            <a:r>
              <a:rPr lang="ja-JP" altLang="en-US" sz="2000" dirty="0" smtClean="0"/>
              <a:t>圧力振幅最大となる最適なコイルを検討</a:t>
            </a:r>
            <a:r>
              <a:rPr lang="en-US" altLang="ja-JP" sz="2000" baseline="30000" dirty="0" smtClean="0"/>
              <a:t>[3]</a:t>
            </a:r>
            <a:endParaRPr lang="en-US" altLang="ja-JP" sz="2000" dirty="0" smtClean="0"/>
          </a:p>
          <a:p>
            <a:pPr marL="342900" indent="-342900">
              <a:buFont typeface="Arial" panose="020B0604020202020204" pitchFamily="34" charset="0"/>
              <a:buChar char="•"/>
            </a:pPr>
            <a:r>
              <a:rPr lang="en-US" altLang="ja-JP" sz="2000" dirty="0" smtClean="0"/>
              <a:t>ASJ2018</a:t>
            </a:r>
            <a:r>
              <a:rPr lang="ja-JP" altLang="en-US" sz="2000" dirty="0" smtClean="0"/>
              <a:t>秋</a:t>
            </a:r>
            <a:endParaRPr lang="en-US" altLang="ja-JP" sz="2000" dirty="0"/>
          </a:p>
          <a:p>
            <a:r>
              <a:rPr lang="ja-JP" altLang="en-US" sz="2000" dirty="0" smtClean="0"/>
              <a:t>温度変動に対し負荷抵抗を動的に調整し</a:t>
            </a:r>
            <a:r>
              <a:rPr lang="ja-JP" altLang="en-US" sz="2000" dirty="0"/>
              <a:t>、圧力振幅が一定となるシステムを提案</a:t>
            </a:r>
            <a:r>
              <a:rPr lang="en-US" altLang="ja-JP" sz="2000" baseline="30000" dirty="0"/>
              <a:t>[4</a:t>
            </a:r>
            <a:r>
              <a:rPr lang="en-US" altLang="ja-JP" sz="2000" baseline="30000" dirty="0" smtClean="0"/>
              <a:t>]</a:t>
            </a:r>
            <a:endParaRPr lang="en-US" altLang="ja-JP" sz="2000" dirty="0" smtClean="0"/>
          </a:p>
        </p:txBody>
      </p:sp>
      <p:sp>
        <p:nvSpPr>
          <p:cNvPr id="8" name="正方形/長方形 7"/>
          <p:cNvSpPr/>
          <p:nvPr/>
        </p:nvSpPr>
        <p:spPr>
          <a:xfrm>
            <a:off x="13351" y="5534561"/>
            <a:ext cx="9130649" cy="1323439"/>
          </a:xfrm>
          <a:prstGeom prst="rect">
            <a:avLst/>
          </a:prstGeom>
        </p:spPr>
        <p:txBody>
          <a:bodyPr wrap="square">
            <a:spAutoFit/>
          </a:bodyPr>
          <a:lstStyle/>
          <a:p>
            <a:r>
              <a:rPr lang="en-US" altLang="ja-JP" sz="1600" dirty="0" smtClean="0"/>
              <a:t>[2]</a:t>
            </a:r>
            <a:r>
              <a:rPr lang="ja-JP" altLang="en-US" sz="1600" dirty="0"/>
              <a:t>“電力フィードバック回路の調整による熱音響発電機の発振余裕の</a:t>
            </a:r>
            <a:r>
              <a:rPr lang="ja-JP" altLang="en-US" sz="1600" dirty="0" smtClean="0"/>
              <a:t>拡大” </a:t>
            </a:r>
            <a:r>
              <a:rPr lang="en-US" altLang="ja-JP" sz="1600" dirty="0" smtClean="0"/>
              <a:t>(</a:t>
            </a:r>
            <a:r>
              <a:rPr lang="ja-JP" altLang="en-US" sz="1600" dirty="0" smtClean="0"/>
              <a:t>小林　泰秀　他</a:t>
            </a:r>
            <a:r>
              <a:rPr lang="en-US" altLang="ja-JP" sz="1600" dirty="0" smtClean="0"/>
              <a:t>,2017)</a:t>
            </a:r>
          </a:p>
          <a:p>
            <a:r>
              <a:rPr lang="en-US" altLang="ja-JP" sz="1600" dirty="0" smtClean="0"/>
              <a:t>[3]</a:t>
            </a:r>
            <a:r>
              <a:rPr lang="ja-JP" altLang="en-US" sz="1600" dirty="0" smtClean="0"/>
              <a:t>“</a:t>
            </a:r>
            <a:r>
              <a:rPr lang="ja-JP" altLang="en-US" sz="1600" dirty="0"/>
              <a:t>電力フィードバック回路の調整による熱音響発電機の発振余裕の</a:t>
            </a:r>
            <a:r>
              <a:rPr lang="ja-JP" altLang="en-US" sz="1600" dirty="0" smtClean="0"/>
              <a:t>最大化” </a:t>
            </a:r>
            <a:r>
              <a:rPr lang="en-US" altLang="ja-JP" sz="1600" dirty="0"/>
              <a:t>(</a:t>
            </a:r>
            <a:r>
              <a:rPr lang="ja-JP" altLang="en-US" sz="1600" dirty="0"/>
              <a:t>小林　泰秀　他</a:t>
            </a:r>
            <a:r>
              <a:rPr lang="en-US" altLang="ja-JP" sz="1600" dirty="0"/>
              <a:t>,</a:t>
            </a:r>
            <a:r>
              <a:rPr lang="en-US" altLang="ja-JP" sz="1600" dirty="0" smtClean="0"/>
              <a:t>2018)</a:t>
            </a:r>
          </a:p>
          <a:p>
            <a:r>
              <a:rPr lang="en-US" altLang="ja-JP" sz="1600" dirty="0" smtClean="0"/>
              <a:t>[4]</a:t>
            </a:r>
            <a:r>
              <a:rPr lang="ja-JP" altLang="en-US" sz="1600" dirty="0" smtClean="0"/>
              <a:t>“</a:t>
            </a:r>
            <a:r>
              <a:rPr lang="ja-JP" altLang="en-US" sz="1600" dirty="0">
                <a:latin typeface="+mj-ea"/>
              </a:rPr>
              <a:t>温度変動に対して熱音響システムの圧力振幅を一定とする負荷のフィードバック制御とエネルギー変換効率に与える</a:t>
            </a:r>
            <a:r>
              <a:rPr lang="ja-JP" altLang="en-US" sz="1600" dirty="0" smtClean="0">
                <a:latin typeface="+mj-ea"/>
              </a:rPr>
              <a:t>効果</a:t>
            </a:r>
            <a:r>
              <a:rPr lang="ja-JP" altLang="en-US" sz="1600" dirty="0" smtClean="0"/>
              <a:t>” </a:t>
            </a:r>
            <a:r>
              <a:rPr lang="en-US" altLang="ja-JP" sz="1600" dirty="0" smtClean="0"/>
              <a:t>(</a:t>
            </a:r>
            <a:r>
              <a:rPr lang="ja-JP" altLang="en-US" sz="1600" dirty="0" smtClean="0"/>
              <a:t>井上　陽仁</a:t>
            </a:r>
            <a:r>
              <a:rPr lang="ja-JP" altLang="en-US" sz="1600" dirty="0"/>
              <a:t>　他</a:t>
            </a:r>
            <a:r>
              <a:rPr lang="en-US" altLang="ja-JP" sz="1600" dirty="0"/>
              <a:t>,2018</a:t>
            </a:r>
            <a:r>
              <a:rPr lang="en-US" altLang="ja-JP" sz="1600" dirty="0" smtClean="0"/>
              <a:t>)</a:t>
            </a:r>
          </a:p>
          <a:p>
            <a:endParaRPr lang="en-US" altLang="ja-JP" sz="1600" dirty="0"/>
          </a:p>
        </p:txBody>
      </p:sp>
      <p:sp>
        <p:nvSpPr>
          <p:cNvPr id="9" name="タイトル 1"/>
          <p:cNvSpPr>
            <a:spLocks noGrp="1"/>
          </p:cNvSpPr>
          <p:nvPr>
            <p:ph type="title"/>
          </p:nvPr>
        </p:nvSpPr>
        <p:spPr>
          <a:xfrm>
            <a:off x="-1" y="0"/>
            <a:ext cx="9144000" cy="1143000"/>
          </a:xfrm>
        </p:spPr>
        <p:txBody>
          <a:bodyPr>
            <a:noAutofit/>
          </a:bodyPr>
          <a:lstStyle/>
          <a:p>
            <a:pPr algn="l"/>
            <a:r>
              <a:rPr kumimoji="1" lang="ja-JP" altLang="en-US" sz="3600" dirty="0" smtClean="0"/>
              <a:t>研究背景</a:t>
            </a:r>
            <a:endParaRPr kumimoji="1" lang="ja-JP" altLang="en-US" sz="3600" dirty="0"/>
          </a:p>
        </p:txBody>
      </p:sp>
      <p:sp>
        <p:nvSpPr>
          <p:cNvPr id="10" name="テキスト ボックス 9"/>
          <p:cNvSpPr txBox="1"/>
          <p:nvPr/>
        </p:nvSpPr>
        <p:spPr>
          <a:xfrm>
            <a:off x="251519" y="4390963"/>
            <a:ext cx="8640961" cy="1077218"/>
          </a:xfrm>
          <a:prstGeom prst="rect">
            <a:avLst/>
          </a:prstGeom>
          <a:noFill/>
          <a:ln>
            <a:solidFill>
              <a:schemeClr val="tx1"/>
            </a:solidFill>
          </a:ln>
        </p:spPr>
        <p:txBody>
          <a:bodyPr wrap="square" rtlCol="0">
            <a:spAutoFit/>
          </a:bodyPr>
          <a:lstStyle/>
          <a:p>
            <a:r>
              <a:rPr lang="ja-JP" altLang="en-US" sz="2400" dirty="0" smtClean="0"/>
              <a:t>本研究</a:t>
            </a:r>
            <a:endParaRPr lang="en-US" altLang="ja-JP" sz="2000" dirty="0"/>
          </a:p>
          <a:p>
            <a:r>
              <a:rPr lang="ja-JP" altLang="en-US" sz="2000" dirty="0" smtClean="0"/>
              <a:t>電気回路にスイッチを追加し</a:t>
            </a:r>
            <a:r>
              <a:rPr lang="ja-JP" altLang="en-US" sz="2000" dirty="0" smtClean="0"/>
              <a:t>、発振を弱める方向に流れる瞬時電力を</a:t>
            </a:r>
            <a:r>
              <a:rPr lang="ja-JP" altLang="en-US" sz="2000" dirty="0" smtClean="0"/>
              <a:t>遮断</a:t>
            </a:r>
            <a:r>
              <a:rPr lang="ja-JP" altLang="en-US" sz="2000" dirty="0" smtClean="0"/>
              <a:t>し</a:t>
            </a:r>
            <a:endParaRPr lang="en-US" altLang="ja-JP" sz="2000" dirty="0" smtClean="0"/>
          </a:p>
          <a:p>
            <a:r>
              <a:rPr lang="ja-JP" altLang="en-US" sz="2000" dirty="0" smtClean="0"/>
              <a:t>発振</a:t>
            </a:r>
            <a:r>
              <a:rPr lang="ja-JP" altLang="en-US" sz="2000" dirty="0"/>
              <a:t>余裕</a:t>
            </a:r>
            <a:r>
              <a:rPr lang="ja-JP" altLang="en-US" sz="2000" dirty="0" smtClean="0"/>
              <a:t>を拡大させる</a:t>
            </a:r>
            <a:endParaRPr lang="en-US" altLang="ja-JP" sz="2400" dirty="0" smtClean="0"/>
          </a:p>
        </p:txBody>
      </p:sp>
    </p:spTree>
    <p:extLst>
      <p:ext uri="{BB962C8B-B14F-4D97-AF65-F5344CB8AC3E}">
        <p14:creationId xmlns:p14="http://schemas.microsoft.com/office/powerpoint/2010/main" val="2814553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556F7E2-C778-434E-811A-7B1A55422EAD}" type="slidenum">
              <a:rPr kumimoji="1" lang="ja-JP" altLang="en-US" smtClean="0"/>
              <a:t>50</a:t>
            </a:fld>
            <a:endParaRPr kumimoji="1" lang="ja-JP" altLang="en-US"/>
          </a:p>
        </p:txBody>
      </p:sp>
      <p:sp>
        <p:nvSpPr>
          <p:cNvPr id="5" name="テキスト ボックス 4"/>
          <p:cNvSpPr txBox="1"/>
          <p:nvPr/>
        </p:nvSpPr>
        <p:spPr>
          <a:xfrm>
            <a:off x="467544" y="3140968"/>
            <a:ext cx="9144000" cy="1200329"/>
          </a:xfrm>
          <a:prstGeom prst="rect">
            <a:avLst/>
          </a:prstGeom>
          <a:noFill/>
        </p:spPr>
        <p:txBody>
          <a:bodyPr wrap="square" rtlCol="0">
            <a:spAutoFit/>
          </a:bodyPr>
          <a:lstStyle/>
          <a:p>
            <a:r>
              <a:rPr lang="ja-JP" altLang="en-US" sz="7200" dirty="0" smtClean="0"/>
              <a:t>以下中間</a:t>
            </a:r>
            <a:r>
              <a:rPr lang="en-US" altLang="ja-JP" sz="7200" dirty="0" smtClean="0"/>
              <a:t>ver3</a:t>
            </a:r>
            <a:r>
              <a:rPr lang="ja-JP" altLang="en-US" sz="7200" dirty="0" smtClean="0"/>
              <a:t>スライド</a:t>
            </a:r>
            <a:endParaRPr kumimoji="1" lang="ja-JP" altLang="en-US" sz="7200" dirty="0"/>
          </a:p>
        </p:txBody>
      </p:sp>
    </p:spTree>
    <p:extLst>
      <p:ext uri="{BB962C8B-B14F-4D97-AF65-F5344CB8AC3E}">
        <p14:creationId xmlns:p14="http://schemas.microsoft.com/office/powerpoint/2010/main" val="278567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4000" dirty="0"/>
              <a:t>研究背景</a:t>
            </a:r>
            <a:r>
              <a:rPr lang="ja-JP" altLang="en-US" sz="4000" dirty="0"/>
              <a:t>：熱音響システム</a:t>
            </a:r>
            <a:endParaRPr kumimoji="1" lang="ja-JP" altLang="en-US" sz="4000" dirty="0"/>
          </a:p>
        </p:txBody>
      </p:sp>
      <p:sp>
        <p:nvSpPr>
          <p:cNvPr id="5" name="テキスト ボックス 4"/>
          <p:cNvSpPr txBox="1"/>
          <p:nvPr/>
        </p:nvSpPr>
        <p:spPr>
          <a:xfrm>
            <a:off x="395536" y="1484784"/>
            <a:ext cx="30243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熱音響現象とは</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6" name="テキスト ボックス 5"/>
          <p:cNvSpPr txBox="1"/>
          <p:nvPr/>
        </p:nvSpPr>
        <p:spPr>
          <a:xfrm>
            <a:off x="395536" y="3403322"/>
            <a:ext cx="39370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熱音響システムとは</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8" name="テキスト ボックス 7"/>
          <p:cNvSpPr txBox="1"/>
          <p:nvPr/>
        </p:nvSpPr>
        <p:spPr>
          <a:xfrm>
            <a:off x="1403647" y="2348880"/>
            <a:ext cx="54900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熱</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音波</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の相互エネルギー変換</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1403648" y="4005064"/>
            <a:ext cx="69127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熱・音波変換デバイスに温度勾配を与え，</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生じた音波を動力とする外燃機関</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1403648" y="5118283"/>
            <a:ext cx="59766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・可動部を持たないため</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メンテナンスフリー</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・工場や車などからの</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廃熱を有効利用</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1187624" y="5981218"/>
            <a:ext cx="63367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応用例）発電機，エンジン，冷凍機</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4019" y="1023701"/>
            <a:ext cx="3324485" cy="223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9370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97768"/>
            <a:ext cx="9036496" cy="1143000"/>
          </a:xfrm>
        </p:spPr>
        <p:txBody>
          <a:bodyPr>
            <a:noAutofit/>
          </a:bodyPr>
          <a:lstStyle/>
          <a:p>
            <a:pPr algn="l"/>
            <a:r>
              <a:rPr kumimoji="1" lang="ja-JP" altLang="en-US" sz="3600" dirty="0"/>
              <a:t>研究背景</a:t>
            </a:r>
            <a:r>
              <a:rPr lang="ja-JP" altLang="en-US" sz="3600" dirty="0"/>
              <a:t>：電力フィードバック進行波型</a:t>
            </a:r>
            <a:r>
              <a:rPr lang="en-US" altLang="ja-JP" sz="3600" dirty="0"/>
              <a:t/>
            </a:r>
            <a:br>
              <a:rPr lang="en-US" altLang="ja-JP" sz="3600" dirty="0"/>
            </a:br>
            <a:r>
              <a:rPr lang="ja-JP" altLang="en-US" sz="3600" dirty="0"/>
              <a:t>　　　　　　  熱音響発電機</a:t>
            </a:r>
            <a:endParaRPr kumimoji="1" lang="ja-JP" altLang="en-US" sz="3600" dirty="0"/>
          </a:p>
        </p:txBody>
      </p:sp>
      <p:sp>
        <p:nvSpPr>
          <p:cNvPr id="103" name="テキスト ボックス 102"/>
          <p:cNvSpPr txBox="1"/>
          <p:nvPr/>
        </p:nvSpPr>
        <p:spPr>
          <a:xfrm>
            <a:off x="107504" y="1990538"/>
            <a:ext cx="44161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ループ管進行波型熱</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音響発電機</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19" name="グループ化 118"/>
          <p:cNvGrpSpPr/>
          <p:nvPr/>
        </p:nvGrpSpPr>
        <p:grpSpPr>
          <a:xfrm>
            <a:off x="4652418" y="1453392"/>
            <a:ext cx="4384078" cy="1687576"/>
            <a:chOff x="1573642" y="1484784"/>
            <a:chExt cx="8044138" cy="2853736"/>
          </a:xfrm>
        </p:grpSpPr>
        <p:sp>
          <p:nvSpPr>
            <p:cNvPr id="120" name="角丸四角形 119"/>
            <p:cNvSpPr/>
            <p:nvPr/>
          </p:nvSpPr>
          <p:spPr>
            <a:xfrm>
              <a:off x="2100552" y="1949947"/>
              <a:ext cx="4992556" cy="16960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角丸四角形 120"/>
            <p:cNvSpPr/>
            <p:nvPr/>
          </p:nvSpPr>
          <p:spPr>
            <a:xfrm>
              <a:off x="1573642" y="1628800"/>
              <a:ext cx="6094702" cy="24482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22" name="直線コネクタ 121"/>
            <p:cNvCxnSpPr/>
            <p:nvPr/>
          </p:nvCxnSpPr>
          <p:spPr>
            <a:xfrm>
              <a:off x="7679016" y="3646015"/>
              <a:ext cx="304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7131864" y="4060848"/>
              <a:ext cx="8515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正方形/長方形 123"/>
            <p:cNvSpPr/>
            <p:nvPr/>
          </p:nvSpPr>
          <p:spPr>
            <a:xfrm>
              <a:off x="7106032" y="3684999"/>
              <a:ext cx="924766" cy="340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5" name="正方形/長方形 124"/>
            <p:cNvSpPr/>
            <p:nvPr/>
          </p:nvSpPr>
          <p:spPr>
            <a:xfrm>
              <a:off x="7983383" y="3319328"/>
              <a:ext cx="1634397" cy="1019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6" name="正方形/長方形 125"/>
            <p:cNvSpPr/>
            <p:nvPr/>
          </p:nvSpPr>
          <p:spPr>
            <a:xfrm>
              <a:off x="2612274" y="1484784"/>
              <a:ext cx="1819466" cy="647464"/>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7" name="テキスト ボックス 126"/>
            <p:cNvSpPr txBox="1"/>
            <p:nvPr/>
          </p:nvSpPr>
          <p:spPr>
            <a:xfrm>
              <a:off x="2815656" y="2460290"/>
              <a:ext cx="3562350" cy="6765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8" name="U ターン矢印 127"/>
            <p:cNvSpPr/>
            <p:nvPr/>
          </p:nvSpPr>
          <p:spPr>
            <a:xfrm flipH="1">
              <a:off x="2572984" y="2273328"/>
              <a:ext cx="4251693" cy="930005"/>
            </a:xfrm>
            <a:prstGeom prst="uturnArrow">
              <a:avLst>
                <a:gd name="adj1" fmla="val 10325"/>
                <a:gd name="adj2" fmla="val 13260"/>
                <a:gd name="adj3" fmla="val 14728"/>
                <a:gd name="adj4" fmla="val 43750"/>
                <a:gd name="adj5"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130" name="下矢印 129"/>
          <p:cNvSpPr/>
          <p:nvPr/>
        </p:nvSpPr>
        <p:spPr>
          <a:xfrm>
            <a:off x="467544" y="2942847"/>
            <a:ext cx="1008112" cy="10622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4221830" y="3717032"/>
            <a:ext cx="4814666" cy="2088232"/>
            <a:chOff x="4221830" y="3501008"/>
            <a:chExt cx="4814666" cy="2088232"/>
          </a:xfrm>
        </p:grpSpPr>
        <p:sp>
          <p:nvSpPr>
            <p:cNvPr id="105" name="正方形/長方形 104"/>
            <p:cNvSpPr/>
            <p:nvPr/>
          </p:nvSpPr>
          <p:spPr>
            <a:xfrm>
              <a:off x="5191199" y="4079417"/>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正方形/長方形 105"/>
            <p:cNvSpPr/>
            <p:nvPr/>
          </p:nvSpPr>
          <p:spPr>
            <a:xfrm>
              <a:off x="6358629" y="4079417"/>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7" name="直線コネクタ 106"/>
            <p:cNvCxnSpPr>
              <a:stCxn id="115" idx="2"/>
            </p:cNvCxnSpPr>
            <p:nvPr/>
          </p:nvCxnSpPr>
          <p:spPr>
            <a:xfrm>
              <a:off x="4735270" y="4515699"/>
              <a:ext cx="0" cy="5153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4727662" y="5027666"/>
              <a:ext cx="14400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endCxn id="116" idx="2"/>
            </p:cNvCxnSpPr>
            <p:nvPr/>
          </p:nvCxnSpPr>
          <p:spPr>
            <a:xfrm flipV="1">
              <a:off x="8579799" y="4515699"/>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6159513" y="4740713"/>
              <a:ext cx="1157854"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circuit</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1" name="直線コネクタ 110"/>
            <p:cNvCxnSpPr>
              <a:endCxn id="110" idx="3"/>
            </p:cNvCxnSpPr>
            <p:nvPr/>
          </p:nvCxnSpPr>
          <p:spPr>
            <a:xfrm flipH="1">
              <a:off x="7317367" y="5027667"/>
              <a:ext cx="12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6979332" y="4222826"/>
              <a:ext cx="80565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6203039" y="3501008"/>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4" name="テキスト ボックス 113"/>
            <p:cNvSpPr txBox="1"/>
            <p:nvPr/>
          </p:nvSpPr>
          <p:spPr>
            <a:xfrm>
              <a:off x="4221830" y="5189130"/>
              <a:ext cx="19781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5" name="正方形/長方形 114"/>
            <p:cNvSpPr/>
            <p:nvPr/>
          </p:nvSpPr>
          <p:spPr>
            <a:xfrm>
              <a:off x="4279340" y="3941792"/>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6" name="正方形/長方形 115"/>
            <p:cNvSpPr/>
            <p:nvPr/>
          </p:nvSpPr>
          <p:spPr>
            <a:xfrm>
              <a:off x="8123103" y="3941792"/>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8" name="直線矢印コネクタ 117"/>
            <p:cNvCxnSpPr/>
            <p:nvPr/>
          </p:nvCxnSpPr>
          <p:spPr>
            <a:xfrm>
              <a:off x="5222839" y="5178776"/>
              <a:ext cx="80645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5433842" y="3941791"/>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251520" y="6021288"/>
            <a:ext cx="74888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“熱音響コアの多段接続による電力フィードバック進行波型熱音響発電機の実現”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篠田将太郎 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テキスト ボックス 32"/>
          <p:cNvSpPr txBox="1"/>
          <p:nvPr/>
        </p:nvSpPr>
        <p:spPr>
          <a:xfrm>
            <a:off x="1514590" y="3273900"/>
            <a:ext cx="64594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フィードバック部をリニアモータと電気回路に置き換え</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251521" y="4297432"/>
            <a:ext cx="37851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電力フィードバック進行波型</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熱音響発電機</a:t>
            </a:r>
            <a:r>
              <a:rPr kumimoji="1" lang="en-US" altLang="ja-JP" sz="24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[1]</a:t>
            </a:r>
          </a:p>
        </p:txBody>
      </p:sp>
      <p:sp>
        <p:nvSpPr>
          <p:cNvPr id="4" name="テキスト ボックス 3"/>
          <p:cNvSpPr txBox="1"/>
          <p:nvPr/>
        </p:nvSpPr>
        <p:spPr>
          <a:xfrm>
            <a:off x="107890" y="2992776"/>
            <a:ext cx="5790368" cy="954107"/>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熱源の温度</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変動に</a:t>
            </a:r>
            <a:r>
              <a:rPr kumimoji="1" lang="ja-JP" altLang="en-US" sz="2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対して制御が容易</a:t>
            </a:r>
            <a:endParaRPr kumimoji="1" lang="en-US" altLang="ja-JP" sz="2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小型化</a:t>
            </a:r>
            <a:r>
              <a:rPr kumimoji="1" lang="ja-JP" altLang="en-US" sz="2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が</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期待</a:t>
            </a:r>
          </a:p>
        </p:txBody>
      </p:sp>
    </p:spTree>
    <p:extLst>
      <p:ext uri="{BB962C8B-B14F-4D97-AF65-F5344CB8AC3E}">
        <p14:creationId xmlns:p14="http://schemas.microsoft.com/office/powerpoint/2010/main" val="401833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97768"/>
            <a:ext cx="9036496" cy="1143000"/>
          </a:xfrm>
        </p:spPr>
        <p:txBody>
          <a:bodyPr>
            <a:noAutofit/>
          </a:bodyPr>
          <a:lstStyle/>
          <a:p>
            <a:pPr algn="l"/>
            <a:r>
              <a:rPr kumimoji="1" lang="ja-JP" altLang="en-US" sz="3600" dirty="0"/>
              <a:t>研究背景</a:t>
            </a:r>
            <a:r>
              <a:rPr lang="ja-JP" altLang="en-US" sz="3600" dirty="0"/>
              <a:t>：電力フィードバック進行波型</a:t>
            </a:r>
            <a:r>
              <a:rPr lang="en-US" altLang="ja-JP" sz="3600" dirty="0"/>
              <a:t/>
            </a:r>
            <a:br>
              <a:rPr lang="en-US" altLang="ja-JP" sz="3600" dirty="0"/>
            </a:br>
            <a:r>
              <a:rPr lang="ja-JP" altLang="en-US" sz="3600" dirty="0"/>
              <a:t>　　　　　　  熱音響発電機</a:t>
            </a:r>
            <a:endParaRPr kumimoji="1" lang="ja-JP" altLang="en-US" sz="36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9" name="テキスト ボックス 38"/>
          <p:cNvSpPr txBox="1"/>
          <p:nvPr/>
        </p:nvSpPr>
        <p:spPr>
          <a:xfrm>
            <a:off x="253163" y="1575679"/>
            <a:ext cx="34547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電気回路の抵抗値により</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発振モードが変化</a:t>
            </a:r>
            <a:r>
              <a:rPr kumimoji="1" lang="en-US" altLang="ja-JP" sz="24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[1]</a:t>
            </a:r>
          </a:p>
        </p:txBody>
      </p:sp>
      <p:sp>
        <p:nvSpPr>
          <p:cNvPr id="23" name="正方形/長方形 22"/>
          <p:cNvSpPr/>
          <p:nvPr/>
        </p:nvSpPr>
        <p:spPr>
          <a:xfrm>
            <a:off x="266668" y="6188387"/>
            <a:ext cx="74888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“熱音響コアの多段接続による電力フィードバック進行波型熱音響発電機の実現”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篠田将太郎 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1532917" y="2790528"/>
            <a:ext cx="19231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・進行波型</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1534549" y="5052175"/>
            <a:ext cx="1785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・定在波型</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61" name="グループ化 60"/>
          <p:cNvGrpSpPr/>
          <p:nvPr/>
        </p:nvGrpSpPr>
        <p:grpSpPr>
          <a:xfrm>
            <a:off x="3957493" y="1659401"/>
            <a:ext cx="4889267" cy="2154809"/>
            <a:chOff x="4089663" y="1535801"/>
            <a:chExt cx="4889267" cy="2154809"/>
          </a:xfrm>
        </p:grpSpPr>
        <p:sp>
          <p:nvSpPr>
            <p:cNvPr id="105" name="正方形/長方形 104"/>
            <p:cNvSpPr/>
            <p:nvPr/>
          </p:nvSpPr>
          <p:spPr>
            <a:xfrm>
              <a:off x="5086481" y="2367594"/>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正方形/長方形 105"/>
            <p:cNvSpPr/>
            <p:nvPr/>
          </p:nvSpPr>
          <p:spPr>
            <a:xfrm>
              <a:off x="6253911" y="2367594"/>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7" name="直線コネクタ 106"/>
            <p:cNvCxnSpPr/>
            <p:nvPr/>
          </p:nvCxnSpPr>
          <p:spPr>
            <a:xfrm>
              <a:off x="4860032" y="2803875"/>
              <a:ext cx="0" cy="492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endCxn id="110" idx="1"/>
            </p:cNvCxnSpPr>
            <p:nvPr/>
          </p:nvCxnSpPr>
          <p:spPr>
            <a:xfrm>
              <a:off x="4857512" y="3288162"/>
              <a:ext cx="938624" cy="80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8172400" y="2803875"/>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5796136" y="3028890"/>
              <a:ext cx="1443734" cy="534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抵抗値　小</a:t>
              </a:r>
            </a:p>
          </p:txBody>
        </p:sp>
        <p:cxnSp>
          <p:nvCxnSpPr>
            <p:cNvPr id="111" name="直線コネクタ 110"/>
            <p:cNvCxnSpPr>
              <a:endCxn id="110" idx="3"/>
            </p:cNvCxnSpPr>
            <p:nvPr/>
          </p:nvCxnSpPr>
          <p:spPr>
            <a:xfrm flipH="1">
              <a:off x="7239870" y="3288162"/>
              <a:ext cx="932532" cy="8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4798310" y="1999859"/>
              <a:ext cx="543068" cy="731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4700847" y="1535801"/>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5" name="正方形/長方形 114"/>
            <p:cNvSpPr/>
            <p:nvPr/>
          </p:nvSpPr>
          <p:spPr>
            <a:xfrm>
              <a:off x="4174622" y="2229969"/>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6" name="正方形/長方形 115"/>
            <p:cNvSpPr/>
            <p:nvPr/>
          </p:nvSpPr>
          <p:spPr>
            <a:xfrm>
              <a:off x="8018385" y="2229969"/>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31" name="正方形/長方形 130"/>
            <p:cNvSpPr/>
            <p:nvPr/>
          </p:nvSpPr>
          <p:spPr>
            <a:xfrm>
              <a:off x="5329124" y="2229968"/>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1" name="直線コネクタ 20"/>
            <p:cNvCxnSpPr/>
            <p:nvPr/>
          </p:nvCxnSpPr>
          <p:spPr>
            <a:xfrm>
              <a:off x="4427984" y="2803875"/>
              <a:ext cx="0" cy="8867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4427984" y="3690609"/>
              <a:ext cx="4212392" cy="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640376" y="2803875"/>
              <a:ext cx="0" cy="8867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089663" y="2781110"/>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0" name="テキスト ボックス 29"/>
            <p:cNvSpPr txBox="1"/>
            <p:nvPr/>
          </p:nvSpPr>
          <p:spPr>
            <a:xfrm>
              <a:off x="7872295" y="2786148"/>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1" name="テキスト ボックス 30"/>
            <p:cNvSpPr txBox="1"/>
            <p:nvPr/>
          </p:nvSpPr>
          <p:spPr>
            <a:xfrm>
              <a:off x="8640376" y="2831527"/>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2" name="テキスト ボックス 31"/>
            <p:cNvSpPr txBox="1"/>
            <p:nvPr/>
          </p:nvSpPr>
          <p:spPr>
            <a:xfrm>
              <a:off x="4861153" y="2791632"/>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68" name="直線矢印コネクタ 67"/>
            <p:cNvCxnSpPr/>
            <p:nvPr/>
          </p:nvCxnSpPr>
          <p:spPr>
            <a:xfrm flipH="1">
              <a:off x="6202349" y="1994974"/>
              <a:ext cx="543068" cy="731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p:nvGrpSpPr>
        <p:grpSpPr>
          <a:xfrm>
            <a:off x="3897079" y="3921242"/>
            <a:ext cx="4889267" cy="2154809"/>
            <a:chOff x="4089663" y="1535801"/>
            <a:chExt cx="4889267" cy="2154809"/>
          </a:xfrm>
        </p:grpSpPr>
        <p:sp>
          <p:nvSpPr>
            <p:cNvPr id="80" name="正方形/長方形 79"/>
            <p:cNvSpPr/>
            <p:nvPr/>
          </p:nvSpPr>
          <p:spPr>
            <a:xfrm>
              <a:off x="5086481" y="2367594"/>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1" name="正方形/長方形 80"/>
            <p:cNvSpPr/>
            <p:nvPr/>
          </p:nvSpPr>
          <p:spPr>
            <a:xfrm>
              <a:off x="6253911" y="2367594"/>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82" name="直線コネクタ 81"/>
            <p:cNvCxnSpPr/>
            <p:nvPr/>
          </p:nvCxnSpPr>
          <p:spPr>
            <a:xfrm>
              <a:off x="4860032" y="2803875"/>
              <a:ext cx="0" cy="492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a:endCxn id="85" idx="1"/>
            </p:cNvCxnSpPr>
            <p:nvPr/>
          </p:nvCxnSpPr>
          <p:spPr>
            <a:xfrm>
              <a:off x="4857512" y="3288162"/>
              <a:ext cx="938624" cy="80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8172400" y="2803875"/>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5796136" y="3028890"/>
              <a:ext cx="1443734" cy="534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抵抗値　大</a:t>
              </a:r>
            </a:p>
          </p:txBody>
        </p:sp>
        <p:cxnSp>
          <p:nvCxnSpPr>
            <p:cNvPr id="86" name="直線コネクタ 85"/>
            <p:cNvCxnSpPr>
              <a:endCxn id="85" idx="3"/>
            </p:cNvCxnSpPr>
            <p:nvPr/>
          </p:nvCxnSpPr>
          <p:spPr>
            <a:xfrm flipH="1">
              <a:off x="7239870" y="3288162"/>
              <a:ext cx="932532" cy="8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H="1">
              <a:off x="4798310" y="1999859"/>
              <a:ext cx="543068" cy="731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700847" y="1535801"/>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9" name="正方形/長方形 88"/>
            <p:cNvSpPr/>
            <p:nvPr/>
          </p:nvSpPr>
          <p:spPr>
            <a:xfrm>
              <a:off x="4174622" y="2229969"/>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0" name="正方形/長方形 89"/>
            <p:cNvSpPr/>
            <p:nvPr/>
          </p:nvSpPr>
          <p:spPr>
            <a:xfrm>
              <a:off x="8018385" y="2229969"/>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1" name="正方形/長方形 90"/>
            <p:cNvSpPr/>
            <p:nvPr/>
          </p:nvSpPr>
          <p:spPr>
            <a:xfrm>
              <a:off x="5329124" y="2229968"/>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92" name="直線コネクタ 91"/>
            <p:cNvCxnSpPr/>
            <p:nvPr/>
          </p:nvCxnSpPr>
          <p:spPr>
            <a:xfrm>
              <a:off x="4427984" y="2803875"/>
              <a:ext cx="0" cy="8867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4427984" y="3690609"/>
              <a:ext cx="4212392" cy="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640376" y="2803875"/>
              <a:ext cx="0" cy="8867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4089663" y="2781110"/>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96" name="テキスト ボックス 95"/>
            <p:cNvSpPr txBox="1"/>
            <p:nvPr/>
          </p:nvSpPr>
          <p:spPr>
            <a:xfrm>
              <a:off x="7872295" y="2786148"/>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97" name="テキスト ボックス 96"/>
            <p:cNvSpPr txBox="1"/>
            <p:nvPr/>
          </p:nvSpPr>
          <p:spPr>
            <a:xfrm>
              <a:off x="8640376" y="2831527"/>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98" name="テキスト ボックス 97"/>
            <p:cNvSpPr txBox="1"/>
            <p:nvPr/>
          </p:nvSpPr>
          <p:spPr>
            <a:xfrm>
              <a:off x="4861153" y="2791632"/>
              <a:ext cx="3385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99" name="直線矢印コネクタ 98"/>
            <p:cNvCxnSpPr/>
            <p:nvPr/>
          </p:nvCxnSpPr>
          <p:spPr>
            <a:xfrm>
              <a:off x="6157637" y="1999414"/>
              <a:ext cx="547015"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029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97768"/>
            <a:ext cx="9036496" cy="1143000"/>
          </a:xfrm>
        </p:spPr>
        <p:txBody>
          <a:bodyPr>
            <a:noAutofit/>
          </a:bodyPr>
          <a:lstStyle/>
          <a:p>
            <a:pPr algn="l"/>
            <a:r>
              <a:rPr kumimoji="1" lang="ja-JP" altLang="en-US" sz="3600" dirty="0"/>
              <a:t>研究背景</a:t>
            </a:r>
            <a:r>
              <a:rPr lang="ja-JP" altLang="en-US" sz="3600" dirty="0"/>
              <a:t>：電力フィードバック進行波型</a:t>
            </a:r>
            <a:r>
              <a:rPr lang="en-US" altLang="ja-JP" sz="3600" dirty="0"/>
              <a:t/>
            </a:r>
            <a:br>
              <a:rPr lang="en-US" altLang="ja-JP" sz="3600" dirty="0"/>
            </a:br>
            <a:r>
              <a:rPr lang="ja-JP" altLang="en-US" sz="3600" dirty="0"/>
              <a:t>　　　　　　  熱音響発電機</a:t>
            </a:r>
            <a:endParaRPr kumimoji="1" lang="ja-JP" altLang="en-US" sz="36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6872" y="1860510"/>
            <a:ext cx="91371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目標</a:t>
            </a:r>
            <a:r>
              <a:rPr kumimoji="1" lang="ja-JP" altLang="en-US" sz="2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：温度変動に対する熱音響システムの性能</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の向上</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1" y="2616751"/>
            <a:ext cx="914400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先行研究：</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ASJ2017</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秋：</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電気回路にコイルを追加し、発振余裕の拡大を検討</a:t>
            </a:r>
            <a:r>
              <a:rPr kumimoji="1" lang="en-US" altLang="ja-JP" sz="20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[2]</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ASJ2018</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春：</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発振余裕</a:t>
            </a:r>
            <a:r>
              <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が最大と</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なる最適なコイルを検討</a:t>
            </a:r>
            <a:r>
              <a:rPr kumimoji="1" lang="en-US" altLang="ja-JP" sz="20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[3]</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ASJ2018</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秋：</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温度変動に対し負荷抵抗を動的に調整し、圧力振幅が一定となるシステムを提案</a:t>
            </a:r>
            <a:r>
              <a:rPr kumimoji="1" lang="en-US" altLang="ja-JP" sz="2000" b="0"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rPr>
              <a:t>[4]</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13350" y="5340225"/>
            <a:ext cx="913064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“電力フィードバック回路の調整による熱音響発電機の発振余裕の拡大”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小林　泰秀　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“電力フィードバック回路の調整による熱音響発電機の発振余裕の最大化”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小林　泰秀　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温度変動に対して熱音響システムの圧力振幅を一定とする負荷のフィードバック制御とエネルギー変換効率に与える効果</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井上　陽仁　他</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,2018)</a:t>
            </a:r>
          </a:p>
        </p:txBody>
      </p:sp>
    </p:spTree>
    <p:extLst>
      <p:ext uri="{BB962C8B-B14F-4D97-AF65-F5344CB8AC3E}">
        <p14:creationId xmlns:p14="http://schemas.microsoft.com/office/powerpoint/2010/main" val="72228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97768"/>
            <a:ext cx="9036496" cy="1143000"/>
          </a:xfrm>
        </p:spPr>
        <p:txBody>
          <a:bodyPr>
            <a:noAutofit/>
          </a:bodyPr>
          <a:lstStyle/>
          <a:p>
            <a:pPr algn="l"/>
            <a:r>
              <a:rPr kumimoji="1" lang="ja-JP" altLang="en-US" sz="3600" dirty="0"/>
              <a:t>研究背景</a:t>
            </a:r>
            <a:r>
              <a:rPr lang="ja-JP" altLang="en-US" sz="3600" dirty="0"/>
              <a:t>：電力フィードバック進行波型</a:t>
            </a:r>
            <a:r>
              <a:rPr lang="en-US" altLang="ja-JP" sz="3600" dirty="0"/>
              <a:t/>
            </a:r>
            <a:br>
              <a:rPr lang="en-US" altLang="ja-JP" sz="3600" dirty="0"/>
            </a:br>
            <a:r>
              <a:rPr lang="ja-JP" altLang="en-US" sz="3600" dirty="0"/>
              <a:t>　　　　　　  熱音響発電機</a:t>
            </a:r>
            <a:endParaRPr kumimoji="1" lang="ja-JP" altLang="en-US" sz="36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05" name="正方形/長方形 104"/>
          <p:cNvSpPr/>
          <p:nvPr/>
        </p:nvSpPr>
        <p:spPr>
          <a:xfrm>
            <a:off x="1401211" y="2010054"/>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正方形/長方形 105"/>
          <p:cNvSpPr/>
          <p:nvPr/>
        </p:nvSpPr>
        <p:spPr>
          <a:xfrm>
            <a:off x="2568641" y="2010054"/>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7" name="直線コネクタ 106"/>
          <p:cNvCxnSpPr>
            <a:stCxn id="115" idx="2"/>
          </p:cNvCxnSpPr>
          <p:nvPr/>
        </p:nvCxnSpPr>
        <p:spPr>
          <a:xfrm>
            <a:off x="945282" y="2446336"/>
            <a:ext cx="0" cy="5153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937674" y="2958303"/>
            <a:ext cx="14400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endCxn id="116" idx="2"/>
          </p:cNvCxnSpPr>
          <p:nvPr/>
        </p:nvCxnSpPr>
        <p:spPr>
          <a:xfrm flipV="1">
            <a:off x="4789811" y="2446336"/>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2369525" y="2671350"/>
            <a:ext cx="1157854"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circuit</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1" name="直線コネクタ 110"/>
          <p:cNvCxnSpPr>
            <a:endCxn id="110" idx="3"/>
          </p:cNvCxnSpPr>
          <p:nvPr/>
        </p:nvCxnSpPr>
        <p:spPr>
          <a:xfrm flipH="1">
            <a:off x="3527379" y="2958304"/>
            <a:ext cx="12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3189344" y="2153463"/>
            <a:ext cx="80565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2413051" y="1431645"/>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4" name="テキスト ボックス 113"/>
          <p:cNvSpPr txBox="1"/>
          <p:nvPr/>
        </p:nvSpPr>
        <p:spPr>
          <a:xfrm>
            <a:off x="1972502" y="3792207"/>
            <a:ext cx="19781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 power</a:t>
            </a:r>
            <a:endParaRPr kumimoji="1" lang="ja-JP"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5" name="正方形/長方形 114"/>
          <p:cNvSpPr/>
          <p:nvPr/>
        </p:nvSpPr>
        <p:spPr>
          <a:xfrm>
            <a:off x="489352" y="1872429"/>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6" name="正方形/長方形 115"/>
          <p:cNvSpPr/>
          <p:nvPr/>
        </p:nvSpPr>
        <p:spPr>
          <a:xfrm>
            <a:off x="4333115" y="1872429"/>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8" name="直線矢印コネクタ 117"/>
          <p:cNvCxnSpPr/>
          <p:nvPr/>
        </p:nvCxnSpPr>
        <p:spPr>
          <a:xfrm>
            <a:off x="2677476" y="3675627"/>
            <a:ext cx="806459"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1643854" y="1872428"/>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37" name="直線矢印コネクタ 36"/>
          <p:cNvCxnSpPr/>
          <p:nvPr/>
        </p:nvCxnSpPr>
        <p:spPr>
          <a:xfrm flipH="1">
            <a:off x="2391243" y="3675627"/>
            <a:ext cx="309669"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107504" y="4482332"/>
            <a:ext cx="9144001" cy="1477118"/>
            <a:chOff x="-26878" y="4808330"/>
            <a:chExt cx="9144001" cy="1477118"/>
          </a:xfrm>
        </p:grpSpPr>
        <p:sp>
          <p:nvSpPr>
            <p:cNvPr id="39" name="テキスト ボックス 38"/>
            <p:cNvSpPr txBox="1"/>
            <p:nvPr/>
          </p:nvSpPr>
          <p:spPr>
            <a:xfrm>
              <a:off x="-26878" y="5885338"/>
              <a:ext cx="91440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提案：スイッチングにより電気回路を非対称化</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20005" y="4808330"/>
              <a:ext cx="91371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課題：電圧に位相差があると瞬時電力が逆流</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26878" y="5358164"/>
              <a:ext cx="90902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目的：瞬時電力の逆流を遮断</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72" name="テキスト ボックス 71"/>
          <p:cNvSpPr txBox="1"/>
          <p:nvPr/>
        </p:nvSpPr>
        <p:spPr>
          <a:xfrm>
            <a:off x="191913" y="2407288"/>
            <a:ext cx="883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2800" b="0" i="1"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s2</a:t>
            </a:r>
            <a:endParaRPr kumimoji="1" lang="ja-JP" altLang="en-US" sz="2800" b="0" i="1"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5" name="テキスト ボックス 74"/>
          <p:cNvSpPr txBox="1"/>
          <p:nvPr/>
        </p:nvSpPr>
        <p:spPr>
          <a:xfrm>
            <a:off x="2720920" y="3208296"/>
            <a:ext cx="3771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endParaRPr kumimoji="1" lang="ja-JP" altLang="en-US" sz="2400" b="1" i="0" u="none" strike="noStrike" kern="1200" cap="none" spc="0" normalizeH="0" baseline="-25000" noProof="0" dirty="0">
              <a:ln>
                <a:noFill/>
              </a:ln>
              <a:solidFill>
                <a:srgbClr val="00B05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9" name="テキスト ボックス 48"/>
          <p:cNvSpPr txBox="1"/>
          <p:nvPr/>
        </p:nvSpPr>
        <p:spPr>
          <a:xfrm>
            <a:off x="4878325" y="2454777"/>
            <a:ext cx="883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1"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2800" b="0" i="1"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s1</a:t>
            </a:r>
            <a:endParaRPr kumimoji="1" lang="ja-JP" altLang="en-US" sz="2800" b="0" i="1"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476" y="781743"/>
            <a:ext cx="3263713" cy="244778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475" y="3669636"/>
            <a:ext cx="3263713" cy="2447785"/>
          </a:xfrm>
          <a:prstGeom prst="rect">
            <a:avLst/>
          </a:prstGeom>
        </p:spPr>
      </p:pic>
      <p:sp>
        <p:nvSpPr>
          <p:cNvPr id="7" name="テキスト ボックス 6"/>
          <p:cNvSpPr txBox="1"/>
          <p:nvPr/>
        </p:nvSpPr>
        <p:spPr>
          <a:xfrm>
            <a:off x="7160202" y="3208296"/>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電圧</a:t>
            </a:r>
          </a:p>
        </p:txBody>
      </p:sp>
      <p:sp>
        <p:nvSpPr>
          <p:cNvPr id="53" name="テキスト ボックス 52"/>
          <p:cNvSpPr txBox="1"/>
          <p:nvPr/>
        </p:nvSpPr>
        <p:spPr>
          <a:xfrm>
            <a:off x="7066002" y="610917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瞬時電力</a:t>
            </a:r>
          </a:p>
        </p:txBody>
      </p:sp>
    </p:spTree>
    <p:extLst>
      <p:ext uri="{BB962C8B-B14F-4D97-AF65-F5344CB8AC3E}">
        <p14:creationId xmlns:p14="http://schemas.microsoft.com/office/powerpoint/2010/main" val="310010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6" y="-18256"/>
            <a:ext cx="2116976" cy="1143000"/>
          </a:xfrm>
        </p:spPr>
        <p:txBody>
          <a:bodyPr>
            <a:normAutofit/>
          </a:bodyPr>
          <a:lstStyle/>
          <a:p>
            <a:pPr algn="l"/>
            <a:r>
              <a:rPr kumimoji="1" lang="ja-JP" altLang="en-US" sz="3600" dirty="0"/>
              <a:t>実験装置</a:t>
            </a:r>
          </a:p>
        </p:txBody>
      </p:sp>
      <p:sp>
        <p:nvSpPr>
          <p:cNvPr id="317" name="テキスト ボックス 316"/>
          <p:cNvSpPr txBox="1"/>
          <p:nvPr/>
        </p:nvSpPr>
        <p:spPr>
          <a:xfrm>
            <a:off x="288474" y="3602563"/>
            <a:ext cx="18491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実験条件</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8" name="テキスト ボックス 317"/>
          <p:cNvSpPr txBox="1"/>
          <p:nvPr/>
        </p:nvSpPr>
        <p:spPr>
          <a:xfrm>
            <a:off x="288474" y="4178636"/>
            <a:ext cx="43327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280</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0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220Ω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0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220Ω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定在波型の発振モード</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8" name="コンテンツ プレースホルダー 7"/>
          <p:cNvSpPr>
            <a:spLocks noGrp="1"/>
          </p:cNvSpPr>
          <p:nvPr>
            <p:ph sz="half" idx="1"/>
          </p:nvPr>
        </p:nvSpPr>
        <p:spPr>
          <a:xfrm>
            <a:off x="222409" y="835524"/>
            <a:ext cx="9324528" cy="557348"/>
          </a:xfrm>
        </p:spPr>
        <p:txBody>
          <a:bodyPr>
            <a:noAutofit/>
          </a:bodyPr>
          <a:lstStyle/>
          <a:p>
            <a:pPr marL="0" indent="0">
              <a:buNone/>
            </a:pPr>
            <a:r>
              <a:rPr lang="ja-JP" altLang="en-US" sz="2000" dirty="0"/>
              <a:t>・</a:t>
            </a:r>
            <a:r>
              <a:rPr lang="ja-JP" altLang="en-US" sz="2000" dirty="0">
                <a:solidFill>
                  <a:srgbClr val="FF0000"/>
                </a:solidFill>
              </a:rPr>
              <a:t>リニアモータ</a:t>
            </a:r>
            <a:r>
              <a:rPr lang="en-US" altLang="ja-JP" sz="2000" dirty="0">
                <a:solidFill>
                  <a:srgbClr val="FF0000"/>
                </a:solidFill>
              </a:rPr>
              <a:t>2</a:t>
            </a:r>
            <a:r>
              <a:rPr lang="ja-JP" altLang="en-US" sz="2000" dirty="0">
                <a:solidFill>
                  <a:srgbClr val="FF0000"/>
                </a:solidFill>
              </a:rPr>
              <a:t>つ</a:t>
            </a:r>
            <a:r>
              <a:rPr lang="ja-JP" altLang="en-US" sz="2000" dirty="0"/>
              <a:t>と</a:t>
            </a:r>
            <a:r>
              <a:rPr lang="ja-JP" altLang="en-US" sz="2000" dirty="0">
                <a:solidFill>
                  <a:srgbClr val="0070C0"/>
                </a:solidFill>
              </a:rPr>
              <a:t>熱音響コア（熱音波変換デバイス）</a:t>
            </a:r>
            <a:r>
              <a:rPr lang="ja-JP" altLang="en-US" sz="2000" dirty="0"/>
              <a:t>、</a:t>
            </a:r>
            <a:r>
              <a:rPr lang="ja-JP" altLang="en-US" sz="2000" dirty="0">
                <a:solidFill>
                  <a:srgbClr val="00B050"/>
                </a:solidFill>
              </a:rPr>
              <a:t>電気回路</a:t>
            </a:r>
            <a:r>
              <a:rPr lang="ja-JP" altLang="en-US" sz="2000" dirty="0"/>
              <a:t>で構成</a:t>
            </a:r>
            <a:endParaRPr lang="en-US" altLang="ja-JP" sz="2000" dirty="0"/>
          </a:p>
        </p:txBody>
      </p:sp>
      <p:grpSp>
        <p:nvGrpSpPr>
          <p:cNvPr id="4" name="グループ化 3"/>
          <p:cNvGrpSpPr/>
          <p:nvPr/>
        </p:nvGrpSpPr>
        <p:grpSpPr>
          <a:xfrm>
            <a:off x="539552" y="1218891"/>
            <a:ext cx="8188624" cy="2260263"/>
            <a:chOff x="335502" y="1505569"/>
            <a:chExt cx="8422827" cy="2260263"/>
          </a:xfrm>
        </p:grpSpPr>
        <p:cxnSp>
          <p:nvCxnSpPr>
            <p:cNvPr id="140" name="直線矢印コネクタ 139"/>
            <p:cNvCxnSpPr/>
            <p:nvPr/>
          </p:nvCxnSpPr>
          <p:spPr>
            <a:xfrm>
              <a:off x="6192725" y="2886618"/>
              <a:ext cx="340404" cy="4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正方形/長方形 150"/>
            <p:cNvSpPr/>
            <p:nvPr/>
          </p:nvSpPr>
          <p:spPr>
            <a:xfrm>
              <a:off x="742551" y="1817774"/>
              <a:ext cx="608432" cy="661295"/>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en-US" altLang="ja-JP"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58" name="直線コネクタ 157"/>
            <p:cNvCxnSpPr/>
            <p:nvPr/>
          </p:nvCxnSpPr>
          <p:spPr>
            <a:xfrm flipH="1">
              <a:off x="514059" y="1953904"/>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a:off x="514059" y="2341381"/>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H="1">
              <a:off x="8399532" y="1936226"/>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H="1">
              <a:off x="8399532" y="2323703"/>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フリーフォーム 161"/>
            <p:cNvSpPr/>
            <p:nvPr/>
          </p:nvSpPr>
          <p:spPr>
            <a:xfrm>
              <a:off x="484034" y="1937820"/>
              <a:ext cx="8274295" cy="938943"/>
            </a:xfrm>
            <a:custGeom>
              <a:avLst/>
              <a:gdLst>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5" fmla="*/ 8846820 w 9075420"/>
                <a:gd name="connsiteY5" fmla="*/ 30480 h 998220"/>
                <a:gd name="connsiteX0" fmla="*/ 0 w 9075420"/>
                <a:gd name="connsiteY0" fmla="*/ 421958 h 1001078"/>
                <a:gd name="connsiteX1" fmla="*/ 0 w 9075420"/>
                <a:gd name="connsiteY1" fmla="*/ 1001078 h 1001078"/>
                <a:gd name="connsiteX2" fmla="*/ 9075420 w 9075420"/>
                <a:gd name="connsiteY2" fmla="*/ 1001078 h 1001078"/>
                <a:gd name="connsiteX3" fmla="*/ 9075420 w 9075420"/>
                <a:gd name="connsiteY3" fmla="*/ 18098 h 1001078"/>
                <a:gd name="connsiteX4" fmla="*/ 8778240 w 9075420"/>
                <a:gd name="connsiteY4" fmla="*/ 2858 h 1001078"/>
                <a:gd name="connsiteX5" fmla="*/ 8646795 w 9075420"/>
                <a:gd name="connsiteY5" fmla="*/ 0 h 1001078"/>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0" fmla="*/ 0 w 9075420"/>
                <a:gd name="connsiteY0" fmla="*/ 407194 h 986314"/>
                <a:gd name="connsiteX1" fmla="*/ 0 w 9075420"/>
                <a:gd name="connsiteY1" fmla="*/ 986314 h 986314"/>
                <a:gd name="connsiteX2" fmla="*/ 9075420 w 9075420"/>
                <a:gd name="connsiteY2" fmla="*/ 986314 h 986314"/>
                <a:gd name="connsiteX3" fmla="*/ 9075420 w 9075420"/>
                <a:gd name="connsiteY3" fmla="*/ 3334 h 986314"/>
                <a:gd name="connsiteX4" fmla="*/ 8785383 w 9075420"/>
                <a:gd name="connsiteY4" fmla="*/ 0 h 986314"/>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1428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8905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78259 w 9075420"/>
                <a:gd name="connsiteY4" fmla="*/ 6413 h 987742"/>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9 w 9075420"/>
                <a:gd name="connsiteY4" fmla="*/ 3920 h 985249"/>
                <a:gd name="connsiteX0" fmla="*/ 0 w 9075420"/>
                <a:gd name="connsiteY0" fmla="*/ 407195 h 986315"/>
                <a:gd name="connsiteX1" fmla="*/ 0 w 9075420"/>
                <a:gd name="connsiteY1" fmla="*/ 986315 h 986315"/>
                <a:gd name="connsiteX2" fmla="*/ 9075420 w 9075420"/>
                <a:gd name="connsiteY2" fmla="*/ 986315 h 986315"/>
                <a:gd name="connsiteX3" fmla="*/ 9075412 w 9075420"/>
                <a:gd name="connsiteY3" fmla="*/ 1066 h 986315"/>
                <a:gd name="connsiteX4" fmla="*/ 8775884 w 9075420"/>
                <a:gd name="connsiteY4" fmla="*/ 0 h 986315"/>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8 w 9075420"/>
                <a:gd name="connsiteY4" fmla="*/ 1426 h 985249"/>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8258 w 9075420"/>
                <a:gd name="connsiteY4" fmla="*/ 6410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5852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73133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65915 w 9075420"/>
                <a:gd name="connsiteY4" fmla="*/ 1426 h 99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420" h="990233">
                  <a:moveTo>
                    <a:pt x="0" y="411113"/>
                  </a:moveTo>
                  <a:lnTo>
                    <a:pt x="0" y="990233"/>
                  </a:lnTo>
                  <a:lnTo>
                    <a:pt x="9075420" y="990233"/>
                  </a:lnTo>
                  <a:cubicBezTo>
                    <a:pt x="9075417" y="661817"/>
                    <a:pt x="9075415" y="328416"/>
                    <a:pt x="9075412" y="0"/>
                  </a:cubicBezTo>
                  <a:lnTo>
                    <a:pt x="8965915" y="142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3" name="フリーフォーム 162"/>
            <p:cNvSpPr/>
            <p:nvPr/>
          </p:nvSpPr>
          <p:spPr>
            <a:xfrm>
              <a:off x="335502" y="1951750"/>
              <a:ext cx="8332959" cy="1581146"/>
            </a:xfrm>
            <a:custGeom>
              <a:avLst/>
              <a:gdLst>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426720 h 1386840"/>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345638 h 1386840"/>
                <a:gd name="connsiteX0" fmla="*/ 243930 w 9098280"/>
                <a:gd name="connsiteY0" fmla="*/ 0 h 1486759"/>
                <a:gd name="connsiteX1" fmla="*/ 0 w 9098280"/>
                <a:gd name="connsiteY1" fmla="*/ 99919 h 1486759"/>
                <a:gd name="connsiteX2" fmla="*/ 0 w 9098280"/>
                <a:gd name="connsiteY2" fmla="*/ 1486759 h 1486759"/>
                <a:gd name="connsiteX3" fmla="*/ 9098280 w 9098280"/>
                <a:gd name="connsiteY3" fmla="*/ 1486759 h 1486759"/>
                <a:gd name="connsiteX4" fmla="*/ 9098280 w 9098280"/>
                <a:gd name="connsiteY4" fmla="*/ 445557 h 1486759"/>
                <a:gd name="connsiteX0" fmla="*/ 253443 w 9107793"/>
                <a:gd name="connsiteY0" fmla="*/ 19303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7949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459183 h 1500385"/>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395224 h 150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7793" h="1500385">
                  <a:moveTo>
                    <a:pt x="239175" y="2272"/>
                  </a:moveTo>
                  <a:lnTo>
                    <a:pt x="0" y="0"/>
                  </a:lnTo>
                  <a:lnTo>
                    <a:pt x="9513" y="1500385"/>
                  </a:lnTo>
                  <a:lnTo>
                    <a:pt x="9107793" y="1500385"/>
                  </a:lnTo>
                  <a:lnTo>
                    <a:pt x="9107793" y="395224"/>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4" name="円/楕円 168"/>
            <p:cNvSpPr>
              <a:spLocks noChangeAspect="1"/>
            </p:cNvSpPr>
            <p:nvPr/>
          </p:nvSpPr>
          <p:spPr>
            <a:xfrm>
              <a:off x="8629000" y="1910358"/>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5" name="円/楕円 169"/>
            <p:cNvSpPr>
              <a:spLocks noChangeAspect="1"/>
            </p:cNvSpPr>
            <p:nvPr/>
          </p:nvSpPr>
          <p:spPr>
            <a:xfrm>
              <a:off x="468995" y="2318903"/>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6" name="円/楕円 170"/>
            <p:cNvSpPr>
              <a:spLocks noChangeAspect="1"/>
            </p:cNvSpPr>
            <p:nvPr/>
          </p:nvSpPr>
          <p:spPr>
            <a:xfrm>
              <a:off x="2379923" y="2842807"/>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7" name="円/楕円 171"/>
            <p:cNvSpPr>
              <a:spLocks noChangeAspect="1"/>
            </p:cNvSpPr>
            <p:nvPr/>
          </p:nvSpPr>
          <p:spPr>
            <a:xfrm>
              <a:off x="2379923" y="3491877"/>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68" name="直線矢印コネクタ 167"/>
            <p:cNvCxnSpPr>
              <a:stCxn id="167" idx="0"/>
              <a:endCxn id="166" idx="4"/>
            </p:cNvCxnSpPr>
            <p:nvPr/>
          </p:nvCxnSpPr>
          <p:spPr>
            <a:xfrm flipV="1">
              <a:off x="2402423" y="2887431"/>
              <a:ext cx="0" cy="60444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6665525" y="2980979"/>
              <a:ext cx="432703" cy="360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s1</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0" name="テキスト ボックス 169"/>
            <p:cNvSpPr txBox="1"/>
            <p:nvPr/>
          </p:nvSpPr>
          <p:spPr>
            <a:xfrm>
              <a:off x="1964180" y="2953641"/>
              <a:ext cx="4735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s2</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1" name="円/楕円 176"/>
            <p:cNvSpPr>
              <a:spLocks noChangeAspect="1"/>
            </p:cNvSpPr>
            <p:nvPr/>
          </p:nvSpPr>
          <p:spPr>
            <a:xfrm>
              <a:off x="8628023" y="2302130"/>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2" name="テキスト ボックス 171"/>
            <p:cNvSpPr txBox="1"/>
            <p:nvPr/>
          </p:nvSpPr>
          <p:spPr>
            <a:xfrm>
              <a:off x="484034" y="1709634"/>
              <a:ext cx="309366"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ボックス 172"/>
            <p:cNvSpPr txBox="1"/>
            <p:nvPr/>
          </p:nvSpPr>
          <p:spPr>
            <a:xfrm>
              <a:off x="473622" y="2108445"/>
              <a:ext cx="309366" cy="270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テキスト ボックス 173"/>
            <p:cNvSpPr txBox="1"/>
            <p:nvPr/>
          </p:nvSpPr>
          <p:spPr>
            <a:xfrm>
              <a:off x="8376286" y="1691956"/>
              <a:ext cx="309366"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テキスト ボックス 174"/>
            <p:cNvSpPr txBox="1"/>
            <p:nvPr/>
          </p:nvSpPr>
          <p:spPr>
            <a:xfrm>
              <a:off x="8359095" y="2090767"/>
              <a:ext cx="309366" cy="270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フリーフォーム 185"/>
            <p:cNvSpPr/>
            <p:nvPr/>
          </p:nvSpPr>
          <p:spPr>
            <a:xfrm>
              <a:off x="3467349" y="1967106"/>
              <a:ext cx="4605625"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7" name="正方形/長方形 186"/>
            <p:cNvSpPr/>
            <p:nvPr/>
          </p:nvSpPr>
          <p:spPr>
            <a:xfrm>
              <a:off x="7791100" y="1800096"/>
              <a:ext cx="608432" cy="661295"/>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en-US" altLang="ja-JP"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98" name="直線矢印コネクタ 197"/>
            <p:cNvCxnSpPr/>
            <p:nvPr/>
          </p:nvCxnSpPr>
          <p:spPr>
            <a:xfrm flipV="1">
              <a:off x="2628276" y="2891209"/>
              <a:ext cx="332315" cy="4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6248804" y="2516279"/>
              <a:ext cx="432703" cy="360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00" name="テキスト ボックス 199"/>
            <p:cNvSpPr txBox="1"/>
            <p:nvPr/>
          </p:nvSpPr>
          <p:spPr>
            <a:xfrm>
              <a:off x="2583252" y="2531393"/>
              <a:ext cx="432703" cy="360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17" name="円/楕円 222"/>
            <p:cNvSpPr>
              <a:spLocks noChangeAspect="1"/>
            </p:cNvSpPr>
            <p:nvPr/>
          </p:nvSpPr>
          <p:spPr>
            <a:xfrm>
              <a:off x="468994" y="1930184"/>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2" name="円/楕円 227"/>
            <p:cNvSpPr>
              <a:spLocks noChangeAspect="1"/>
            </p:cNvSpPr>
            <p:nvPr/>
          </p:nvSpPr>
          <p:spPr>
            <a:xfrm>
              <a:off x="6643641" y="2870146"/>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3" name="円/楕円 228"/>
            <p:cNvSpPr>
              <a:spLocks noChangeAspect="1"/>
            </p:cNvSpPr>
            <p:nvPr/>
          </p:nvSpPr>
          <p:spPr>
            <a:xfrm>
              <a:off x="6643641" y="3526279"/>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24" name="直線矢印コネクタ 223"/>
            <p:cNvCxnSpPr>
              <a:stCxn id="223" idx="0"/>
              <a:endCxn id="222" idx="4"/>
            </p:cNvCxnSpPr>
            <p:nvPr/>
          </p:nvCxnSpPr>
          <p:spPr>
            <a:xfrm flipV="1">
              <a:off x="6666141" y="2914770"/>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7" name="正方形/長方形 236"/>
            <p:cNvSpPr/>
            <p:nvPr/>
          </p:nvSpPr>
          <p:spPr>
            <a:xfrm>
              <a:off x="2994639" y="2765108"/>
              <a:ext cx="38767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8" name="テキスト ボックス 237"/>
            <p:cNvSpPr txBox="1"/>
            <p:nvPr/>
          </p:nvSpPr>
          <p:spPr>
            <a:xfrm>
              <a:off x="2994639" y="2726046"/>
              <a:ext cx="5366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nvGrpSpPr>
            <p:cNvPr id="4110" name="グループ化 4109"/>
            <p:cNvGrpSpPr/>
            <p:nvPr/>
          </p:nvGrpSpPr>
          <p:grpSpPr>
            <a:xfrm>
              <a:off x="7298974" y="3004883"/>
              <a:ext cx="377184" cy="335218"/>
              <a:chOff x="7050289" y="2772515"/>
              <a:chExt cx="377184" cy="335218"/>
            </a:xfrm>
          </p:grpSpPr>
          <p:sp>
            <p:nvSpPr>
              <p:cNvPr id="230" name="テキスト ボックス 229"/>
              <p:cNvSpPr txBox="1"/>
              <p:nvPr/>
            </p:nvSpPr>
            <p:spPr>
              <a:xfrm>
                <a:off x="7050289" y="2772515"/>
                <a:ext cx="377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39" name="直線矢印コネクタ 238"/>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0" name="正方形/長方形 239"/>
            <p:cNvSpPr/>
            <p:nvPr/>
          </p:nvSpPr>
          <p:spPr>
            <a:xfrm>
              <a:off x="5758787" y="2773099"/>
              <a:ext cx="38767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1" name="テキスト ボックス 240"/>
            <p:cNvSpPr txBox="1"/>
            <p:nvPr/>
          </p:nvSpPr>
          <p:spPr>
            <a:xfrm>
              <a:off x="5758788" y="2734037"/>
              <a:ext cx="5366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2" name="円/楕円 227"/>
            <p:cNvSpPr>
              <a:spLocks noChangeAspect="1"/>
            </p:cNvSpPr>
            <p:nvPr/>
          </p:nvSpPr>
          <p:spPr>
            <a:xfrm>
              <a:off x="5563466" y="2870146"/>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3" name="円/楕円 228"/>
            <p:cNvSpPr>
              <a:spLocks noChangeAspect="1"/>
            </p:cNvSpPr>
            <p:nvPr/>
          </p:nvSpPr>
          <p:spPr>
            <a:xfrm>
              <a:off x="5563466" y="3526279"/>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44" name="直線矢印コネクタ 243"/>
            <p:cNvCxnSpPr>
              <a:stCxn id="243" idx="0"/>
              <a:endCxn id="242" idx="4"/>
            </p:cNvCxnSpPr>
            <p:nvPr/>
          </p:nvCxnSpPr>
          <p:spPr>
            <a:xfrm flipV="1">
              <a:off x="5585965" y="2914770"/>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 name="円/楕円 227"/>
            <p:cNvSpPr>
              <a:spLocks noChangeAspect="1"/>
            </p:cNvSpPr>
            <p:nvPr/>
          </p:nvSpPr>
          <p:spPr>
            <a:xfrm>
              <a:off x="3473272" y="2851581"/>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6" name="円/楕円 228"/>
            <p:cNvSpPr>
              <a:spLocks noChangeAspect="1"/>
            </p:cNvSpPr>
            <p:nvPr/>
          </p:nvSpPr>
          <p:spPr>
            <a:xfrm>
              <a:off x="3473272" y="3507714"/>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47" name="直線矢印コネクタ 246"/>
            <p:cNvCxnSpPr>
              <a:stCxn id="246" idx="0"/>
              <a:endCxn id="245" idx="4"/>
            </p:cNvCxnSpPr>
            <p:nvPr/>
          </p:nvCxnSpPr>
          <p:spPr>
            <a:xfrm flipV="1">
              <a:off x="3495772" y="2896204"/>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テキスト ボックス 247"/>
            <p:cNvSpPr txBox="1"/>
            <p:nvPr/>
          </p:nvSpPr>
          <p:spPr>
            <a:xfrm>
              <a:off x="3543488" y="2954147"/>
              <a:ext cx="5901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9" name="テキスト ボックス 248"/>
            <p:cNvSpPr txBox="1"/>
            <p:nvPr/>
          </p:nvSpPr>
          <p:spPr>
            <a:xfrm>
              <a:off x="5564619" y="2999090"/>
              <a:ext cx="5901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50" name="正方形/長方形 249"/>
            <p:cNvSpPr/>
            <p:nvPr/>
          </p:nvSpPr>
          <p:spPr>
            <a:xfrm>
              <a:off x="4420128" y="2765108"/>
              <a:ext cx="442339" cy="23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00" name="グループ化 299"/>
            <p:cNvGrpSpPr/>
            <p:nvPr/>
          </p:nvGrpSpPr>
          <p:grpSpPr>
            <a:xfrm>
              <a:off x="4347807" y="2702457"/>
              <a:ext cx="576613" cy="735948"/>
              <a:chOff x="3013987" y="1380415"/>
              <a:chExt cx="3746577" cy="4781862"/>
            </a:xfrm>
          </p:grpSpPr>
          <p:sp>
            <p:nvSpPr>
              <p:cNvPr id="301" name="楕円 300"/>
              <p:cNvSpPr/>
              <p:nvPr/>
            </p:nvSpPr>
            <p:spPr>
              <a:xfrm>
                <a:off x="3722914"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2" name="楕円 301"/>
              <p:cNvSpPr/>
              <p:nvPr/>
            </p:nvSpPr>
            <p:spPr>
              <a:xfrm>
                <a:off x="5651863"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03" name="直線コネクタ 302"/>
              <p:cNvCxnSpPr>
                <a:stCxn id="301" idx="6"/>
              </p:cNvCxnSpPr>
              <p:nvPr/>
            </p:nvCxnSpPr>
            <p:spPr>
              <a:xfrm flipV="1">
                <a:off x="4127863" y="1959429"/>
                <a:ext cx="1632857" cy="581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a:stCxn id="302" idx="6"/>
              </p:cNvCxnSpPr>
              <p:nvPr/>
            </p:nvCxnSpPr>
            <p:spPr>
              <a:xfrm flipV="1">
                <a:off x="6056812" y="2540725"/>
                <a:ext cx="7037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flipV="1">
                <a:off x="3013987" y="2540725"/>
                <a:ext cx="7037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6" name="グループ化 305"/>
              <p:cNvGrpSpPr/>
              <p:nvPr/>
            </p:nvGrpSpPr>
            <p:grpSpPr>
              <a:xfrm>
                <a:off x="4127863" y="2919548"/>
                <a:ext cx="1524000" cy="1277698"/>
                <a:chOff x="3908292" y="2863030"/>
                <a:chExt cx="1297436" cy="776976"/>
              </a:xfrm>
            </p:grpSpPr>
            <p:cxnSp>
              <p:nvCxnSpPr>
                <p:cNvPr id="313" name="直線コネクタ 312"/>
                <p:cNvCxnSpPr/>
                <p:nvPr/>
              </p:nvCxnSpPr>
              <p:spPr>
                <a:xfrm>
                  <a:off x="4392118" y="3122022"/>
                  <a:ext cx="329784" cy="258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p:cNvCxnSpPr/>
                <p:nvPr/>
              </p:nvCxnSpPr>
              <p:spPr>
                <a:xfrm flipV="1">
                  <a:off x="3908292" y="3122022"/>
                  <a:ext cx="483826" cy="5179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直線矢印コネクタ 314"/>
                <p:cNvCxnSpPr/>
                <p:nvPr/>
              </p:nvCxnSpPr>
              <p:spPr>
                <a:xfrm flipV="1">
                  <a:off x="4721902" y="2863030"/>
                  <a:ext cx="483826" cy="517984"/>
                </a:xfrm>
                <a:prstGeom prst="straightConnector1">
                  <a:avLst/>
                </a:prstGeom>
                <a:ln w="1270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307" name="円弧 306"/>
              <p:cNvSpPr/>
              <p:nvPr/>
            </p:nvSpPr>
            <p:spPr>
              <a:xfrm rot="10800000">
                <a:off x="3774754" y="3547921"/>
                <a:ext cx="2339073" cy="2237069"/>
              </a:xfrm>
              <a:prstGeom prst="arc">
                <a:avLst>
                  <a:gd name="adj1" fmla="val 10779196"/>
                  <a:gd name="adj2" fmla="val 2153035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308" name="直線コネクタ 307"/>
              <p:cNvCxnSpPr>
                <a:endCxn id="309" idx="3"/>
              </p:cNvCxnSpPr>
              <p:nvPr/>
            </p:nvCxnSpPr>
            <p:spPr>
              <a:xfrm flipV="1">
                <a:off x="3774753" y="4822193"/>
                <a:ext cx="921424" cy="34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二等辺三角形 308"/>
              <p:cNvSpPr/>
              <p:nvPr/>
            </p:nvSpPr>
            <p:spPr>
              <a:xfrm rot="5400000">
                <a:off x="4649692" y="4486428"/>
                <a:ext cx="764498" cy="67152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10" name="直線コネクタ 309"/>
              <p:cNvCxnSpPr/>
              <p:nvPr/>
            </p:nvCxnSpPr>
            <p:spPr>
              <a:xfrm>
                <a:off x="5367706" y="4822192"/>
                <a:ext cx="72167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5367706" y="4399720"/>
                <a:ext cx="0" cy="8047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2" name="正方形/長方形 311"/>
              <p:cNvSpPr/>
              <p:nvPr/>
            </p:nvSpPr>
            <p:spPr>
              <a:xfrm>
                <a:off x="3446236" y="1380415"/>
                <a:ext cx="2998030" cy="47818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21" name="フリーフォーム 320"/>
            <p:cNvSpPr/>
            <p:nvPr/>
          </p:nvSpPr>
          <p:spPr>
            <a:xfrm>
              <a:off x="1336021" y="1967106"/>
              <a:ext cx="1375295"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22" name="グループ化 321"/>
            <p:cNvGrpSpPr/>
            <p:nvPr/>
          </p:nvGrpSpPr>
          <p:grpSpPr>
            <a:xfrm>
              <a:off x="1275154" y="3010499"/>
              <a:ext cx="377184" cy="335218"/>
              <a:chOff x="7050289" y="2772515"/>
              <a:chExt cx="377184" cy="335218"/>
            </a:xfrm>
          </p:grpSpPr>
          <p:sp>
            <p:nvSpPr>
              <p:cNvPr id="323" name="テキスト ボックス 322"/>
              <p:cNvSpPr txBox="1"/>
              <p:nvPr/>
            </p:nvSpPr>
            <p:spPr>
              <a:xfrm>
                <a:off x="7050289" y="2772515"/>
                <a:ext cx="377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324" name="直線矢印コネクタ 323"/>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5" name="テキスト ボックス 324"/>
            <p:cNvSpPr txBox="1"/>
            <p:nvPr/>
          </p:nvSpPr>
          <p:spPr>
            <a:xfrm>
              <a:off x="3148345" y="1505569"/>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26" name="テキスト ボックス 325"/>
            <p:cNvSpPr txBox="1"/>
            <p:nvPr/>
          </p:nvSpPr>
          <p:spPr>
            <a:xfrm>
              <a:off x="2486764" y="1534284"/>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119" name="正方形/長方形 4118"/>
            <p:cNvSpPr/>
            <p:nvPr/>
          </p:nvSpPr>
          <p:spPr>
            <a:xfrm>
              <a:off x="742551" y="2576036"/>
              <a:ext cx="7330424" cy="11897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0" name="正方形/長方形 319"/>
            <p:cNvSpPr/>
            <p:nvPr/>
          </p:nvSpPr>
          <p:spPr>
            <a:xfrm>
              <a:off x="2604420" y="1845879"/>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0" name="テキスト ボックス 79"/>
            <p:cNvSpPr txBox="1"/>
            <p:nvPr/>
          </p:nvSpPr>
          <p:spPr>
            <a:xfrm>
              <a:off x="4177654" y="1521986"/>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1" name="テキスト ボックス 80"/>
            <p:cNvSpPr txBox="1"/>
            <p:nvPr/>
          </p:nvSpPr>
          <p:spPr>
            <a:xfrm>
              <a:off x="3600210" y="1524499"/>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2" name="正方形/長方形 81"/>
            <p:cNvSpPr/>
            <p:nvPr/>
          </p:nvSpPr>
          <p:spPr>
            <a:xfrm>
              <a:off x="3665029" y="1832276"/>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3</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5" name="テキスト ボックス 84"/>
            <p:cNvSpPr txBox="1"/>
            <p:nvPr/>
          </p:nvSpPr>
          <p:spPr>
            <a:xfrm>
              <a:off x="5299043" y="1523460"/>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6" name="テキスト ボックス 85"/>
            <p:cNvSpPr txBox="1"/>
            <p:nvPr/>
          </p:nvSpPr>
          <p:spPr>
            <a:xfrm>
              <a:off x="4677939" y="1513060"/>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7" name="正方形/長方形 86"/>
            <p:cNvSpPr/>
            <p:nvPr/>
          </p:nvSpPr>
          <p:spPr>
            <a:xfrm>
              <a:off x="4728242" y="1834692"/>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4</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4" name="テキスト ボックス 93"/>
            <p:cNvSpPr txBox="1"/>
            <p:nvPr/>
          </p:nvSpPr>
          <p:spPr>
            <a:xfrm>
              <a:off x="6386591" y="1523460"/>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5" name="テキスト ボックス 94"/>
            <p:cNvSpPr txBox="1"/>
            <p:nvPr/>
          </p:nvSpPr>
          <p:spPr>
            <a:xfrm>
              <a:off x="5668851" y="1524803"/>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6" name="正方形/長方形 95"/>
            <p:cNvSpPr/>
            <p:nvPr/>
          </p:nvSpPr>
          <p:spPr>
            <a:xfrm>
              <a:off x="5788851" y="1834322"/>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5</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7" name="テキスト ボックス 96"/>
            <p:cNvSpPr txBox="1"/>
            <p:nvPr/>
          </p:nvSpPr>
          <p:spPr>
            <a:xfrm>
              <a:off x="2121422" y="1538438"/>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8" name="テキスト ボックス 97"/>
            <p:cNvSpPr txBox="1"/>
            <p:nvPr/>
          </p:nvSpPr>
          <p:spPr>
            <a:xfrm>
              <a:off x="1499980" y="1542183"/>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9" name="正方形/長方形 98"/>
            <p:cNvSpPr/>
            <p:nvPr/>
          </p:nvSpPr>
          <p:spPr>
            <a:xfrm>
              <a:off x="1574705" y="1837060"/>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sp>
        <p:nvSpPr>
          <p:cNvPr id="331" name="コンテンツ プレースホルダー 8"/>
          <p:cNvSpPr txBox="1">
            <a:spLocks/>
          </p:cNvSpPr>
          <p:nvPr/>
        </p:nvSpPr>
        <p:spPr>
          <a:xfrm>
            <a:off x="3427226" y="3629192"/>
            <a:ext cx="5398696" cy="313789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非対称</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化</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プログラム</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によるスイッチング</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瞬時電力</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電圧を</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箇所</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測定</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圧力振幅</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H</a:t>
            </a:r>
            <a:r>
              <a:rPr kumimoji="1" lang="en-US" altLang="ja-JP" sz="2000" b="0" i="0" u="none" strike="noStrike" kern="1200" cap="none" spc="0" normalizeH="0" baseline="-25000" noProof="0" dirty="0" smtClean="0">
                <a:ln>
                  <a:noFill/>
                </a:ln>
                <a:solidFill>
                  <a:prstClr val="black"/>
                </a:solidFill>
                <a:effectLst/>
                <a:uLnTx/>
                <a:uFillTx/>
                <a:latin typeface="Calibri"/>
                <a:ea typeface="ＭＳ Ｐゴシック" panose="020B0600070205080204" pitchFamily="50" charset="-128"/>
                <a:cs typeface="+mn-cs"/>
              </a:rPr>
              <a:t>1</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側で</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箇所</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91" name="テキスト ボックス 90"/>
          <p:cNvSpPr txBox="1"/>
          <p:nvPr/>
        </p:nvSpPr>
        <p:spPr>
          <a:xfrm>
            <a:off x="7355396" y="1167313"/>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2" name="テキスト ボックス 91"/>
          <p:cNvSpPr txBox="1"/>
          <p:nvPr/>
        </p:nvSpPr>
        <p:spPr>
          <a:xfrm>
            <a:off x="6953847" y="1152675"/>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93" name="直線矢印コネクタ 92"/>
          <p:cNvCxnSpPr/>
          <p:nvPr/>
        </p:nvCxnSpPr>
        <p:spPr>
          <a:xfrm flipV="1">
            <a:off x="7114235" y="1538310"/>
            <a:ext cx="1626" cy="2834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7526391" y="1548287"/>
            <a:ext cx="1626" cy="2834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円/楕円 228"/>
          <p:cNvSpPr>
            <a:spLocks noChangeAspect="1"/>
          </p:cNvSpPr>
          <p:nvPr/>
        </p:nvSpPr>
        <p:spPr>
          <a:xfrm>
            <a:off x="7096212" y="1821699"/>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3" name="円/楕円 228"/>
          <p:cNvSpPr>
            <a:spLocks noChangeAspect="1"/>
          </p:cNvSpPr>
          <p:nvPr/>
        </p:nvSpPr>
        <p:spPr>
          <a:xfrm>
            <a:off x="7455923" y="1804089"/>
            <a:ext cx="140935" cy="14376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 name="円/楕円 228"/>
          <p:cNvSpPr>
            <a:spLocks noChangeAspect="1"/>
          </p:cNvSpPr>
          <p:nvPr/>
        </p:nvSpPr>
        <p:spPr>
          <a:xfrm>
            <a:off x="7048694" y="1806113"/>
            <a:ext cx="140935" cy="14376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5000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6" y="-18256"/>
            <a:ext cx="8301608" cy="1143000"/>
          </a:xfrm>
        </p:spPr>
        <p:txBody>
          <a:bodyPr>
            <a:normAutofit/>
          </a:bodyPr>
          <a:lstStyle/>
          <a:p>
            <a:pPr algn="l"/>
            <a:r>
              <a:rPr kumimoji="1" lang="ja-JP" altLang="en-US" sz="3600" dirty="0"/>
              <a:t>実験結果（スイッチング）</a:t>
            </a:r>
          </a:p>
        </p:txBody>
      </p:sp>
      <mc:AlternateContent xmlns:mc="http://schemas.openxmlformats.org/markup-compatibility/2006" xmlns:a14="http://schemas.microsoft.com/office/drawing/2010/main">
        <mc:Choice Requires="a14">
          <p:sp>
            <p:nvSpPr>
              <p:cNvPr id="10" name="テキスト ボックス 9"/>
              <p:cNvSpPr txBox="1"/>
              <p:nvPr/>
            </p:nvSpPr>
            <p:spPr>
              <a:xfrm>
                <a:off x="2008420" y="755510"/>
                <a:ext cx="4458400" cy="553998"/>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a14:m>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のゼロクロスに同期させスイッチング</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008420" y="755510"/>
                <a:ext cx="4458400" cy="553998"/>
              </a:xfrm>
              <a:prstGeom prst="rect">
                <a:avLst/>
              </a:prstGeom>
              <a:blipFill>
                <a:blip r:embed="rId3"/>
                <a:stretch>
                  <a:fillRect r="-956" b="-5495"/>
                </a:stretch>
              </a:blipFill>
            </p:spPr>
            <p:txBody>
              <a:bodyPr/>
              <a:lstStyle/>
              <a:p>
                <a:r>
                  <a:rPr lang="ja-JP" altLang="en-US">
                    <a:noFill/>
                  </a:rPr>
                  <a:t> </a:t>
                </a:r>
              </a:p>
            </p:txBody>
          </p:sp>
        </mc:Fallback>
      </mc:AlternateContent>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309508"/>
            <a:ext cx="6391186" cy="4793390"/>
          </a:xfrm>
          <a:prstGeom prst="rect">
            <a:avLst/>
          </a:prstGeom>
        </p:spPr>
      </p:pic>
      <mc:AlternateContent xmlns:mc="http://schemas.openxmlformats.org/markup-compatibility/2006" xmlns:a14="http://schemas.microsoft.com/office/drawing/2010/main">
        <mc:Choice Requires="a14">
          <p:sp>
            <p:nvSpPr>
              <p:cNvPr id="4" name="テキスト ボックス 3"/>
              <p:cNvSpPr txBox="1"/>
              <p:nvPr/>
            </p:nvSpPr>
            <p:spPr>
              <a:xfrm>
                <a:off x="6570698" y="3068960"/>
                <a:ext cx="2198166" cy="946991"/>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a14:m>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のゼロクロスから</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12ms</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12.5ms</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ON</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570698" y="3068960"/>
                <a:ext cx="2198166" cy="946991"/>
              </a:xfrm>
              <a:prstGeom prst="rect">
                <a:avLst/>
              </a:prstGeom>
              <a:blipFill>
                <a:blip r:embed="rId5"/>
                <a:stretch>
                  <a:fillRect l="-2210" t="-2532" r="-2210" b="-8861"/>
                </a:stretch>
              </a:blipFill>
              <a:ln>
                <a:solidFill>
                  <a:schemeClr val="tx1"/>
                </a:solidFill>
              </a:ln>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24526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6" y="-18256"/>
            <a:ext cx="8301608" cy="1143000"/>
          </a:xfrm>
        </p:spPr>
        <p:txBody>
          <a:bodyPr>
            <a:normAutofit/>
          </a:bodyPr>
          <a:lstStyle/>
          <a:p>
            <a:pPr algn="l"/>
            <a:r>
              <a:rPr kumimoji="1" lang="ja-JP" altLang="en-US" sz="3600" dirty="0"/>
              <a:t>実験結果（瞬時電力）</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1" y="1309508"/>
            <a:ext cx="4608513" cy="3456385"/>
          </a:xfrm>
          <a:prstGeom prst="rect">
            <a:avLst/>
          </a:prstGeom>
        </p:spPr>
      </p:pic>
      <p:sp>
        <p:nvSpPr>
          <p:cNvPr id="15" name="テキスト ボックス 14"/>
          <p:cNvSpPr txBox="1"/>
          <p:nvPr/>
        </p:nvSpPr>
        <p:spPr>
          <a:xfrm>
            <a:off x="5815296" y="5319891"/>
            <a:ext cx="32816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フォトリレー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TLP241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最大ターンオン時間　</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5ms</a:t>
            </a: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1606811" y="4765893"/>
            <a:ext cx="17876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スイッチング無し</a:t>
            </a:r>
          </a:p>
        </p:txBody>
      </p:sp>
      <p:sp>
        <p:nvSpPr>
          <p:cNvPr id="7" name="テキスト ボックス 6"/>
          <p:cNvSpPr txBox="1"/>
          <p:nvPr/>
        </p:nvSpPr>
        <p:spPr>
          <a:xfrm>
            <a:off x="5948158" y="4765893"/>
            <a:ext cx="17700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スイッチングあり</a:t>
            </a:r>
          </a:p>
        </p:txBody>
      </p:sp>
      <p:sp>
        <p:nvSpPr>
          <p:cNvPr id="9" name="テキスト ボックス 8"/>
          <p:cNvSpPr txBox="1"/>
          <p:nvPr/>
        </p:nvSpPr>
        <p:spPr>
          <a:xfrm>
            <a:off x="86816" y="5319891"/>
            <a:ext cx="568456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負の値になる瞬時電力を遮断</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⇒電力の流れが一方向であり電気回路を</a:t>
            </a: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非対称化</a:t>
            </a:r>
          </a:p>
        </p:txBody>
      </p:sp>
      <mc:AlternateContent xmlns:mc="http://schemas.openxmlformats.org/markup-compatibility/2006" xmlns:a14="http://schemas.microsoft.com/office/drawing/2010/main">
        <mc:Choice Requires="a14">
          <p:sp>
            <p:nvSpPr>
              <p:cNvPr id="10" name="テキスト ボックス 9"/>
              <p:cNvSpPr txBox="1"/>
              <p:nvPr/>
            </p:nvSpPr>
            <p:spPr>
              <a:xfrm>
                <a:off x="467544" y="755510"/>
                <a:ext cx="4458400" cy="553998"/>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a14:m>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のゼロクロスに同期させスイッチング</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67544" y="755510"/>
                <a:ext cx="4458400" cy="553998"/>
              </a:xfrm>
              <a:prstGeom prst="rect">
                <a:avLst/>
              </a:prstGeom>
              <a:blipFill>
                <a:blip r:embed="rId4"/>
                <a:stretch>
                  <a:fillRect r="-958" b="-5495"/>
                </a:stretch>
              </a:blipFill>
            </p:spPr>
            <p:txBody>
              <a:bodyPr/>
              <a:lstStyle/>
              <a:p>
                <a:r>
                  <a:rPr lang="ja-JP" altLang="en-US">
                    <a:noFill/>
                  </a:rPr>
                  <a:t> </a:t>
                </a:r>
              </a:p>
            </p:txBody>
          </p:sp>
        </mc:Fallback>
      </mc:AlternateContent>
      <p:sp>
        <p:nvSpPr>
          <p:cNvPr id="11" name="テキスト ボックス 10"/>
          <p:cNvSpPr txBox="1"/>
          <p:nvPr/>
        </p:nvSpPr>
        <p:spPr>
          <a:xfrm>
            <a:off x="86815" y="6024293"/>
            <a:ext cx="780854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問題点</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⇒ターンオン時間より短い逆流は正方向の瞬時電力も遮断してしまう</a:t>
            </a: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732" y="1305130"/>
            <a:ext cx="4614350" cy="3460763"/>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473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タイトル 1"/>
          <p:cNvSpPr>
            <a:spLocks noGrp="1"/>
          </p:cNvSpPr>
          <p:nvPr>
            <p:ph type="title"/>
          </p:nvPr>
        </p:nvSpPr>
        <p:spPr>
          <a:xfrm>
            <a:off x="86816" y="-18256"/>
            <a:ext cx="5349280" cy="1143000"/>
          </a:xfrm>
        </p:spPr>
        <p:txBody>
          <a:bodyPr>
            <a:normAutofit/>
          </a:bodyPr>
          <a:lstStyle/>
          <a:p>
            <a:pPr algn="l"/>
            <a:r>
              <a:rPr kumimoji="1" lang="ja-JP" altLang="en-US" sz="3600" dirty="0"/>
              <a:t>実験結果（瞬時電力）</a:t>
            </a:r>
          </a:p>
        </p:txBody>
      </p:sp>
      <p:sp>
        <p:nvSpPr>
          <p:cNvPr id="14" name="テキスト ボックス 13"/>
          <p:cNvSpPr txBox="1"/>
          <p:nvPr/>
        </p:nvSpPr>
        <p:spPr>
          <a:xfrm>
            <a:off x="1547664" y="4264827"/>
            <a:ext cx="18036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スイッチング無し</a:t>
            </a:r>
          </a:p>
        </p:txBody>
      </p:sp>
      <p:sp>
        <p:nvSpPr>
          <p:cNvPr id="16" name="テキスト ボックス 15"/>
          <p:cNvSpPr txBox="1"/>
          <p:nvPr/>
        </p:nvSpPr>
        <p:spPr>
          <a:xfrm>
            <a:off x="5945753" y="4265491"/>
            <a:ext cx="17700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スイッチングあり</a:t>
            </a:r>
          </a:p>
        </p:txBody>
      </p:sp>
      <p:sp>
        <p:nvSpPr>
          <p:cNvPr id="17" name="コンテンツ プレースホルダー 8"/>
          <p:cNvSpPr txBox="1">
            <a:spLocks/>
          </p:cNvSpPr>
          <p:nvPr/>
        </p:nvSpPr>
        <p:spPr>
          <a:xfrm>
            <a:off x="323528" y="5196101"/>
            <a:ext cx="8171808" cy="1200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約６</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Hz</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のうなりが生じる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2" y="764347"/>
            <a:ext cx="4626460" cy="346984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7541" y="764704"/>
            <a:ext cx="4626460" cy="3469845"/>
          </a:xfrm>
          <a:prstGeom prst="rect">
            <a:avLst/>
          </a:prstGeom>
        </p:spPr>
      </p:pic>
      <p:sp>
        <p:nvSpPr>
          <p:cNvPr id="8" name="フリーフォーム 7"/>
          <p:cNvSpPr/>
          <p:nvPr/>
        </p:nvSpPr>
        <p:spPr>
          <a:xfrm>
            <a:off x="5117910" y="1091821"/>
            <a:ext cx="3589362" cy="272970"/>
          </a:xfrm>
          <a:custGeom>
            <a:avLst/>
            <a:gdLst>
              <a:gd name="connsiteX0" fmla="*/ 0 w 3589362"/>
              <a:gd name="connsiteY0" fmla="*/ 0 h 272970"/>
              <a:gd name="connsiteX1" fmla="*/ 518615 w 3589362"/>
              <a:gd name="connsiteY1" fmla="*/ 259307 h 272970"/>
              <a:gd name="connsiteX2" fmla="*/ 1023583 w 3589362"/>
              <a:gd name="connsiteY2" fmla="*/ 13648 h 272970"/>
              <a:gd name="connsiteX3" fmla="*/ 1542197 w 3589362"/>
              <a:gd name="connsiteY3" fmla="*/ 259307 h 272970"/>
              <a:gd name="connsiteX4" fmla="*/ 2142699 w 3589362"/>
              <a:gd name="connsiteY4" fmla="*/ 27295 h 272970"/>
              <a:gd name="connsiteX5" fmla="*/ 2647666 w 3589362"/>
              <a:gd name="connsiteY5" fmla="*/ 272955 h 272970"/>
              <a:gd name="connsiteX6" fmla="*/ 3179929 w 3589362"/>
              <a:gd name="connsiteY6" fmla="*/ 13648 h 272970"/>
              <a:gd name="connsiteX7" fmla="*/ 3589362 w 3589362"/>
              <a:gd name="connsiteY7" fmla="*/ 259307 h 27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362" h="272970">
                <a:moveTo>
                  <a:pt x="0" y="0"/>
                </a:moveTo>
                <a:cubicBezTo>
                  <a:pt x="174009" y="128516"/>
                  <a:pt x="348018" y="257032"/>
                  <a:pt x="518615" y="259307"/>
                </a:cubicBezTo>
                <a:cubicBezTo>
                  <a:pt x="689212" y="261582"/>
                  <a:pt x="852986" y="13648"/>
                  <a:pt x="1023583" y="13648"/>
                </a:cubicBezTo>
                <a:cubicBezTo>
                  <a:pt x="1194180" y="13648"/>
                  <a:pt x="1355678" y="257033"/>
                  <a:pt x="1542197" y="259307"/>
                </a:cubicBezTo>
                <a:cubicBezTo>
                  <a:pt x="1728716" y="261581"/>
                  <a:pt x="1958454" y="25020"/>
                  <a:pt x="2142699" y="27295"/>
                </a:cubicBezTo>
                <a:cubicBezTo>
                  <a:pt x="2326944" y="29570"/>
                  <a:pt x="2474794" y="275230"/>
                  <a:pt x="2647666" y="272955"/>
                </a:cubicBezTo>
                <a:cubicBezTo>
                  <a:pt x="2820538" y="270680"/>
                  <a:pt x="3022980" y="15923"/>
                  <a:pt x="3179929" y="13648"/>
                </a:cubicBezTo>
                <a:cubicBezTo>
                  <a:pt x="3336878" y="11373"/>
                  <a:pt x="3463120" y="135340"/>
                  <a:pt x="3589362" y="259307"/>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フリーフォーム 8"/>
          <p:cNvSpPr/>
          <p:nvPr/>
        </p:nvSpPr>
        <p:spPr>
          <a:xfrm>
            <a:off x="5104263" y="2497540"/>
            <a:ext cx="3589361" cy="150126"/>
          </a:xfrm>
          <a:custGeom>
            <a:avLst/>
            <a:gdLst>
              <a:gd name="connsiteX0" fmla="*/ 0 w 3589361"/>
              <a:gd name="connsiteY0" fmla="*/ 0 h 150126"/>
              <a:gd name="connsiteX1" fmla="*/ 532262 w 3589361"/>
              <a:gd name="connsiteY1" fmla="*/ 122830 h 150126"/>
              <a:gd name="connsiteX2" fmla="*/ 1119116 w 3589361"/>
              <a:gd name="connsiteY2" fmla="*/ 0 h 150126"/>
              <a:gd name="connsiteX3" fmla="*/ 1624083 w 3589361"/>
              <a:gd name="connsiteY3" fmla="*/ 122830 h 150126"/>
              <a:gd name="connsiteX4" fmla="*/ 2238233 w 3589361"/>
              <a:gd name="connsiteY4" fmla="*/ 13648 h 150126"/>
              <a:gd name="connsiteX5" fmla="*/ 2715904 w 3589361"/>
              <a:gd name="connsiteY5" fmla="*/ 150126 h 150126"/>
              <a:gd name="connsiteX6" fmla="*/ 3261815 w 3589361"/>
              <a:gd name="connsiteY6" fmla="*/ 13648 h 150126"/>
              <a:gd name="connsiteX7" fmla="*/ 3589361 w 3589361"/>
              <a:gd name="connsiteY7" fmla="*/ 109182 h 15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361" h="150126">
                <a:moveTo>
                  <a:pt x="0" y="0"/>
                </a:moveTo>
                <a:cubicBezTo>
                  <a:pt x="172871" y="61415"/>
                  <a:pt x="345743" y="122830"/>
                  <a:pt x="532262" y="122830"/>
                </a:cubicBezTo>
                <a:cubicBezTo>
                  <a:pt x="718781" y="122830"/>
                  <a:pt x="937146" y="0"/>
                  <a:pt x="1119116" y="0"/>
                </a:cubicBezTo>
                <a:cubicBezTo>
                  <a:pt x="1301086" y="0"/>
                  <a:pt x="1437564" y="120555"/>
                  <a:pt x="1624083" y="122830"/>
                </a:cubicBezTo>
                <a:cubicBezTo>
                  <a:pt x="1810602" y="125105"/>
                  <a:pt x="2056263" y="9099"/>
                  <a:pt x="2238233" y="13648"/>
                </a:cubicBezTo>
                <a:cubicBezTo>
                  <a:pt x="2420203" y="18197"/>
                  <a:pt x="2545307" y="150126"/>
                  <a:pt x="2715904" y="150126"/>
                </a:cubicBezTo>
                <a:cubicBezTo>
                  <a:pt x="2886501" y="150126"/>
                  <a:pt x="3116239" y="20472"/>
                  <a:pt x="3261815" y="13648"/>
                </a:cubicBezTo>
                <a:cubicBezTo>
                  <a:pt x="3407391" y="6824"/>
                  <a:pt x="3498376" y="58003"/>
                  <a:pt x="3589361" y="109182"/>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p:cNvCxnSpPr/>
          <p:nvPr/>
        </p:nvCxnSpPr>
        <p:spPr>
          <a:xfrm>
            <a:off x="683568" y="1364791"/>
            <a:ext cx="360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83568" y="2631629"/>
            <a:ext cx="3600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6156176" y="499947"/>
            <a:ext cx="1152128" cy="624797"/>
            <a:chOff x="6156176" y="499947"/>
            <a:chExt cx="1152128" cy="624797"/>
          </a:xfrm>
        </p:grpSpPr>
        <p:cxnSp>
          <p:nvCxnSpPr>
            <p:cNvPr id="30" name="直線コネクタ 29"/>
            <p:cNvCxnSpPr/>
            <p:nvPr/>
          </p:nvCxnSpPr>
          <p:spPr>
            <a:xfrm>
              <a:off x="6156176" y="588122"/>
              <a:ext cx="0" cy="5036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7308304" y="621045"/>
              <a:ext cx="0" cy="5036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6156176" y="879595"/>
              <a:ext cx="1152128" cy="0"/>
            </a:xfrm>
            <a:prstGeom prst="straightConnector1">
              <a:avLst/>
            </a:prstGeom>
            <a:ln w="1905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369801" y="499947"/>
              <a:ext cx="6832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0.16s</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mc:AlternateContent xmlns:mc="http://schemas.openxmlformats.org/markup-compatibility/2006" xmlns:a14="http://schemas.microsoft.com/office/drawing/2010/main">
        <mc:Choice Requires="a14">
          <p:sp>
            <p:nvSpPr>
              <p:cNvPr id="36" name="テキスト ボックス 35"/>
              <p:cNvSpPr txBox="1"/>
              <p:nvPr/>
            </p:nvSpPr>
            <p:spPr>
              <a:xfrm>
                <a:off x="4229900" y="5898428"/>
                <a:ext cx="2197589" cy="52386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14:m>
                  <m:oMath xmlns:m="http://schemas.openxmlformats.org/officeDocument/2006/math">
                    <m:f>
                      <m:fPr>
                        <m:ctrlP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num>
                      <m:den>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0.16</m:t>
                        </m:r>
                      </m:den>
                    </m:f>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=6.2 </m:t>
                    </m:r>
                    <m:r>
                      <m:rPr>
                        <m:sty m:val="p"/>
                      </m:rP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Hz</m:t>
                    </m:r>
                  </m:oMath>
                </a14:m>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229900" y="5898428"/>
                <a:ext cx="2197589" cy="523861"/>
              </a:xfrm>
              <a:prstGeom prst="rect">
                <a:avLst/>
              </a:prstGeom>
              <a:blipFill>
                <a:blip r:embed="rId5"/>
                <a:stretch>
                  <a:fillRect l="-8611" t="-9302" b="-1395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5683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animBg="1"/>
      <p:bldP spid="9"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228" y="1151934"/>
            <a:ext cx="3912591" cy="2929213"/>
          </a:xfrm>
          <a:prstGeom prst="rect">
            <a:avLst/>
          </a:prstGeom>
        </p:spPr>
      </p:pic>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05" name="正方形/長方形 104"/>
          <p:cNvSpPr/>
          <p:nvPr/>
        </p:nvSpPr>
        <p:spPr>
          <a:xfrm>
            <a:off x="1401211" y="2010054"/>
            <a:ext cx="238597"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6" name="正方形/長方形 105"/>
          <p:cNvSpPr/>
          <p:nvPr/>
        </p:nvSpPr>
        <p:spPr>
          <a:xfrm>
            <a:off x="2568641" y="2010054"/>
            <a:ext cx="1764475" cy="309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7" name="直線コネクタ 106"/>
          <p:cNvCxnSpPr>
            <a:stCxn id="115" idx="2"/>
          </p:cNvCxnSpPr>
          <p:nvPr/>
        </p:nvCxnSpPr>
        <p:spPr>
          <a:xfrm>
            <a:off x="945282" y="2446336"/>
            <a:ext cx="0" cy="5153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937674" y="2958303"/>
            <a:ext cx="14400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endCxn id="116" idx="2"/>
          </p:cNvCxnSpPr>
          <p:nvPr/>
        </p:nvCxnSpPr>
        <p:spPr>
          <a:xfrm flipV="1">
            <a:off x="4789811" y="2446336"/>
            <a:ext cx="0" cy="51196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2369525" y="2671350"/>
            <a:ext cx="1157854"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circuit</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1" name="直線コネクタ 110"/>
          <p:cNvCxnSpPr>
            <a:endCxn id="110" idx="3"/>
          </p:cNvCxnSpPr>
          <p:nvPr/>
        </p:nvCxnSpPr>
        <p:spPr>
          <a:xfrm flipH="1">
            <a:off x="3527379" y="2958304"/>
            <a:ext cx="12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3189344" y="2153463"/>
            <a:ext cx="80565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2413051" y="1431645"/>
            <a:ext cx="21853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Acoustic power</a:t>
            </a:r>
            <a:endPar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4" name="テキスト ボックス 113"/>
          <p:cNvSpPr txBox="1"/>
          <p:nvPr/>
        </p:nvSpPr>
        <p:spPr>
          <a:xfrm>
            <a:off x="88594" y="3598980"/>
            <a:ext cx="19781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 power</a:t>
            </a:r>
            <a:endPar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5" name="正方形/長方形 114"/>
          <p:cNvSpPr/>
          <p:nvPr/>
        </p:nvSpPr>
        <p:spPr>
          <a:xfrm>
            <a:off x="489352" y="1872429"/>
            <a:ext cx="911860"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6" name="正方形/長方形 115"/>
          <p:cNvSpPr/>
          <p:nvPr/>
        </p:nvSpPr>
        <p:spPr>
          <a:xfrm>
            <a:off x="4333115" y="1872429"/>
            <a:ext cx="913393" cy="573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Linear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motor</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8" name="直線矢印コネクタ 117"/>
          <p:cNvCxnSpPr/>
          <p:nvPr/>
        </p:nvCxnSpPr>
        <p:spPr>
          <a:xfrm>
            <a:off x="574948" y="3536253"/>
            <a:ext cx="80645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1643854" y="1872428"/>
            <a:ext cx="928833" cy="573907"/>
          </a:xfrm>
          <a:prstGeom prst="rect">
            <a:avLst/>
          </a:prstGeom>
          <a:gradFill flip="none" rotWithShape="1">
            <a:gsLst>
              <a:gs pos="0">
                <a:srgbClr val="FF0000"/>
              </a:gs>
              <a:gs pos="50000">
                <a:schemeClr val="bg1">
                  <a:shade val="67500"/>
                  <a:satMod val="115000"/>
                </a:schemeClr>
              </a:gs>
              <a:gs pos="100000">
                <a:srgbClr val="0070C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Stack</a:t>
            </a:r>
            <a:endPar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2" name="テキスト ボックス 71"/>
          <p:cNvSpPr txBox="1"/>
          <p:nvPr/>
        </p:nvSpPr>
        <p:spPr>
          <a:xfrm>
            <a:off x="660473" y="2904509"/>
            <a:ext cx="883112" cy="523220"/>
          </a:xfrm>
          <a:prstGeom prst="rect">
            <a:avLst/>
          </a:prstGeom>
          <a:noFill/>
        </p:spPr>
        <p:txBody>
          <a:bodyPr wrap="square" rtlCol="0">
            <a:spAutoFit/>
          </a:bodyPr>
          <a:lstStyle/>
          <a:p>
            <a:r>
              <a:rPr lang="en-US" altLang="ja-JP" sz="2800" i="1" dirty="0" smtClean="0">
                <a:solidFill>
                  <a:srgbClr val="FF0000"/>
                </a:solidFill>
                <a:latin typeface="Times New Roman" panose="02020603050405020304" pitchFamily="18" charset="0"/>
                <a:cs typeface="Times New Roman" panose="02020603050405020304" pitchFamily="18" charset="0"/>
              </a:rPr>
              <a:t>P</a:t>
            </a:r>
            <a:r>
              <a:rPr lang="en-US" altLang="ja-JP" sz="2800" i="1" baseline="-25000" dirty="0" smtClean="0">
                <a:solidFill>
                  <a:srgbClr val="FF0000"/>
                </a:solidFill>
                <a:latin typeface="Times New Roman" panose="02020603050405020304" pitchFamily="18" charset="0"/>
                <a:cs typeface="Times New Roman" panose="02020603050405020304" pitchFamily="18" charset="0"/>
              </a:rPr>
              <a:t>2</a:t>
            </a:r>
            <a:endParaRPr lang="ja-JP" altLang="en-US" sz="2800" i="1" baseline="-25000" dirty="0">
              <a:solidFill>
                <a:srgbClr val="FF0000"/>
              </a:solidFill>
              <a:latin typeface="Times New Roman" panose="02020603050405020304" pitchFamily="18" charset="0"/>
              <a:cs typeface="Times New Roman" panose="02020603050405020304" pitchFamily="18" charset="0"/>
            </a:endParaRPr>
          </a:p>
        </p:txBody>
      </p:sp>
      <p:sp>
        <p:nvSpPr>
          <p:cNvPr id="49" name="テキスト ボックス 48"/>
          <p:cNvSpPr txBox="1"/>
          <p:nvPr/>
        </p:nvSpPr>
        <p:spPr>
          <a:xfrm>
            <a:off x="4340734" y="2923393"/>
            <a:ext cx="883112" cy="523220"/>
          </a:xfrm>
          <a:prstGeom prst="rect">
            <a:avLst/>
          </a:prstGeom>
          <a:noFill/>
        </p:spPr>
        <p:txBody>
          <a:bodyPr wrap="square" rtlCol="0">
            <a:spAutoFit/>
          </a:bodyPr>
          <a:lstStyle/>
          <a:p>
            <a:r>
              <a:rPr lang="en-US" altLang="ja-JP" sz="2800" i="1" dirty="0" smtClean="0">
                <a:solidFill>
                  <a:srgbClr val="0070C0"/>
                </a:solidFill>
                <a:latin typeface="Times New Roman" panose="02020603050405020304" pitchFamily="18" charset="0"/>
                <a:cs typeface="Times New Roman" panose="02020603050405020304" pitchFamily="18" charset="0"/>
              </a:rPr>
              <a:t>P</a:t>
            </a:r>
            <a:r>
              <a:rPr lang="en-US" altLang="ja-JP" sz="2800" i="1" baseline="-25000" dirty="0" smtClean="0">
                <a:solidFill>
                  <a:srgbClr val="0070C0"/>
                </a:solidFill>
                <a:latin typeface="Times New Roman" panose="02020603050405020304" pitchFamily="18" charset="0"/>
                <a:cs typeface="Times New Roman" panose="02020603050405020304" pitchFamily="18" charset="0"/>
              </a:rPr>
              <a:t>1</a:t>
            </a:r>
            <a:endParaRPr lang="ja-JP" altLang="en-US" sz="2800" i="1" baseline="-25000" dirty="0">
              <a:solidFill>
                <a:srgbClr val="0070C0"/>
              </a:solidFill>
              <a:latin typeface="Times New Roman" panose="02020603050405020304" pitchFamily="18" charset="0"/>
              <a:cs typeface="Times New Roman" panose="02020603050405020304" pitchFamily="18" charset="0"/>
            </a:endParaRPr>
          </a:p>
        </p:txBody>
      </p:sp>
      <p:sp>
        <p:nvSpPr>
          <p:cNvPr id="53" name="テキスト ボックス 52"/>
          <p:cNvSpPr txBox="1"/>
          <p:nvPr/>
        </p:nvSpPr>
        <p:spPr>
          <a:xfrm>
            <a:off x="6867419" y="4005110"/>
            <a:ext cx="1107996" cy="369332"/>
          </a:xfrm>
          <a:prstGeom prst="rect">
            <a:avLst/>
          </a:prstGeom>
          <a:noFill/>
        </p:spPr>
        <p:txBody>
          <a:bodyPr wrap="none" rtlCol="0">
            <a:spAutoFit/>
          </a:bodyPr>
          <a:lstStyle/>
          <a:p>
            <a:r>
              <a:rPr lang="ja-JP" altLang="en-US" dirty="0" smtClean="0"/>
              <a:t>瞬時</a:t>
            </a:r>
            <a:r>
              <a:rPr lang="ja-JP" altLang="en-US" dirty="0"/>
              <a:t>電力</a:t>
            </a:r>
            <a:endParaRPr kumimoji="1" lang="ja-JP" altLang="en-US" dirty="0"/>
          </a:p>
        </p:txBody>
      </p:sp>
      <p:cxnSp>
        <p:nvCxnSpPr>
          <p:cNvPr id="32" name="直線矢印コネクタ 31"/>
          <p:cNvCxnSpPr/>
          <p:nvPr/>
        </p:nvCxnSpPr>
        <p:spPr>
          <a:xfrm>
            <a:off x="4282590" y="3555137"/>
            <a:ext cx="806459"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739476" y="3570323"/>
            <a:ext cx="19781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smtClean="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Electric power</a:t>
            </a:r>
            <a:endParaRPr kumimoji="1" lang="ja-JP"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 name="テキスト ボックス 8"/>
          <p:cNvSpPr txBox="1"/>
          <p:nvPr/>
        </p:nvSpPr>
        <p:spPr>
          <a:xfrm>
            <a:off x="8498027" y="3370471"/>
            <a:ext cx="695407" cy="369332"/>
          </a:xfrm>
          <a:prstGeom prst="rect">
            <a:avLst/>
          </a:prstGeom>
          <a:solidFill>
            <a:schemeClr val="bg1"/>
          </a:solidFill>
        </p:spPr>
        <p:txBody>
          <a:bodyPr wrap="square" rtlCol="0">
            <a:spAutoFit/>
          </a:bodyPr>
          <a:lstStyle/>
          <a:p>
            <a:r>
              <a:rPr kumimoji="1" lang="ja-JP" altLang="en-US" dirty="0" smtClean="0">
                <a:solidFill>
                  <a:srgbClr val="FF0000"/>
                </a:solidFill>
              </a:rPr>
              <a:t>逆流</a:t>
            </a:r>
            <a:endParaRPr kumimoji="1" lang="ja-JP" altLang="en-US" dirty="0">
              <a:solidFill>
                <a:srgbClr val="FF0000"/>
              </a:solidFill>
            </a:endParaRPr>
          </a:p>
        </p:txBody>
      </p:sp>
      <p:sp>
        <p:nvSpPr>
          <p:cNvPr id="40" name="テキスト ボックス 39"/>
          <p:cNvSpPr txBox="1"/>
          <p:nvPr/>
        </p:nvSpPr>
        <p:spPr>
          <a:xfrm>
            <a:off x="7598" y="4500484"/>
            <a:ext cx="9144000" cy="1938992"/>
          </a:xfrm>
          <a:prstGeom prst="rect">
            <a:avLst/>
          </a:prstGeom>
          <a:noFill/>
        </p:spPr>
        <p:txBody>
          <a:bodyPr wrap="square" rtlCol="0">
            <a:spAutoFit/>
          </a:bodyPr>
          <a:lstStyle/>
          <a:p>
            <a:r>
              <a:rPr lang="ja-JP" altLang="en-US" sz="2400" dirty="0" smtClean="0"/>
              <a:t>課題</a:t>
            </a:r>
            <a:r>
              <a:rPr lang="ja-JP" altLang="en-US" sz="2400" dirty="0" smtClean="0"/>
              <a:t>：</a:t>
            </a:r>
            <a:endParaRPr lang="en-US" altLang="ja-JP" sz="2400" dirty="0" smtClean="0"/>
          </a:p>
          <a:p>
            <a:r>
              <a:rPr lang="ja-JP" altLang="en-US" sz="2400" dirty="0" smtClean="0"/>
              <a:t>瞬時</a:t>
            </a:r>
            <a:r>
              <a:rPr lang="ja-JP" altLang="en-US" sz="2400" dirty="0" smtClean="0"/>
              <a:t>電力</a:t>
            </a:r>
            <a:r>
              <a:rPr lang="ja-JP" altLang="en-US" sz="2400" dirty="0"/>
              <a:t>の</a:t>
            </a:r>
            <a:r>
              <a:rPr lang="ja-JP" altLang="en-US" sz="2400" dirty="0" smtClean="0"/>
              <a:t>逆流を抑制するため電力フィードバック回路を</a:t>
            </a:r>
            <a:r>
              <a:rPr lang="ja-JP" altLang="en-US" sz="2400" dirty="0" smtClean="0"/>
              <a:t>非対称化</a:t>
            </a:r>
            <a:endParaRPr lang="en-US" altLang="ja-JP" sz="2400" dirty="0" smtClean="0"/>
          </a:p>
          <a:p>
            <a:endParaRPr lang="en-US" altLang="ja-JP" sz="2400" dirty="0" smtClean="0"/>
          </a:p>
          <a:p>
            <a:r>
              <a:rPr lang="ja-JP" altLang="en-US" sz="2400" dirty="0"/>
              <a:t>提案</a:t>
            </a:r>
            <a:r>
              <a:rPr lang="ja-JP" altLang="en-US" sz="2400" dirty="0" smtClean="0"/>
              <a:t>：</a:t>
            </a:r>
            <a:endParaRPr lang="en-US" altLang="ja-JP" sz="2400" dirty="0" smtClean="0"/>
          </a:p>
          <a:p>
            <a:r>
              <a:rPr lang="ja-JP" altLang="en-US" sz="2400" dirty="0" smtClean="0"/>
              <a:t>スイッチング</a:t>
            </a:r>
            <a:r>
              <a:rPr lang="ja-JP" altLang="en-US" sz="2400" dirty="0"/>
              <a:t>により逆流を遮断</a:t>
            </a:r>
            <a:r>
              <a:rPr lang="ja-JP" altLang="en-US" sz="2400" dirty="0" smtClean="0"/>
              <a:t>する</a:t>
            </a:r>
            <a:endParaRPr kumimoji="1" lang="en-US" altLang="ja-JP" sz="2400" dirty="0" smtClean="0"/>
          </a:p>
        </p:txBody>
      </p:sp>
      <p:cxnSp>
        <p:nvCxnSpPr>
          <p:cNvPr id="5" name="直線コネクタ 4"/>
          <p:cNvCxnSpPr/>
          <p:nvPr/>
        </p:nvCxnSpPr>
        <p:spPr>
          <a:xfrm>
            <a:off x="5868000" y="3276000"/>
            <a:ext cx="309634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タイトル 1"/>
          <p:cNvSpPr txBox="1">
            <a:spLocks/>
          </p:cNvSpPr>
          <p:nvPr/>
        </p:nvSpPr>
        <p:spPr>
          <a:xfrm>
            <a:off x="0" y="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t>瞬時電力の逆流（スイッチングの対象）</a:t>
            </a:r>
            <a:endParaRPr lang="ja-JP" altLang="en-US" sz="3600" dirty="0"/>
          </a:p>
        </p:txBody>
      </p:sp>
    </p:spTree>
    <p:extLst>
      <p:ext uri="{BB962C8B-B14F-4D97-AF65-F5344CB8AC3E}">
        <p14:creationId xmlns:p14="http://schemas.microsoft.com/office/powerpoint/2010/main" val="5817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5" y="859033"/>
            <a:ext cx="4864469" cy="3648352"/>
          </a:xfrm>
          <a:prstGeom prst="rect">
            <a:avLst/>
          </a:prstGeom>
        </p:spPr>
      </p:pic>
      <p:sp>
        <p:nvSpPr>
          <p:cNvPr id="2" name="テキスト ボックス 1">
            <a:extLst>
              <a:ext uri="{FF2B5EF4-FFF2-40B4-BE49-F238E27FC236}">
                <a16:creationId xmlns:a16="http://schemas.microsoft.com/office/drawing/2014/main" id="{F6153F2C-F0BE-411D-9374-E345CE9F4908}"/>
              </a:ext>
            </a:extLst>
          </p:cNvPr>
          <p:cNvSpPr txBox="1"/>
          <p:nvPr/>
        </p:nvSpPr>
        <p:spPr>
          <a:xfrm>
            <a:off x="760430" y="5585682"/>
            <a:ext cx="6859570"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進行波型の発振モードの周波数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43Hz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定在波型の発振モードの周波数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37Hz</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タイトル 1"/>
          <p:cNvSpPr>
            <a:spLocks noGrp="1"/>
          </p:cNvSpPr>
          <p:nvPr>
            <p:ph type="title"/>
          </p:nvPr>
        </p:nvSpPr>
        <p:spPr>
          <a:xfrm>
            <a:off x="86816" y="-18256"/>
            <a:ext cx="5349280" cy="1143000"/>
          </a:xfrm>
        </p:spPr>
        <p:txBody>
          <a:bodyPr>
            <a:normAutofit/>
          </a:bodyPr>
          <a:lstStyle/>
          <a:p>
            <a:pPr algn="l"/>
            <a:r>
              <a:rPr kumimoji="1" lang="ja-JP" altLang="en-US" sz="3600" dirty="0"/>
              <a:t>実験結果（電圧　</a:t>
            </a:r>
            <a:r>
              <a:rPr kumimoji="1" lang="en-US" altLang="ja-JP" sz="3600" dirty="0"/>
              <a:t>FFT</a:t>
            </a:r>
            <a:r>
              <a:rPr kumimoji="1" lang="ja-JP" altLang="en-US" sz="3600" dirty="0"/>
              <a:t>解析）</a:t>
            </a:r>
          </a:p>
        </p:txBody>
      </p:sp>
      <p:sp>
        <p:nvSpPr>
          <p:cNvPr id="8" name="テキスト ボックス 7"/>
          <p:cNvSpPr txBox="1"/>
          <p:nvPr/>
        </p:nvSpPr>
        <p:spPr>
          <a:xfrm>
            <a:off x="5961799" y="4507709"/>
            <a:ext cx="17700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スイッチングあり</a:t>
            </a:r>
          </a:p>
        </p:txBody>
      </p:sp>
      <p:sp>
        <p:nvSpPr>
          <p:cNvPr id="9" name="テキスト ボックス 8"/>
          <p:cNvSpPr txBox="1"/>
          <p:nvPr/>
        </p:nvSpPr>
        <p:spPr>
          <a:xfrm>
            <a:off x="1336378" y="4507709"/>
            <a:ext cx="17876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スイッチング無し</a:t>
            </a:r>
          </a:p>
        </p:txBody>
      </p:sp>
      <p:sp>
        <p:nvSpPr>
          <p:cNvPr id="11" name="コンテンツ プレースホルダー 8"/>
          <p:cNvSpPr txBox="1">
            <a:spLocks/>
          </p:cNvSpPr>
          <p:nvPr/>
        </p:nvSpPr>
        <p:spPr>
          <a:xfrm>
            <a:off x="104452" y="4965268"/>
            <a:ext cx="8964488" cy="189273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進行波型の発振周波数、約</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43Hz</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の周波数成分が大きくなった</a:t>
            </a:r>
            <a:endPar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⇒定在波型の発振モードで逆流を遮断すると、</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進行波型の発振モードの周波数が</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表れる。</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582" y="859195"/>
            <a:ext cx="4864469" cy="3648352"/>
          </a:xfrm>
          <a:prstGeom prst="rect">
            <a:avLst/>
          </a:prstGeom>
        </p:spPr>
      </p:pic>
    </p:spTree>
    <p:extLst>
      <p:ext uri="{BB962C8B-B14F-4D97-AF65-F5344CB8AC3E}">
        <p14:creationId xmlns:p14="http://schemas.microsoft.com/office/powerpoint/2010/main" val="100124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タイトル 1"/>
          <p:cNvSpPr>
            <a:spLocks noGrp="1"/>
          </p:cNvSpPr>
          <p:nvPr>
            <p:ph type="title"/>
          </p:nvPr>
        </p:nvSpPr>
        <p:spPr>
          <a:xfrm>
            <a:off x="86816" y="-18256"/>
            <a:ext cx="5349280" cy="1143000"/>
          </a:xfrm>
        </p:spPr>
        <p:txBody>
          <a:bodyPr>
            <a:normAutofit/>
          </a:bodyPr>
          <a:lstStyle/>
          <a:p>
            <a:pPr algn="l"/>
            <a:r>
              <a:rPr kumimoji="1" lang="ja-JP" altLang="en-US" sz="3600" dirty="0"/>
              <a:t>実験結果</a:t>
            </a:r>
            <a:r>
              <a:rPr kumimoji="1" lang="ja-JP" altLang="en-US" sz="3600" dirty="0" smtClean="0"/>
              <a:t>（圧力振幅）</a:t>
            </a:r>
            <a:endParaRPr kumimoji="1" lang="ja-JP" altLang="en-US" sz="3600" dirty="0"/>
          </a:p>
        </p:txBody>
      </p:sp>
      <p:sp>
        <p:nvSpPr>
          <p:cNvPr id="14" name="テキスト ボックス 13"/>
          <p:cNvSpPr txBox="1"/>
          <p:nvPr/>
        </p:nvSpPr>
        <p:spPr>
          <a:xfrm>
            <a:off x="1641388" y="5415708"/>
            <a:ext cx="18036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スイッチング無し</a:t>
            </a:r>
          </a:p>
        </p:txBody>
      </p:sp>
      <p:sp>
        <p:nvSpPr>
          <p:cNvPr id="16" name="テキスト ボックス 15"/>
          <p:cNvSpPr txBox="1"/>
          <p:nvPr/>
        </p:nvSpPr>
        <p:spPr>
          <a:xfrm>
            <a:off x="6057869" y="5415708"/>
            <a:ext cx="17700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スイッチングあり</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08" y="1556792"/>
            <a:ext cx="4842358" cy="3631769"/>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8" y="1556792"/>
            <a:ext cx="4842358" cy="3631769"/>
          </a:xfrm>
          <a:prstGeom prst="rect">
            <a:avLst/>
          </a:prstGeom>
        </p:spPr>
      </p:pic>
    </p:spTree>
    <p:extLst>
      <p:ext uri="{BB962C8B-B14F-4D97-AF65-F5344CB8AC3E}">
        <p14:creationId xmlns:p14="http://schemas.microsoft.com/office/powerpoint/2010/main" val="123572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タイトル 1"/>
          <p:cNvSpPr>
            <a:spLocks noGrp="1"/>
          </p:cNvSpPr>
          <p:nvPr>
            <p:ph type="title"/>
          </p:nvPr>
        </p:nvSpPr>
        <p:spPr>
          <a:xfrm>
            <a:off x="86816" y="-18256"/>
            <a:ext cx="6933456" cy="1143000"/>
          </a:xfrm>
        </p:spPr>
        <p:txBody>
          <a:bodyPr>
            <a:normAutofit/>
          </a:bodyPr>
          <a:lstStyle/>
          <a:p>
            <a:pPr algn="l"/>
            <a:r>
              <a:rPr kumimoji="1" lang="ja-JP" altLang="en-US" sz="3600" dirty="0"/>
              <a:t>実験結果</a:t>
            </a:r>
            <a:r>
              <a:rPr kumimoji="1" lang="ja-JP" altLang="en-US" sz="3600" dirty="0" smtClean="0"/>
              <a:t>（</a:t>
            </a:r>
            <a:r>
              <a:rPr lang="ja-JP" altLang="en-US" sz="3600" dirty="0" smtClean="0"/>
              <a:t>圧力振幅　</a:t>
            </a:r>
            <a:r>
              <a:rPr lang="en-US" altLang="ja-JP" sz="3600" dirty="0" smtClean="0"/>
              <a:t>FFT</a:t>
            </a:r>
            <a:r>
              <a:rPr lang="ja-JP" altLang="en-US" sz="3600" dirty="0" smtClean="0"/>
              <a:t>解析</a:t>
            </a:r>
            <a:r>
              <a:rPr kumimoji="1" lang="ja-JP" altLang="en-US" sz="3600" dirty="0" smtClean="0"/>
              <a:t>）</a:t>
            </a:r>
            <a:endParaRPr kumimoji="1" lang="ja-JP" altLang="en-US" sz="3600" dirty="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980728"/>
            <a:ext cx="4829944" cy="3622458"/>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980728"/>
            <a:ext cx="4829944" cy="3622458"/>
          </a:xfrm>
          <a:prstGeom prst="rect">
            <a:avLst/>
          </a:prstGeom>
        </p:spPr>
      </p:pic>
      <p:sp>
        <p:nvSpPr>
          <p:cNvPr id="23" name="テキスト ボックス 22"/>
          <p:cNvSpPr txBox="1"/>
          <p:nvPr/>
        </p:nvSpPr>
        <p:spPr>
          <a:xfrm>
            <a:off x="1619672" y="4603186"/>
            <a:ext cx="18036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スイッチング無し</a:t>
            </a:r>
          </a:p>
        </p:txBody>
      </p:sp>
      <p:sp>
        <p:nvSpPr>
          <p:cNvPr id="24" name="テキスト ボックス 23"/>
          <p:cNvSpPr txBox="1"/>
          <p:nvPr/>
        </p:nvSpPr>
        <p:spPr>
          <a:xfrm>
            <a:off x="6036153" y="4603186"/>
            <a:ext cx="17700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スイッチングあり</a:t>
            </a:r>
          </a:p>
        </p:txBody>
      </p:sp>
      <p:sp>
        <p:nvSpPr>
          <p:cNvPr id="25" name="コンテンツ プレースホルダー 8"/>
          <p:cNvSpPr txBox="1">
            <a:spLocks/>
          </p:cNvSpPr>
          <p:nvPr/>
        </p:nvSpPr>
        <p:spPr>
          <a:xfrm>
            <a:off x="104452" y="4965268"/>
            <a:ext cx="8964488" cy="189273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電圧と同様に</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逆流</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を遮断すると進行波型発振モードの周波数成分が表れた。</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417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3600" dirty="0"/>
              <a:t>まとめ</a:t>
            </a:r>
          </a:p>
        </p:txBody>
      </p:sp>
      <p:sp>
        <p:nvSpPr>
          <p:cNvPr id="7" name="タイトル 1"/>
          <p:cNvSpPr txBox="1">
            <a:spLocks/>
          </p:cNvSpPr>
          <p:nvPr/>
        </p:nvSpPr>
        <p:spPr>
          <a:xfrm>
            <a:off x="107504" y="249053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今後の課題</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467545" y="3622904"/>
            <a:ext cx="820184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発電電力や音響パワーにどのような影響が出ているか調査</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する。</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（性能が向上したかどうか</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遮断できる時間</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短縮する。</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非対称化をプログラムから回路に反映させる。</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コンテンツ プレースホルダー 2"/>
          <p:cNvSpPr>
            <a:spLocks noGrp="1"/>
          </p:cNvSpPr>
          <p:nvPr>
            <p:ph idx="1"/>
          </p:nvPr>
        </p:nvSpPr>
        <p:spPr>
          <a:xfrm>
            <a:off x="272521" y="1177723"/>
            <a:ext cx="8591889" cy="1368151"/>
          </a:xfrm>
        </p:spPr>
        <p:txBody>
          <a:bodyPr>
            <a:noAutofit/>
          </a:bodyPr>
          <a:lstStyle/>
          <a:p>
            <a:pPr>
              <a:buFont typeface="Wingdings" panose="05000000000000000000" pitchFamily="2" charset="2"/>
              <a:buChar char="l"/>
            </a:pPr>
            <a:r>
              <a:rPr lang="ja-JP" altLang="en-US" sz="2000" dirty="0"/>
              <a:t>スイッチングにより電気回路を非対称化することができた。</a:t>
            </a:r>
            <a:endParaRPr lang="en-US" altLang="ja-JP" sz="2000" dirty="0"/>
          </a:p>
          <a:p>
            <a:pPr>
              <a:buFont typeface="Wingdings" panose="05000000000000000000" pitchFamily="2" charset="2"/>
              <a:buChar char="l"/>
            </a:pPr>
            <a:endParaRPr lang="en-US" altLang="ja-JP" sz="2000" dirty="0"/>
          </a:p>
          <a:p>
            <a:pPr>
              <a:buFont typeface="Wingdings" panose="05000000000000000000" pitchFamily="2" charset="2"/>
              <a:buChar char="l"/>
            </a:pPr>
            <a:r>
              <a:rPr lang="ja-JP" altLang="en-US" sz="2000" dirty="0"/>
              <a:t>定在波型の発振モードで電気回路の非対称化を行うと、進行波型の発振モードと同じ周波数が表れる。</a:t>
            </a:r>
            <a:endParaRPr lang="en-US" altLang="ja-JP" sz="2000" dirty="0"/>
          </a:p>
          <a:p>
            <a:pPr>
              <a:buFont typeface="Wingdings" panose="05000000000000000000" pitchFamily="2" charset="2"/>
              <a:buChar char="l"/>
            </a:pPr>
            <a:endParaRPr lang="en-US" altLang="ja-JP" sz="2000" dirty="0"/>
          </a:p>
        </p:txBody>
      </p:sp>
    </p:spTree>
    <p:extLst>
      <p:ext uri="{BB962C8B-B14F-4D97-AF65-F5344CB8AC3E}">
        <p14:creationId xmlns:p14="http://schemas.microsoft.com/office/powerpoint/2010/main" val="73246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6" y="-18256"/>
            <a:ext cx="2116976" cy="1143000"/>
          </a:xfrm>
        </p:spPr>
        <p:txBody>
          <a:bodyPr>
            <a:normAutofit/>
          </a:bodyPr>
          <a:lstStyle/>
          <a:p>
            <a:pPr algn="l"/>
            <a:r>
              <a:rPr kumimoji="1" lang="ja-JP" altLang="en-US" sz="3600" dirty="0"/>
              <a:t>実験装置</a:t>
            </a:r>
          </a:p>
        </p:txBody>
      </p:sp>
      <p:sp>
        <p:nvSpPr>
          <p:cNvPr id="317" name="テキスト ボックス 316"/>
          <p:cNvSpPr txBox="1"/>
          <p:nvPr/>
        </p:nvSpPr>
        <p:spPr>
          <a:xfrm>
            <a:off x="331642" y="5707330"/>
            <a:ext cx="18491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実験条件</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8" name="テキスト ボックス 317"/>
          <p:cNvSpPr txBox="1"/>
          <p:nvPr/>
        </p:nvSpPr>
        <p:spPr>
          <a:xfrm>
            <a:off x="342317" y="6156119"/>
            <a:ext cx="45983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280</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en-US" altLang="ja-JP"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0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20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lang="en-US" altLang="ja-JP" sz="2000" dirty="0" smtClean="0">
                <a:solidFill>
                  <a:prstClr val="black"/>
                </a:solidFill>
                <a:latin typeface="Calibri"/>
                <a:ea typeface="ＭＳ Ｐゴシック" panose="020B0600070205080204" pitchFamily="50" charset="-128"/>
              </a:rPr>
              <a:t>11</a:t>
            </a:r>
            <a:r>
              <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0Ω </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（定在波型の発振モード）</a:t>
            </a:r>
            <a:endParaRPr kumimoji="1" lang="en-US" altLang="ja-JP"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28" name="コンテンツ プレースホルダー 7"/>
          <p:cNvSpPr>
            <a:spLocks noGrp="1"/>
          </p:cNvSpPr>
          <p:nvPr>
            <p:ph sz="half" idx="1"/>
          </p:nvPr>
        </p:nvSpPr>
        <p:spPr>
          <a:xfrm>
            <a:off x="222409" y="835524"/>
            <a:ext cx="9324528" cy="557348"/>
          </a:xfrm>
        </p:spPr>
        <p:txBody>
          <a:bodyPr>
            <a:noAutofit/>
          </a:bodyPr>
          <a:lstStyle/>
          <a:p>
            <a:pPr marL="0" indent="0">
              <a:buNone/>
            </a:pPr>
            <a:r>
              <a:rPr lang="ja-JP" altLang="en-US" sz="2000" dirty="0"/>
              <a:t>・</a:t>
            </a:r>
            <a:r>
              <a:rPr lang="ja-JP" altLang="en-US" sz="2000" dirty="0">
                <a:solidFill>
                  <a:srgbClr val="FF0000"/>
                </a:solidFill>
              </a:rPr>
              <a:t>リニアモータ</a:t>
            </a:r>
            <a:r>
              <a:rPr lang="en-US" altLang="ja-JP" sz="2000" dirty="0">
                <a:solidFill>
                  <a:srgbClr val="FF0000"/>
                </a:solidFill>
              </a:rPr>
              <a:t>2</a:t>
            </a:r>
            <a:r>
              <a:rPr lang="ja-JP" altLang="en-US" sz="2000" dirty="0">
                <a:solidFill>
                  <a:srgbClr val="FF0000"/>
                </a:solidFill>
              </a:rPr>
              <a:t>つ</a:t>
            </a:r>
            <a:r>
              <a:rPr lang="ja-JP" altLang="en-US" sz="2000" dirty="0"/>
              <a:t>と</a:t>
            </a:r>
            <a:r>
              <a:rPr lang="ja-JP" altLang="en-US" sz="2000" dirty="0">
                <a:solidFill>
                  <a:srgbClr val="0070C0"/>
                </a:solidFill>
              </a:rPr>
              <a:t>熱音響コア（熱音波変換デバイス）</a:t>
            </a:r>
            <a:r>
              <a:rPr lang="ja-JP" altLang="en-US" sz="2000" dirty="0"/>
              <a:t>、</a:t>
            </a:r>
            <a:r>
              <a:rPr lang="ja-JP" altLang="en-US" sz="2000" dirty="0">
                <a:solidFill>
                  <a:srgbClr val="00B050"/>
                </a:solidFill>
              </a:rPr>
              <a:t>電気回路</a:t>
            </a:r>
            <a:r>
              <a:rPr lang="ja-JP" altLang="en-US" sz="2000" dirty="0"/>
              <a:t>で構成</a:t>
            </a:r>
            <a:endParaRPr lang="en-US" altLang="ja-JP" sz="2000" dirty="0"/>
          </a:p>
        </p:txBody>
      </p:sp>
      <p:grpSp>
        <p:nvGrpSpPr>
          <p:cNvPr id="4" name="グループ化 3"/>
          <p:cNvGrpSpPr/>
          <p:nvPr/>
        </p:nvGrpSpPr>
        <p:grpSpPr>
          <a:xfrm>
            <a:off x="539552" y="1218891"/>
            <a:ext cx="8188624" cy="2260263"/>
            <a:chOff x="335502" y="1505569"/>
            <a:chExt cx="8422827" cy="2260263"/>
          </a:xfrm>
        </p:grpSpPr>
        <p:cxnSp>
          <p:nvCxnSpPr>
            <p:cNvPr id="140" name="直線矢印コネクタ 139"/>
            <p:cNvCxnSpPr/>
            <p:nvPr/>
          </p:nvCxnSpPr>
          <p:spPr>
            <a:xfrm>
              <a:off x="6192725" y="2886618"/>
              <a:ext cx="340404" cy="4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正方形/長方形 150"/>
            <p:cNvSpPr/>
            <p:nvPr/>
          </p:nvSpPr>
          <p:spPr>
            <a:xfrm>
              <a:off x="742551" y="1817774"/>
              <a:ext cx="608432" cy="661295"/>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en-US" altLang="ja-JP"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58" name="直線コネクタ 157"/>
            <p:cNvCxnSpPr/>
            <p:nvPr/>
          </p:nvCxnSpPr>
          <p:spPr>
            <a:xfrm flipH="1">
              <a:off x="514059" y="1953904"/>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a:off x="514059" y="2341381"/>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H="1">
              <a:off x="8399532" y="1936226"/>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H="1">
              <a:off x="8399532" y="2323703"/>
              <a:ext cx="228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フリーフォーム 161"/>
            <p:cNvSpPr/>
            <p:nvPr/>
          </p:nvSpPr>
          <p:spPr>
            <a:xfrm>
              <a:off x="484034" y="1937820"/>
              <a:ext cx="8274295" cy="938943"/>
            </a:xfrm>
            <a:custGeom>
              <a:avLst/>
              <a:gdLst>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5" fmla="*/ 8846820 w 9075420"/>
                <a:gd name="connsiteY5" fmla="*/ 30480 h 998220"/>
                <a:gd name="connsiteX0" fmla="*/ 0 w 9075420"/>
                <a:gd name="connsiteY0" fmla="*/ 421958 h 1001078"/>
                <a:gd name="connsiteX1" fmla="*/ 0 w 9075420"/>
                <a:gd name="connsiteY1" fmla="*/ 1001078 h 1001078"/>
                <a:gd name="connsiteX2" fmla="*/ 9075420 w 9075420"/>
                <a:gd name="connsiteY2" fmla="*/ 1001078 h 1001078"/>
                <a:gd name="connsiteX3" fmla="*/ 9075420 w 9075420"/>
                <a:gd name="connsiteY3" fmla="*/ 18098 h 1001078"/>
                <a:gd name="connsiteX4" fmla="*/ 8778240 w 9075420"/>
                <a:gd name="connsiteY4" fmla="*/ 2858 h 1001078"/>
                <a:gd name="connsiteX5" fmla="*/ 8646795 w 9075420"/>
                <a:gd name="connsiteY5" fmla="*/ 0 h 1001078"/>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0" fmla="*/ 0 w 9075420"/>
                <a:gd name="connsiteY0" fmla="*/ 407194 h 986314"/>
                <a:gd name="connsiteX1" fmla="*/ 0 w 9075420"/>
                <a:gd name="connsiteY1" fmla="*/ 986314 h 986314"/>
                <a:gd name="connsiteX2" fmla="*/ 9075420 w 9075420"/>
                <a:gd name="connsiteY2" fmla="*/ 986314 h 986314"/>
                <a:gd name="connsiteX3" fmla="*/ 9075420 w 9075420"/>
                <a:gd name="connsiteY3" fmla="*/ 3334 h 986314"/>
                <a:gd name="connsiteX4" fmla="*/ 8785383 w 9075420"/>
                <a:gd name="connsiteY4" fmla="*/ 0 h 986314"/>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1428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8905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78259 w 9075420"/>
                <a:gd name="connsiteY4" fmla="*/ 6413 h 987742"/>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9 w 9075420"/>
                <a:gd name="connsiteY4" fmla="*/ 3920 h 985249"/>
                <a:gd name="connsiteX0" fmla="*/ 0 w 9075420"/>
                <a:gd name="connsiteY0" fmla="*/ 407195 h 986315"/>
                <a:gd name="connsiteX1" fmla="*/ 0 w 9075420"/>
                <a:gd name="connsiteY1" fmla="*/ 986315 h 986315"/>
                <a:gd name="connsiteX2" fmla="*/ 9075420 w 9075420"/>
                <a:gd name="connsiteY2" fmla="*/ 986315 h 986315"/>
                <a:gd name="connsiteX3" fmla="*/ 9075412 w 9075420"/>
                <a:gd name="connsiteY3" fmla="*/ 1066 h 986315"/>
                <a:gd name="connsiteX4" fmla="*/ 8775884 w 9075420"/>
                <a:gd name="connsiteY4" fmla="*/ 0 h 986315"/>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8 w 9075420"/>
                <a:gd name="connsiteY4" fmla="*/ 1426 h 985249"/>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8258 w 9075420"/>
                <a:gd name="connsiteY4" fmla="*/ 6410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5852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73133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65915 w 9075420"/>
                <a:gd name="connsiteY4" fmla="*/ 1426 h 99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420" h="990233">
                  <a:moveTo>
                    <a:pt x="0" y="411113"/>
                  </a:moveTo>
                  <a:lnTo>
                    <a:pt x="0" y="990233"/>
                  </a:lnTo>
                  <a:lnTo>
                    <a:pt x="9075420" y="990233"/>
                  </a:lnTo>
                  <a:cubicBezTo>
                    <a:pt x="9075417" y="661817"/>
                    <a:pt x="9075415" y="328416"/>
                    <a:pt x="9075412" y="0"/>
                  </a:cubicBezTo>
                  <a:lnTo>
                    <a:pt x="8965915" y="142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3" name="フリーフォーム 162"/>
            <p:cNvSpPr/>
            <p:nvPr/>
          </p:nvSpPr>
          <p:spPr>
            <a:xfrm>
              <a:off x="335502" y="1951750"/>
              <a:ext cx="8332959" cy="1581146"/>
            </a:xfrm>
            <a:custGeom>
              <a:avLst/>
              <a:gdLst>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426720 h 1386840"/>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345638 h 1386840"/>
                <a:gd name="connsiteX0" fmla="*/ 243930 w 9098280"/>
                <a:gd name="connsiteY0" fmla="*/ 0 h 1486759"/>
                <a:gd name="connsiteX1" fmla="*/ 0 w 9098280"/>
                <a:gd name="connsiteY1" fmla="*/ 99919 h 1486759"/>
                <a:gd name="connsiteX2" fmla="*/ 0 w 9098280"/>
                <a:gd name="connsiteY2" fmla="*/ 1486759 h 1486759"/>
                <a:gd name="connsiteX3" fmla="*/ 9098280 w 9098280"/>
                <a:gd name="connsiteY3" fmla="*/ 1486759 h 1486759"/>
                <a:gd name="connsiteX4" fmla="*/ 9098280 w 9098280"/>
                <a:gd name="connsiteY4" fmla="*/ 445557 h 1486759"/>
                <a:gd name="connsiteX0" fmla="*/ 253443 w 9107793"/>
                <a:gd name="connsiteY0" fmla="*/ 19303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7949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459183 h 1500385"/>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395224 h 150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7793" h="1500385">
                  <a:moveTo>
                    <a:pt x="239175" y="2272"/>
                  </a:moveTo>
                  <a:lnTo>
                    <a:pt x="0" y="0"/>
                  </a:lnTo>
                  <a:lnTo>
                    <a:pt x="9513" y="1500385"/>
                  </a:lnTo>
                  <a:lnTo>
                    <a:pt x="9107793" y="1500385"/>
                  </a:lnTo>
                  <a:lnTo>
                    <a:pt x="9107793" y="395224"/>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4" name="円/楕円 168"/>
            <p:cNvSpPr>
              <a:spLocks noChangeAspect="1"/>
            </p:cNvSpPr>
            <p:nvPr/>
          </p:nvSpPr>
          <p:spPr>
            <a:xfrm>
              <a:off x="8629000" y="1910358"/>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5" name="円/楕円 169"/>
            <p:cNvSpPr>
              <a:spLocks noChangeAspect="1"/>
            </p:cNvSpPr>
            <p:nvPr/>
          </p:nvSpPr>
          <p:spPr>
            <a:xfrm>
              <a:off x="468995" y="2318903"/>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6" name="円/楕円 170"/>
            <p:cNvSpPr>
              <a:spLocks noChangeAspect="1"/>
            </p:cNvSpPr>
            <p:nvPr/>
          </p:nvSpPr>
          <p:spPr>
            <a:xfrm>
              <a:off x="2379923" y="2842807"/>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7" name="円/楕円 171"/>
            <p:cNvSpPr>
              <a:spLocks noChangeAspect="1"/>
            </p:cNvSpPr>
            <p:nvPr/>
          </p:nvSpPr>
          <p:spPr>
            <a:xfrm>
              <a:off x="2379923" y="3491877"/>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68" name="直線矢印コネクタ 167"/>
            <p:cNvCxnSpPr>
              <a:stCxn id="167" idx="0"/>
              <a:endCxn id="166" idx="4"/>
            </p:cNvCxnSpPr>
            <p:nvPr/>
          </p:nvCxnSpPr>
          <p:spPr>
            <a:xfrm flipV="1">
              <a:off x="2402423" y="2887431"/>
              <a:ext cx="0" cy="60444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6665525" y="2980979"/>
              <a:ext cx="432703" cy="360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s1</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0" name="テキスト ボックス 169"/>
            <p:cNvSpPr txBox="1"/>
            <p:nvPr/>
          </p:nvSpPr>
          <p:spPr>
            <a:xfrm>
              <a:off x="1964180" y="2953641"/>
              <a:ext cx="4735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s2</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1" name="円/楕円 176"/>
            <p:cNvSpPr>
              <a:spLocks noChangeAspect="1"/>
            </p:cNvSpPr>
            <p:nvPr/>
          </p:nvSpPr>
          <p:spPr>
            <a:xfrm>
              <a:off x="8628023" y="2302130"/>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2" name="テキスト ボックス 171"/>
            <p:cNvSpPr txBox="1"/>
            <p:nvPr/>
          </p:nvSpPr>
          <p:spPr>
            <a:xfrm>
              <a:off x="484034" y="1709634"/>
              <a:ext cx="309366"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ボックス 172"/>
            <p:cNvSpPr txBox="1"/>
            <p:nvPr/>
          </p:nvSpPr>
          <p:spPr>
            <a:xfrm>
              <a:off x="473622" y="2108445"/>
              <a:ext cx="309366" cy="270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テキスト ボックス 173"/>
            <p:cNvSpPr txBox="1"/>
            <p:nvPr/>
          </p:nvSpPr>
          <p:spPr>
            <a:xfrm>
              <a:off x="8376286" y="1691956"/>
              <a:ext cx="309366"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テキスト ボックス 174"/>
            <p:cNvSpPr txBox="1"/>
            <p:nvPr/>
          </p:nvSpPr>
          <p:spPr>
            <a:xfrm>
              <a:off x="8359095" y="2090767"/>
              <a:ext cx="309366" cy="270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フリーフォーム 185"/>
            <p:cNvSpPr/>
            <p:nvPr/>
          </p:nvSpPr>
          <p:spPr>
            <a:xfrm>
              <a:off x="3467349" y="1967106"/>
              <a:ext cx="4605625"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7" name="正方形/長方形 186"/>
            <p:cNvSpPr/>
            <p:nvPr/>
          </p:nvSpPr>
          <p:spPr>
            <a:xfrm>
              <a:off x="7791100" y="1800096"/>
              <a:ext cx="608432" cy="661295"/>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en-US" altLang="ja-JP"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6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98" name="直線矢印コネクタ 197"/>
            <p:cNvCxnSpPr/>
            <p:nvPr/>
          </p:nvCxnSpPr>
          <p:spPr>
            <a:xfrm flipV="1">
              <a:off x="2628276" y="2891209"/>
              <a:ext cx="332315" cy="4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6248804" y="2516279"/>
              <a:ext cx="432703" cy="360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00" name="テキスト ボックス 199"/>
            <p:cNvSpPr txBox="1"/>
            <p:nvPr/>
          </p:nvSpPr>
          <p:spPr>
            <a:xfrm>
              <a:off x="2583252" y="2531393"/>
              <a:ext cx="432703" cy="360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17" name="円/楕円 222"/>
            <p:cNvSpPr>
              <a:spLocks noChangeAspect="1"/>
            </p:cNvSpPr>
            <p:nvPr/>
          </p:nvSpPr>
          <p:spPr>
            <a:xfrm>
              <a:off x="468994" y="1930184"/>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2" name="円/楕円 227"/>
            <p:cNvSpPr>
              <a:spLocks noChangeAspect="1"/>
            </p:cNvSpPr>
            <p:nvPr/>
          </p:nvSpPr>
          <p:spPr>
            <a:xfrm>
              <a:off x="6643641" y="2870146"/>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3" name="円/楕円 228"/>
            <p:cNvSpPr>
              <a:spLocks noChangeAspect="1"/>
            </p:cNvSpPr>
            <p:nvPr/>
          </p:nvSpPr>
          <p:spPr>
            <a:xfrm>
              <a:off x="6643641" y="3526279"/>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24" name="直線矢印コネクタ 223"/>
            <p:cNvCxnSpPr>
              <a:stCxn id="223" idx="0"/>
              <a:endCxn id="222" idx="4"/>
            </p:cNvCxnSpPr>
            <p:nvPr/>
          </p:nvCxnSpPr>
          <p:spPr>
            <a:xfrm flipV="1">
              <a:off x="6666141" y="2914770"/>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7" name="正方形/長方形 236"/>
            <p:cNvSpPr/>
            <p:nvPr/>
          </p:nvSpPr>
          <p:spPr>
            <a:xfrm>
              <a:off x="2994639" y="2765108"/>
              <a:ext cx="38767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8" name="テキスト ボックス 237"/>
            <p:cNvSpPr txBox="1"/>
            <p:nvPr/>
          </p:nvSpPr>
          <p:spPr>
            <a:xfrm>
              <a:off x="2994639" y="2726046"/>
              <a:ext cx="5366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nvGrpSpPr>
            <p:cNvPr id="4110" name="グループ化 4109"/>
            <p:cNvGrpSpPr/>
            <p:nvPr/>
          </p:nvGrpSpPr>
          <p:grpSpPr>
            <a:xfrm>
              <a:off x="7298974" y="3004883"/>
              <a:ext cx="377184" cy="335218"/>
              <a:chOff x="7050289" y="2772515"/>
              <a:chExt cx="377184" cy="335218"/>
            </a:xfrm>
          </p:grpSpPr>
          <p:sp>
            <p:nvSpPr>
              <p:cNvPr id="230" name="テキスト ボックス 229"/>
              <p:cNvSpPr txBox="1"/>
              <p:nvPr/>
            </p:nvSpPr>
            <p:spPr>
              <a:xfrm>
                <a:off x="7050289" y="2772515"/>
                <a:ext cx="377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39" name="直線矢印コネクタ 238"/>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0" name="正方形/長方形 239"/>
            <p:cNvSpPr/>
            <p:nvPr/>
          </p:nvSpPr>
          <p:spPr>
            <a:xfrm>
              <a:off x="5758787" y="2773099"/>
              <a:ext cx="38767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1" name="テキスト ボックス 240"/>
            <p:cNvSpPr txBox="1"/>
            <p:nvPr/>
          </p:nvSpPr>
          <p:spPr>
            <a:xfrm>
              <a:off x="5758788" y="2734037"/>
              <a:ext cx="5366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2" name="円/楕円 227"/>
            <p:cNvSpPr>
              <a:spLocks noChangeAspect="1"/>
            </p:cNvSpPr>
            <p:nvPr/>
          </p:nvSpPr>
          <p:spPr>
            <a:xfrm>
              <a:off x="5563466" y="2870146"/>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3" name="円/楕円 228"/>
            <p:cNvSpPr>
              <a:spLocks noChangeAspect="1"/>
            </p:cNvSpPr>
            <p:nvPr/>
          </p:nvSpPr>
          <p:spPr>
            <a:xfrm>
              <a:off x="5563466" y="3526279"/>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44" name="直線矢印コネクタ 243"/>
            <p:cNvCxnSpPr>
              <a:stCxn id="243" idx="0"/>
              <a:endCxn id="242" idx="4"/>
            </p:cNvCxnSpPr>
            <p:nvPr/>
          </p:nvCxnSpPr>
          <p:spPr>
            <a:xfrm flipV="1">
              <a:off x="5585965" y="2914770"/>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 name="円/楕円 227"/>
            <p:cNvSpPr>
              <a:spLocks noChangeAspect="1"/>
            </p:cNvSpPr>
            <p:nvPr/>
          </p:nvSpPr>
          <p:spPr>
            <a:xfrm>
              <a:off x="3473272" y="2851581"/>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6" name="円/楕円 228"/>
            <p:cNvSpPr>
              <a:spLocks noChangeAspect="1"/>
            </p:cNvSpPr>
            <p:nvPr/>
          </p:nvSpPr>
          <p:spPr>
            <a:xfrm>
              <a:off x="3473272" y="3507714"/>
              <a:ext cx="44998"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47" name="直線矢印コネクタ 246"/>
            <p:cNvCxnSpPr>
              <a:stCxn id="246" idx="0"/>
              <a:endCxn id="245" idx="4"/>
            </p:cNvCxnSpPr>
            <p:nvPr/>
          </p:nvCxnSpPr>
          <p:spPr>
            <a:xfrm flipV="1">
              <a:off x="3495772" y="2896204"/>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テキスト ボックス 247"/>
            <p:cNvSpPr txBox="1"/>
            <p:nvPr/>
          </p:nvSpPr>
          <p:spPr>
            <a:xfrm>
              <a:off x="3543488" y="2954147"/>
              <a:ext cx="5901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9" name="テキスト ボックス 248"/>
            <p:cNvSpPr txBox="1"/>
            <p:nvPr/>
          </p:nvSpPr>
          <p:spPr>
            <a:xfrm>
              <a:off x="5564619" y="2999090"/>
              <a:ext cx="5901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50" name="正方形/長方形 249"/>
            <p:cNvSpPr/>
            <p:nvPr/>
          </p:nvSpPr>
          <p:spPr>
            <a:xfrm>
              <a:off x="4420128" y="2765108"/>
              <a:ext cx="442339" cy="23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00" name="グループ化 299"/>
            <p:cNvGrpSpPr/>
            <p:nvPr/>
          </p:nvGrpSpPr>
          <p:grpSpPr>
            <a:xfrm>
              <a:off x="4347807" y="2702457"/>
              <a:ext cx="576613" cy="735948"/>
              <a:chOff x="3013987" y="1380415"/>
              <a:chExt cx="3746577" cy="4781862"/>
            </a:xfrm>
          </p:grpSpPr>
          <p:sp>
            <p:nvSpPr>
              <p:cNvPr id="301" name="楕円 300"/>
              <p:cNvSpPr/>
              <p:nvPr/>
            </p:nvSpPr>
            <p:spPr>
              <a:xfrm>
                <a:off x="3722914"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2" name="楕円 301"/>
              <p:cNvSpPr/>
              <p:nvPr/>
            </p:nvSpPr>
            <p:spPr>
              <a:xfrm>
                <a:off x="5651863"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03" name="直線コネクタ 302"/>
              <p:cNvCxnSpPr>
                <a:stCxn id="301" idx="6"/>
              </p:cNvCxnSpPr>
              <p:nvPr/>
            </p:nvCxnSpPr>
            <p:spPr>
              <a:xfrm flipV="1">
                <a:off x="4127863" y="1959429"/>
                <a:ext cx="1632857" cy="581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a:stCxn id="302" idx="6"/>
              </p:cNvCxnSpPr>
              <p:nvPr/>
            </p:nvCxnSpPr>
            <p:spPr>
              <a:xfrm flipV="1">
                <a:off x="6056812" y="2540725"/>
                <a:ext cx="7037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flipV="1">
                <a:off x="3013987" y="2540725"/>
                <a:ext cx="70375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6" name="グループ化 305"/>
              <p:cNvGrpSpPr/>
              <p:nvPr/>
            </p:nvGrpSpPr>
            <p:grpSpPr>
              <a:xfrm>
                <a:off x="4127863" y="2919548"/>
                <a:ext cx="1524000" cy="1277698"/>
                <a:chOff x="3908292" y="2863030"/>
                <a:chExt cx="1297436" cy="776976"/>
              </a:xfrm>
            </p:grpSpPr>
            <p:cxnSp>
              <p:nvCxnSpPr>
                <p:cNvPr id="313" name="直線コネクタ 312"/>
                <p:cNvCxnSpPr/>
                <p:nvPr/>
              </p:nvCxnSpPr>
              <p:spPr>
                <a:xfrm>
                  <a:off x="4392118" y="3122022"/>
                  <a:ext cx="329784" cy="258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p:cNvCxnSpPr/>
                <p:nvPr/>
              </p:nvCxnSpPr>
              <p:spPr>
                <a:xfrm flipV="1">
                  <a:off x="3908292" y="3122022"/>
                  <a:ext cx="483826" cy="5179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直線矢印コネクタ 314"/>
                <p:cNvCxnSpPr/>
                <p:nvPr/>
              </p:nvCxnSpPr>
              <p:spPr>
                <a:xfrm flipV="1">
                  <a:off x="4721902" y="2863030"/>
                  <a:ext cx="483826" cy="517984"/>
                </a:xfrm>
                <a:prstGeom prst="straightConnector1">
                  <a:avLst/>
                </a:prstGeom>
                <a:ln w="1270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307" name="円弧 306"/>
              <p:cNvSpPr/>
              <p:nvPr/>
            </p:nvSpPr>
            <p:spPr>
              <a:xfrm rot="10800000">
                <a:off x="3774754" y="3547921"/>
                <a:ext cx="2339073" cy="2237069"/>
              </a:xfrm>
              <a:prstGeom prst="arc">
                <a:avLst>
                  <a:gd name="adj1" fmla="val 10779196"/>
                  <a:gd name="adj2" fmla="val 2153035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308" name="直線コネクタ 307"/>
              <p:cNvCxnSpPr>
                <a:endCxn id="309" idx="3"/>
              </p:cNvCxnSpPr>
              <p:nvPr/>
            </p:nvCxnSpPr>
            <p:spPr>
              <a:xfrm flipV="1">
                <a:off x="3774753" y="4822193"/>
                <a:ext cx="921424" cy="34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二等辺三角形 308"/>
              <p:cNvSpPr/>
              <p:nvPr/>
            </p:nvSpPr>
            <p:spPr>
              <a:xfrm rot="5400000">
                <a:off x="4649692" y="4486428"/>
                <a:ext cx="764498" cy="67152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10" name="直線コネクタ 309"/>
              <p:cNvCxnSpPr/>
              <p:nvPr/>
            </p:nvCxnSpPr>
            <p:spPr>
              <a:xfrm>
                <a:off x="5367706" y="4822192"/>
                <a:ext cx="72167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5367706" y="4399720"/>
                <a:ext cx="0" cy="8047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2" name="正方形/長方形 311"/>
              <p:cNvSpPr/>
              <p:nvPr/>
            </p:nvSpPr>
            <p:spPr>
              <a:xfrm>
                <a:off x="3446236" y="1380415"/>
                <a:ext cx="2998030" cy="47818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21" name="フリーフォーム 320"/>
            <p:cNvSpPr/>
            <p:nvPr/>
          </p:nvSpPr>
          <p:spPr>
            <a:xfrm>
              <a:off x="1336021" y="1967106"/>
              <a:ext cx="1375295"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22" name="グループ化 321"/>
            <p:cNvGrpSpPr/>
            <p:nvPr/>
          </p:nvGrpSpPr>
          <p:grpSpPr>
            <a:xfrm>
              <a:off x="1275154" y="3010499"/>
              <a:ext cx="377184" cy="335218"/>
              <a:chOff x="7050289" y="2772515"/>
              <a:chExt cx="377184" cy="335218"/>
            </a:xfrm>
          </p:grpSpPr>
          <p:sp>
            <p:nvSpPr>
              <p:cNvPr id="323" name="テキスト ボックス 322"/>
              <p:cNvSpPr txBox="1"/>
              <p:nvPr/>
            </p:nvSpPr>
            <p:spPr>
              <a:xfrm>
                <a:off x="7050289" y="2772515"/>
                <a:ext cx="377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400" b="1"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324" name="直線矢印コネクタ 323"/>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5" name="テキスト ボックス 324"/>
            <p:cNvSpPr txBox="1"/>
            <p:nvPr/>
          </p:nvSpPr>
          <p:spPr>
            <a:xfrm>
              <a:off x="3148345" y="1505569"/>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26" name="テキスト ボックス 325"/>
            <p:cNvSpPr txBox="1"/>
            <p:nvPr/>
          </p:nvSpPr>
          <p:spPr>
            <a:xfrm>
              <a:off x="2486764" y="1534284"/>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119" name="正方形/長方形 4118"/>
            <p:cNvSpPr/>
            <p:nvPr/>
          </p:nvSpPr>
          <p:spPr>
            <a:xfrm>
              <a:off x="742551" y="2576036"/>
              <a:ext cx="7330424" cy="11897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0" name="正方形/長方形 319"/>
            <p:cNvSpPr/>
            <p:nvPr/>
          </p:nvSpPr>
          <p:spPr>
            <a:xfrm>
              <a:off x="2604420" y="1845879"/>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0" name="テキスト ボックス 79"/>
            <p:cNvSpPr txBox="1"/>
            <p:nvPr/>
          </p:nvSpPr>
          <p:spPr>
            <a:xfrm>
              <a:off x="4177654" y="1521986"/>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1" name="テキスト ボックス 80"/>
            <p:cNvSpPr txBox="1"/>
            <p:nvPr/>
          </p:nvSpPr>
          <p:spPr>
            <a:xfrm>
              <a:off x="3600210" y="1524499"/>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2" name="正方形/長方形 81"/>
            <p:cNvSpPr/>
            <p:nvPr/>
          </p:nvSpPr>
          <p:spPr>
            <a:xfrm>
              <a:off x="3665029" y="1832276"/>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3</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5" name="テキスト ボックス 84"/>
            <p:cNvSpPr txBox="1"/>
            <p:nvPr/>
          </p:nvSpPr>
          <p:spPr>
            <a:xfrm>
              <a:off x="5299043" y="1523460"/>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6" name="テキスト ボックス 85"/>
            <p:cNvSpPr txBox="1"/>
            <p:nvPr/>
          </p:nvSpPr>
          <p:spPr>
            <a:xfrm>
              <a:off x="4677939" y="1513060"/>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7" name="正方形/長方形 86"/>
            <p:cNvSpPr/>
            <p:nvPr/>
          </p:nvSpPr>
          <p:spPr>
            <a:xfrm>
              <a:off x="4728242" y="1834692"/>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4</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4" name="テキスト ボックス 93"/>
            <p:cNvSpPr txBox="1"/>
            <p:nvPr/>
          </p:nvSpPr>
          <p:spPr>
            <a:xfrm>
              <a:off x="6386591" y="1523460"/>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5" name="テキスト ボックス 94"/>
            <p:cNvSpPr txBox="1"/>
            <p:nvPr/>
          </p:nvSpPr>
          <p:spPr>
            <a:xfrm>
              <a:off x="5668851" y="1524803"/>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6" name="正方形/長方形 95"/>
            <p:cNvSpPr/>
            <p:nvPr/>
          </p:nvSpPr>
          <p:spPr>
            <a:xfrm>
              <a:off x="5788851" y="1834322"/>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5</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7" name="テキスト ボックス 96"/>
            <p:cNvSpPr txBox="1"/>
            <p:nvPr/>
          </p:nvSpPr>
          <p:spPr>
            <a:xfrm>
              <a:off x="2121422" y="1538438"/>
              <a:ext cx="413468" cy="3004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8" name="テキスト ボックス 97"/>
            <p:cNvSpPr txBox="1"/>
            <p:nvPr/>
          </p:nvSpPr>
          <p:spPr>
            <a:xfrm>
              <a:off x="1499980" y="1542183"/>
              <a:ext cx="4134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9" name="正方形/長方形 98"/>
            <p:cNvSpPr/>
            <p:nvPr/>
          </p:nvSpPr>
          <p:spPr>
            <a:xfrm>
              <a:off x="1574705" y="1837060"/>
              <a:ext cx="865533" cy="661295"/>
            </a:xfrm>
            <a:prstGeom prst="rect">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2800" b="0" i="0" u="none" strike="noStrike" kern="1200" cap="none" spc="0" normalizeH="0" baseline="-25000" noProof="0" dirty="0">
                <a:ln>
                  <a:noFill/>
                </a:ln>
                <a:solidFill>
                  <a:srgbClr val="0070C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sp>
        <p:nvSpPr>
          <p:cNvPr id="91" name="テキスト ボックス 90"/>
          <p:cNvSpPr txBox="1"/>
          <p:nvPr/>
        </p:nvSpPr>
        <p:spPr>
          <a:xfrm>
            <a:off x="7355396" y="1167313"/>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2" name="テキスト ボックス 91"/>
          <p:cNvSpPr txBox="1"/>
          <p:nvPr/>
        </p:nvSpPr>
        <p:spPr>
          <a:xfrm>
            <a:off x="6953847" y="1152675"/>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93" name="直線矢印コネクタ 92"/>
          <p:cNvCxnSpPr/>
          <p:nvPr/>
        </p:nvCxnSpPr>
        <p:spPr>
          <a:xfrm flipV="1">
            <a:off x="7114235" y="1538310"/>
            <a:ext cx="1626" cy="2834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7526391" y="1548287"/>
            <a:ext cx="1626" cy="2834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円/楕円 228"/>
          <p:cNvSpPr>
            <a:spLocks noChangeAspect="1"/>
          </p:cNvSpPr>
          <p:nvPr/>
        </p:nvSpPr>
        <p:spPr>
          <a:xfrm>
            <a:off x="7096212" y="1821699"/>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3" name="円/楕円 228"/>
          <p:cNvSpPr>
            <a:spLocks noChangeAspect="1"/>
          </p:cNvSpPr>
          <p:nvPr/>
        </p:nvSpPr>
        <p:spPr>
          <a:xfrm>
            <a:off x="7455923" y="1804089"/>
            <a:ext cx="140935" cy="14376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 name="円/楕円 228"/>
          <p:cNvSpPr>
            <a:spLocks noChangeAspect="1"/>
          </p:cNvSpPr>
          <p:nvPr/>
        </p:nvSpPr>
        <p:spPr>
          <a:xfrm>
            <a:off x="7048694" y="1806113"/>
            <a:ext cx="140935" cy="14376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6F7E2-C778-434E-811A-7B1A55422EAD}"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mc:AlternateContent xmlns:mc="http://schemas.openxmlformats.org/markup-compatibility/2006" xmlns:a14="http://schemas.microsoft.com/office/drawing/2010/main">
        <mc:Choice Requires="a14">
          <p:sp>
            <p:nvSpPr>
              <p:cNvPr id="105" name="テキスト ボックス 104"/>
              <p:cNvSpPr txBox="1"/>
              <p:nvPr/>
            </p:nvSpPr>
            <p:spPr>
              <a:xfrm>
                <a:off x="4554121" y="4058162"/>
                <a:ext cx="4458400" cy="553998"/>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𝑠</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a14:m>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のゼロクロスに同期させスイッチング</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mc:Choice>
        <mc:Fallback xmlns="">
          <p:sp>
            <p:nvSpPr>
              <p:cNvPr id="105" name="テキスト ボックス 104"/>
              <p:cNvSpPr txBox="1">
                <a:spLocks noRot="1" noChangeAspect="1" noMove="1" noResize="1" noEditPoints="1" noAdjustHandles="1" noChangeArrowheads="1" noChangeShapeType="1" noTextEdit="1"/>
              </p:cNvSpPr>
              <p:nvPr/>
            </p:nvSpPr>
            <p:spPr>
              <a:xfrm>
                <a:off x="4554121" y="4058162"/>
                <a:ext cx="4458400" cy="553998"/>
              </a:xfrm>
              <a:prstGeom prst="rect">
                <a:avLst/>
              </a:prstGeom>
              <a:blipFill>
                <a:blip r:embed="rId3"/>
                <a:stretch>
                  <a:fillRect r="-1094" b="-5495"/>
                </a:stretch>
              </a:blipFill>
            </p:spPr>
            <p:txBody>
              <a:bodyPr/>
              <a:lstStyle/>
              <a:p>
                <a:r>
                  <a:rPr lang="ja-JP" altLang="en-US">
                    <a:noFill/>
                  </a:rPr>
                  <a:t> </a:t>
                </a:r>
              </a:p>
            </p:txBody>
          </p:sp>
        </mc:Fallback>
      </mc:AlternateContent>
      <p:sp>
        <p:nvSpPr>
          <p:cNvPr id="106" name="テキスト ボックス 105"/>
          <p:cNvSpPr txBox="1"/>
          <p:nvPr/>
        </p:nvSpPr>
        <p:spPr>
          <a:xfrm>
            <a:off x="4793702" y="3579737"/>
            <a:ext cx="24835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スイッチング</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7" name="コンテンツ プレースホルダー 8"/>
          <p:cNvSpPr txBox="1">
            <a:spLocks/>
          </p:cNvSpPr>
          <p:nvPr/>
        </p:nvSpPr>
        <p:spPr>
          <a:xfrm>
            <a:off x="86816" y="3545364"/>
            <a:ext cx="4498997" cy="1760326"/>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環送電力</a:t>
            </a:r>
            <a:r>
              <a:rPr lang="en-US" altLang="ja-JP" sz="2400" b="1" i="1" dirty="0" smtClean="0">
                <a:solidFill>
                  <a:prstClr val="black"/>
                </a:solidFill>
                <a:latin typeface="Times New Roman" panose="02020603050405020304" pitchFamily="18" charset="0"/>
                <a:cs typeface="Times New Roman" panose="02020603050405020304" pitchFamily="18" charset="0"/>
              </a:rPr>
              <a:t>P</a:t>
            </a:r>
            <a:r>
              <a:rPr lang="en-US" altLang="ja-JP" sz="2400" b="1" i="1" baseline="-25000" dirty="0" smtClean="0">
                <a:solidFill>
                  <a:prstClr val="black"/>
                </a:solidFill>
                <a:latin typeface="Times New Roman" panose="02020603050405020304" pitchFamily="18" charset="0"/>
                <a:cs typeface="Times New Roman" panose="02020603050405020304" pitchFamily="18" charset="0"/>
              </a:rPr>
              <a:t>1</a:t>
            </a:r>
            <a:r>
              <a:rPr lang="ja-JP" altLang="en-US" sz="2400" b="1" baseline="-25000" dirty="0" smtClean="0">
                <a:solidFill>
                  <a:prstClr val="black"/>
                </a:solidFill>
                <a:latin typeface="Times New Roman" panose="02020603050405020304" pitchFamily="18" charset="0"/>
                <a:cs typeface="Times New Roman" panose="02020603050405020304" pitchFamily="18" charset="0"/>
              </a:rPr>
              <a:t>　</a:t>
            </a:r>
            <a:r>
              <a:rPr lang="ja-JP" altLang="en-US" sz="2400" dirty="0" smtClean="0">
                <a:solidFill>
                  <a:prstClr val="black"/>
                </a:solidFill>
              </a:rPr>
              <a:t>端子電力</a:t>
            </a:r>
            <a:r>
              <a:rPr lang="en-US" altLang="ja-JP" sz="2400" b="1" i="1" dirty="0" smtClean="0">
                <a:solidFill>
                  <a:prstClr val="black"/>
                </a:solidFill>
                <a:latin typeface="Times New Roman" panose="02020603050405020304" pitchFamily="18" charset="0"/>
                <a:cs typeface="Times New Roman" panose="02020603050405020304" pitchFamily="18" charset="0"/>
              </a:rPr>
              <a:t>P</a:t>
            </a:r>
            <a:r>
              <a:rPr lang="en-US" altLang="ja-JP" sz="2400" b="1" baseline="-25000" dirty="0" smtClean="0">
                <a:solidFill>
                  <a:prstClr val="black"/>
                </a:solidFill>
                <a:latin typeface="Times New Roman" panose="02020603050405020304" pitchFamily="18" charset="0"/>
                <a:cs typeface="Times New Roman" panose="02020603050405020304" pitchFamily="18" charset="0"/>
              </a:rPr>
              <a:t>2</a:t>
            </a:r>
            <a:endParaRPr lang="en-US" altLang="ja-JP" sz="2400" b="1" dirty="0" smtClean="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0" lvl="0" indent="0">
              <a:buNone/>
              <a:defRPr/>
            </a:pPr>
            <a:r>
              <a:rPr lang="ja-JP" altLang="en-US" sz="2400" dirty="0">
                <a:solidFill>
                  <a:prstClr val="black"/>
                </a:solidFill>
                <a:latin typeface="Calibri"/>
                <a:ea typeface="ＭＳ Ｐゴシック" panose="020B0600070205080204" pitchFamily="50" charset="-128"/>
              </a:rPr>
              <a:t>　</a:t>
            </a:r>
            <a:r>
              <a:rPr lang="ja-JP" altLang="en-US" sz="2400" dirty="0" smtClean="0">
                <a:solidFill>
                  <a:prstClr val="black"/>
                </a:solidFill>
                <a:latin typeface="Calibri"/>
                <a:ea typeface="ＭＳ Ｐゴシック" panose="020B0600070205080204" pitchFamily="50" charset="-128"/>
              </a:rPr>
              <a:t>　</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電圧</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を</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4</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箇所</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測定</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0" lvl="0" indent="0">
              <a:buNone/>
              <a:defRPr/>
            </a:pPr>
            <a:r>
              <a:rPr lang="en-US" altLang="ja-JP" sz="2400" dirty="0" smtClean="0">
                <a:solidFill>
                  <a:prstClr val="black"/>
                </a:solidFill>
                <a:latin typeface="Calibri"/>
                <a:ea typeface="ＭＳ Ｐゴシック" panose="020B0600070205080204" pitchFamily="50" charset="-128"/>
              </a:rPr>
              <a:t>※</a:t>
            </a:r>
            <a:r>
              <a:rPr lang="ja-JP" altLang="en-US" sz="2400" dirty="0" smtClean="0">
                <a:solidFill>
                  <a:prstClr val="black"/>
                </a:solidFill>
                <a:latin typeface="Calibri"/>
                <a:ea typeface="ＭＳ Ｐゴシック" panose="020B0600070205080204" pitchFamily="50" charset="-128"/>
              </a:rPr>
              <a:t>スイッチの消費電力は含まない</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a:defRPr/>
            </a:pPr>
            <a:r>
              <a:rPr lang="ja-JP" altLang="en-US" sz="2400" dirty="0" smtClean="0">
                <a:solidFill>
                  <a:prstClr val="black"/>
                </a:solidFill>
                <a:latin typeface="Calibri"/>
                <a:ea typeface="ＭＳ Ｐゴシック" panose="020B0600070205080204" pitchFamily="50" charset="-128"/>
              </a:rPr>
              <a:t>音響パワー　</a:t>
            </a:r>
            <a:r>
              <a:rPr lang="en-US" altLang="ja-JP" sz="2400" b="1" i="1" dirty="0" smtClean="0">
                <a:solidFill>
                  <a:prstClr val="black"/>
                </a:solidFill>
                <a:latin typeface="Times New Roman" panose="02020603050405020304" pitchFamily="18" charset="0"/>
                <a:cs typeface="Times New Roman" panose="02020603050405020304" pitchFamily="18" charset="0"/>
              </a:rPr>
              <a:t>I</a:t>
            </a:r>
            <a:r>
              <a:rPr lang="en-US" altLang="ja-JP" sz="2400" b="1" baseline="-25000" dirty="0" smtClean="0">
                <a:solidFill>
                  <a:prstClr val="black"/>
                </a:solidFill>
                <a:latin typeface="Times New Roman" panose="02020603050405020304" pitchFamily="18" charset="0"/>
                <a:cs typeface="Times New Roman" panose="02020603050405020304" pitchFamily="18" charset="0"/>
              </a:rPr>
              <a:t>C</a:t>
            </a:r>
            <a:endParaRPr lang="en-US" altLang="ja-JP" sz="2400" b="1"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spcBef>
                <a:spcPct val="20000"/>
              </a:spcBef>
              <a:spcAft>
                <a:spcPts val="0"/>
              </a:spcAft>
              <a:buClrTx/>
              <a:buSzTx/>
              <a:buNone/>
              <a:tabLst/>
              <a:defRPr/>
            </a:pPr>
            <a:r>
              <a:rPr lang="ja-JP" altLang="en-US" sz="2400" dirty="0" smtClean="0">
                <a:solidFill>
                  <a:prstClr val="black"/>
                </a:solidFill>
                <a:latin typeface="Calibri"/>
                <a:ea typeface="ＭＳ Ｐゴシック" panose="020B0600070205080204" pitchFamily="50" charset="-128"/>
              </a:rPr>
              <a:t>　　</a:t>
            </a:r>
            <a:r>
              <a:rPr lang="en-US" altLang="ja-JP" sz="2400" i="1" dirty="0" smtClean="0"/>
              <a:t>H</a:t>
            </a:r>
            <a:r>
              <a:rPr lang="en-US" altLang="ja-JP" sz="2400" baseline="-25000" dirty="0" smtClean="0"/>
              <a:t>1</a:t>
            </a:r>
            <a:r>
              <a:rPr lang="ja-JP" altLang="en-US" sz="2400" dirty="0"/>
              <a:t>側</a:t>
            </a:r>
            <a:r>
              <a:rPr lang="ja-JP" altLang="en-US" sz="2400" dirty="0" smtClean="0"/>
              <a:t>で測定</a:t>
            </a:r>
            <a:endParaRPr kumimoji="1" lang="en-US" altLang="ja-JP" sz="2400" b="0" i="0" u="none" strike="noStrike" kern="1200" cap="none" spc="0" normalizeH="0" baseline="0" noProof="0" dirty="0">
              <a:ln>
                <a:noFill/>
              </a:ln>
              <a:effectLst/>
              <a:uLnTx/>
              <a:uFillTx/>
              <a:latin typeface="Calibri"/>
              <a:ea typeface="ＭＳ Ｐゴシック" panose="020B0600070205080204" pitchFamily="50" charset="-128"/>
            </a:endParaRPr>
          </a:p>
        </p:txBody>
      </p:sp>
      <p:sp>
        <p:nvSpPr>
          <p:cNvPr id="108" name="テキスト ボックス 107"/>
          <p:cNvSpPr txBox="1"/>
          <p:nvPr/>
        </p:nvSpPr>
        <p:spPr>
          <a:xfrm>
            <a:off x="5071489" y="4554823"/>
            <a:ext cx="31037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フォトスイッチ</a:t>
            </a:r>
            <a:r>
              <a:rPr kumimoji="1" lang="ja-JP" altLang="en-US"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en-US" altLang="ja-JP"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TLP241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最大ターンオン時間　</a:t>
            </a:r>
            <a:r>
              <a:rPr kumimoji="1" lang="en-US" altLang="ja-JP"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a:t>
            </a:r>
            <a:r>
              <a:rPr lang="ja-JP" altLang="en-US" dirty="0">
                <a:solidFill>
                  <a:prstClr val="black"/>
                </a:solidFill>
                <a:latin typeface="Calibri"/>
                <a:ea typeface="ＭＳ Ｐゴシック" panose="020B0600070205080204" pitchFamily="50" charset="-128"/>
              </a:rPr>
              <a:t> </a:t>
            </a:r>
            <a:r>
              <a:rPr kumimoji="1" lang="en-US" altLang="ja-JP" b="0" i="0" u="none" strike="noStrike" kern="1200" cap="none" spc="0" normalizeH="0" baseline="0" noProof="0" dirty="0" err="1" smtClean="0">
                <a:ln>
                  <a:noFill/>
                </a:ln>
                <a:solidFill>
                  <a:prstClr val="black"/>
                </a:solidFill>
                <a:effectLst/>
                <a:uLnTx/>
                <a:uFillTx/>
                <a:latin typeface="Calibri"/>
                <a:ea typeface="ＭＳ Ｐゴシック" panose="020B0600070205080204" pitchFamily="50" charset="-128"/>
                <a:cs typeface="+mn-cs"/>
              </a:rPr>
              <a:t>ms</a:t>
            </a:r>
            <a:endPar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9" name="テキスト ボックス 108"/>
          <p:cNvSpPr txBox="1"/>
          <p:nvPr/>
        </p:nvSpPr>
        <p:spPr>
          <a:xfrm>
            <a:off x="7192745" y="1673224"/>
            <a:ext cx="3666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i="1" dirty="0" smtClean="0">
                <a:latin typeface="Times New Roman" panose="02020603050405020304" pitchFamily="18" charset="0"/>
                <a:ea typeface="ＭＳ Ｐゴシック" panose="020B0600070205080204" pitchFamily="50" charset="-128"/>
                <a:cs typeface="Times New Roman" panose="02020603050405020304" pitchFamily="18" charset="0"/>
              </a:rPr>
              <a:t>I</a:t>
            </a:r>
            <a:r>
              <a:rPr lang="en-US" altLang="ja-JP" sz="1400" b="1" baseline="-25000" dirty="0">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10" name="直線矢印コネクタ 109"/>
          <p:cNvCxnSpPr/>
          <p:nvPr/>
        </p:nvCxnSpPr>
        <p:spPr>
          <a:xfrm>
            <a:off x="7148324" y="1962564"/>
            <a:ext cx="347565" cy="1669"/>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94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5" y="957017"/>
            <a:ext cx="4499038" cy="3374279"/>
          </a:xfrm>
          <a:prstGeom prst="rect">
            <a:avLst/>
          </a:prstGeom>
        </p:spPr>
      </p:pic>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545" y="952939"/>
            <a:ext cx="4504737" cy="3378553"/>
          </a:xfrm>
          <a:prstGeom prst="rect">
            <a:avLst/>
          </a:prstGeom>
        </p:spPr>
      </p:pic>
      <p:sp>
        <p:nvSpPr>
          <p:cNvPr id="9" name="テキスト ボックス 8"/>
          <p:cNvSpPr txBox="1"/>
          <p:nvPr/>
        </p:nvSpPr>
        <p:spPr>
          <a:xfrm>
            <a:off x="-2070" y="4553523"/>
            <a:ext cx="9540552" cy="101566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電力</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の流れが一方向であり電気回路を</a:t>
            </a:r>
            <a:r>
              <a:rPr kumimoji="1" lang="ja-JP" altLang="en-US" sz="20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非対称化</a:t>
            </a:r>
            <a:endParaRPr kumimoji="1" lang="en-US" altLang="ja-JP" sz="20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endParaRPr>
          </a:p>
          <a:p>
            <a:pPr marL="342900" lvl="0" indent="-342900">
              <a:buFont typeface="Arial" panose="020B0604020202020204" pitchFamily="34" charset="0"/>
              <a:buChar char="•"/>
            </a:pPr>
            <a:r>
              <a:rPr lang="ja-JP" altLang="en-US" sz="2000" dirty="0" smtClean="0"/>
              <a:t>定在波型</a:t>
            </a:r>
            <a:r>
              <a:rPr lang="ja-JP" altLang="en-US" sz="2000" dirty="0"/>
              <a:t>の発振</a:t>
            </a:r>
            <a:r>
              <a:rPr lang="ja-JP" altLang="en-US" sz="2000" dirty="0" smtClean="0"/>
              <a:t>モード（約</a:t>
            </a:r>
            <a:r>
              <a:rPr lang="en-US" altLang="ja-JP" sz="2000" dirty="0" smtClean="0"/>
              <a:t>38Hz</a:t>
            </a:r>
            <a:r>
              <a:rPr lang="ja-JP" altLang="en-US" sz="2000" dirty="0" smtClean="0"/>
              <a:t>）では</a:t>
            </a:r>
            <a:r>
              <a:rPr lang="ja-JP" altLang="en-US" sz="2000" dirty="0"/>
              <a:t>進行波型の発振モードと同じ</a:t>
            </a:r>
            <a:r>
              <a:rPr lang="ja-JP" altLang="en-US" sz="2000" dirty="0" smtClean="0"/>
              <a:t>周波数（約</a:t>
            </a:r>
            <a:r>
              <a:rPr lang="en-US" altLang="ja-JP" sz="2000" dirty="0" smtClean="0"/>
              <a:t>44Hz</a:t>
            </a:r>
            <a:r>
              <a:rPr lang="ja-JP" altLang="en-US" sz="2000" dirty="0" smtClean="0"/>
              <a:t>）が現れ</a:t>
            </a:r>
            <a:r>
              <a:rPr lang="en-US" altLang="ja-JP" sz="2000" dirty="0" smtClean="0"/>
              <a:t>6Hz</a:t>
            </a:r>
            <a:r>
              <a:rPr lang="ja-JP" altLang="en-US" sz="2000" dirty="0" smtClean="0"/>
              <a:t>のうなりが生じる</a:t>
            </a:r>
            <a:endPar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2" name="タイトル 1"/>
          <p:cNvSpPr>
            <a:spLocks noGrp="1"/>
          </p:cNvSpPr>
          <p:nvPr>
            <p:ph type="title"/>
          </p:nvPr>
        </p:nvSpPr>
        <p:spPr>
          <a:xfrm>
            <a:off x="0" y="0"/>
            <a:ext cx="9144000" cy="1143000"/>
          </a:xfrm>
        </p:spPr>
        <p:txBody>
          <a:bodyPr>
            <a:noAutofit/>
          </a:bodyPr>
          <a:lstStyle/>
          <a:p>
            <a:pPr algn="l"/>
            <a:r>
              <a:rPr lang="ja-JP" altLang="en-US" sz="3600" dirty="0" smtClean="0"/>
              <a:t>実験結果</a:t>
            </a:r>
            <a:endParaRPr kumimoji="1" lang="ja-JP" altLang="en-US" sz="3600" dirty="0"/>
          </a:p>
        </p:txBody>
      </p:sp>
      <p:sp>
        <p:nvSpPr>
          <p:cNvPr id="2" name="正方形/長方形 1"/>
          <p:cNvSpPr/>
          <p:nvPr/>
        </p:nvSpPr>
        <p:spPr>
          <a:xfrm>
            <a:off x="306248" y="5877272"/>
            <a:ext cx="6246952" cy="865985"/>
          </a:xfrm>
          <a:prstGeom prst="rect">
            <a:avLst/>
          </a:prstGeom>
          <a:no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556F7E2-C778-434E-811A-7B1A55422EAD}" type="slidenum">
              <a:rPr kumimoji="1" lang="ja-JP" altLang="en-US" smtClean="0"/>
              <a:t>8</a:t>
            </a:fld>
            <a:endParaRPr kumimoji="1" lang="ja-JP" altLang="en-US"/>
          </a:p>
        </p:txBody>
      </p:sp>
      <p:sp>
        <p:nvSpPr>
          <p:cNvPr id="13" name="テキスト ボックス 12"/>
          <p:cNvSpPr txBox="1"/>
          <p:nvPr/>
        </p:nvSpPr>
        <p:spPr>
          <a:xfrm>
            <a:off x="1497152" y="4161966"/>
            <a:ext cx="1803699" cy="369332"/>
          </a:xfrm>
          <a:prstGeom prst="rect">
            <a:avLst/>
          </a:prstGeom>
          <a:noFill/>
        </p:spPr>
        <p:txBody>
          <a:bodyPr wrap="none" rtlCol="0">
            <a:spAutoFit/>
          </a:bodyPr>
          <a:lstStyle/>
          <a:p>
            <a:r>
              <a:rPr lang="ja-JP" altLang="en-US" dirty="0" smtClean="0"/>
              <a:t>スイッチング無し</a:t>
            </a:r>
            <a:endParaRPr kumimoji="1" lang="ja-JP" altLang="en-US" dirty="0"/>
          </a:p>
        </p:txBody>
      </p:sp>
      <p:sp>
        <p:nvSpPr>
          <p:cNvPr id="14" name="テキスト ボックス 13"/>
          <p:cNvSpPr txBox="1"/>
          <p:nvPr/>
        </p:nvSpPr>
        <p:spPr>
          <a:xfrm>
            <a:off x="5945372" y="4174345"/>
            <a:ext cx="1770036" cy="369332"/>
          </a:xfrm>
          <a:prstGeom prst="rect">
            <a:avLst/>
          </a:prstGeom>
          <a:noFill/>
        </p:spPr>
        <p:txBody>
          <a:bodyPr wrap="none" rtlCol="0">
            <a:spAutoFit/>
          </a:bodyPr>
          <a:lstStyle/>
          <a:p>
            <a:r>
              <a:rPr lang="ja-JP" altLang="en-US" dirty="0" smtClean="0"/>
              <a:t>スイッチングあり</a:t>
            </a:r>
            <a:endParaRPr kumimoji="1" lang="ja-JP" altLang="en-US" dirty="0"/>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1734"/>
            <a:ext cx="4530859" cy="3392087"/>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1260" y="848664"/>
            <a:ext cx="4530859" cy="3392087"/>
          </a:xfrm>
          <a:prstGeom prst="rect">
            <a:avLst/>
          </a:prstGeom>
        </p:spPr>
      </p:pic>
      <p:sp>
        <p:nvSpPr>
          <p:cNvPr id="4" name="テキスト ボックス 3"/>
          <p:cNvSpPr txBox="1"/>
          <p:nvPr/>
        </p:nvSpPr>
        <p:spPr>
          <a:xfrm>
            <a:off x="314368" y="5594438"/>
            <a:ext cx="7670690" cy="1200329"/>
          </a:xfrm>
          <a:prstGeom prst="rect">
            <a:avLst/>
          </a:prstGeom>
          <a:solidFill>
            <a:schemeClr val="bg1"/>
          </a:solidFill>
          <a:ln w="25400">
            <a:solidFill>
              <a:schemeClr val="tx1"/>
            </a:solidFill>
          </a:ln>
        </p:spPr>
        <p:txBody>
          <a:bodyPr wrap="none" rtlCol="0">
            <a:spAutoFit/>
          </a:bodyPr>
          <a:lstStyle/>
          <a:p>
            <a:pPr marL="342900" indent="-342900">
              <a:buFont typeface="Arial" panose="020B0604020202020204" pitchFamily="34" charset="0"/>
              <a:buChar char="•"/>
            </a:pPr>
            <a:r>
              <a:rPr lang="ja-JP" altLang="en-US" sz="2400" dirty="0" smtClean="0"/>
              <a:t>スイッチング時間を短くするため</a:t>
            </a:r>
            <a:r>
              <a:rPr lang="ja-JP" altLang="en-US" sz="2400" dirty="0" smtClean="0"/>
              <a:t>フォトスイッチ部</a:t>
            </a:r>
            <a:r>
              <a:rPr lang="ja-JP" altLang="en-US" sz="2400" dirty="0" smtClean="0"/>
              <a:t>の改良</a:t>
            </a:r>
            <a:endParaRPr lang="en-US" altLang="ja-JP" sz="2400" dirty="0" smtClean="0"/>
          </a:p>
          <a:p>
            <a:pPr marL="342900" indent="-342900">
              <a:buFont typeface="Arial" panose="020B0604020202020204" pitchFamily="34" charset="0"/>
              <a:buChar char="•"/>
            </a:pPr>
            <a:r>
              <a:rPr lang="ja-JP" altLang="en-US" sz="2400" dirty="0" smtClean="0"/>
              <a:t>遮断時間の短縮が環送電力に与える効果を検討</a:t>
            </a:r>
            <a:endParaRPr lang="en-US" altLang="ja-JP" sz="2400" dirty="0" smtClean="0"/>
          </a:p>
          <a:p>
            <a:pPr marL="342900" indent="-342900">
              <a:buFont typeface="Arial" panose="020B0604020202020204" pitchFamily="34" charset="0"/>
              <a:buChar char="•"/>
            </a:pPr>
            <a:r>
              <a:rPr kumimoji="1" lang="ja-JP" altLang="en-US" sz="2400" dirty="0" smtClean="0"/>
              <a:t>スイッチングによる音響パワーへの影響を</a:t>
            </a:r>
            <a:r>
              <a:rPr lang="ja-JP" altLang="en-US" sz="2400" dirty="0"/>
              <a:t>検討</a:t>
            </a:r>
            <a:endParaRPr kumimoji="1" lang="ja-JP" altLang="en-US" sz="2400" dirty="0"/>
          </a:p>
        </p:txBody>
      </p:sp>
    </p:spTree>
    <p:extLst>
      <p:ext uri="{BB962C8B-B14F-4D97-AF65-F5344CB8AC3E}">
        <p14:creationId xmlns:p14="http://schemas.microsoft.com/office/powerpoint/2010/main" val="257656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815" y="-18256"/>
            <a:ext cx="8514678" cy="1143000"/>
          </a:xfrm>
        </p:spPr>
        <p:txBody>
          <a:bodyPr>
            <a:normAutofit/>
          </a:bodyPr>
          <a:lstStyle/>
          <a:p>
            <a:pPr algn="l"/>
            <a:r>
              <a:rPr kumimoji="1" lang="ja-JP" altLang="en-US" sz="3600" dirty="0" smtClean="0"/>
              <a:t>実験</a:t>
            </a:r>
            <a:r>
              <a:rPr kumimoji="1" lang="ja-JP" altLang="en-US" sz="3600" dirty="0" smtClean="0"/>
              <a:t>装置（フォトスイッチ部の改良）</a:t>
            </a:r>
            <a:endParaRPr kumimoji="1" lang="ja-JP" altLang="en-US" sz="3600" dirty="0"/>
          </a:p>
        </p:txBody>
      </p:sp>
      <p:sp>
        <p:nvSpPr>
          <p:cNvPr id="331" name="コンテンツ プレースホルダー 8"/>
          <p:cNvSpPr txBox="1">
            <a:spLocks/>
          </p:cNvSpPr>
          <p:nvPr/>
        </p:nvSpPr>
        <p:spPr>
          <a:xfrm>
            <a:off x="539485" y="3912597"/>
            <a:ext cx="6782621" cy="2808877"/>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342900" marR="0" lvl="0" indent="-342900" algn="l" defTabSz="914400" rtl="0" eaLnBrk="1" fontAlgn="auto" latinLnBrk="0" hangingPunct="1">
              <a:spcBef>
                <a:spcPct val="20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非対称化</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marL="0" marR="0" lvl="0" indent="0" algn="l" defTabSz="914400" rtl="0" eaLnBrk="1" fontAlgn="auto" latinLnBrk="0" hangingPunct="1">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　　</a:t>
            </a:r>
            <a:r>
              <a:rPr kumimoji="1" lang="ja-JP" altLang="en-US" sz="24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rPr>
              <a:t>フォトスイッチを</a:t>
            </a:r>
            <a:r>
              <a:rPr kumimoji="1" lang="ja-JP" altLang="en-US" sz="24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rPr>
              <a:t>並列に接続</a:t>
            </a:r>
            <a:endParaRPr kumimoji="1" lang="en-US" altLang="ja-JP" sz="24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endParaRPr>
          </a:p>
          <a:p>
            <a:pPr lvl="0">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環送電力</a:t>
            </a:r>
            <a:r>
              <a:rPr lang="en-US" altLang="ja-JP" sz="2400" b="1" i="1" dirty="0" smtClean="0">
                <a:solidFill>
                  <a:prstClr val="black"/>
                </a:solidFill>
                <a:latin typeface="Times New Roman" panose="02020603050405020304" pitchFamily="18" charset="0"/>
                <a:cs typeface="Times New Roman" panose="02020603050405020304" pitchFamily="18" charset="0"/>
              </a:rPr>
              <a:t>P</a:t>
            </a:r>
            <a:r>
              <a:rPr lang="en-US" altLang="ja-JP" sz="2400" b="1" i="1" baseline="-25000" dirty="0" smtClean="0">
                <a:solidFill>
                  <a:prstClr val="black"/>
                </a:solidFill>
                <a:latin typeface="Times New Roman" panose="02020603050405020304" pitchFamily="18" charset="0"/>
                <a:cs typeface="Times New Roman" panose="02020603050405020304" pitchFamily="18" charset="0"/>
              </a:rPr>
              <a:t>1</a:t>
            </a:r>
            <a:r>
              <a:rPr lang="ja-JP" altLang="en-US" sz="2400" b="1" baseline="-25000" dirty="0" smtClean="0">
                <a:solidFill>
                  <a:prstClr val="black"/>
                </a:solidFill>
                <a:latin typeface="Times New Roman" panose="02020603050405020304" pitchFamily="18" charset="0"/>
                <a:cs typeface="Times New Roman" panose="02020603050405020304" pitchFamily="18" charset="0"/>
              </a:rPr>
              <a:t>　</a:t>
            </a:r>
            <a:r>
              <a:rPr lang="ja-JP" altLang="en-US" sz="2400" dirty="0" smtClean="0">
                <a:solidFill>
                  <a:prstClr val="black"/>
                </a:solidFill>
              </a:rPr>
              <a:t>端子電力</a:t>
            </a:r>
            <a:r>
              <a:rPr lang="en-US" altLang="ja-JP" sz="2400" b="1" i="1" dirty="0" smtClean="0">
                <a:solidFill>
                  <a:prstClr val="black"/>
                </a:solidFill>
                <a:latin typeface="Times New Roman" panose="02020603050405020304" pitchFamily="18" charset="0"/>
                <a:cs typeface="Times New Roman" panose="02020603050405020304" pitchFamily="18" charset="0"/>
              </a:rPr>
              <a:t>P</a:t>
            </a:r>
            <a:r>
              <a:rPr lang="en-US" altLang="ja-JP" sz="2400" b="1" baseline="-25000" dirty="0" smtClean="0">
                <a:solidFill>
                  <a:prstClr val="black"/>
                </a:solidFill>
                <a:latin typeface="Times New Roman" panose="02020603050405020304" pitchFamily="18" charset="0"/>
                <a:cs typeface="Times New Roman" panose="02020603050405020304" pitchFamily="18" charset="0"/>
              </a:rPr>
              <a:t>2</a:t>
            </a:r>
            <a:endParaRPr lang="en-US" altLang="ja-JP" sz="2400" b="1" dirty="0" smtClean="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0" lvl="0" indent="0">
              <a:buNone/>
              <a:defRPr/>
            </a:pPr>
            <a:r>
              <a:rPr lang="ja-JP" altLang="en-US" sz="2400" dirty="0">
                <a:solidFill>
                  <a:prstClr val="black"/>
                </a:solidFill>
                <a:latin typeface="Calibri"/>
                <a:ea typeface="ＭＳ Ｐゴシック" panose="020B0600070205080204" pitchFamily="50" charset="-128"/>
              </a:rPr>
              <a:t>　</a:t>
            </a:r>
            <a:r>
              <a:rPr lang="ja-JP" altLang="en-US" sz="2400" dirty="0" smtClean="0">
                <a:solidFill>
                  <a:prstClr val="black"/>
                </a:solidFill>
                <a:latin typeface="Calibri"/>
                <a:ea typeface="ＭＳ Ｐゴシック" panose="020B0600070205080204" pitchFamily="50" charset="-128"/>
              </a:rPr>
              <a:t>　</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電圧</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を</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4</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箇所</a:t>
            </a: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rPr>
              <a:t>測定</a:t>
            </a:r>
            <a:endPar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endParaRPr>
          </a:p>
          <a:p>
            <a:pPr>
              <a:defRPr/>
            </a:pPr>
            <a:r>
              <a:rPr lang="ja-JP" altLang="en-US" sz="2400" dirty="0" smtClean="0">
                <a:solidFill>
                  <a:prstClr val="black"/>
                </a:solidFill>
                <a:latin typeface="Calibri"/>
                <a:ea typeface="ＭＳ Ｐゴシック" panose="020B0600070205080204" pitchFamily="50" charset="-128"/>
              </a:rPr>
              <a:t>音響パワー　</a:t>
            </a:r>
            <a:r>
              <a:rPr lang="en-US" altLang="ja-JP" sz="2400" b="1" i="1" dirty="0" smtClean="0">
                <a:solidFill>
                  <a:prstClr val="black"/>
                </a:solidFill>
                <a:latin typeface="Times New Roman" panose="02020603050405020304" pitchFamily="18" charset="0"/>
                <a:cs typeface="Times New Roman" panose="02020603050405020304" pitchFamily="18" charset="0"/>
              </a:rPr>
              <a:t>I</a:t>
            </a:r>
            <a:r>
              <a:rPr lang="en-US" altLang="ja-JP" sz="2400" b="1" baseline="-25000" dirty="0" smtClean="0">
                <a:solidFill>
                  <a:prstClr val="black"/>
                </a:solidFill>
                <a:latin typeface="Times New Roman" panose="02020603050405020304" pitchFamily="18" charset="0"/>
                <a:cs typeface="Times New Roman" panose="02020603050405020304" pitchFamily="18" charset="0"/>
              </a:rPr>
              <a:t>C</a:t>
            </a:r>
            <a:endParaRPr lang="en-US" altLang="ja-JP" sz="2400" b="1" dirty="0">
              <a:solidFill>
                <a:prstClr val="black"/>
              </a:solidFill>
              <a:latin typeface="Calibri"/>
              <a:ea typeface="ＭＳ Ｐゴシック" panose="020B0600070205080204" pitchFamily="50" charset="-128"/>
            </a:endParaRPr>
          </a:p>
          <a:p>
            <a:pPr marL="0" marR="0" lvl="0" indent="0" algn="l" defTabSz="914400" rtl="0" eaLnBrk="1" fontAlgn="auto" latinLnBrk="0" hangingPunct="1">
              <a:spcBef>
                <a:spcPct val="20000"/>
              </a:spcBef>
              <a:spcAft>
                <a:spcPts val="0"/>
              </a:spcAft>
              <a:buClrTx/>
              <a:buSzTx/>
              <a:buNone/>
              <a:tabLst/>
              <a:defRPr/>
            </a:pPr>
            <a:r>
              <a:rPr lang="ja-JP" altLang="en-US" sz="2400" dirty="0" smtClean="0">
                <a:solidFill>
                  <a:prstClr val="black"/>
                </a:solidFill>
                <a:latin typeface="Calibri"/>
                <a:ea typeface="ＭＳ Ｐゴシック" panose="020B0600070205080204" pitchFamily="50" charset="-128"/>
              </a:rPr>
              <a:t>　　</a:t>
            </a:r>
            <a:r>
              <a:rPr lang="en-US" altLang="ja-JP" sz="2400" i="1" dirty="0" smtClean="0"/>
              <a:t>H</a:t>
            </a:r>
            <a:r>
              <a:rPr lang="en-US" altLang="ja-JP" sz="2400" baseline="-25000" dirty="0" smtClean="0"/>
              <a:t>1</a:t>
            </a:r>
            <a:r>
              <a:rPr lang="ja-JP" altLang="en-US" sz="2400" dirty="0"/>
              <a:t>側</a:t>
            </a:r>
            <a:r>
              <a:rPr lang="ja-JP" altLang="en-US" sz="2400" dirty="0" smtClean="0"/>
              <a:t>で測定</a:t>
            </a:r>
            <a:endParaRPr kumimoji="1" lang="en-US" altLang="ja-JP" sz="2400" b="0" i="0" u="none" strike="noStrike" kern="1200" cap="none" spc="0" normalizeH="0" baseline="0" noProof="0" dirty="0">
              <a:ln>
                <a:noFill/>
              </a:ln>
              <a:effectLst/>
              <a:uLnTx/>
              <a:uFillTx/>
              <a:latin typeface="Calibri"/>
              <a:ea typeface="ＭＳ Ｐゴシック" panose="020B0600070205080204" pitchFamily="50" charset="-128"/>
            </a:endParaRPr>
          </a:p>
        </p:txBody>
      </p:sp>
      <p:sp>
        <p:nvSpPr>
          <p:cNvPr id="91" name="テキスト ボックス 90"/>
          <p:cNvSpPr txBox="1"/>
          <p:nvPr/>
        </p:nvSpPr>
        <p:spPr>
          <a:xfrm>
            <a:off x="7448218" y="1154060"/>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2" name="テキスト ボックス 91"/>
          <p:cNvSpPr txBox="1"/>
          <p:nvPr/>
        </p:nvSpPr>
        <p:spPr>
          <a:xfrm>
            <a:off x="6822715" y="1152694"/>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3556F7E2-C778-434E-811A-7B1A55422EAD}" type="slidenum">
              <a:rPr kumimoji="1" lang="ja-JP" altLang="en-US" smtClean="0"/>
              <a:t>9</a:t>
            </a:fld>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918" y="3707388"/>
            <a:ext cx="4052323" cy="2673309"/>
          </a:xfrm>
          <a:prstGeom prst="rect">
            <a:avLst/>
          </a:prstGeom>
          <a:ln w="15875">
            <a:solidFill>
              <a:schemeClr val="tx1"/>
            </a:solidFill>
          </a:ln>
        </p:spPr>
      </p:pic>
      <p:grpSp>
        <p:nvGrpSpPr>
          <p:cNvPr id="10" name="グループ化 9"/>
          <p:cNvGrpSpPr/>
          <p:nvPr/>
        </p:nvGrpSpPr>
        <p:grpSpPr>
          <a:xfrm>
            <a:off x="539552" y="1218891"/>
            <a:ext cx="8188624" cy="2065334"/>
            <a:chOff x="539552" y="1218891"/>
            <a:chExt cx="8188624" cy="2065334"/>
          </a:xfrm>
        </p:grpSpPr>
        <p:cxnSp>
          <p:nvCxnSpPr>
            <p:cNvPr id="140" name="直線矢印コネクタ 139"/>
            <p:cNvCxnSpPr/>
            <p:nvPr/>
          </p:nvCxnSpPr>
          <p:spPr>
            <a:xfrm>
              <a:off x="6237559" y="2621220"/>
              <a:ext cx="3309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正方形/長方形 150"/>
            <p:cNvSpPr/>
            <p:nvPr/>
          </p:nvSpPr>
          <p:spPr>
            <a:xfrm>
              <a:off x="935283" y="1531096"/>
              <a:ext cx="591514" cy="66129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en-US" altLang="ja-JP" sz="16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6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58" name="直線コネクタ 157"/>
            <p:cNvCxnSpPr/>
            <p:nvPr/>
          </p:nvCxnSpPr>
          <p:spPr>
            <a:xfrm flipH="1">
              <a:off x="713144" y="1667226"/>
              <a:ext cx="222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a:off x="713144" y="2054703"/>
              <a:ext cx="222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H="1">
              <a:off x="8379356" y="1649548"/>
              <a:ext cx="222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H="1">
              <a:off x="8379356" y="2037025"/>
              <a:ext cx="222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フリーフォーム 161"/>
            <p:cNvSpPr/>
            <p:nvPr/>
          </p:nvSpPr>
          <p:spPr>
            <a:xfrm>
              <a:off x="683954" y="1651142"/>
              <a:ext cx="8044222" cy="938943"/>
            </a:xfrm>
            <a:custGeom>
              <a:avLst/>
              <a:gdLst>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5" fmla="*/ 8846820 w 9075420"/>
                <a:gd name="connsiteY5" fmla="*/ 30480 h 998220"/>
                <a:gd name="connsiteX0" fmla="*/ 0 w 9075420"/>
                <a:gd name="connsiteY0" fmla="*/ 421958 h 1001078"/>
                <a:gd name="connsiteX1" fmla="*/ 0 w 9075420"/>
                <a:gd name="connsiteY1" fmla="*/ 1001078 h 1001078"/>
                <a:gd name="connsiteX2" fmla="*/ 9075420 w 9075420"/>
                <a:gd name="connsiteY2" fmla="*/ 1001078 h 1001078"/>
                <a:gd name="connsiteX3" fmla="*/ 9075420 w 9075420"/>
                <a:gd name="connsiteY3" fmla="*/ 18098 h 1001078"/>
                <a:gd name="connsiteX4" fmla="*/ 8778240 w 9075420"/>
                <a:gd name="connsiteY4" fmla="*/ 2858 h 1001078"/>
                <a:gd name="connsiteX5" fmla="*/ 8646795 w 9075420"/>
                <a:gd name="connsiteY5" fmla="*/ 0 h 1001078"/>
                <a:gd name="connsiteX0" fmla="*/ 0 w 9075420"/>
                <a:gd name="connsiteY0" fmla="*/ 419100 h 998220"/>
                <a:gd name="connsiteX1" fmla="*/ 0 w 9075420"/>
                <a:gd name="connsiteY1" fmla="*/ 998220 h 998220"/>
                <a:gd name="connsiteX2" fmla="*/ 9075420 w 9075420"/>
                <a:gd name="connsiteY2" fmla="*/ 998220 h 998220"/>
                <a:gd name="connsiteX3" fmla="*/ 9075420 w 9075420"/>
                <a:gd name="connsiteY3" fmla="*/ 15240 h 998220"/>
                <a:gd name="connsiteX4" fmla="*/ 8778240 w 9075420"/>
                <a:gd name="connsiteY4" fmla="*/ 0 h 998220"/>
                <a:gd name="connsiteX0" fmla="*/ 0 w 9075420"/>
                <a:gd name="connsiteY0" fmla="*/ 407194 h 986314"/>
                <a:gd name="connsiteX1" fmla="*/ 0 w 9075420"/>
                <a:gd name="connsiteY1" fmla="*/ 986314 h 986314"/>
                <a:gd name="connsiteX2" fmla="*/ 9075420 w 9075420"/>
                <a:gd name="connsiteY2" fmla="*/ 986314 h 986314"/>
                <a:gd name="connsiteX3" fmla="*/ 9075420 w 9075420"/>
                <a:gd name="connsiteY3" fmla="*/ 3334 h 986314"/>
                <a:gd name="connsiteX4" fmla="*/ 8785383 w 9075420"/>
                <a:gd name="connsiteY4" fmla="*/ 0 h 986314"/>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1428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85383 w 9075420"/>
                <a:gd name="connsiteY4" fmla="*/ 8905 h 987742"/>
                <a:gd name="connsiteX0" fmla="*/ 0 w 9075420"/>
                <a:gd name="connsiteY0" fmla="*/ 408622 h 987742"/>
                <a:gd name="connsiteX1" fmla="*/ 0 w 9075420"/>
                <a:gd name="connsiteY1" fmla="*/ 987742 h 987742"/>
                <a:gd name="connsiteX2" fmla="*/ 9075420 w 9075420"/>
                <a:gd name="connsiteY2" fmla="*/ 987742 h 987742"/>
                <a:gd name="connsiteX3" fmla="*/ 9073038 w 9075420"/>
                <a:gd name="connsiteY3" fmla="*/ 0 h 987742"/>
                <a:gd name="connsiteX4" fmla="*/ 8778259 w 9075420"/>
                <a:gd name="connsiteY4" fmla="*/ 6413 h 987742"/>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9 w 9075420"/>
                <a:gd name="connsiteY4" fmla="*/ 3920 h 985249"/>
                <a:gd name="connsiteX0" fmla="*/ 0 w 9075420"/>
                <a:gd name="connsiteY0" fmla="*/ 407195 h 986315"/>
                <a:gd name="connsiteX1" fmla="*/ 0 w 9075420"/>
                <a:gd name="connsiteY1" fmla="*/ 986315 h 986315"/>
                <a:gd name="connsiteX2" fmla="*/ 9075420 w 9075420"/>
                <a:gd name="connsiteY2" fmla="*/ 986315 h 986315"/>
                <a:gd name="connsiteX3" fmla="*/ 9075412 w 9075420"/>
                <a:gd name="connsiteY3" fmla="*/ 1066 h 986315"/>
                <a:gd name="connsiteX4" fmla="*/ 8775884 w 9075420"/>
                <a:gd name="connsiteY4" fmla="*/ 0 h 986315"/>
                <a:gd name="connsiteX0" fmla="*/ 0 w 9075420"/>
                <a:gd name="connsiteY0" fmla="*/ 406129 h 985249"/>
                <a:gd name="connsiteX1" fmla="*/ 0 w 9075420"/>
                <a:gd name="connsiteY1" fmla="*/ 985249 h 985249"/>
                <a:gd name="connsiteX2" fmla="*/ 9075420 w 9075420"/>
                <a:gd name="connsiteY2" fmla="*/ 985249 h 985249"/>
                <a:gd name="connsiteX3" fmla="*/ 9075412 w 9075420"/>
                <a:gd name="connsiteY3" fmla="*/ 0 h 985249"/>
                <a:gd name="connsiteX4" fmla="*/ 8778258 w 9075420"/>
                <a:gd name="connsiteY4" fmla="*/ 1426 h 985249"/>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8258 w 9075420"/>
                <a:gd name="connsiteY4" fmla="*/ 6410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775852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73133 w 9075420"/>
                <a:gd name="connsiteY4" fmla="*/ 1426 h 990233"/>
                <a:gd name="connsiteX0" fmla="*/ 0 w 9075420"/>
                <a:gd name="connsiteY0" fmla="*/ 411113 h 990233"/>
                <a:gd name="connsiteX1" fmla="*/ 0 w 9075420"/>
                <a:gd name="connsiteY1" fmla="*/ 990233 h 990233"/>
                <a:gd name="connsiteX2" fmla="*/ 9075420 w 9075420"/>
                <a:gd name="connsiteY2" fmla="*/ 990233 h 990233"/>
                <a:gd name="connsiteX3" fmla="*/ 9075412 w 9075420"/>
                <a:gd name="connsiteY3" fmla="*/ 0 h 990233"/>
                <a:gd name="connsiteX4" fmla="*/ 8965915 w 9075420"/>
                <a:gd name="connsiteY4" fmla="*/ 1426 h 990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5420" h="990233">
                  <a:moveTo>
                    <a:pt x="0" y="411113"/>
                  </a:moveTo>
                  <a:lnTo>
                    <a:pt x="0" y="990233"/>
                  </a:lnTo>
                  <a:lnTo>
                    <a:pt x="9075420" y="990233"/>
                  </a:lnTo>
                  <a:cubicBezTo>
                    <a:pt x="9075417" y="661817"/>
                    <a:pt x="9075415" y="328416"/>
                    <a:pt x="9075412" y="0"/>
                  </a:cubicBezTo>
                  <a:lnTo>
                    <a:pt x="8965915" y="1426"/>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63" name="フリーフォーム 162"/>
            <p:cNvSpPr/>
            <p:nvPr/>
          </p:nvSpPr>
          <p:spPr>
            <a:xfrm>
              <a:off x="539552" y="1665072"/>
              <a:ext cx="8101255" cy="1581146"/>
            </a:xfrm>
            <a:custGeom>
              <a:avLst/>
              <a:gdLst>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426720 h 1386840"/>
                <a:gd name="connsiteX0" fmla="*/ 312420 w 9098280"/>
                <a:gd name="connsiteY0" fmla="*/ 0 h 1386840"/>
                <a:gd name="connsiteX1" fmla="*/ 0 w 9098280"/>
                <a:gd name="connsiteY1" fmla="*/ 0 h 1386840"/>
                <a:gd name="connsiteX2" fmla="*/ 0 w 9098280"/>
                <a:gd name="connsiteY2" fmla="*/ 1386840 h 1386840"/>
                <a:gd name="connsiteX3" fmla="*/ 9098280 w 9098280"/>
                <a:gd name="connsiteY3" fmla="*/ 1386840 h 1386840"/>
                <a:gd name="connsiteX4" fmla="*/ 9098280 w 9098280"/>
                <a:gd name="connsiteY4" fmla="*/ 345638 h 1386840"/>
                <a:gd name="connsiteX0" fmla="*/ 243930 w 9098280"/>
                <a:gd name="connsiteY0" fmla="*/ 0 h 1486759"/>
                <a:gd name="connsiteX1" fmla="*/ 0 w 9098280"/>
                <a:gd name="connsiteY1" fmla="*/ 99919 h 1486759"/>
                <a:gd name="connsiteX2" fmla="*/ 0 w 9098280"/>
                <a:gd name="connsiteY2" fmla="*/ 1486759 h 1486759"/>
                <a:gd name="connsiteX3" fmla="*/ 9098280 w 9098280"/>
                <a:gd name="connsiteY3" fmla="*/ 1486759 h 1486759"/>
                <a:gd name="connsiteX4" fmla="*/ 9098280 w 9098280"/>
                <a:gd name="connsiteY4" fmla="*/ 445557 h 1486759"/>
                <a:gd name="connsiteX0" fmla="*/ 253443 w 9107793"/>
                <a:gd name="connsiteY0" fmla="*/ 19303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7949 h 1506062"/>
                <a:gd name="connsiteX1" fmla="*/ 0 w 9107793"/>
                <a:gd name="connsiteY1" fmla="*/ 0 h 1506062"/>
                <a:gd name="connsiteX2" fmla="*/ 9513 w 9107793"/>
                <a:gd name="connsiteY2" fmla="*/ 1506062 h 1506062"/>
                <a:gd name="connsiteX3" fmla="*/ 9107793 w 9107793"/>
                <a:gd name="connsiteY3" fmla="*/ 1506062 h 1506062"/>
                <a:gd name="connsiteX4" fmla="*/ 9107793 w 9107793"/>
                <a:gd name="connsiteY4" fmla="*/ 464860 h 1506062"/>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459183 h 1500385"/>
                <a:gd name="connsiteX0" fmla="*/ 239175 w 9107793"/>
                <a:gd name="connsiteY0" fmla="*/ 2272 h 1500385"/>
                <a:gd name="connsiteX1" fmla="*/ 0 w 9107793"/>
                <a:gd name="connsiteY1" fmla="*/ 0 h 1500385"/>
                <a:gd name="connsiteX2" fmla="*/ 9513 w 9107793"/>
                <a:gd name="connsiteY2" fmla="*/ 1500385 h 1500385"/>
                <a:gd name="connsiteX3" fmla="*/ 9107793 w 9107793"/>
                <a:gd name="connsiteY3" fmla="*/ 1500385 h 1500385"/>
                <a:gd name="connsiteX4" fmla="*/ 9107793 w 9107793"/>
                <a:gd name="connsiteY4" fmla="*/ 395224 h 150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7793" h="1500385">
                  <a:moveTo>
                    <a:pt x="239175" y="2272"/>
                  </a:moveTo>
                  <a:lnTo>
                    <a:pt x="0" y="0"/>
                  </a:lnTo>
                  <a:lnTo>
                    <a:pt x="9513" y="1500385"/>
                  </a:lnTo>
                  <a:lnTo>
                    <a:pt x="9107793" y="1500385"/>
                  </a:lnTo>
                  <a:lnTo>
                    <a:pt x="9107793" y="395224"/>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64" name="円/楕円 168"/>
            <p:cNvSpPr>
              <a:spLocks noChangeAspect="1"/>
            </p:cNvSpPr>
            <p:nvPr/>
          </p:nvSpPr>
          <p:spPr>
            <a:xfrm>
              <a:off x="8602443" y="1623680"/>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65" name="円/楕円 169"/>
            <p:cNvSpPr>
              <a:spLocks noChangeAspect="1"/>
            </p:cNvSpPr>
            <p:nvPr/>
          </p:nvSpPr>
          <p:spPr>
            <a:xfrm>
              <a:off x="669333" y="2032225"/>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66" name="円/楕円 170"/>
            <p:cNvSpPr>
              <a:spLocks noChangeAspect="1"/>
            </p:cNvSpPr>
            <p:nvPr/>
          </p:nvSpPr>
          <p:spPr>
            <a:xfrm>
              <a:off x="2527126" y="2556129"/>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67" name="円/楕円 171"/>
            <p:cNvSpPr>
              <a:spLocks noChangeAspect="1"/>
            </p:cNvSpPr>
            <p:nvPr/>
          </p:nvSpPr>
          <p:spPr>
            <a:xfrm>
              <a:off x="2527126" y="3205199"/>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cxnSp>
          <p:nvCxnSpPr>
            <p:cNvPr id="168" name="直線矢印コネクタ 167"/>
            <p:cNvCxnSpPr>
              <a:stCxn id="167" idx="0"/>
              <a:endCxn id="166" idx="4"/>
            </p:cNvCxnSpPr>
            <p:nvPr/>
          </p:nvCxnSpPr>
          <p:spPr>
            <a:xfrm flipV="1">
              <a:off x="2549001" y="2600753"/>
              <a:ext cx="0" cy="60444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6693564" y="2694301"/>
              <a:ext cx="42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s1</a:t>
              </a:r>
              <a:endParaRPr kumimoji="1" lang="ja-JP" altLang="en-US"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0" name="テキスト ボックス 169"/>
            <p:cNvSpPr txBox="1"/>
            <p:nvPr/>
          </p:nvSpPr>
          <p:spPr>
            <a:xfrm>
              <a:off x="2122943" y="2666963"/>
              <a:ext cx="4603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s2</a:t>
              </a:r>
              <a:endParaRPr kumimoji="1" lang="ja-JP" altLang="en-US"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1" name="円/楕円 176"/>
            <p:cNvSpPr>
              <a:spLocks noChangeAspect="1"/>
            </p:cNvSpPr>
            <p:nvPr/>
          </p:nvSpPr>
          <p:spPr>
            <a:xfrm>
              <a:off x="8601493" y="2015452"/>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72" name="テキスト ボックス 171"/>
            <p:cNvSpPr txBox="1"/>
            <p:nvPr/>
          </p:nvSpPr>
          <p:spPr>
            <a:xfrm>
              <a:off x="683954" y="1422956"/>
              <a:ext cx="3007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2500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ボックス 172"/>
            <p:cNvSpPr txBox="1"/>
            <p:nvPr/>
          </p:nvSpPr>
          <p:spPr>
            <a:xfrm>
              <a:off x="673831" y="1821767"/>
              <a:ext cx="3007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i="0" u="none" strike="noStrike" kern="1200" cap="none" spc="0" normalizeH="0" baseline="-2500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テキスト ボックス 173"/>
            <p:cNvSpPr txBox="1"/>
            <p:nvPr/>
          </p:nvSpPr>
          <p:spPr>
            <a:xfrm>
              <a:off x="8356756" y="1405278"/>
              <a:ext cx="3007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2500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テキスト ボックス 174"/>
            <p:cNvSpPr txBox="1"/>
            <p:nvPr/>
          </p:nvSpPr>
          <p:spPr>
            <a:xfrm>
              <a:off x="8340043" y="1804089"/>
              <a:ext cx="3007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i="0" u="none" strike="noStrike" kern="1200" cap="none" spc="0" normalizeH="0" baseline="-25000" noProof="0" dirty="0">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フリーフォーム 185"/>
            <p:cNvSpPr/>
            <p:nvPr/>
          </p:nvSpPr>
          <p:spPr>
            <a:xfrm>
              <a:off x="3584316" y="1680428"/>
              <a:ext cx="4477562"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87" name="正方形/長方形 186"/>
            <p:cNvSpPr/>
            <p:nvPr/>
          </p:nvSpPr>
          <p:spPr>
            <a:xfrm>
              <a:off x="7787842" y="1513418"/>
              <a:ext cx="591514" cy="66129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1"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r>
                <a:rPr kumimoji="1" lang="en-US" altLang="ja-JP" sz="16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6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98" name="直線矢印コネクタ 197"/>
            <p:cNvCxnSpPr/>
            <p:nvPr/>
          </p:nvCxnSpPr>
          <p:spPr>
            <a:xfrm flipV="1">
              <a:off x="2773924" y="2625709"/>
              <a:ext cx="32307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p:nvPr/>
          </p:nvSpPr>
          <p:spPr>
            <a:xfrm>
              <a:off x="6288430" y="2229601"/>
              <a:ext cx="42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00" name="テキスト ボックス 199"/>
            <p:cNvSpPr txBox="1"/>
            <p:nvPr/>
          </p:nvSpPr>
          <p:spPr>
            <a:xfrm>
              <a:off x="2729304" y="2240186"/>
              <a:ext cx="420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17" name="円/楕円 222"/>
            <p:cNvSpPr>
              <a:spLocks noChangeAspect="1"/>
            </p:cNvSpPr>
            <p:nvPr/>
          </p:nvSpPr>
          <p:spPr>
            <a:xfrm>
              <a:off x="669332" y="1643506"/>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222" name="円/楕円 227"/>
            <p:cNvSpPr>
              <a:spLocks noChangeAspect="1"/>
            </p:cNvSpPr>
            <p:nvPr/>
          </p:nvSpPr>
          <p:spPr>
            <a:xfrm>
              <a:off x="6672288" y="2583468"/>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223" name="円/楕円 228"/>
            <p:cNvSpPr>
              <a:spLocks noChangeAspect="1"/>
            </p:cNvSpPr>
            <p:nvPr/>
          </p:nvSpPr>
          <p:spPr>
            <a:xfrm>
              <a:off x="6672288" y="3239601"/>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cxnSp>
          <p:nvCxnSpPr>
            <p:cNvPr id="224" name="直線矢印コネクタ 223"/>
            <p:cNvCxnSpPr>
              <a:stCxn id="223" idx="0"/>
              <a:endCxn id="222" idx="4"/>
            </p:cNvCxnSpPr>
            <p:nvPr/>
          </p:nvCxnSpPr>
          <p:spPr>
            <a:xfrm flipV="1">
              <a:off x="6694163" y="2628092"/>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7" name="正方形/長方形 236"/>
            <p:cNvSpPr/>
            <p:nvPr/>
          </p:nvSpPr>
          <p:spPr>
            <a:xfrm>
              <a:off x="3124750" y="2478430"/>
              <a:ext cx="37689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238" name="テキスト ボックス 237"/>
            <p:cNvSpPr txBox="1"/>
            <p:nvPr/>
          </p:nvSpPr>
          <p:spPr>
            <a:xfrm>
              <a:off x="3124750" y="2439368"/>
              <a:ext cx="5217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nvGrpSpPr>
            <p:cNvPr id="4110" name="グループ化 4109"/>
            <p:cNvGrpSpPr/>
            <p:nvPr/>
          </p:nvGrpSpPr>
          <p:grpSpPr>
            <a:xfrm>
              <a:off x="7192745" y="1673224"/>
              <a:ext cx="461479" cy="1380199"/>
              <a:chOff x="6930298" y="1727534"/>
              <a:chExt cx="474678" cy="1380199"/>
            </a:xfrm>
          </p:grpSpPr>
          <p:sp>
            <p:nvSpPr>
              <p:cNvPr id="230" name="テキスト ボックス 229"/>
              <p:cNvSpPr txBox="1"/>
              <p:nvPr/>
            </p:nvSpPr>
            <p:spPr>
              <a:xfrm>
                <a:off x="6930298" y="1727534"/>
                <a:ext cx="377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i="1" dirty="0" smtClean="0">
                    <a:latin typeface="Times New Roman" panose="02020603050405020304" pitchFamily="18" charset="0"/>
                    <a:ea typeface="ＭＳ Ｐゴシック" panose="020B0600070205080204" pitchFamily="50" charset="-128"/>
                    <a:cs typeface="Times New Roman" panose="02020603050405020304" pitchFamily="18" charset="0"/>
                  </a:rPr>
                  <a:t>I</a:t>
                </a:r>
                <a:r>
                  <a:rPr lang="en-US" altLang="ja-JP" sz="1400" b="1" baseline="-25000" dirty="0">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39" name="直線矢印コネクタ 238"/>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0" name="正方形/長方形 239"/>
            <p:cNvSpPr/>
            <p:nvPr/>
          </p:nvSpPr>
          <p:spPr>
            <a:xfrm>
              <a:off x="5812039" y="2486421"/>
              <a:ext cx="376899" cy="2222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241" name="テキスト ボックス 240"/>
            <p:cNvSpPr txBox="1"/>
            <p:nvPr/>
          </p:nvSpPr>
          <p:spPr>
            <a:xfrm>
              <a:off x="5812039" y="2447359"/>
              <a:ext cx="5217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2" name="円/楕円 227"/>
            <p:cNvSpPr>
              <a:spLocks noChangeAspect="1"/>
            </p:cNvSpPr>
            <p:nvPr/>
          </p:nvSpPr>
          <p:spPr>
            <a:xfrm>
              <a:off x="5622149" y="2583468"/>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243" name="円/楕円 228"/>
            <p:cNvSpPr>
              <a:spLocks noChangeAspect="1"/>
            </p:cNvSpPr>
            <p:nvPr/>
          </p:nvSpPr>
          <p:spPr>
            <a:xfrm>
              <a:off x="5622149" y="3239601"/>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cxnSp>
          <p:nvCxnSpPr>
            <p:cNvPr id="244" name="直線矢印コネクタ 243"/>
            <p:cNvCxnSpPr>
              <a:stCxn id="243" idx="0"/>
              <a:endCxn id="242" idx="4"/>
            </p:cNvCxnSpPr>
            <p:nvPr/>
          </p:nvCxnSpPr>
          <p:spPr>
            <a:xfrm flipV="1">
              <a:off x="5644022" y="2628092"/>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 name="円/楕円 227"/>
            <p:cNvSpPr>
              <a:spLocks noChangeAspect="1"/>
            </p:cNvSpPr>
            <p:nvPr/>
          </p:nvSpPr>
          <p:spPr>
            <a:xfrm>
              <a:off x="3590074" y="2564903"/>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246" name="円/楕円 228"/>
            <p:cNvSpPr>
              <a:spLocks noChangeAspect="1"/>
            </p:cNvSpPr>
            <p:nvPr/>
          </p:nvSpPr>
          <p:spPr>
            <a:xfrm>
              <a:off x="3590074" y="3221036"/>
              <a:ext cx="43747" cy="4462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cxnSp>
          <p:nvCxnSpPr>
            <p:cNvPr id="247" name="直線矢印コネクタ 246"/>
            <p:cNvCxnSpPr>
              <a:stCxn id="246" idx="0"/>
              <a:endCxn id="245" idx="4"/>
            </p:cNvCxnSpPr>
            <p:nvPr/>
          </p:nvCxnSpPr>
          <p:spPr>
            <a:xfrm flipV="1">
              <a:off x="3611948" y="2609526"/>
              <a:ext cx="0" cy="611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テキスト ボックス 247"/>
            <p:cNvSpPr txBox="1"/>
            <p:nvPr/>
          </p:nvSpPr>
          <p:spPr>
            <a:xfrm>
              <a:off x="3658338" y="2667469"/>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800" b="0"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49" name="テキスト ボックス 248"/>
            <p:cNvSpPr txBox="1"/>
            <p:nvPr/>
          </p:nvSpPr>
          <p:spPr>
            <a:xfrm>
              <a:off x="5623269" y="2712412"/>
              <a:ext cx="573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1800" b="0"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800" b="0"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50" name="正方形/長方形 249"/>
            <p:cNvSpPr/>
            <p:nvPr/>
          </p:nvSpPr>
          <p:spPr>
            <a:xfrm>
              <a:off x="4496895" y="2359619"/>
              <a:ext cx="526974" cy="513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grpSp>
          <p:nvGrpSpPr>
            <p:cNvPr id="300" name="グループ化 299"/>
            <p:cNvGrpSpPr/>
            <p:nvPr/>
          </p:nvGrpSpPr>
          <p:grpSpPr>
            <a:xfrm>
              <a:off x="4560533" y="2661211"/>
              <a:ext cx="349208" cy="120626"/>
              <a:chOff x="3722914" y="1959429"/>
              <a:chExt cx="2333898" cy="783771"/>
            </a:xfrm>
          </p:grpSpPr>
          <p:sp>
            <p:nvSpPr>
              <p:cNvPr id="301" name="楕円 300"/>
              <p:cNvSpPr/>
              <p:nvPr/>
            </p:nvSpPr>
            <p:spPr>
              <a:xfrm>
                <a:off x="3722914"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302" name="楕円 301"/>
              <p:cNvSpPr/>
              <p:nvPr/>
            </p:nvSpPr>
            <p:spPr>
              <a:xfrm>
                <a:off x="5651863"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cxnSp>
            <p:nvCxnSpPr>
              <p:cNvPr id="303" name="直線コネクタ 302"/>
              <p:cNvCxnSpPr>
                <a:stCxn id="301" idx="6"/>
              </p:cNvCxnSpPr>
              <p:nvPr/>
            </p:nvCxnSpPr>
            <p:spPr>
              <a:xfrm flipV="1">
                <a:off x="4127863" y="1959429"/>
                <a:ext cx="1632857" cy="581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1" name="フリーフォーム 320"/>
            <p:cNvSpPr/>
            <p:nvPr/>
          </p:nvSpPr>
          <p:spPr>
            <a:xfrm>
              <a:off x="1512251" y="1680428"/>
              <a:ext cx="1337054" cy="359750"/>
            </a:xfrm>
            <a:custGeom>
              <a:avLst/>
              <a:gdLst>
                <a:gd name="connsiteX0" fmla="*/ 4762 w 1983581"/>
                <a:gd name="connsiteY0" fmla="*/ 0 h 288131"/>
                <a:gd name="connsiteX1" fmla="*/ 4762 w 1983581"/>
                <a:gd name="connsiteY1" fmla="*/ 0 h 288131"/>
                <a:gd name="connsiteX2" fmla="*/ 1983581 w 1983581"/>
                <a:gd name="connsiteY2" fmla="*/ 0 h 288131"/>
                <a:gd name="connsiteX3" fmla="*/ 1983581 w 1983581"/>
                <a:gd name="connsiteY3" fmla="*/ 285750 h 288131"/>
                <a:gd name="connsiteX4" fmla="*/ 0 w 1983581"/>
                <a:gd name="connsiteY4" fmla="*/ 288131 h 288131"/>
                <a:gd name="connsiteX0" fmla="*/ 9525 w 1988344"/>
                <a:gd name="connsiteY0" fmla="*/ 0 h 285750"/>
                <a:gd name="connsiteX1" fmla="*/ 9525 w 1988344"/>
                <a:gd name="connsiteY1" fmla="*/ 0 h 285750"/>
                <a:gd name="connsiteX2" fmla="*/ 1988344 w 1988344"/>
                <a:gd name="connsiteY2" fmla="*/ 0 h 285750"/>
                <a:gd name="connsiteX3" fmla="*/ 1988344 w 1988344"/>
                <a:gd name="connsiteY3" fmla="*/ 285750 h 285750"/>
                <a:gd name="connsiteX4" fmla="*/ 0 w 1988344"/>
                <a:gd name="connsiteY4" fmla="*/ 278606 h 285750"/>
                <a:gd name="connsiteX0" fmla="*/ 9525 w 1990725"/>
                <a:gd name="connsiteY0" fmla="*/ 0 h 278606"/>
                <a:gd name="connsiteX1" fmla="*/ 9525 w 1990725"/>
                <a:gd name="connsiteY1" fmla="*/ 0 h 278606"/>
                <a:gd name="connsiteX2" fmla="*/ 1988344 w 1990725"/>
                <a:gd name="connsiteY2" fmla="*/ 0 h 278606"/>
                <a:gd name="connsiteX3" fmla="*/ 1990725 w 1990725"/>
                <a:gd name="connsiteY3" fmla="*/ 276225 h 278606"/>
                <a:gd name="connsiteX4" fmla="*/ 0 w 1990725"/>
                <a:gd name="connsiteY4" fmla="*/ 278606 h 278606"/>
                <a:gd name="connsiteX0" fmla="*/ 9525 w 1990725"/>
                <a:gd name="connsiteY0" fmla="*/ 0 h 278606"/>
                <a:gd name="connsiteX1" fmla="*/ 7144 w 1990725"/>
                <a:gd name="connsiteY1" fmla="*/ 9525 h 278606"/>
                <a:gd name="connsiteX2" fmla="*/ 1988344 w 1990725"/>
                <a:gd name="connsiteY2" fmla="*/ 0 h 278606"/>
                <a:gd name="connsiteX3" fmla="*/ 1990725 w 1990725"/>
                <a:gd name="connsiteY3" fmla="*/ 276225 h 278606"/>
                <a:gd name="connsiteX4" fmla="*/ 0 w 1990725"/>
                <a:gd name="connsiteY4" fmla="*/ 278606 h 278606"/>
                <a:gd name="connsiteX0" fmla="*/ 148697 w 2130126"/>
                <a:gd name="connsiteY0" fmla="*/ 0 h 278606"/>
                <a:gd name="connsiteX1" fmla="*/ 146316 w 2130126"/>
                <a:gd name="connsiteY1" fmla="*/ 9525 h 278606"/>
                <a:gd name="connsiteX2" fmla="*/ 2129897 w 2130126"/>
                <a:gd name="connsiteY2" fmla="*/ 7143 h 278606"/>
                <a:gd name="connsiteX3" fmla="*/ 2129897 w 2130126"/>
                <a:gd name="connsiteY3" fmla="*/ 276225 h 278606"/>
                <a:gd name="connsiteX4" fmla="*/ 139172 w 2130126"/>
                <a:gd name="connsiteY4" fmla="*/ 278606 h 278606"/>
                <a:gd name="connsiteX0" fmla="*/ 461 w 2353365"/>
                <a:gd name="connsiteY0" fmla="*/ 0 h 280987"/>
                <a:gd name="connsiteX1" fmla="*/ 369555 w 2353365"/>
                <a:gd name="connsiteY1" fmla="*/ 11906 h 280987"/>
                <a:gd name="connsiteX2" fmla="*/ 2353136 w 2353365"/>
                <a:gd name="connsiteY2" fmla="*/ 9524 h 280987"/>
                <a:gd name="connsiteX3" fmla="*/ 2353136 w 2353365"/>
                <a:gd name="connsiteY3" fmla="*/ 278606 h 280987"/>
                <a:gd name="connsiteX4" fmla="*/ 362411 w 2353365"/>
                <a:gd name="connsiteY4" fmla="*/ 280987 h 280987"/>
                <a:gd name="connsiteX0" fmla="*/ 7144 w 1990954"/>
                <a:gd name="connsiteY0" fmla="*/ 2382 h 271463"/>
                <a:gd name="connsiteX1" fmla="*/ 1990725 w 1990954"/>
                <a:gd name="connsiteY1" fmla="*/ 0 h 271463"/>
                <a:gd name="connsiteX2" fmla="*/ 1990725 w 1990954"/>
                <a:gd name="connsiteY2" fmla="*/ 269082 h 271463"/>
                <a:gd name="connsiteX3" fmla="*/ 0 w 1990954"/>
                <a:gd name="connsiteY3" fmla="*/ 271463 h 271463"/>
              </a:gdLst>
              <a:ahLst/>
              <a:cxnLst>
                <a:cxn ang="0">
                  <a:pos x="connsiteX0" y="connsiteY0"/>
                </a:cxn>
                <a:cxn ang="0">
                  <a:pos x="connsiteX1" y="connsiteY1"/>
                </a:cxn>
                <a:cxn ang="0">
                  <a:pos x="connsiteX2" y="connsiteY2"/>
                </a:cxn>
                <a:cxn ang="0">
                  <a:pos x="connsiteX3" y="connsiteY3"/>
                </a:cxn>
              </a:cxnLst>
              <a:rect l="l" t="t" r="r" b="b"/>
              <a:pathLst>
                <a:path w="1990954" h="271463">
                  <a:moveTo>
                    <a:pt x="7144" y="2382"/>
                  </a:moveTo>
                  <a:lnTo>
                    <a:pt x="1990725" y="0"/>
                  </a:lnTo>
                  <a:cubicBezTo>
                    <a:pt x="1991519" y="92075"/>
                    <a:pt x="1989931" y="177007"/>
                    <a:pt x="1990725" y="269082"/>
                  </a:cubicBezTo>
                  <a:lnTo>
                    <a:pt x="0" y="27146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grpSp>
          <p:nvGrpSpPr>
            <p:cNvPr id="322" name="グループ化 321"/>
            <p:cNvGrpSpPr/>
            <p:nvPr/>
          </p:nvGrpSpPr>
          <p:grpSpPr>
            <a:xfrm>
              <a:off x="1453076" y="2723821"/>
              <a:ext cx="366696" cy="335218"/>
              <a:chOff x="7050289" y="2772515"/>
              <a:chExt cx="377184" cy="335218"/>
            </a:xfrm>
          </p:grpSpPr>
          <p:sp>
            <p:nvSpPr>
              <p:cNvPr id="323" name="テキスト ボックス 322"/>
              <p:cNvSpPr txBox="1"/>
              <p:nvPr/>
            </p:nvSpPr>
            <p:spPr>
              <a:xfrm>
                <a:off x="7050289" y="2772515"/>
                <a:ext cx="3771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400" b="1"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400" b="1"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324" name="直線矢印コネクタ 323"/>
              <p:cNvCxnSpPr/>
              <p:nvPr/>
            </p:nvCxnSpPr>
            <p:spPr>
              <a:xfrm flipH="1">
                <a:off x="7050289" y="3107732"/>
                <a:ext cx="354687"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5" name="テキスト ボックス 324"/>
            <p:cNvSpPr txBox="1"/>
            <p:nvPr/>
          </p:nvSpPr>
          <p:spPr>
            <a:xfrm>
              <a:off x="3274182" y="1218891"/>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26" name="テキスト ボックス 325"/>
            <p:cNvSpPr txBox="1"/>
            <p:nvPr/>
          </p:nvSpPr>
          <p:spPr>
            <a:xfrm>
              <a:off x="2630997" y="1247606"/>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20" name="正方形/長方形 319"/>
            <p:cNvSpPr/>
            <p:nvPr/>
          </p:nvSpPr>
          <p:spPr>
            <a:xfrm>
              <a:off x="2745381" y="1559201"/>
              <a:ext cx="841466"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0" name="テキスト ボックス 79"/>
            <p:cNvSpPr txBox="1"/>
            <p:nvPr/>
          </p:nvSpPr>
          <p:spPr>
            <a:xfrm>
              <a:off x="4274870" y="1235308"/>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1" name="テキスト ボックス 80"/>
            <p:cNvSpPr txBox="1"/>
            <p:nvPr/>
          </p:nvSpPr>
          <p:spPr>
            <a:xfrm>
              <a:off x="3713482" y="1237821"/>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2" name="正方形/長方形 81"/>
            <p:cNvSpPr/>
            <p:nvPr/>
          </p:nvSpPr>
          <p:spPr>
            <a:xfrm>
              <a:off x="3776499" y="1545598"/>
              <a:ext cx="841466"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3</a:t>
              </a:r>
              <a:endPar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5" name="テキスト ボックス 84"/>
            <p:cNvSpPr txBox="1"/>
            <p:nvPr/>
          </p:nvSpPr>
          <p:spPr>
            <a:xfrm>
              <a:off x="5365078" y="1236782"/>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6" name="テキスト ボックス 85"/>
            <p:cNvSpPr txBox="1"/>
            <p:nvPr/>
          </p:nvSpPr>
          <p:spPr>
            <a:xfrm>
              <a:off x="4761244" y="1226382"/>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7" name="正方形/長方形 86"/>
            <p:cNvSpPr/>
            <p:nvPr/>
          </p:nvSpPr>
          <p:spPr>
            <a:xfrm>
              <a:off x="4810149" y="1548014"/>
              <a:ext cx="841466"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4</a:t>
              </a:r>
              <a:endPar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4" name="テキスト ボックス 93"/>
            <p:cNvSpPr txBox="1"/>
            <p:nvPr/>
          </p:nvSpPr>
          <p:spPr>
            <a:xfrm>
              <a:off x="6422386" y="1236782"/>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5" name="テキスト ボックス 94"/>
            <p:cNvSpPr txBox="1"/>
            <p:nvPr/>
          </p:nvSpPr>
          <p:spPr>
            <a:xfrm>
              <a:off x="5724603" y="1238125"/>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6" name="正方形/長方形 95"/>
            <p:cNvSpPr/>
            <p:nvPr/>
          </p:nvSpPr>
          <p:spPr>
            <a:xfrm>
              <a:off x="5841267" y="1547644"/>
              <a:ext cx="841466"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5</a:t>
              </a:r>
              <a:endPar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7" name="テキスト ボックス 96"/>
            <p:cNvSpPr txBox="1"/>
            <p:nvPr/>
          </p:nvSpPr>
          <p:spPr>
            <a:xfrm>
              <a:off x="2275813" y="1251760"/>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8" name="テキスト ボックス 97"/>
            <p:cNvSpPr txBox="1"/>
            <p:nvPr/>
          </p:nvSpPr>
          <p:spPr>
            <a:xfrm>
              <a:off x="1671651" y="1255505"/>
              <a:ext cx="4019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1400" b="1" i="1"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9" name="正方形/長方形 98"/>
            <p:cNvSpPr/>
            <p:nvPr/>
          </p:nvSpPr>
          <p:spPr>
            <a:xfrm>
              <a:off x="1744298" y="1550382"/>
              <a:ext cx="841466" cy="66129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core</a:t>
              </a:r>
              <a:r>
                <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93" name="直線矢印コネクタ 92"/>
            <p:cNvCxnSpPr/>
            <p:nvPr/>
          </p:nvCxnSpPr>
          <p:spPr>
            <a:xfrm flipV="1">
              <a:off x="6983103" y="1538329"/>
              <a:ext cx="1626" cy="2834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7619213" y="1535034"/>
              <a:ext cx="1626" cy="2834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円/楕円 228"/>
            <p:cNvSpPr>
              <a:spLocks noChangeAspect="1"/>
            </p:cNvSpPr>
            <p:nvPr/>
          </p:nvSpPr>
          <p:spPr>
            <a:xfrm>
              <a:off x="7548745" y="1790836"/>
              <a:ext cx="140935" cy="14376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04" name="円/楕円 228"/>
            <p:cNvSpPr>
              <a:spLocks noChangeAspect="1"/>
            </p:cNvSpPr>
            <p:nvPr/>
          </p:nvSpPr>
          <p:spPr>
            <a:xfrm>
              <a:off x="6917562" y="1806132"/>
              <a:ext cx="140935" cy="14376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cxnSp>
          <p:nvCxnSpPr>
            <p:cNvPr id="88" name="直線矢印コネクタ 87"/>
            <p:cNvCxnSpPr/>
            <p:nvPr/>
          </p:nvCxnSpPr>
          <p:spPr>
            <a:xfrm>
              <a:off x="7148324" y="1962564"/>
              <a:ext cx="347565" cy="1669"/>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7313949" y="2730547"/>
              <a:ext cx="3666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smtClean="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1400" b="1" baseline="-25000" dirty="0">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400" b="1" i="0" u="none" strike="noStrike" kern="1200" cap="none" spc="0" normalizeH="0" baseline="-25000" noProof="0" dirty="0">
                <a:ln>
                  <a:noFill/>
                </a:ln>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nvGrpSpPr>
            <p:cNvPr id="129" name="グループ化 128"/>
            <p:cNvGrpSpPr/>
            <p:nvPr/>
          </p:nvGrpSpPr>
          <p:grpSpPr>
            <a:xfrm>
              <a:off x="4568676" y="2379055"/>
              <a:ext cx="349208" cy="120626"/>
              <a:chOff x="3722914" y="1959429"/>
              <a:chExt cx="2333898" cy="783771"/>
            </a:xfrm>
          </p:grpSpPr>
          <p:sp>
            <p:nvSpPr>
              <p:cNvPr id="130" name="楕円 129"/>
              <p:cNvSpPr/>
              <p:nvPr/>
            </p:nvSpPr>
            <p:spPr>
              <a:xfrm>
                <a:off x="3722914"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31" name="楕円 130"/>
              <p:cNvSpPr/>
              <p:nvPr/>
            </p:nvSpPr>
            <p:spPr>
              <a:xfrm>
                <a:off x="5651863" y="2338251"/>
                <a:ext cx="404949" cy="4049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cxnSp>
            <p:nvCxnSpPr>
              <p:cNvPr id="132" name="直線コネクタ 131"/>
              <p:cNvCxnSpPr>
                <a:stCxn id="130" idx="6"/>
              </p:cNvCxnSpPr>
              <p:nvPr/>
            </p:nvCxnSpPr>
            <p:spPr>
              <a:xfrm flipV="1">
                <a:off x="4127863" y="1959429"/>
                <a:ext cx="1632857" cy="581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直線コネクタ 6"/>
            <p:cNvCxnSpPr/>
            <p:nvPr/>
          </p:nvCxnSpPr>
          <p:spPr>
            <a:xfrm>
              <a:off x="4917884" y="2468519"/>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4917884" y="2755136"/>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4485390" y="2755136"/>
              <a:ext cx="81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4485390" y="2472783"/>
              <a:ext cx="81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5023869" y="2472445"/>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V="1">
              <a:off x="4489765" y="2472445"/>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正方形/長方形 3"/>
          <p:cNvSpPr/>
          <p:nvPr/>
        </p:nvSpPr>
        <p:spPr>
          <a:xfrm>
            <a:off x="4323700" y="2301250"/>
            <a:ext cx="914400" cy="608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7294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59376</TotalTime>
  <Words>3172</Words>
  <Application>Microsoft Office PowerPoint</Application>
  <PresentationFormat>画面に合わせる (4:3)</PresentationFormat>
  <Paragraphs>864</Paragraphs>
  <Slides>63</Slides>
  <Notes>19</Notes>
  <HiddenSlides>46</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63</vt:i4>
      </vt:variant>
    </vt:vector>
  </HeadingPairs>
  <TitlesOfParts>
    <vt:vector size="72" baseType="lpstr">
      <vt:lpstr>Arial Unicode MS</vt:lpstr>
      <vt:lpstr>IPAexMincho</vt:lpstr>
      <vt:lpstr>ＭＳ Ｐゴシック</vt:lpstr>
      <vt:lpstr>Arial</vt:lpstr>
      <vt:lpstr>Calibri</vt:lpstr>
      <vt:lpstr>Cambria Math</vt:lpstr>
      <vt:lpstr>Times New Roman</vt:lpstr>
      <vt:lpstr>Wingdings</vt:lpstr>
      <vt:lpstr>Office ​​テーマ</vt:lpstr>
      <vt:lpstr>PowerPoint プレゼンテーション</vt:lpstr>
      <vt:lpstr>研究背景：熱音響システム</vt:lpstr>
      <vt:lpstr>研究背景</vt:lpstr>
      <vt:lpstr>研究背景</vt:lpstr>
      <vt:lpstr>研究背景</vt:lpstr>
      <vt:lpstr>PowerPoint プレゼンテーション</vt:lpstr>
      <vt:lpstr>実験装置</vt:lpstr>
      <vt:lpstr>実験結果</vt:lpstr>
      <vt:lpstr>実験装置（フォトスイッチ部の改良）</vt:lpstr>
      <vt:lpstr>実験条件</vt:lpstr>
      <vt:lpstr>実験結果(環送電力)</vt:lpstr>
      <vt:lpstr>実験結果(環送電力)</vt:lpstr>
      <vt:lpstr>実験結果(音響パワー)</vt:lpstr>
      <vt:lpstr>実験結果(音響パワー)</vt:lpstr>
      <vt:lpstr>発振余裕の拡大</vt:lpstr>
      <vt:lpstr>実験結果</vt:lpstr>
      <vt:lpstr>まとめ</vt:lpstr>
      <vt:lpstr>補足 スライド</vt:lpstr>
      <vt:lpstr>PowerPoint プレゼンテーション</vt:lpstr>
      <vt:lpstr>実験結果（スイッチング）</vt:lpstr>
      <vt:lpstr>PowerPoint プレゼンテーション</vt:lpstr>
      <vt:lpstr>実験結果</vt:lpstr>
      <vt:lpstr>実験結果（瞬時電力）</vt:lpstr>
      <vt:lpstr>PowerPoint プレゼンテーション</vt:lpstr>
      <vt:lpstr>実験装置概要</vt:lpstr>
      <vt:lpstr>熱音響システムの負荷-圧力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研究背景：熱音響システム</vt:lpstr>
      <vt:lpstr>研究背景：電力フィードバック型熱音響発電機</vt:lpstr>
      <vt:lpstr>研究背景：電力フィードバック型熱音響発電機</vt:lpstr>
      <vt:lpstr>研究背景：電力フィードバック型熱音響発電機</vt:lpstr>
      <vt:lpstr>第4章：非対称化が発振モードに与える効果</vt:lpstr>
      <vt:lpstr>実験装置</vt:lpstr>
      <vt:lpstr>実験条件</vt:lpstr>
      <vt:lpstr>実験結果（瞬時電力）</vt:lpstr>
      <vt:lpstr>実験結果（瞬時電力）</vt:lpstr>
      <vt:lpstr>実験結果（電圧）</vt:lpstr>
      <vt:lpstr>実験結果（電圧　FFT解析）</vt:lpstr>
      <vt:lpstr>実験結果（圧力振幅）</vt:lpstr>
      <vt:lpstr>実験結果（圧力振幅　FFT解析）</vt:lpstr>
      <vt:lpstr>実験結果(音響パワー及び電力)</vt:lpstr>
      <vt:lpstr>実験結果(音響パワー及び電力)</vt:lpstr>
      <vt:lpstr>実験結果(音響パワー及び電力)</vt:lpstr>
      <vt:lpstr>まとめ</vt:lpstr>
      <vt:lpstr>PowerPoint プレゼンテーション</vt:lpstr>
      <vt:lpstr>研究背景：熱音響システム</vt:lpstr>
      <vt:lpstr>研究背景：電力フィードバック進行波型 　　　　　　  熱音響発電機</vt:lpstr>
      <vt:lpstr>研究背景：電力フィードバック進行波型 　　　　　　  熱音響発電機</vt:lpstr>
      <vt:lpstr>研究背景：電力フィードバック進行波型 　　　　　　  熱音響発電機</vt:lpstr>
      <vt:lpstr>研究背景：電力フィードバック進行波型 　　　　　　  熱音響発電機</vt:lpstr>
      <vt:lpstr>実験装置</vt:lpstr>
      <vt:lpstr>実験結果（スイッチング）</vt:lpstr>
      <vt:lpstr>実験結果（瞬時電力）</vt:lpstr>
      <vt:lpstr>実験結果（瞬時電力）</vt:lpstr>
      <vt:lpstr>実験結果（電圧　FFT解析）</vt:lpstr>
      <vt:lpstr>実験結果（圧力振幅）</vt:lpstr>
      <vt:lpstr>実験結果（圧力振幅　FFT解析）</vt:lpstr>
      <vt:lpstr>まとめ</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Inoue</dc:creator>
  <cp:lastModifiedBy>s163073@outlook.jp</cp:lastModifiedBy>
  <cp:revision>593</cp:revision>
  <cp:lastPrinted>2020-02-10T03:09:44Z</cp:lastPrinted>
  <dcterms:created xsi:type="dcterms:W3CDTF">2018-02-07T13:16:57Z</dcterms:created>
  <dcterms:modified xsi:type="dcterms:W3CDTF">2020-02-12T15:51:22Z</dcterms:modified>
</cp:coreProperties>
</file>