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7" r:id="rId2"/>
    <p:sldId id="321" r:id="rId3"/>
    <p:sldId id="323" r:id="rId4"/>
    <p:sldId id="327" r:id="rId5"/>
    <p:sldId id="311" r:id="rId6"/>
    <p:sldId id="307" r:id="rId7"/>
    <p:sldId id="264" r:id="rId8"/>
    <p:sldId id="273" r:id="rId9"/>
    <p:sldId id="293" r:id="rId10"/>
    <p:sldId id="274" r:id="rId11"/>
    <p:sldId id="314" r:id="rId12"/>
    <p:sldId id="316" r:id="rId13"/>
    <p:sldId id="263" r:id="rId14"/>
  </p:sldIdLst>
  <p:sldSz cx="9144000" cy="6858000" type="screen4x3"/>
  <p:notesSz cx="9939338" cy="6805613"/>
  <p:embeddedFontLst>
    <p:embeddedFont>
      <p:font typeface="Cambria Math" panose="02040503050406030204" pitchFamily="18" charset="0"/>
      <p:regular r:id="rId17"/>
    </p:embeddedFont>
    <p:embeddedFont>
      <p:font typeface="游ゴシック" panose="020B0400000000000000" pitchFamily="50" charset="-128"/>
      <p:regular r:id="rId18"/>
      <p:bold r:id="rId19"/>
    </p:embeddedFont>
    <p:embeddedFont>
      <p:font typeface="Arial Black" panose="020B0A04020102020204" pitchFamily="34" charset="0"/>
      <p:bold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DE42"/>
    <a:srgbClr val="3D0DC3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21" autoAdjust="0"/>
    <p:restoredTop sz="95119" autoAdjust="0"/>
  </p:normalViewPr>
  <p:slideViewPr>
    <p:cSldViewPr snapToGrid="0">
      <p:cViewPr varScale="1">
        <p:scale>
          <a:sx n="102" d="100"/>
          <a:sy n="102" d="100"/>
        </p:scale>
        <p:origin x="40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4" Type="http://schemas.openxmlformats.org/officeDocument/2006/relationships/image" Target="../media/image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047" cy="341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29992" y="0"/>
            <a:ext cx="4307047" cy="341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EC7C4-B7E6-4F1F-A57A-B3F9B7F2A86D}" type="datetimeFigureOut">
              <a:rPr kumimoji="1" lang="ja-JP" altLang="en-US" smtClean="0"/>
              <a:t>2017/3/14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64152"/>
            <a:ext cx="4307047" cy="341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29992" y="6464152"/>
            <a:ext cx="4307047" cy="341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5245D-F2B2-453B-B59B-D8D2D5D3D0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5091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047" cy="341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1" sz="1200"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9992" y="0"/>
            <a:ext cx="4307047" cy="341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1" sz="1200"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88EE27D4-257B-40F3-AC31-673C14282B88}" type="datetimeFigureOut">
              <a:rPr lang="ja-JP" altLang="en-US" smtClean="0"/>
              <a:pPr>
                <a:defRPr/>
              </a:pPr>
              <a:t>2017/3/14</a:t>
            </a:fld>
            <a:endParaRPr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3935" y="3275202"/>
            <a:ext cx="7951470" cy="267971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 noProof="0" dirty="0"/>
              <a:t>マスター テキストの書式設定</a:t>
            </a:r>
          </a:p>
          <a:p>
            <a:pPr lvl="1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464152"/>
            <a:ext cx="4307047" cy="341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1" sz="1200"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9992" y="6464152"/>
            <a:ext cx="4307047" cy="34146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7D26852B-561A-4DE0-BDCE-C9222765A2D9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ゴシック" panose="020B0600070205080204" pitchFamily="50" charset="-128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ゴシック" panose="020B0600070205080204" pitchFamily="50" charset="-128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ゴシック" panose="020B0600070205080204" pitchFamily="50" charset="-128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ゴシック" panose="020B0600070205080204" pitchFamily="50" charset="-128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ＭＳ Ｐゴシック" panose="020B0600070205080204" pitchFamily="50" charset="-128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>
              <a:cs typeface="游ゴシック"/>
            </a:endParaRPr>
          </a:p>
        </p:txBody>
      </p:sp>
      <p:sp>
        <p:nvSpPr>
          <p:cNvPr id="410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7964F5D-0772-4A01-9BC8-76FF216DCF11}" type="slidenum">
              <a:rPr lang="ja-JP" altLang="en-US" smtClean="0">
                <a:latin typeface="ＭＳ Ｐゴシック" panose="020B0600070205080204" pitchFamily="50" charset="-128"/>
              </a:rPr>
              <a:pPr/>
              <a:t>1</a:t>
            </a:fld>
            <a:endParaRPr lang="ja-JP" altLang="en-US" dirty="0">
              <a:latin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>
              <a:cs typeface="游ゴシック"/>
            </a:endParaRPr>
          </a:p>
        </p:txBody>
      </p:sp>
      <p:sp>
        <p:nvSpPr>
          <p:cNvPr id="614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7D3D5D2-0A67-4E1B-B8AD-D67B5E3C6DE6}" type="slidenum">
              <a:rPr lang="ja-JP" altLang="en-US" smtClean="0">
                <a:latin typeface="ＭＳ Ｐゴシック" panose="020B0600070205080204" pitchFamily="50" charset="-128"/>
              </a:rPr>
              <a:pPr/>
              <a:t>2</a:t>
            </a:fld>
            <a:endParaRPr lang="ja-JP" altLang="en-US" dirty="0">
              <a:latin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3654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>
              <a:cs typeface="游ゴシック"/>
            </a:endParaRPr>
          </a:p>
        </p:txBody>
      </p:sp>
      <p:sp>
        <p:nvSpPr>
          <p:cNvPr id="1024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5E04D68-A73C-486D-92D5-B81A295A2996}" type="slidenum">
              <a:rPr lang="ja-JP" altLang="en-US" smtClean="0">
                <a:latin typeface="ＭＳ Ｐゴシック" panose="020B0600070205080204" pitchFamily="50" charset="-128"/>
              </a:rPr>
              <a:pPr/>
              <a:t>4</a:t>
            </a:fld>
            <a:endParaRPr lang="ja-JP" altLang="en-US" dirty="0">
              <a:latin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2890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26852B-561A-4DE0-BDCE-C9222765A2D9}" type="slidenum">
              <a:rPr lang="ja-JP" altLang="en-US" smtClean="0"/>
              <a:pPr>
                <a:defRPr/>
              </a:pPr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09702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>
              <a:cs typeface="游ゴシック"/>
            </a:endParaRPr>
          </a:p>
        </p:txBody>
      </p:sp>
      <p:sp>
        <p:nvSpPr>
          <p:cNvPr id="18436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856F91E-5919-41B8-B5AB-F69978869B60}" type="slidenum">
              <a:rPr lang="ja-JP" altLang="en-US" smtClean="0">
                <a:latin typeface="ＭＳ Ｐゴシック" panose="020B0600070205080204" pitchFamily="50" charset="-128"/>
              </a:rPr>
              <a:pPr/>
              <a:t>7</a:t>
            </a:fld>
            <a:endParaRPr lang="ja-JP" altLang="en-US" dirty="0">
              <a:latin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>
              <a:cs typeface="游ゴシック"/>
            </a:endParaRPr>
          </a:p>
        </p:txBody>
      </p:sp>
      <p:sp>
        <p:nvSpPr>
          <p:cNvPr id="18436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856F91E-5919-41B8-B5AB-F69978869B60}" type="slidenum">
              <a:rPr lang="ja-JP" altLang="en-US" smtClean="0">
                <a:latin typeface="ＭＳ Ｐゴシック" panose="020B0600070205080204" pitchFamily="50" charset="-128"/>
              </a:rPr>
              <a:pPr/>
              <a:t>9</a:t>
            </a:fld>
            <a:endParaRPr lang="ja-JP" altLang="en-US" dirty="0">
              <a:latin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6564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26852B-561A-4DE0-BDCE-C9222765A2D9}" type="slidenum">
              <a:rPr lang="ja-JP" altLang="en-US" smtClean="0"/>
              <a:pPr>
                <a:defRPr/>
              </a:pPr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6810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26852B-561A-4DE0-BDCE-C9222765A2D9}" type="slidenum">
              <a:rPr lang="ja-JP" altLang="en-US" smtClean="0"/>
              <a:pPr>
                <a:defRPr/>
              </a:pPr>
              <a:t>12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57156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>
              <a:cs typeface="游ゴシック"/>
            </a:endParaRPr>
          </a:p>
        </p:txBody>
      </p:sp>
      <p:sp>
        <p:nvSpPr>
          <p:cNvPr id="2253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B0AD99E-2458-48F2-BC2E-9514B041732A}" type="slidenum">
              <a:rPr lang="ja-JP" altLang="en-US" smtClean="0">
                <a:latin typeface="ＭＳ Ｐゴシック" panose="020B0600070205080204" pitchFamily="50" charset="-128"/>
              </a:rPr>
              <a:pPr/>
              <a:t>13</a:t>
            </a:fld>
            <a:endParaRPr lang="ja-JP" altLang="en-US" dirty="0">
              <a:latin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F6B76-1C86-4CCA-AF4A-18E4D54311DA}" type="datetime1">
              <a:rPr lang="ja-JP" altLang="en-US" smtClean="0"/>
              <a:t>2017/3/14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4FB78-770B-4C6A-9182-88EB7EF4C35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77898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DC8E2-95DD-4186-825E-BFECB5BEF365}" type="datetime1">
              <a:rPr lang="ja-JP" altLang="en-US" smtClean="0"/>
              <a:t>2017/3/14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1FC28-9F7B-40C7-A8E7-D430C0CE53F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88149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B044A-DF25-4671-B8B6-FB7D52145BC1}" type="datetime1">
              <a:rPr lang="ja-JP" altLang="en-US" smtClean="0"/>
              <a:t>2017/3/14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2E8A6-7A1C-4251-9250-C24945C923F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30785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  <a:lvl2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2pPr>
            <a:lvl3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3pPr>
            <a:lvl4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4pPr>
            <a:lvl5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085CEABF-DF68-4E5C-9F16-1BF0841F52B8}" type="datetime1">
              <a:rPr lang="ja-JP" altLang="en-US" smtClean="0"/>
              <a:t>2017/3/14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0C878B33-96AD-4438-A21A-8C7A66A8BD97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94185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54878-20CB-4F4E-BD4C-D00CF9C68E2A}" type="datetime1">
              <a:rPr lang="ja-JP" altLang="en-US" smtClean="0"/>
              <a:t>2017/3/14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8B471-A24A-4C95-88A7-B25047B3917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94128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ADC49-4E86-4F9C-A9D5-DA9DF2083E61}" type="datetime1">
              <a:rPr lang="ja-JP" altLang="en-US" smtClean="0"/>
              <a:t>2017/3/14</a:t>
            </a:fld>
            <a:endParaRPr lang="ja-JP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7DBE1-A4C6-41C4-B446-D3D9BC2FBE8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3723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41324-A56B-4B0A-A2DD-D7398FCFDDE9}" type="datetime1">
              <a:rPr lang="ja-JP" altLang="en-US" smtClean="0"/>
              <a:t>2017/3/14</a:t>
            </a:fld>
            <a:endParaRPr lang="ja-JP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69DE3-2815-41F9-AD79-A3A1F4EDFD2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71333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50A5D-0318-4293-880C-058068E187D4}" type="datetime1">
              <a:rPr lang="ja-JP" altLang="en-US" smtClean="0"/>
              <a:t>2017/3/14</a:t>
            </a:fld>
            <a:endParaRPr lang="ja-JP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C7FF2-05DB-483A-A51B-F12A37441F2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77253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62FEB-70EE-419F-912F-FC399F997079}" type="datetime1">
              <a:rPr lang="ja-JP" altLang="en-US" smtClean="0"/>
              <a:t>2017/3/14</a:t>
            </a:fld>
            <a:endParaRPr lang="ja-JP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76E7B-579A-4FEA-83C4-3255C20B506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08465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9EC9-B5D2-4B7F-8FB2-58591BD03980}" type="datetime1">
              <a:rPr lang="ja-JP" altLang="en-US" smtClean="0"/>
              <a:t>2017/3/14</a:t>
            </a:fld>
            <a:endParaRPr lang="ja-JP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74402-4148-4C59-8A38-B9A35E7079C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30723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1F141-A877-4DC3-9F82-3BFB6A3EC54D}" type="datetime1">
              <a:rPr lang="ja-JP" altLang="en-US" smtClean="0"/>
              <a:t>2017/3/14</a:t>
            </a:fld>
            <a:endParaRPr lang="ja-JP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015B4-E9A6-4F43-9789-458592EE0C1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89414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マスター タイトルの書式設定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1"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A78CD47-B768-4422-9F26-C00F83A57112}" type="datetime1">
              <a:rPr lang="ja-JP" altLang="en-US" smtClean="0"/>
              <a:t>2017/3/14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1"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>
                <a:solidFill>
                  <a:srgbClr val="898989"/>
                </a:solidFill>
                <a:cs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F33850FE-7619-4281-89D9-61F9F5FFA71F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ＭＳ Ｐゴシック" panose="020B0600070205080204" pitchFamily="50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oleObject" Target="../embeddings/oleObject4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wmf"/><Relationship Id="rId12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3.bin"/><Relationship Id="rId5" Type="http://schemas.openxmlformats.org/officeDocument/2006/relationships/image" Target="../media/image5.wmf"/><Relationship Id="rId10" Type="http://schemas.openxmlformats.org/officeDocument/2006/relationships/image" Target="../media/image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png"/><Relationship Id="rId1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タイトル 1"/>
          <p:cNvSpPr>
            <a:spLocks noGrp="1"/>
          </p:cNvSpPr>
          <p:nvPr>
            <p:ph type="ctrTitle"/>
          </p:nvPr>
        </p:nvSpPr>
        <p:spPr>
          <a:xfrm>
            <a:off x="322729" y="1042988"/>
            <a:ext cx="8458200" cy="1630362"/>
          </a:xfrm>
        </p:spPr>
        <p:txBody>
          <a:bodyPr/>
          <a:lstStyle/>
          <a:p>
            <a:pPr eaLnBrk="1" hangingPunct="1"/>
            <a:r>
              <a:rPr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圧力振幅を一定に保持</a:t>
            </a:r>
            <a:r>
              <a:rPr lang="ja-JP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するフィードバック制御に</a:t>
            </a:r>
            <a:r>
              <a:rPr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ja-JP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基づく熱</a:t>
            </a:r>
            <a:r>
              <a:rPr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音響コアの振幅</a:t>
            </a:r>
            <a:r>
              <a:rPr lang="ja-JP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依存性を</a:t>
            </a:r>
            <a:r>
              <a:rPr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考慮</a:t>
            </a:r>
            <a:r>
              <a:rPr lang="ja-JP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した</a:t>
            </a:r>
            <a:r>
              <a:rPr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ja-JP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周波数</a:t>
            </a:r>
            <a:r>
              <a:rPr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応答計測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85888" y="4481513"/>
            <a:ext cx="6400800" cy="879381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kern="1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長岡技術科学大学　</a:t>
            </a:r>
            <a:endParaRPr lang="en-US" altLang="ja-JP" kern="100" dirty="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kern="1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☆</a:t>
            </a:r>
            <a:r>
              <a:rPr lang="ja-JP" altLang="ja-JP" dirty="0" smtClean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中田</a:t>
            </a:r>
            <a:r>
              <a:rPr lang="ja-JP" altLang="ja-JP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匠</a:t>
            </a:r>
            <a:r>
              <a:rPr lang="ja-JP" altLang="en-US" kern="100" dirty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，小林泰</a:t>
            </a:r>
            <a:r>
              <a:rPr lang="ja-JP" altLang="en-US" kern="100" dirty="0" smtClean="0"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秀，</a:t>
            </a:r>
            <a:r>
              <a:rPr lang="ja-JP" altLang="en-US" dirty="0"/>
              <a:t>山田昇</a:t>
            </a:r>
            <a:endParaRPr lang="ja-JP" altLang="en-US" dirty="0">
              <a:latin typeface="Times New Roman" panose="02020603050405020304" pitchFamily="18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076" name="正方形/長方形 1"/>
          <p:cNvSpPr>
            <a:spLocks noChangeArrowheads="1"/>
          </p:cNvSpPr>
          <p:nvPr/>
        </p:nvSpPr>
        <p:spPr bwMode="auto">
          <a:xfrm>
            <a:off x="0" y="2760663"/>
            <a:ext cx="9144000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2300" dirty="0">
                <a:latin typeface="+mn-lt"/>
                <a:cs typeface="Times New Roman" panose="02020603050405020304" pitchFamily="18" charset="0"/>
              </a:rPr>
              <a:t>Amplitude-dependent frequency response measurement of </a:t>
            </a:r>
            <a:r>
              <a:rPr kumimoji="0" lang="en-US" altLang="ja-JP" sz="2300" dirty="0" err="1">
                <a:latin typeface="+mn-lt"/>
                <a:cs typeface="Times New Roman" panose="02020603050405020304" pitchFamily="18" charset="0"/>
              </a:rPr>
              <a:t>thermoacoustic</a:t>
            </a:r>
            <a:r>
              <a:rPr kumimoji="0" lang="en-US" altLang="ja-JP" sz="2300" dirty="0">
                <a:latin typeface="+mn-lt"/>
                <a:cs typeface="Times New Roman" panose="02020603050405020304" pitchFamily="18" charset="0"/>
              </a:rPr>
              <a:t> core based on feedback control </a:t>
            </a:r>
            <a:endParaRPr kumimoji="0" lang="en-US" altLang="ja-JP" sz="2300" dirty="0" smtClean="0">
              <a:latin typeface="+mn-lt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2300" dirty="0" smtClean="0">
                <a:latin typeface="+mn-lt"/>
                <a:cs typeface="Times New Roman" panose="02020603050405020304" pitchFamily="18" charset="0"/>
              </a:rPr>
              <a:t>which </a:t>
            </a:r>
            <a:r>
              <a:rPr kumimoji="0" lang="en-US" altLang="ja-JP" sz="2300" dirty="0">
                <a:latin typeface="+mn-lt"/>
                <a:cs typeface="Times New Roman" panose="02020603050405020304" pitchFamily="18" charset="0"/>
              </a:rPr>
              <a:t>maintains a steady-state pressure amplitude at reference value</a:t>
            </a:r>
            <a:endParaRPr kumimoji="0" lang="ja-JP" altLang="en-US" sz="23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84FB78-770B-4C6A-9182-88EB7EF4C355}" type="slidenum">
              <a:rPr lang="ja-JP" altLang="en-US" smtClean="0"/>
              <a:pPr>
                <a:defRPr/>
              </a:pPr>
              <a:t>1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00" y="1591200"/>
            <a:ext cx="7158684" cy="4827600"/>
          </a:xfrm>
          <a:prstGeom prst="rect">
            <a:avLst/>
          </a:prstGeom>
        </p:spPr>
      </p:pic>
      <p:sp>
        <p:nvSpPr>
          <p:cNvPr id="3" name="コンテンツ プレースホルダ 2"/>
          <p:cNvSpPr txBox="1">
            <a:spLocks/>
          </p:cNvSpPr>
          <p:nvPr/>
        </p:nvSpPr>
        <p:spPr bwMode="auto">
          <a:xfrm>
            <a:off x="2010172" y="683830"/>
            <a:ext cx="5123656" cy="87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None/>
            </a:pPr>
            <a:r>
              <a:rPr lang="ja-JP" altLang="en-US" sz="2400" dirty="0" smtClean="0">
                <a:latin typeface="+mn-lt"/>
                <a:cs typeface="游ゴシック"/>
              </a:rPr>
              <a:t>制御なしと比較して</a:t>
            </a:r>
            <a:endParaRPr lang="en-US" altLang="ja-JP" sz="2400" dirty="0" smtClean="0">
              <a:latin typeface="+mn-lt"/>
              <a:cs typeface="游ゴシック"/>
            </a:endParaRPr>
          </a:p>
          <a:p>
            <a:pPr marL="0" indent="0" defTabSz="914400" eaLnBrk="1" hangingPunct="1">
              <a:buNone/>
            </a:pPr>
            <a:r>
              <a:rPr lang="ja-JP" altLang="en-US" sz="2400" dirty="0" smtClean="0">
                <a:latin typeface="+mn-lt"/>
                <a:cs typeface="游ゴシック"/>
              </a:rPr>
              <a:t>圧力振幅を一定に保持することを確認</a:t>
            </a:r>
            <a:endParaRPr lang="en-US" altLang="ja-JP" sz="2400" dirty="0">
              <a:latin typeface="+mn-lt"/>
              <a:cs typeface="游ゴシック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+mn-lt"/>
                <a:cs typeface="+mj-cs"/>
              </a:rPr>
              <a:t>制御ありで</a:t>
            </a:r>
            <a:r>
              <a:rPr kumimoji="1" lang="ja-JP" altLang="en-US" sz="4000" dirty="0">
                <a:latin typeface="+mn-lt"/>
                <a:cs typeface="+mj-cs"/>
              </a:rPr>
              <a:t>周波数を</a:t>
            </a:r>
            <a:r>
              <a:rPr kumimoji="1" lang="ja-JP" altLang="en-US" sz="4000" dirty="0" smtClean="0">
                <a:latin typeface="+mn-lt"/>
                <a:cs typeface="+mj-cs"/>
              </a:rPr>
              <a:t>掃引</a:t>
            </a:r>
            <a:endParaRPr kumimoji="1" lang="ja-JP" altLang="en-US" sz="3200" dirty="0">
              <a:latin typeface="+mn-lt"/>
              <a:ea typeface="ＭＳ Ｐゴシック" panose="020B0600070205080204" pitchFamily="50" charset="-128"/>
              <a:cs typeface="+mj-cs"/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845313" y="1690576"/>
            <a:ext cx="5630554" cy="4894508"/>
            <a:chOff x="509525" y="1568651"/>
            <a:chExt cx="5630554" cy="4894508"/>
          </a:xfrm>
        </p:grpSpPr>
        <p:sp>
          <p:nvSpPr>
            <p:cNvPr id="7" name="コンテンツ プレースホルダ 2"/>
            <p:cNvSpPr txBox="1">
              <a:spLocks/>
            </p:cNvSpPr>
            <p:nvPr/>
          </p:nvSpPr>
          <p:spPr bwMode="auto">
            <a:xfrm>
              <a:off x="2596779" y="6026405"/>
              <a:ext cx="3543300" cy="4367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dirty="0">
                  <a:latin typeface="+mn-lt"/>
                  <a:cs typeface="游ゴシック"/>
                </a:rPr>
                <a:t>F</a:t>
              </a:r>
              <a:r>
                <a:rPr lang="en-US" altLang="ja-JP" dirty="0" smtClean="0">
                  <a:latin typeface="+mn-lt"/>
                  <a:cs typeface="游ゴシック"/>
                </a:rPr>
                <a:t>requency [Hz]</a:t>
              </a:r>
            </a:p>
          </p:txBody>
        </p:sp>
        <p:sp>
          <p:nvSpPr>
            <p:cNvPr id="8" name="コンテンツ プレースホルダ 2"/>
            <p:cNvSpPr txBox="1">
              <a:spLocks/>
            </p:cNvSpPr>
            <p:nvPr/>
          </p:nvSpPr>
          <p:spPr bwMode="auto">
            <a:xfrm rot="16200000">
              <a:off x="-1328709" y="3406885"/>
              <a:ext cx="4058230" cy="381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dirty="0">
                  <a:latin typeface="+mn-lt"/>
                  <a:cs typeface="游ゴシック"/>
                </a:rPr>
                <a:t>P</a:t>
              </a:r>
              <a:r>
                <a:rPr lang="en-US" altLang="ja-JP" dirty="0" smtClean="0">
                  <a:latin typeface="+mn-lt"/>
                  <a:cs typeface="游ゴシック"/>
                </a:rPr>
                <a:t>ressure amplitude</a:t>
              </a:r>
              <a:r>
                <a:rPr lang="en-US" altLang="ja-JP" i="1" dirty="0" smtClean="0">
                  <a:latin typeface="+mn-lt"/>
                  <a:cs typeface="游ゴシック"/>
                </a:rPr>
                <a:t> </a:t>
              </a:r>
              <a:r>
                <a:rPr lang="en-US" altLang="ja-JP" dirty="0" smtClean="0">
                  <a:latin typeface="+mn-lt"/>
                  <a:cs typeface="游ゴシック"/>
                </a:rPr>
                <a:t>[Pa]</a:t>
              </a:r>
            </a:p>
          </p:txBody>
        </p:sp>
        <p:sp>
          <p:nvSpPr>
            <p:cNvPr id="12" name="テキスト ボックス 2"/>
            <p:cNvSpPr txBox="1">
              <a:spLocks noChangeArrowheads="1"/>
            </p:cNvSpPr>
            <p:nvPr/>
          </p:nvSpPr>
          <p:spPr bwMode="auto">
            <a:xfrm>
              <a:off x="2742899" y="5277503"/>
              <a:ext cx="13859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400" dirty="0" smtClean="0">
                  <a:solidFill>
                    <a:srgbClr val="FF0000"/>
                  </a:solidFill>
                  <a:latin typeface="+mn-lt"/>
                  <a:ea typeface="ＭＳ Ｐゴシック" panose="020B0600070205080204" pitchFamily="50" charset="-128"/>
                  <a:cs typeface="游ゴシック"/>
                </a:rPr>
                <a:t>制御あり</a:t>
              </a:r>
              <a:endParaRPr lang="ja-JP" altLang="en-US" sz="2400" dirty="0">
                <a:solidFill>
                  <a:srgbClr val="FF0000"/>
                </a:solidFill>
                <a:latin typeface="+mn-lt"/>
                <a:ea typeface="ＭＳ Ｐゴシック" panose="020B0600070205080204" pitchFamily="50" charset="-128"/>
                <a:cs typeface="游ゴシック"/>
              </a:endParaRPr>
            </a:p>
          </p:txBody>
        </p:sp>
        <p:cxnSp>
          <p:nvCxnSpPr>
            <p:cNvPr id="13" name="直線矢印コネクタ 12"/>
            <p:cNvCxnSpPr>
              <a:stCxn id="12" idx="1"/>
            </p:cNvCxnSpPr>
            <p:nvPr/>
          </p:nvCxnSpPr>
          <p:spPr>
            <a:xfrm flipH="1" flipV="1">
              <a:off x="2334485" y="5194679"/>
              <a:ext cx="408414" cy="313657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2"/>
            <p:cNvSpPr txBox="1">
              <a:spLocks noChangeArrowheads="1"/>
            </p:cNvSpPr>
            <p:nvPr/>
          </p:nvSpPr>
          <p:spPr bwMode="auto">
            <a:xfrm>
              <a:off x="3122341" y="1854788"/>
              <a:ext cx="13859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400" dirty="0" smtClean="0">
                  <a:latin typeface="+mn-lt"/>
                  <a:ea typeface="ＭＳ Ｐゴシック" panose="020B0600070205080204" pitchFamily="50" charset="-128"/>
                  <a:cs typeface="游ゴシック"/>
                </a:rPr>
                <a:t>制御なし</a:t>
              </a:r>
              <a:endParaRPr lang="ja-JP" altLang="en-US" sz="2400" dirty="0">
                <a:latin typeface="+mn-lt"/>
                <a:ea typeface="ＭＳ Ｐゴシック" panose="020B0600070205080204" pitchFamily="50" charset="-128"/>
                <a:cs typeface="游ゴシック"/>
              </a:endParaRPr>
            </a:p>
          </p:txBody>
        </p:sp>
        <p:cxnSp>
          <p:nvCxnSpPr>
            <p:cNvPr id="15" name="直線矢印コネクタ 14"/>
            <p:cNvCxnSpPr/>
            <p:nvPr/>
          </p:nvCxnSpPr>
          <p:spPr>
            <a:xfrm flipH="1">
              <a:off x="2543890" y="2191650"/>
              <a:ext cx="597710" cy="55245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>
                <a:latin typeface="+mn-lt"/>
              </a:rPr>
              <a:pPr>
                <a:defRPr/>
              </a:pPr>
              <a:t>10</a:t>
            </a:fld>
            <a:endParaRPr lang="ja-JP" altLang="en-US">
              <a:latin typeface="+mn-lt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flipH="1">
            <a:off x="2822714" y="2313575"/>
            <a:ext cx="654674" cy="954411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" y="1360800"/>
            <a:ext cx="7740560" cy="5220000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722400" y="1459948"/>
            <a:ext cx="5755523" cy="5213634"/>
            <a:chOff x="431906" y="1239774"/>
            <a:chExt cx="6063011" cy="5227076"/>
          </a:xfrm>
        </p:grpSpPr>
        <p:sp>
          <p:nvSpPr>
            <p:cNvPr id="7" name="コンテンツ プレースホルダ 2"/>
            <p:cNvSpPr txBox="1">
              <a:spLocks/>
            </p:cNvSpPr>
            <p:nvPr/>
          </p:nvSpPr>
          <p:spPr bwMode="auto">
            <a:xfrm>
              <a:off x="3298409" y="6070422"/>
              <a:ext cx="3196508" cy="3964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dirty="0">
                  <a:latin typeface="+mn-lt"/>
                  <a:cs typeface="游ゴシック"/>
                </a:rPr>
                <a:t>F</a:t>
              </a:r>
              <a:r>
                <a:rPr lang="en-US" altLang="ja-JP" dirty="0" smtClean="0">
                  <a:latin typeface="+mn-lt"/>
                  <a:cs typeface="游ゴシック"/>
                </a:rPr>
                <a:t>requency [Hz]</a:t>
              </a:r>
            </a:p>
          </p:txBody>
        </p:sp>
        <p:sp>
          <p:nvSpPr>
            <p:cNvPr id="8" name="コンテンツ プレースホルダ 2"/>
            <p:cNvSpPr txBox="1">
              <a:spLocks/>
            </p:cNvSpPr>
            <p:nvPr/>
          </p:nvSpPr>
          <p:spPr bwMode="auto">
            <a:xfrm rot="16200000">
              <a:off x="-1080731" y="3251306"/>
              <a:ext cx="3536030" cy="510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dirty="0">
                  <a:latin typeface="+mn-lt"/>
                  <a:cs typeface="游ゴシック"/>
                </a:rPr>
                <a:t>G</a:t>
              </a:r>
              <a:r>
                <a:rPr lang="en-US" altLang="ja-JP" dirty="0" smtClean="0">
                  <a:latin typeface="+mn-lt"/>
                  <a:cs typeface="游ゴシック"/>
                </a:rPr>
                <a:t>ain</a:t>
              </a:r>
            </a:p>
          </p:txBody>
        </p:sp>
        <p:sp>
          <p:nvSpPr>
            <p:cNvPr id="16" name="テキスト ボックス 2"/>
            <p:cNvSpPr txBox="1">
              <a:spLocks noChangeArrowheads="1"/>
            </p:cNvSpPr>
            <p:nvPr/>
          </p:nvSpPr>
          <p:spPr bwMode="auto">
            <a:xfrm>
              <a:off x="4206919" y="3627898"/>
              <a:ext cx="13859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400" dirty="0" smtClean="0">
                  <a:latin typeface="+mn-lt"/>
                  <a:ea typeface="ＭＳ Ｐゴシック" panose="020B0600070205080204" pitchFamily="50" charset="-128"/>
                  <a:cs typeface="游ゴシック"/>
                </a:rPr>
                <a:t>制御なし</a:t>
              </a:r>
              <a:endParaRPr lang="ja-JP" altLang="en-US" sz="2400" dirty="0">
                <a:latin typeface="+mn-lt"/>
                <a:ea typeface="ＭＳ Ｐゴシック" panose="020B0600070205080204" pitchFamily="50" charset="-128"/>
                <a:cs typeface="游ゴシック"/>
              </a:endParaRPr>
            </a:p>
          </p:txBody>
        </p:sp>
        <p:cxnSp>
          <p:nvCxnSpPr>
            <p:cNvPr id="17" name="直線矢印コネクタ 16"/>
            <p:cNvCxnSpPr/>
            <p:nvPr/>
          </p:nvCxnSpPr>
          <p:spPr>
            <a:xfrm flipH="1">
              <a:off x="3662099" y="3899126"/>
              <a:ext cx="544820" cy="470833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2"/>
            <p:cNvSpPr txBox="1">
              <a:spLocks noChangeArrowheads="1"/>
            </p:cNvSpPr>
            <p:nvPr/>
          </p:nvSpPr>
          <p:spPr bwMode="auto">
            <a:xfrm>
              <a:off x="3421286" y="1239774"/>
              <a:ext cx="13859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400" dirty="0" smtClean="0">
                  <a:solidFill>
                    <a:srgbClr val="FF0000"/>
                  </a:solidFill>
                  <a:latin typeface="+mn-lt"/>
                  <a:ea typeface="ＭＳ Ｐゴシック" panose="020B0600070205080204" pitchFamily="50" charset="-128"/>
                  <a:cs typeface="游ゴシック"/>
                </a:rPr>
                <a:t>制御あり</a:t>
              </a:r>
              <a:endParaRPr lang="ja-JP" altLang="en-US" sz="2400" dirty="0">
                <a:solidFill>
                  <a:srgbClr val="FF0000"/>
                </a:solidFill>
                <a:latin typeface="+mn-lt"/>
                <a:ea typeface="ＭＳ Ｐゴシック" panose="020B0600070205080204" pitchFamily="50" charset="-128"/>
                <a:cs typeface="游ゴシック"/>
              </a:endParaRPr>
            </a:p>
          </p:txBody>
        </p:sp>
        <p:cxnSp>
          <p:nvCxnSpPr>
            <p:cNvPr id="19" name="直線矢印コネクタ 18"/>
            <p:cNvCxnSpPr>
              <a:stCxn id="18" idx="1"/>
            </p:cNvCxnSpPr>
            <p:nvPr/>
          </p:nvCxnSpPr>
          <p:spPr>
            <a:xfrm flipH="1">
              <a:off x="2560667" y="1470607"/>
              <a:ext cx="860619" cy="148520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+mn-lt"/>
                <a:cs typeface="+mj-cs"/>
              </a:rPr>
              <a:t>周波数応答実験結果</a:t>
            </a:r>
            <a:endParaRPr kumimoji="1" lang="ja-JP" altLang="en-US" sz="3200" dirty="0">
              <a:latin typeface="+mn-lt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22" name="コンテンツ プレースホルダ 2"/>
          <p:cNvSpPr txBox="1">
            <a:spLocks/>
          </p:cNvSpPr>
          <p:nvPr/>
        </p:nvSpPr>
        <p:spPr bwMode="auto">
          <a:xfrm>
            <a:off x="476251" y="787136"/>
            <a:ext cx="8191499" cy="49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US" altLang="ja-JP" sz="2400" i="1" dirty="0" smtClean="0">
                <a:latin typeface="+mn-lt"/>
                <a:cs typeface="游ゴシック"/>
              </a:rPr>
              <a:t>u </a:t>
            </a:r>
            <a:r>
              <a:rPr lang="ja-JP" altLang="en-US" sz="2400" dirty="0" smtClean="0">
                <a:latin typeface="+mn-lt"/>
                <a:cs typeface="游ゴシック"/>
              </a:rPr>
              <a:t>から</a:t>
            </a:r>
            <a:r>
              <a:rPr lang="en-US" altLang="ja-JP" sz="2400" i="1" dirty="0" smtClean="0">
                <a:latin typeface="+mn-lt"/>
                <a:cs typeface="游ゴシック"/>
              </a:rPr>
              <a:t>P</a:t>
            </a:r>
            <a:r>
              <a:rPr lang="en-US" altLang="ja-JP" baseline="-25000" dirty="0" smtClean="0">
                <a:latin typeface="+mn-lt"/>
                <a:cs typeface="游ゴシック"/>
              </a:rPr>
              <a:t>c1</a:t>
            </a:r>
            <a:r>
              <a:rPr lang="ja-JP" altLang="en-US" sz="2400" dirty="0" smtClean="0">
                <a:latin typeface="+mn-lt"/>
                <a:cs typeface="游ゴシック"/>
              </a:rPr>
              <a:t>：共振周波数では圧力</a:t>
            </a:r>
            <a:r>
              <a:rPr lang="ja-JP" altLang="en-US" sz="2400" dirty="0">
                <a:latin typeface="+mn-lt"/>
                <a:cs typeface="游ゴシック"/>
              </a:rPr>
              <a:t>振幅小 ⇒ ゲイン</a:t>
            </a:r>
            <a:r>
              <a:rPr lang="ja-JP" altLang="en-US" sz="2400" dirty="0" smtClean="0">
                <a:latin typeface="+mn-lt"/>
                <a:cs typeface="游ゴシック"/>
              </a:rPr>
              <a:t>大という傾向</a:t>
            </a:r>
            <a:endParaRPr lang="ja-JP" altLang="en-US" sz="2400" dirty="0">
              <a:latin typeface="+mn-lt"/>
              <a:cs typeface="游ゴシック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4583113" y="1925111"/>
            <a:ext cx="3603957" cy="1340716"/>
            <a:chOff x="4583113" y="1925111"/>
            <a:chExt cx="3603957" cy="1340716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4583113" y="1925111"/>
              <a:ext cx="3603957" cy="1340716"/>
              <a:chOff x="1432778" y="885217"/>
              <a:chExt cx="6287154" cy="2013526"/>
            </a:xfrm>
          </p:grpSpPr>
          <p:sp>
            <p:nvSpPr>
              <p:cNvPr id="13" name="正方形/長方形 12"/>
              <p:cNvSpPr/>
              <p:nvPr/>
            </p:nvSpPr>
            <p:spPr>
              <a:xfrm>
                <a:off x="4596473" y="1201057"/>
                <a:ext cx="82746" cy="76227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 dirty="0"/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4348234" y="1404330"/>
                <a:ext cx="248239" cy="40654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 dirty="0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4679219" y="1404330"/>
                <a:ext cx="124119" cy="40654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 dirty="0"/>
              </a:p>
            </p:txBody>
          </p:sp>
          <p:cxnSp>
            <p:nvCxnSpPr>
              <p:cNvPr id="20" name="直線コネクタ 19"/>
              <p:cNvCxnSpPr/>
              <p:nvPr/>
            </p:nvCxnSpPr>
            <p:spPr>
              <a:xfrm>
                <a:off x="4803339" y="1099421"/>
                <a:ext cx="0" cy="101636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20"/>
              <p:cNvCxnSpPr/>
              <p:nvPr/>
            </p:nvCxnSpPr>
            <p:spPr>
              <a:xfrm>
                <a:off x="4348234" y="1099421"/>
                <a:ext cx="0" cy="101636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コネクタ 22"/>
              <p:cNvCxnSpPr/>
              <p:nvPr/>
            </p:nvCxnSpPr>
            <p:spPr>
              <a:xfrm>
                <a:off x="4886085" y="1099421"/>
                <a:ext cx="0" cy="15245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/>
              <p:cNvCxnSpPr/>
              <p:nvPr/>
            </p:nvCxnSpPr>
            <p:spPr>
              <a:xfrm>
                <a:off x="4886085" y="1963330"/>
                <a:ext cx="0" cy="15245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/>
              <p:cNvCxnSpPr/>
              <p:nvPr/>
            </p:nvCxnSpPr>
            <p:spPr>
              <a:xfrm>
                <a:off x="4886085" y="1251876"/>
                <a:ext cx="12411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/>
              <p:cNvCxnSpPr/>
              <p:nvPr/>
            </p:nvCxnSpPr>
            <p:spPr>
              <a:xfrm>
                <a:off x="4886085" y="1963330"/>
                <a:ext cx="12411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コネクタ 26"/>
              <p:cNvCxnSpPr/>
              <p:nvPr/>
            </p:nvCxnSpPr>
            <p:spPr>
              <a:xfrm>
                <a:off x="5010204" y="1251876"/>
                <a:ext cx="0" cy="71145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/>
              <p:cNvCxnSpPr/>
              <p:nvPr/>
            </p:nvCxnSpPr>
            <p:spPr>
              <a:xfrm>
                <a:off x="4803339" y="1099421"/>
                <a:ext cx="8274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コネクタ 28"/>
              <p:cNvCxnSpPr/>
              <p:nvPr/>
            </p:nvCxnSpPr>
            <p:spPr>
              <a:xfrm>
                <a:off x="4803339" y="2115785"/>
                <a:ext cx="8274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/>
              <p:cNvCxnSpPr/>
              <p:nvPr/>
            </p:nvCxnSpPr>
            <p:spPr>
              <a:xfrm>
                <a:off x="4265488" y="1099421"/>
                <a:ext cx="8274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30"/>
              <p:cNvCxnSpPr/>
              <p:nvPr/>
            </p:nvCxnSpPr>
            <p:spPr>
              <a:xfrm>
                <a:off x="4265488" y="2115785"/>
                <a:ext cx="8274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コネクタ 31"/>
              <p:cNvCxnSpPr/>
              <p:nvPr/>
            </p:nvCxnSpPr>
            <p:spPr>
              <a:xfrm>
                <a:off x="4141368" y="1251876"/>
                <a:ext cx="12411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コネクタ 32"/>
              <p:cNvCxnSpPr/>
              <p:nvPr/>
            </p:nvCxnSpPr>
            <p:spPr>
              <a:xfrm>
                <a:off x="4141368" y="1963330"/>
                <a:ext cx="12411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/>
              <p:cNvCxnSpPr/>
              <p:nvPr/>
            </p:nvCxnSpPr>
            <p:spPr>
              <a:xfrm>
                <a:off x="4265488" y="1099421"/>
                <a:ext cx="0" cy="15245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コネクタ 34"/>
              <p:cNvCxnSpPr/>
              <p:nvPr/>
            </p:nvCxnSpPr>
            <p:spPr>
              <a:xfrm>
                <a:off x="4265488" y="1963330"/>
                <a:ext cx="0" cy="15245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コネクタ 35"/>
              <p:cNvCxnSpPr/>
              <p:nvPr/>
            </p:nvCxnSpPr>
            <p:spPr>
              <a:xfrm>
                <a:off x="4141368" y="1251876"/>
                <a:ext cx="0" cy="71145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グループ化 36"/>
              <p:cNvGrpSpPr/>
              <p:nvPr/>
            </p:nvGrpSpPr>
            <p:grpSpPr>
              <a:xfrm>
                <a:off x="2122920" y="1099421"/>
                <a:ext cx="455105" cy="1016364"/>
                <a:chOff x="1106458" y="1099421"/>
                <a:chExt cx="455105" cy="1016364"/>
              </a:xfrm>
            </p:grpSpPr>
            <p:cxnSp>
              <p:nvCxnSpPr>
                <p:cNvPr id="90" name="直線コネクタ 89"/>
                <p:cNvCxnSpPr/>
                <p:nvPr/>
              </p:nvCxnSpPr>
              <p:spPr>
                <a:xfrm>
                  <a:off x="1106458" y="1099421"/>
                  <a:ext cx="0" cy="101636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線コネクタ 90"/>
                <p:cNvCxnSpPr/>
                <p:nvPr/>
              </p:nvCxnSpPr>
              <p:spPr>
                <a:xfrm>
                  <a:off x="1106458" y="1099421"/>
                  <a:ext cx="289612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線コネクタ 91"/>
                <p:cNvCxnSpPr/>
                <p:nvPr/>
              </p:nvCxnSpPr>
              <p:spPr>
                <a:xfrm>
                  <a:off x="1106458" y="2115785"/>
                  <a:ext cx="289612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線コネクタ 92"/>
                <p:cNvCxnSpPr/>
                <p:nvPr/>
              </p:nvCxnSpPr>
              <p:spPr>
                <a:xfrm>
                  <a:off x="1396070" y="1099421"/>
                  <a:ext cx="165493" cy="30490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線コネクタ 93"/>
                <p:cNvCxnSpPr/>
                <p:nvPr/>
              </p:nvCxnSpPr>
              <p:spPr>
                <a:xfrm flipV="1">
                  <a:off x="1396070" y="1810876"/>
                  <a:ext cx="165493" cy="30490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線コネクタ 94"/>
                <p:cNvCxnSpPr/>
                <p:nvPr/>
              </p:nvCxnSpPr>
              <p:spPr>
                <a:xfrm flipV="1">
                  <a:off x="1271950" y="1099421"/>
                  <a:ext cx="124119" cy="30490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線コネクタ 95"/>
                <p:cNvCxnSpPr/>
                <p:nvPr/>
              </p:nvCxnSpPr>
              <p:spPr>
                <a:xfrm>
                  <a:off x="1271950" y="1810876"/>
                  <a:ext cx="124119" cy="30490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線コネクタ 96"/>
                <p:cNvCxnSpPr/>
                <p:nvPr/>
              </p:nvCxnSpPr>
              <p:spPr>
                <a:xfrm>
                  <a:off x="1271950" y="1404330"/>
                  <a:ext cx="0" cy="40654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線コネクタ 97"/>
                <p:cNvCxnSpPr/>
                <p:nvPr/>
              </p:nvCxnSpPr>
              <p:spPr>
                <a:xfrm>
                  <a:off x="1396070" y="1099421"/>
                  <a:ext cx="0" cy="101636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線コネクタ 98"/>
                <p:cNvCxnSpPr/>
                <p:nvPr/>
              </p:nvCxnSpPr>
              <p:spPr>
                <a:xfrm>
                  <a:off x="1189204" y="1404330"/>
                  <a:ext cx="0" cy="40654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線コネクタ 99"/>
                <p:cNvCxnSpPr/>
                <p:nvPr/>
              </p:nvCxnSpPr>
              <p:spPr>
                <a:xfrm>
                  <a:off x="1189204" y="1404330"/>
                  <a:ext cx="8274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線コネクタ 100"/>
                <p:cNvCxnSpPr/>
                <p:nvPr/>
              </p:nvCxnSpPr>
              <p:spPr>
                <a:xfrm>
                  <a:off x="1189204" y="1810876"/>
                  <a:ext cx="8274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直線コネクタ 37"/>
              <p:cNvCxnSpPr/>
              <p:nvPr/>
            </p:nvCxnSpPr>
            <p:spPr>
              <a:xfrm>
                <a:off x="2578201" y="1404330"/>
                <a:ext cx="846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コネクタ 38"/>
              <p:cNvCxnSpPr/>
              <p:nvPr/>
            </p:nvCxnSpPr>
            <p:spPr>
              <a:xfrm>
                <a:off x="2578025" y="1810876"/>
                <a:ext cx="900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グループ化 39"/>
              <p:cNvGrpSpPr/>
              <p:nvPr/>
            </p:nvGrpSpPr>
            <p:grpSpPr>
              <a:xfrm>
                <a:off x="6610473" y="1099421"/>
                <a:ext cx="455105" cy="1016364"/>
                <a:chOff x="8553624" y="1099421"/>
                <a:chExt cx="455105" cy="1016364"/>
              </a:xfrm>
            </p:grpSpPr>
            <p:cxnSp>
              <p:nvCxnSpPr>
                <p:cNvPr id="78" name="直線コネクタ 77"/>
                <p:cNvCxnSpPr/>
                <p:nvPr/>
              </p:nvCxnSpPr>
              <p:spPr>
                <a:xfrm>
                  <a:off x="9008729" y="1099421"/>
                  <a:ext cx="0" cy="101636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線コネクタ 78"/>
                <p:cNvCxnSpPr/>
                <p:nvPr/>
              </p:nvCxnSpPr>
              <p:spPr>
                <a:xfrm>
                  <a:off x="8719117" y="1099421"/>
                  <a:ext cx="289612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線コネクタ 79"/>
                <p:cNvCxnSpPr/>
                <p:nvPr/>
              </p:nvCxnSpPr>
              <p:spPr>
                <a:xfrm>
                  <a:off x="8719117" y="2115785"/>
                  <a:ext cx="289612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線コネクタ 80"/>
                <p:cNvCxnSpPr/>
                <p:nvPr/>
              </p:nvCxnSpPr>
              <p:spPr>
                <a:xfrm>
                  <a:off x="8553624" y="1810876"/>
                  <a:ext cx="165493" cy="30490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線コネクタ 81"/>
                <p:cNvCxnSpPr/>
                <p:nvPr/>
              </p:nvCxnSpPr>
              <p:spPr>
                <a:xfrm flipV="1">
                  <a:off x="8553624" y="1099421"/>
                  <a:ext cx="165493" cy="30490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線コネクタ 82"/>
                <p:cNvCxnSpPr/>
                <p:nvPr/>
              </p:nvCxnSpPr>
              <p:spPr>
                <a:xfrm flipV="1">
                  <a:off x="8719117" y="1810876"/>
                  <a:ext cx="124119" cy="30490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線コネクタ 83"/>
                <p:cNvCxnSpPr/>
                <p:nvPr/>
              </p:nvCxnSpPr>
              <p:spPr>
                <a:xfrm>
                  <a:off x="8719117" y="1099421"/>
                  <a:ext cx="124119" cy="30490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線コネクタ 84"/>
                <p:cNvCxnSpPr/>
                <p:nvPr/>
              </p:nvCxnSpPr>
              <p:spPr>
                <a:xfrm>
                  <a:off x="8925983" y="1404330"/>
                  <a:ext cx="0" cy="40654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線コネクタ 85"/>
                <p:cNvCxnSpPr/>
                <p:nvPr/>
              </p:nvCxnSpPr>
              <p:spPr>
                <a:xfrm>
                  <a:off x="8719117" y="1099421"/>
                  <a:ext cx="0" cy="101636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直線コネクタ 86"/>
                <p:cNvCxnSpPr/>
                <p:nvPr/>
              </p:nvCxnSpPr>
              <p:spPr>
                <a:xfrm>
                  <a:off x="8843236" y="1404330"/>
                  <a:ext cx="0" cy="40654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線コネクタ 87"/>
                <p:cNvCxnSpPr/>
                <p:nvPr/>
              </p:nvCxnSpPr>
              <p:spPr>
                <a:xfrm>
                  <a:off x="8843236" y="1404330"/>
                  <a:ext cx="8274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線コネクタ 88"/>
                <p:cNvCxnSpPr/>
                <p:nvPr/>
              </p:nvCxnSpPr>
              <p:spPr>
                <a:xfrm>
                  <a:off x="8843236" y="1810876"/>
                  <a:ext cx="8274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円/楕円 329"/>
              <p:cNvSpPr/>
              <p:nvPr/>
            </p:nvSpPr>
            <p:spPr>
              <a:xfrm>
                <a:off x="3893126" y="1505966"/>
                <a:ext cx="188408" cy="16219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 dirty="0"/>
              </a:p>
            </p:txBody>
          </p:sp>
          <p:sp>
            <p:nvSpPr>
              <p:cNvPr id="43" name="正方形/長方形 42"/>
              <p:cNvSpPr/>
              <p:nvPr/>
            </p:nvSpPr>
            <p:spPr>
              <a:xfrm>
                <a:off x="4224114" y="1906366"/>
                <a:ext cx="826649" cy="6008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ja-JP" sz="2000" i="1" dirty="0">
                    <a:latin typeface="+mn-lt"/>
                    <a:cs typeface="Times New Roman" pitchFamily="18" charset="0"/>
                  </a:rPr>
                  <a:t>T</a:t>
                </a:r>
                <a:r>
                  <a:rPr lang="en-US" altLang="ja-JP" sz="2000" baseline="-25000" dirty="0">
                    <a:latin typeface="+mn-lt"/>
                    <a:cs typeface="Times New Roman" pitchFamily="18" charset="0"/>
                  </a:rPr>
                  <a:t>H</a:t>
                </a:r>
              </a:p>
            </p:txBody>
          </p:sp>
          <p:sp>
            <p:nvSpPr>
              <p:cNvPr id="44" name="正方形/長方形 43"/>
              <p:cNvSpPr/>
              <p:nvPr/>
            </p:nvSpPr>
            <p:spPr>
              <a:xfrm>
                <a:off x="4657956" y="2065354"/>
                <a:ext cx="826649" cy="6008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ja-JP" sz="2000" i="1" dirty="0">
                    <a:latin typeface="+mn-lt"/>
                    <a:cs typeface="Times New Roman" pitchFamily="18" charset="0"/>
                  </a:rPr>
                  <a:t>T</a:t>
                </a:r>
                <a:r>
                  <a:rPr lang="en-US" altLang="ja-JP" sz="2000" baseline="-25000" dirty="0">
                    <a:latin typeface="+mn-lt"/>
                    <a:cs typeface="Times New Roman" pitchFamily="18" charset="0"/>
                  </a:rPr>
                  <a:t>C</a:t>
                </a:r>
              </a:p>
            </p:txBody>
          </p:sp>
          <p:sp>
            <p:nvSpPr>
              <p:cNvPr id="45" name="正方形/長方形 44"/>
              <p:cNvSpPr/>
              <p:nvPr/>
            </p:nvSpPr>
            <p:spPr>
              <a:xfrm>
                <a:off x="1432778" y="2024913"/>
                <a:ext cx="1774954" cy="6008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ja-JP" sz="2000" dirty="0">
                    <a:latin typeface="+mn-lt"/>
                    <a:cs typeface="Times New Roman" pitchFamily="18" charset="0"/>
                  </a:rPr>
                  <a:t>SPK1</a:t>
                </a:r>
                <a:endParaRPr lang="en-US" altLang="ja-JP" sz="2000" baseline="-25000" dirty="0">
                  <a:latin typeface="+mn-lt"/>
                  <a:cs typeface="Times New Roman" pitchFamily="18" charset="0"/>
                </a:endParaRPr>
              </a:p>
            </p:txBody>
          </p:sp>
          <p:sp>
            <p:nvSpPr>
              <p:cNvPr id="46" name="正方形/長方形 45"/>
              <p:cNvSpPr/>
              <p:nvPr/>
            </p:nvSpPr>
            <p:spPr>
              <a:xfrm>
                <a:off x="6151656" y="2019703"/>
                <a:ext cx="1568276" cy="6008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ja-JP" sz="2000" dirty="0">
                    <a:latin typeface="+mn-lt"/>
                    <a:cs typeface="Times New Roman" pitchFamily="18" charset="0"/>
                  </a:rPr>
                  <a:t>SPK2</a:t>
                </a:r>
                <a:endParaRPr lang="en-US" altLang="ja-JP" sz="2000" baseline="-25000" dirty="0">
                  <a:latin typeface="+mn-lt"/>
                  <a:cs typeface="Times New Roman" pitchFamily="18" charset="0"/>
                </a:endParaRPr>
              </a:p>
            </p:txBody>
          </p:sp>
          <p:grpSp>
            <p:nvGrpSpPr>
              <p:cNvPr id="47" name="グループ化 46"/>
              <p:cNvGrpSpPr/>
              <p:nvPr/>
            </p:nvGrpSpPr>
            <p:grpSpPr>
              <a:xfrm>
                <a:off x="4662280" y="1417056"/>
                <a:ext cx="144790" cy="381094"/>
                <a:chOff x="7867179" y="37534054"/>
                <a:chExt cx="648072" cy="1800200"/>
              </a:xfrm>
            </p:grpSpPr>
            <p:sp>
              <p:nvSpPr>
                <p:cNvPr id="66" name="正方形/長方形 65"/>
                <p:cNvSpPr/>
                <p:nvPr/>
              </p:nvSpPr>
              <p:spPr>
                <a:xfrm>
                  <a:off x="7867179" y="37534054"/>
                  <a:ext cx="648072" cy="1800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350" dirty="0"/>
                </a:p>
              </p:txBody>
            </p:sp>
            <p:cxnSp>
              <p:nvCxnSpPr>
                <p:cNvPr id="67" name="直線コネクタ 66"/>
                <p:cNvCxnSpPr/>
                <p:nvPr/>
              </p:nvCxnSpPr>
              <p:spPr>
                <a:xfrm>
                  <a:off x="7867179" y="37678070"/>
                  <a:ext cx="64807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線コネクタ 67"/>
                <p:cNvCxnSpPr/>
                <p:nvPr/>
              </p:nvCxnSpPr>
              <p:spPr>
                <a:xfrm>
                  <a:off x="7867179" y="37830470"/>
                  <a:ext cx="64807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線コネクタ 68"/>
                <p:cNvCxnSpPr/>
                <p:nvPr/>
              </p:nvCxnSpPr>
              <p:spPr>
                <a:xfrm>
                  <a:off x="7867179" y="37982870"/>
                  <a:ext cx="64807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線コネクタ 69"/>
                <p:cNvCxnSpPr/>
                <p:nvPr/>
              </p:nvCxnSpPr>
              <p:spPr>
                <a:xfrm>
                  <a:off x="7867179" y="38135270"/>
                  <a:ext cx="64807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線コネクタ 70"/>
                <p:cNvCxnSpPr/>
                <p:nvPr/>
              </p:nvCxnSpPr>
              <p:spPr>
                <a:xfrm>
                  <a:off x="7867179" y="38287670"/>
                  <a:ext cx="64807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線コネクタ 71"/>
                <p:cNvCxnSpPr/>
                <p:nvPr/>
              </p:nvCxnSpPr>
              <p:spPr>
                <a:xfrm>
                  <a:off x="7867179" y="38440070"/>
                  <a:ext cx="64807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線コネクタ 72"/>
                <p:cNvCxnSpPr/>
                <p:nvPr/>
              </p:nvCxnSpPr>
              <p:spPr>
                <a:xfrm>
                  <a:off x="7867179" y="38592470"/>
                  <a:ext cx="64807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線コネクタ 73"/>
                <p:cNvCxnSpPr/>
                <p:nvPr/>
              </p:nvCxnSpPr>
              <p:spPr>
                <a:xfrm>
                  <a:off x="7867179" y="38744870"/>
                  <a:ext cx="64807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線コネクタ 74"/>
                <p:cNvCxnSpPr/>
                <p:nvPr/>
              </p:nvCxnSpPr>
              <p:spPr>
                <a:xfrm>
                  <a:off x="7867179" y="38897270"/>
                  <a:ext cx="64807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線コネクタ 75"/>
                <p:cNvCxnSpPr/>
                <p:nvPr/>
              </p:nvCxnSpPr>
              <p:spPr>
                <a:xfrm>
                  <a:off x="7867179" y="39049670"/>
                  <a:ext cx="64807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直線コネクタ 76"/>
                <p:cNvCxnSpPr/>
                <p:nvPr/>
              </p:nvCxnSpPr>
              <p:spPr>
                <a:xfrm>
                  <a:off x="7867179" y="39190238"/>
                  <a:ext cx="64807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グループ化 47"/>
              <p:cNvGrpSpPr/>
              <p:nvPr/>
            </p:nvGrpSpPr>
            <p:grpSpPr>
              <a:xfrm>
                <a:off x="3359680" y="1203769"/>
                <a:ext cx="367155" cy="818985"/>
                <a:chOff x="1963972" y="1574358"/>
                <a:chExt cx="367155" cy="818985"/>
              </a:xfrm>
            </p:grpSpPr>
            <p:sp>
              <p:nvSpPr>
                <p:cNvPr id="64" name="フリーフォーム 63"/>
                <p:cNvSpPr/>
                <p:nvPr/>
              </p:nvSpPr>
              <p:spPr>
                <a:xfrm>
                  <a:off x="1963972" y="1574358"/>
                  <a:ext cx="182880" cy="818985"/>
                </a:xfrm>
                <a:custGeom>
                  <a:avLst/>
                  <a:gdLst>
                    <a:gd name="connsiteX0" fmla="*/ 182880 w 182880"/>
                    <a:gd name="connsiteY0" fmla="*/ 0 h 818985"/>
                    <a:gd name="connsiteX1" fmla="*/ 39757 w 182880"/>
                    <a:gd name="connsiteY1" fmla="*/ 318052 h 818985"/>
                    <a:gd name="connsiteX2" fmla="*/ 127221 w 182880"/>
                    <a:gd name="connsiteY2" fmla="*/ 572494 h 818985"/>
                    <a:gd name="connsiteX3" fmla="*/ 0 w 182880"/>
                    <a:gd name="connsiteY3" fmla="*/ 818985 h 818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2880" h="818985">
                      <a:moveTo>
                        <a:pt x="182880" y="0"/>
                      </a:moveTo>
                      <a:cubicBezTo>
                        <a:pt x="115956" y="111318"/>
                        <a:pt x="49033" y="222636"/>
                        <a:pt x="39757" y="318052"/>
                      </a:cubicBezTo>
                      <a:cubicBezTo>
                        <a:pt x="30480" y="413468"/>
                        <a:pt x="133847" y="489005"/>
                        <a:pt x="127221" y="572494"/>
                      </a:cubicBezTo>
                      <a:cubicBezTo>
                        <a:pt x="120595" y="655983"/>
                        <a:pt x="60297" y="737484"/>
                        <a:pt x="0" y="818985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65" name="フリーフォーム 64"/>
                <p:cNvSpPr/>
                <p:nvPr/>
              </p:nvSpPr>
              <p:spPr>
                <a:xfrm>
                  <a:off x="2148247" y="1574358"/>
                  <a:ext cx="182880" cy="818985"/>
                </a:xfrm>
                <a:custGeom>
                  <a:avLst/>
                  <a:gdLst>
                    <a:gd name="connsiteX0" fmla="*/ 182880 w 182880"/>
                    <a:gd name="connsiteY0" fmla="*/ 0 h 818985"/>
                    <a:gd name="connsiteX1" fmla="*/ 39757 w 182880"/>
                    <a:gd name="connsiteY1" fmla="*/ 318052 h 818985"/>
                    <a:gd name="connsiteX2" fmla="*/ 127221 w 182880"/>
                    <a:gd name="connsiteY2" fmla="*/ 572494 h 818985"/>
                    <a:gd name="connsiteX3" fmla="*/ 0 w 182880"/>
                    <a:gd name="connsiteY3" fmla="*/ 818985 h 818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2880" h="818985">
                      <a:moveTo>
                        <a:pt x="182880" y="0"/>
                      </a:moveTo>
                      <a:cubicBezTo>
                        <a:pt x="115956" y="111318"/>
                        <a:pt x="49033" y="222636"/>
                        <a:pt x="39757" y="318052"/>
                      </a:cubicBezTo>
                      <a:cubicBezTo>
                        <a:pt x="30480" y="413468"/>
                        <a:pt x="133847" y="489005"/>
                        <a:pt x="127221" y="572494"/>
                      </a:cubicBezTo>
                      <a:cubicBezTo>
                        <a:pt x="120595" y="655983"/>
                        <a:pt x="60297" y="737484"/>
                        <a:pt x="0" y="818985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cxnSp>
            <p:nvCxnSpPr>
              <p:cNvPr id="49" name="直線コネクタ 48"/>
              <p:cNvCxnSpPr/>
              <p:nvPr/>
            </p:nvCxnSpPr>
            <p:spPr>
              <a:xfrm>
                <a:off x="3617952" y="1404330"/>
                <a:ext cx="522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コネクタ 49"/>
              <p:cNvCxnSpPr/>
              <p:nvPr/>
            </p:nvCxnSpPr>
            <p:spPr>
              <a:xfrm>
                <a:off x="3663427" y="1810876"/>
                <a:ext cx="468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" name="グループ化 50"/>
              <p:cNvGrpSpPr/>
              <p:nvPr/>
            </p:nvGrpSpPr>
            <p:grpSpPr>
              <a:xfrm>
                <a:off x="5497537" y="1231625"/>
                <a:ext cx="367155" cy="818985"/>
                <a:chOff x="1963972" y="1574358"/>
                <a:chExt cx="367155" cy="818985"/>
              </a:xfrm>
            </p:grpSpPr>
            <p:sp>
              <p:nvSpPr>
                <p:cNvPr id="62" name="フリーフォーム 61"/>
                <p:cNvSpPr/>
                <p:nvPr/>
              </p:nvSpPr>
              <p:spPr>
                <a:xfrm>
                  <a:off x="1963972" y="1574358"/>
                  <a:ext cx="182880" cy="818985"/>
                </a:xfrm>
                <a:custGeom>
                  <a:avLst/>
                  <a:gdLst>
                    <a:gd name="connsiteX0" fmla="*/ 182880 w 182880"/>
                    <a:gd name="connsiteY0" fmla="*/ 0 h 818985"/>
                    <a:gd name="connsiteX1" fmla="*/ 39757 w 182880"/>
                    <a:gd name="connsiteY1" fmla="*/ 318052 h 818985"/>
                    <a:gd name="connsiteX2" fmla="*/ 127221 w 182880"/>
                    <a:gd name="connsiteY2" fmla="*/ 572494 h 818985"/>
                    <a:gd name="connsiteX3" fmla="*/ 0 w 182880"/>
                    <a:gd name="connsiteY3" fmla="*/ 818985 h 818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2880" h="818985">
                      <a:moveTo>
                        <a:pt x="182880" y="0"/>
                      </a:moveTo>
                      <a:cubicBezTo>
                        <a:pt x="115956" y="111318"/>
                        <a:pt x="49033" y="222636"/>
                        <a:pt x="39757" y="318052"/>
                      </a:cubicBezTo>
                      <a:cubicBezTo>
                        <a:pt x="30480" y="413468"/>
                        <a:pt x="133847" y="489005"/>
                        <a:pt x="127221" y="572494"/>
                      </a:cubicBezTo>
                      <a:cubicBezTo>
                        <a:pt x="120595" y="655983"/>
                        <a:pt x="60297" y="737484"/>
                        <a:pt x="0" y="818985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63" name="フリーフォーム 62"/>
                <p:cNvSpPr/>
                <p:nvPr/>
              </p:nvSpPr>
              <p:spPr>
                <a:xfrm>
                  <a:off x="2148247" y="1574358"/>
                  <a:ext cx="182880" cy="818985"/>
                </a:xfrm>
                <a:custGeom>
                  <a:avLst/>
                  <a:gdLst>
                    <a:gd name="connsiteX0" fmla="*/ 182880 w 182880"/>
                    <a:gd name="connsiteY0" fmla="*/ 0 h 818985"/>
                    <a:gd name="connsiteX1" fmla="*/ 39757 w 182880"/>
                    <a:gd name="connsiteY1" fmla="*/ 318052 h 818985"/>
                    <a:gd name="connsiteX2" fmla="*/ 127221 w 182880"/>
                    <a:gd name="connsiteY2" fmla="*/ 572494 h 818985"/>
                    <a:gd name="connsiteX3" fmla="*/ 0 w 182880"/>
                    <a:gd name="connsiteY3" fmla="*/ 818985 h 818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2880" h="818985">
                      <a:moveTo>
                        <a:pt x="182880" y="0"/>
                      </a:moveTo>
                      <a:cubicBezTo>
                        <a:pt x="115956" y="111318"/>
                        <a:pt x="49033" y="222636"/>
                        <a:pt x="39757" y="318052"/>
                      </a:cubicBezTo>
                      <a:cubicBezTo>
                        <a:pt x="30480" y="413468"/>
                        <a:pt x="133847" y="489005"/>
                        <a:pt x="127221" y="572494"/>
                      </a:cubicBezTo>
                      <a:cubicBezTo>
                        <a:pt x="120595" y="655983"/>
                        <a:pt x="60297" y="737484"/>
                        <a:pt x="0" y="818985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cxnSp>
            <p:nvCxnSpPr>
              <p:cNvPr id="52" name="直線コネクタ 51"/>
              <p:cNvCxnSpPr/>
              <p:nvPr/>
            </p:nvCxnSpPr>
            <p:spPr>
              <a:xfrm>
                <a:off x="5026297" y="1404330"/>
                <a:ext cx="558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コネクタ 52"/>
              <p:cNvCxnSpPr/>
              <p:nvPr/>
            </p:nvCxnSpPr>
            <p:spPr>
              <a:xfrm>
                <a:off x="5026297" y="1810876"/>
                <a:ext cx="594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コネクタ 53"/>
              <p:cNvCxnSpPr/>
              <p:nvPr/>
            </p:nvCxnSpPr>
            <p:spPr>
              <a:xfrm>
                <a:off x="5764385" y="1404330"/>
                <a:ext cx="846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コネクタ 54"/>
              <p:cNvCxnSpPr/>
              <p:nvPr/>
            </p:nvCxnSpPr>
            <p:spPr>
              <a:xfrm>
                <a:off x="5800385" y="1810876"/>
                <a:ext cx="810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矢印コネクタ 55"/>
              <p:cNvCxnSpPr/>
              <p:nvPr/>
            </p:nvCxnSpPr>
            <p:spPr>
              <a:xfrm flipH="1">
                <a:off x="7076740" y="1609175"/>
                <a:ext cx="432000" cy="121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テキスト ボックス 56"/>
              <p:cNvSpPr txBox="1"/>
              <p:nvPr/>
            </p:nvSpPr>
            <p:spPr>
              <a:xfrm>
                <a:off x="7008940" y="885217"/>
                <a:ext cx="545822" cy="785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800" i="1" dirty="0" smtClean="0">
                    <a:solidFill>
                      <a:srgbClr val="3333FF"/>
                    </a:solidFill>
                    <a:latin typeface="+mn-lt"/>
                    <a:cs typeface="Times New Roman" panose="02020603050405020304" pitchFamily="18" charset="0"/>
                  </a:rPr>
                  <a:t>u</a:t>
                </a:r>
                <a:endParaRPr kumimoji="1" lang="ja-JP" altLang="en-US" sz="2800" i="1" dirty="0">
                  <a:solidFill>
                    <a:srgbClr val="3333FF"/>
                  </a:solidFill>
                  <a:latin typeface="+mn-lt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8" name="直線矢印コネクタ 57"/>
              <p:cNvCxnSpPr>
                <a:stCxn id="41" idx="4"/>
              </p:cNvCxnSpPr>
              <p:nvPr/>
            </p:nvCxnSpPr>
            <p:spPr>
              <a:xfrm flipH="1">
                <a:off x="3724375" y="1668164"/>
                <a:ext cx="262954" cy="49636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w="sm" len="sm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線矢印コネクタ 58"/>
              <p:cNvCxnSpPr/>
              <p:nvPr/>
            </p:nvCxnSpPr>
            <p:spPr>
              <a:xfrm rot="10800000" flipH="1">
                <a:off x="1689275" y="1603082"/>
                <a:ext cx="432000" cy="121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テキスト ボックス 59"/>
              <p:cNvSpPr txBox="1"/>
              <p:nvPr/>
            </p:nvSpPr>
            <p:spPr>
              <a:xfrm>
                <a:off x="1503799" y="906438"/>
                <a:ext cx="545822" cy="785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800" i="1" dirty="0" smtClean="0">
                    <a:latin typeface="+mn-lt"/>
                    <a:cs typeface="Times New Roman" panose="02020603050405020304" pitchFamily="18" charset="0"/>
                  </a:rPr>
                  <a:t>w</a:t>
                </a:r>
                <a:endParaRPr kumimoji="1" lang="ja-JP" altLang="en-US" sz="2800" i="1" dirty="0">
                  <a:latin typeface="+mn-lt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1" name="直線矢印コネクタ 60"/>
              <p:cNvCxnSpPr/>
              <p:nvPr/>
            </p:nvCxnSpPr>
            <p:spPr>
              <a:xfrm flipH="1">
                <a:off x="3721984" y="2164534"/>
                <a:ext cx="0" cy="73420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" name="正方形/長方形 101"/>
            <p:cNvSpPr/>
            <p:nvPr/>
          </p:nvSpPr>
          <p:spPr>
            <a:xfrm>
              <a:off x="5776130" y="2633049"/>
              <a:ext cx="84954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ja-JP" sz="2800" i="1" dirty="0">
                  <a:solidFill>
                    <a:srgbClr val="3333FF"/>
                  </a:solidFill>
                  <a:latin typeface="+mn-lt"/>
                  <a:cs typeface="Times New Roman" pitchFamily="18" charset="0"/>
                </a:rPr>
                <a:t>p</a:t>
              </a:r>
              <a:r>
                <a:rPr lang="en-US" altLang="ja-JP" sz="3600" baseline="-25000" dirty="0" smtClean="0">
                  <a:solidFill>
                    <a:srgbClr val="3333FF"/>
                  </a:solidFill>
                  <a:latin typeface="+mn-lt"/>
                  <a:cs typeface="Times New Roman" pitchFamily="18" charset="0"/>
                </a:rPr>
                <a:t>c1</a:t>
              </a:r>
              <a:endParaRPr lang="en-US" altLang="ja-JP" sz="3600" baseline="-25000" dirty="0">
                <a:solidFill>
                  <a:srgbClr val="3333FF"/>
                </a:solidFill>
                <a:latin typeface="+mn-lt"/>
                <a:cs typeface="Times New Roman" pitchFamily="18" charset="0"/>
              </a:endParaRPr>
            </a:p>
          </p:txBody>
        </p:sp>
      </p:grp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>
                <a:latin typeface="+mn-lt"/>
              </a:rPr>
              <a:pPr>
                <a:defRPr/>
              </a:pPr>
              <a:t>11</a:t>
            </a:fld>
            <a:endParaRPr lang="ja-JP" altLang="en-US">
              <a:latin typeface="+mn-lt"/>
            </a:endParaRPr>
          </a:p>
        </p:txBody>
      </p:sp>
      <p:sp>
        <p:nvSpPr>
          <p:cNvPr id="103" name="円/楕円 329"/>
          <p:cNvSpPr/>
          <p:nvPr/>
        </p:nvSpPr>
        <p:spPr>
          <a:xfrm>
            <a:off x="6674200" y="2340000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/>
          </a:p>
        </p:txBody>
      </p:sp>
    </p:spTree>
    <p:extLst>
      <p:ext uri="{BB962C8B-B14F-4D97-AF65-F5344CB8AC3E}">
        <p14:creationId xmlns:p14="http://schemas.microsoft.com/office/powerpoint/2010/main" val="328156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" y="1360800"/>
            <a:ext cx="7740560" cy="5220000"/>
          </a:xfrm>
          <a:prstGeom prst="rect">
            <a:avLst/>
          </a:prstGeom>
        </p:spPr>
      </p:pic>
      <p:sp>
        <p:nvSpPr>
          <p:cNvPr id="4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+mn-lt"/>
                <a:cs typeface="+mj-cs"/>
              </a:rPr>
              <a:t>周波数応答実験結果（つづき）</a:t>
            </a:r>
            <a:endParaRPr kumimoji="1" lang="ja-JP" altLang="en-US" sz="3200" dirty="0">
              <a:latin typeface="+mn-lt"/>
              <a:ea typeface="ＭＳ Ｐゴシック" panose="020B0600070205080204" pitchFamily="50" charset="-128"/>
              <a:cs typeface="+mj-cs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4583113" y="1925111"/>
            <a:ext cx="3509277" cy="1340715"/>
            <a:chOff x="1432778" y="885217"/>
            <a:chExt cx="6121984" cy="2013526"/>
          </a:xfrm>
        </p:grpSpPr>
        <p:sp>
          <p:nvSpPr>
            <p:cNvPr id="13" name="正方形/長方形 12"/>
            <p:cNvSpPr/>
            <p:nvPr/>
          </p:nvSpPr>
          <p:spPr>
            <a:xfrm>
              <a:off x="4596473" y="1201057"/>
              <a:ext cx="82746" cy="76227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4348234" y="1404330"/>
              <a:ext cx="248239" cy="4065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4679219" y="1404330"/>
              <a:ext cx="124119" cy="4065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cxnSp>
          <p:nvCxnSpPr>
            <p:cNvPr id="20" name="直線コネクタ 19"/>
            <p:cNvCxnSpPr/>
            <p:nvPr/>
          </p:nvCxnSpPr>
          <p:spPr>
            <a:xfrm>
              <a:off x="4803339" y="1099421"/>
              <a:ext cx="0" cy="101636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>
              <a:off x="4348234" y="1099421"/>
              <a:ext cx="0" cy="101636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>
              <a:off x="4886085" y="1099421"/>
              <a:ext cx="0" cy="15245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>
              <a:off x="4886085" y="1963330"/>
              <a:ext cx="0" cy="15245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>
              <a:off x="4886085" y="1251876"/>
              <a:ext cx="12411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>
              <a:off x="4886085" y="1963330"/>
              <a:ext cx="12411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>
              <a:off x="5010204" y="1251876"/>
              <a:ext cx="0" cy="71145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>
              <a:off x="4803339" y="1099421"/>
              <a:ext cx="8274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>
              <a:off x="4803339" y="2115785"/>
              <a:ext cx="8274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>
              <a:off x="4265488" y="1099421"/>
              <a:ext cx="8274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>
              <a:off x="4265488" y="2115785"/>
              <a:ext cx="8274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>
              <a:off x="4141368" y="1251876"/>
              <a:ext cx="12411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>
              <a:off x="4141368" y="1963330"/>
              <a:ext cx="12411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>
              <a:off x="4265488" y="1099421"/>
              <a:ext cx="0" cy="15245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>
              <a:off x="4265488" y="1963330"/>
              <a:ext cx="0" cy="15245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>
              <a:off x="4141368" y="1251876"/>
              <a:ext cx="0" cy="71145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グループ化 38"/>
            <p:cNvGrpSpPr/>
            <p:nvPr/>
          </p:nvGrpSpPr>
          <p:grpSpPr>
            <a:xfrm>
              <a:off x="2122920" y="1099421"/>
              <a:ext cx="455105" cy="1016364"/>
              <a:chOff x="1106458" y="1099421"/>
              <a:chExt cx="455105" cy="1016364"/>
            </a:xfrm>
          </p:grpSpPr>
          <p:cxnSp>
            <p:nvCxnSpPr>
              <p:cNvPr id="92" name="直線コネクタ 91"/>
              <p:cNvCxnSpPr/>
              <p:nvPr/>
            </p:nvCxnSpPr>
            <p:spPr>
              <a:xfrm>
                <a:off x="1106458" y="1099421"/>
                <a:ext cx="0" cy="101636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線コネクタ 92"/>
              <p:cNvCxnSpPr/>
              <p:nvPr/>
            </p:nvCxnSpPr>
            <p:spPr>
              <a:xfrm>
                <a:off x="1106458" y="1099421"/>
                <a:ext cx="28961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線コネクタ 93"/>
              <p:cNvCxnSpPr/>
              <p:nvPr/>
            </p:nvCxnSpPr>
            <p:spPr>
              <a:xfrm>
                <a:off x="1106458" y="2115785"/>
                <a:ext cx="28961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線コネクタ 94"/>
              <p:cNvCxnSpPr/>
              <p:nvPr/>
            </p:nvCxnSpPr>
            <p:spPr>
              <a:xfrm>
                <a:off x="1396070" y="1099421"/>
                <a:ext cx="165493" cy="304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線コネクタ 95"/>
              <p:cNvCxnSpPr/>
              <p:nvPr/>
            </p:nvCxnSpPr>
            <p:spPr>
              <a:xfrm flipV="1">
                <a:off x="1396070" y="1810876"/>
                <a:ext cx="165493" cy="304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線コネクタ 96"/>
              <p:cNvCxnSpPr/>
              <p:nvPr/>
            </p:nvCxnSpPr>
            <p:spPr>
              <a:xfrm flipV="1">
                <a:off x="1271950" y="1099421"/>
                <a:ext cx="124119" cy="304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線コネクタ 97"/>
              <p:cNvCxnSpPr/>
              <p:nvPr/>
            </p:nvCxnSpPr>
            <p:spPr>
              <a:xfrm>
                <a:off x="1271950" y="1810876"/>
                <a:ext cx="124119" cy="304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線コネクタ 98"/>
              <p:cNvCxnSpPr/>
              <p:nvPr/>
            </p:nvCxnSpPr>
            <p:spPr>
              <a:xfrm>
                <a:off x="1271950" y="1404330"/>
                <a:ext cx="0" cy="40654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線コネクタ 99"/>
              <p:cNvCxnSpPr/>
              <p:nvPr/>
            </p:nvCxnSpPr>
            <p:spPr>
              <a:xfrm>
                <a:off x="1396070" y="1099421"/>
                <a:ext cx="0" cy="101636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線コネクタ 100"/>
              <p:cNvCxnSpPr/>
              <p:nvPr/>
            </p:nvCxnSpPr>
            <p:spPr>
              <a:xfrm>
                <a:off x="1189204" y="1404330"/>
                <a:ext cx="0" cy="40654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線コネクタ 101"/>
              <p:cNvCxnSpPr/>
              <p:nvPr/>
            </p:nvCxnSpPr>
            <p:spPr>
              <a:xfrm>
                <a:off x="1189204" y="1404330"/>
                <a:ext cx="8274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線コネクタ 102"/>
              <p:cNvCxnSpPr/>
              <p:nvPr/>
            </p:nvCxnSpPr>
            <p:spPr>
              <a:xfrm>
                <a:off x="1189204" y="1810876"/>
                <a:ext cx="8274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直線コネクタ 39"/>
            <p:cNvCxnSpPr/>
            <p:nvPr/>
          </p:nvCxnSpPr>
          <p:spPr>
            <a:xfrm>
              <a:off x="2578201" y="1404330"/>
              <a:ext cx="846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>
              <a:off x="2578025" y="1810876"/>
              <a:ext cx="90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グループ化 41"/>
            <p:cNvGrpSpPr/>
            <p:nvPr/>
          </p:nvGrpSpPr>
          <p:grpSpPr>
            <a:xfrm>
              <a:off x="6610473" y="1099421"/>
              <a:ext cx="455105" cy="1016364"/>
              <a:chOff x="8553624" y="1099421"/>
              <a:chExt cx="455105" cy="1016364"/>
            </a:xfrm>
          </p:grpSpPr>
          <p:cxnSp>
            <p:nvCxnSpPr>
              <p:cNvPr id="80" name="直線コネクタ 79"/>
              <p:cNvCxnSpPr/>
              <p:nvPr/>
            </p:nvCxnSpPr>
            <p:spPr>
              <a:xfrm>
                <a:off x="9008729" y="1099421"/>
                <a:ext cx="0" cy="101636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線コネクタ 80"/>
              <p:cNvCxnSpPr/>
              <p:nvPr/>
            </p:nvCxnSpPr>
            <p:spPr>
              <a:xfrm>
                <a:off x="8719117" y="1099421"/>
                <a:ext cx="28961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線コネクタ 81"/>
              <p:cNvCxnSpPr/>
              <p:nvPr/>
            </p:nvCxnSpPr>
            <p:spPr>
              <a:xfrm>
                <a:off x="8719117" y="2115785"/>
                <a:ext cx="28961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線コネクタ 82"/>
              <p:cNvCxnSpPr/>
              <p:nvPr/>
            </p:nvCxnSpPr>
            <p:spPr>
              <a:xfrm>
                <a:off x="8553624" y="1810876"/>
                <a:ext cx="165493" cy="304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線コネクタ 83"/>
              <p:cNvCxnSpPr/>
              <p:nvPr/>
            </p:nvCxnSpPr>
            <p:spPr>
              <a:xfrm flipV="1">
                <a:off x="8553624" y="1099421"/>
                <a:ext cx="165493" cy="304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線コネクタ 84"/>
              <p:cNvCxnSpPr/>
              <p:nvPr/>
            </p:nvCxnSpPr>
            <p:spPr>
              <a:xfrm flipV="1">
                <a:off x="8719117" y="1810876"/>
                <a:ext cx="124119" cy="304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線コネクタ 85"/>
              <p:cNvCxnSpPr/>
              <p:nvPr/>
            </p:nvCxnSpPr>
            <p:spPr>
              <a:xfrm>
                <a:off x="8719117" y="1099421"/>
                <a:ext cx="124119" cy="304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線コネクタ 86"/>
              <p:cNvCxnSpPr/>
              <p:nvPr/>
            </p:nvCxnSpPr>
            <p:spPr>
              <a:xfrm>
                <a:off x="8925983" y="1404330"/>
                <a:ext cx="0" cy="40654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線コネクタ 87"/>
              <p:cNvCxnSpPr/>
              <p:nvPr/>
            </p:nvCxnSpPr>
            <p:spPr>
              <a:xfrm>
                <a:off x="8719117" y="1099421"/>
                <a:ext cx="0" cy="101636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線コネクタ 88"/>
              <p:cNvCxnSpPr/>
              <p:nvPr/>
            </p:nvCxnSpPr>
            <p:spPr>
              <a:xfrm>
                <a:off x="8843236" y="1404330"/>
                <a:ext cx="0" cy="40654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線コネクタ 89"/>
              <p:cNvCxnSpPr/>
              <p:nvPr/>
            </p:nvCxnSpPr>
            <p:spPr>
              <a:xfrm>
                <a:off x="8843236" y="1404330"/>
                <a:ext cx="8274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線コネクタ 90"/>
              <p:cNvCxnSpPr/>
              <p:nvPr/>
            </p:nvCxnSpPr>
            <p:spPr>
              <a:xfrm>
                <a:off x="8843236" y="1810876"/>
                <a:ext cx="8274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円/楕円 329"/>
            <p:cNvSpPr/>
            <p:nvPr/>
          </p:nvSpPr>
          <p:spPr>
            <a:xfrm>
              <a:off x="3893126" y="1505967"/>
              <a:ext cx="188408" cy="16219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4224114" y="1906366"/>
              <a:ext cx="826649" cy="600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ja-JP" sz="2000" i="1" dirty="0">
                  <a:latin typeface="+mn-lt"/>
                  <a:cs typeface="Times New Roman" pitchFamily="18" charset="0"/>
                </a:rPr>
                <a:t>T</a:t>
              </a:r>
              <a:r>
                <a:rPr lang="en-US" altLang="ja-JP" sz="2000" baseline="-25000" dirty="0">
                  <a:latin typeface="+mn-lt"/>
                  <a:cs typeface="Times New Roman" pitchFamily="18" charset="0"/>
                </a:rPr>
                <a:t>H</a:t>
              </a:r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4657956" y="2065355"/>
              <a:ext cx="826649" cy="600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ja-JP" sz="2000" i="1" dirty="0">
                  <a:latin typeface="+mn-lt"/>
                  <a:cs typeface="Times New Roman" pitchFamily="18" charset="0"/>
                </a:rPr>
                <a:t>T</a:t>
              </a:r>
              <a:r>
                <a:rPr lang="en-US" altLang="ja-JP" sz="2000" baseline="-25000" dirty="0">
                  <a:latin typeface="+mn-lt"/>
                  <a:cs typeface="Times New Roman" pitchFamily="18" charset="0"/>
                </a:rPr>
                <a:t>C</a:t>
              </a:r>
            </a:p>
          </p:txBody>
        </p:sp>
        <p:sp>
          <p:nvSpPr>
            <p:cNvPr id="47" name="正方形/長方形 46"/>
            <p:cNvSpPr/>
            <p:nvPr/>
          </p:nvSpPr>
          <p:spPr>
            <a:xfrm>
              <a:off x="1432778" y="2024913"/>
              <a:ext cx="1774954" cy="600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ja-JP" sz="2000" dirty="0">
                  <a:latin typeface="+mn-lt"/>
                  <a:cs typeface="Times New Roman" pitchFamily="18" charset="0"/>
                </a:rPr>
                <a:t>SPK1</a:t>
              </a:r>
              <a:endParaRPr lang="en-US" altLang="ja-JP" sz="2000" baseline="-25000" dirty="0">
                <a:latin typeface="+mn-lt"/>
                <a:cs typeface="Times New Roman" pitchFamily="18" charset="0"/>
              </a:endParaRPr>
            </a:p>
          </p:txBody>
        </p:sp>
        <p:grpSp>
          <p:nvGrpSpPr>
            <p:cNvPr id="49" name="グループ化 48"/>
            <p:cNvGrpSpPr/>
            <p:nvPr/>
          </p:nvGrpSpPr>
          <p:grpSpPr>
            <a:xfrm>
              <a:off x="4662280" y="1417056"/>
              <a:ext cx="144790" cy="381094"/>
              <a:chOff x="7867179" y="37534054"/>
              <a:chExt cx="648072" cy="1800200"/>
            </a:xfrm>
          </p:grpSpPr>
          <p:sp>
            <p:nvSpPr>
              <p:cNvPr id="68" name="正方形/長方形 67"/>
              <p:cNvSpPr/>
              <p:nvPr/>
            </p:nvSpPr>
            <p:spPr>
              <a:xfrm>
                <a:off x="7867179" y="37534054"/>
                <a:ext cx="648072" cy="1800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 dirty="0"/>
              </a:p>
            </p:txBody>
          </p:sp>
          <p:cxnSp>
            <p:nvCxnSpPr>
              <p:cNvPr id="69" name="直線コネクタ 68"/>
              <p:cNvCxnSpPr/>
              <p:nvPr/>
            </p:nvCxnSpPr>
            <p:spPr>
              <a:xfrm>
                <a:off x="7867179" y="376780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線コネクタ 69"/>
              <p:cNvCxnSpPr/>
              <p:nvPr/>
            </p:nvCxnSpPr>
            <p:spPr>
              <a:xfrm>
                <a:off x="7867179" y="378304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線コネクタ 70"/>
              <p:cNvCxnSpPr/>
              <p:nvPr/>
            </p:nvCxnSpPr>
            <p:spPr>
              <a:xfrm>
                <a:off x="7867179" y="379828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線コネクタ 71"/>
              <p:cNvCxnSpPr/>
              <p:nvPr/>
            </p:nvCxnSpPr>
            <p:spPr>
              <a:xfrm>
                <a:off x="7867179" y="381352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コネクタ 72"/>
              <p:cNvCxnSpPr/>
              <p:nvPr/>
            </p:nvCxnSpPr>
            <p:spPr>
              <a:xfrm>
                <a:off x="7867179" y="382876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コネクタ 73"/>
              <p:cNvCxnSpPr/>
              <p:nvPr/>
            </p:nvCxnSpPr>
            <p:spPr>
              <a:xfrm>
                <a:off x="7867179" y="384400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線コネクタ 74"/>
              <p:cNvCxnSpPr/>
              <p:nvPr/>
            </p:nvCxnSpPr>
            <p:spPr>
              <a:xfrm>
                <a:off x="7867179" y="385924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線コネクタ 75"/>
              <p:cNvCxnSpPr/>
              <p:nvPr/>
            </p:nvCxnSpPr>
            <p:spPr>
              <a:xfrm>
                <a:off x="7867179" y="387448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線コネクタ 76"/>
              <p:cNvCxnSpPr/>
              <p:nvPr/>
            </p:nvCxnSpPr>
            <p:spPr>
              <a:xfrm>
                <a:off x="7867179" y="388972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線コネクタ 77"/>
              <p:cNvCxnSpPr/>
              <p:nvPr/>
            </p:nvCxnSpPr>
            <p:spPr>
              <a:xfrm>
                <a:off x="7867179" y="390496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線コネクタ 78"/>
              <p:cNvCxnSpPr/>
              <p:nvPr/>
            </p:nvCxnSpPr>
            <p:spPr>
              <a:xfrm>
                <a:off x="7867179" y="39190238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グループ化 49"/>
            <p:cNvGrpSpPr/>
            <p:nvPr/>
          </p:nvGrpSpPr>
          <p:grpSpPr>
            <a:xfrm>
              <a:off x="3359680" y="1203769"/>
              <a:ext cx="367155" cy="818985"/>
              <a:chOff x="1963972" y="1574358"/>
              <a:chExt cx="367155" cy="818985"/>
            </a:xfrm>
          </p:grpSpPr>
          <p:sp>
            <p:nvSpPr>
              <p:cNvPr id="66" name="フリーフォーム 65"/>
              <p:cNvSpPr/>
              <p:nvPr/>
            </p:nvSpPr>
            <p:spPr>
              <a:xfrm>
                <a:off x="1963972" y="1574358"/>
                <a:ext cx="182880" cy="818985"/>
              </a:xfrm>
              <a:custGeom>
                <a:avLst/>
                <a:gdLst>
                  <a:gd name="connsiteX0" fmla="*/ 182880 w 182880"/>
                  <a:gd name="connsiteY0" fmla="*/ 0 h 818985"/>
                  <a:gd name="connsiteX1" fmla="*/ 39757 w 182880"/>
                  <a:gd name="connsiteY1" fmla="*/ 318052 h 818985"/>
                  <a:gd name="connsiteX2" fmla="*/ 127221 w 182880"/>
                  <a:gd name="connsiteY2" fmla="*/ 572494 h 818985"/>
                  <a:gd name="connsiteX3" fmla="*/ 0 w 182880"/>
                  <a:gd name="connsiteY3" fmla="*/ 818985 h 818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880" h="818985">
                    <a:moveTo>
                      <a:pt x="182880" y="0"/>
                    </a:moveTo>
                    <a:cubicBezTo>
                      <a:pt x="115956" y="111318"/>
                      <a:pt x="49033" y="222636"/>
                      <a:pt x="39757" y="318052"/>
                    </a:cubicBezTo>
                    <a:cubicBezTo>
                      <a:pt x="30480" y="413468"/>
                      <a:pt x="133847" y="489005"/>
                      <a:pt x="127221" y="572494"/>
                    </a:cubicBezTo>
                    <a:cubicBezTo>
                      <a:pt x="120595" y="655983"/>
                      <a:pt x="60297" y="737484"/>
                      <a:pt x="0" y="81898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7" name="フリーフォーム 66"/>
              <p:cNvSpPr/>
              <p:nvPr/>
            </p:nvSpPr>
            <p:spPr>
              <a:xfrm>
                <a:off x="2148247" y="1574358"/>
                <a:ext cx="182880" cy="818985"/>
              </a:xfrm>
              <a:custGeom>
                <a:avLst/>
                <a:gdLst>
                  <a:gd name="connsiteX0" fmla="*/ 182880 w 182880"/>
                  <a:gd name="connsiteY0" fmla="*/ 0 h 818985"/>
                  <a:gd name="connsiteX1" fmla="*/ 39757 w 182880"/>
                  <a:gd name="connsiteY1" fmla="*/ 318052 h 818985"/>
                  <a:gd name="connsiteX2" fmla="*/ 127221 w 182880"/>
                  <a:gd name="connsiteY2" fmla="*/ 572494 h 818985"/>
                  <a:gd name="connsiteX3" fmla="*/ 0 w 182880"/>
                  <a:gd name="connsiteY3" fmla="*/ 818985 h 818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880" h="818985">
                    <a:moveTo>
                      <a:pt x="182880" y="0"/>
                    </a:moveTo>
                    <a:cubicBezTo>
                      <a:pt x="115956" y="111318"/>
                      <a:pt x="49033" y="222636"/>
                      <a:pt x="39757" y="318052"/>
                    </a:cubicBezTo>
                    <a:cubicBezTo>
                      <a:pt x="30480" y="413468"/>
                      <a:pt x="133847" y="489005"/>
                      <a:pt x="127221" y="572494"/>
                    </a:cubicBezTo>
                    <a:cubicBezTo>
                      <a:pt x="120595" y="655983"/>
                      <a:pt x="60297" y="737484"/>
                      <a:pt x="0" y="81898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cxnSp>
          <p:nvCxnSpPr>
            <p:cNvPr id="51" name="直線コネクタ 50"/>
            <p:cNvCxnSpPr/>
            <p:nvPr/>
          </p:nvCxnSpPr>
          <p:spPr>
            <a:xfrm>
              <a:off x="3617952" y="1404330"/>
              <a:ext cx="522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>
            <a:xfrm>
              <a:off x="3663427" y="1810876"/>
              <a:ext cx="468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グループ化 52"/>
            <p:cNvGrpSpPr/>
            <p:nvPr/>
          </p:nvGrpSpPr>
          <p:grpSpPr>
            <a:xfrm>
              <a:off x="5497537" y="1231625"/>
              <a:ext cx="367155" cy="818985"/>
              <a:chOff x="1963972" y="1574358"/>
              <a:chExt cx="367155" cy="818985"/>
            </a:xfrm>
          </p:grpSpPr>
          <p:sp>
            <p:nvSpPr>
              <p:cNvPr id="64" name="フリーフォーム 63"/>
              <p:cNvSpPr/>
              <p:nvPr/>
            </p:nvSpPr>
            <p:spPr>
              <a:xfrm>
                <a:off x="1963972" y="1574358"/>
                <a:ext cx="182880" cy="818985"/>
              </a:xfrm>
              <a:custGeom>
                <a:avLst/>
                <a:gdLst>
                  <a:gd name="connsiteX0" fmla="*/ 182880 w 182880"/>
                  <a:gd name="connsiteY0" fmla="*/ 0 h 818985"/>
                  <a:gd name="connsiteX1" fmla="*/ 39757 w 182880"/>
                  <a:gd name="connsiteY1" fmla="*/ 318052 h 818985"/>
                  <a:gd name="connsiteX2" fmla="*/ 127221 w 182880"/>
                  <a:gd name="connsiteY2" fmla="*/ 572494 h 818985"/>
                  <a:gd name="connsiteX3" fmla="*/ 0 w 182880"/>
                  <a:gd name="connsiteY3" fmla="*/ 818985 h 818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880" h="818985">
                    <a:moveTo>
                      <a:pt x="182880" y="0"/>
                    </a:moveTo>
                    <a:cubicBezTo>
                      <a:pt x="115956" y="111318"/>
                      <a:pt x="49033" y="222636"/>
                      <a:pt x="39757" y="318052"/>
                    </a:cubicBezTo>
                    <a:cubicBezTo>
                      <a:pt x="30480" y="413468"/>
                      <a:pt x="133847" y="489005"/>
                      <a:pt x="127221" y="572494"/>
                    </a:cubicBezTo>
                    <a:cubicBezTo>
                      <a:pt x="120595" y="655983"/>
                      <a:pt x="60297" y="737484"/>
                      <a:pt x="0" y="81898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5" name="フリーフォーム 64"/>
              <p:cNvSpPr/>
              <p:nvPr/>
            </p:nvSpPr>
            <p:spPr>
              <a:xfrm>
                <a:off x="2148247" y="1574358"/>
                <a:ext cx="182880" cy="818985"/>
              </a:xfrm>
              <a:custGeom>
                <a:avLst/>
                <a:gdLst>
                  <a:gd name="connsiteX0" fmla="*/ 182880 w 182880"/>
                  <a:gd name="connsiteY0" fmla="*/ 0 h 818985"/>
                  <a:gd name="connsiteX1" fmla="*/ 39757 w 182880"/>
                  <a:gd name="connsiteY1" fmla="*/ 318052 h 818985"/>
                  <a:gd name="connsiteX2" fmla="*/ 127221 w 182880"/>
                  <a:gd name="connsiteY2" fmla="*/ 572494 h 818985"/>
                  <a:gd name="connsiteX3" fmla="*/ 0 w 182880"/>
                  <a:gd name="connsiteY3" fmla="*/ 818985 h 818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880" h="818985">
                    <a:moveTo>
                      <a:pt x="182880" y="0"/>
                    </a:moveTo>
                    <a:cubicBezTo>
                      <a:pt x="115956" y="111318"/>
                      <a:pt x="49033" y="222636"/>
                      <a:pt x="39757" y="318052"/>
                    </a:cubicBezTo>
                    <a:cubicBezTo>
                      <a:pt x="30480" y="413468"/>
                      <a:pt x="133847" y="489005"/>
                      <a:pt x="127221" y="572494"/>
                    </a:cubicBezTo>
                    <a:cubicBezTo>
                      <a:pt x="120595" y="655983"/>
                      <a:pt x="60297" y="737484"/>
                      <a:pt x="0" y="81898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cxnSp>
          <p:nvCxnSpPr>
            <p:cNvPr id="54" name="直線コネクタ 53"/>
            <p:cNvCxnSpPr/>
            <p:nvPr/>
          </p:nvCxnSpPr>
          <p:spPr>
            <a:xfrm>
              <a:off x="5026297" y="1404330"/>
              <a:ext cx="558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>
            <a:xfrm>
              <a:off x="5026297" y="1810876"/>
              <a:ext cx="594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>
              <a:off x="5764385" y="1404330"/>
              <a:ext cx="846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>
              <a:off x="5800385" y="1810876"/>
              <a:ext cx="81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矢印コネクタ 57"/>
            <p:cNvCxnSpPr/>
            <p:nvPr/>
          </p:nvCxnSpPr>
          <p:spPr>
            <a:xfrm flipH="1">
              <a:off x="7076740" y="1609175"/>
              <a:ext cx="432000" cy="121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テキスト ボックス 58"/>
            <p:cNvSpPr txBox="1"/>
            <p:nvPr/>
          </p:nvSpPr>
          <p:spPr>
            <a:xfrm>
              <a:off x="7008940" y="885217"/>
              <a:ext cx="545822" cy="785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i="1" dirty="0" smtClean="0">
                  <a:latin typeface="+mn-lt"/>
                  <a:cs typeface="Times New Roman" panose="02020603050405020304" pitchFamily="18" charset="0"/>
                </a:rPr>
                <a:t>u</a:t>
              </a:r>
              <a:endParaRPr kumimoji="1" lang="ja-JP" altLang="en-US" sz="2800" i="1" dirty="0">
                <a:latin typeface="+mn-lt"/>
                <a:cs typeface="Times New Roman" panose="02020603050405020304" pitchFamily="18" charset="0"/>
              </a:endParaRPr>
            </a:p>
          </p:txBody>
        </p:sp>
        <p:cxnSp>
          <p:nvCxnSpPr>
            <p:cNvPr id="60" name="直線矢印コネクタ 59"/>
            <p:cNvCxnSpPr>
              <a:stCxn id="43" idx="4"/>
            </p:cNvCxnSpPr>
            <p:nvPr/>
          </p:nvCxnSpPr>
          <p:spPr>
            <a:xfrm flipH="1">
              <a:off x="3724376" y="1668165"/>
              <a:ext cx="262954" cy="49637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矢印コネクタ 60"/>
            <p:cNvCxnSpPr/>
            <p:nvPr/>
          </p:nvCxnSpPr>
          <p:spPr>
            <a:xfrm rot="10800000" flipH="1">
              <a:off x="1689275" y="1603082"/>
              <a:ext cx="432000" cy="121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テキスト ボックス 61"/>
            <p:cNvSpPr txBox="1"/>
            <p:nvPr/>
          </p:nvSpPr>
          <p:spPr>
            <a:xfrm>
              <a:off x="1503799" y="906438"/>
              <a:ext cx="545822" cy="785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i="1" dirty="0" smtClean="0">
                  <a:solidFill>
                    <a:srgbClr val="3333FF"/>
                  </a:solidFill>
                  <a:latin typeface="+mn-lt"/>
                  <a:cs typeface="Times New Roman" panose="02020603050405020304" pitchFamily="18" charset="0"/>
                </a:rPr>
                <a:t>w</a:t>
              </a:r>
              <a:endParaRPr kumimoji="1" lang="ja-JP" altLang="en-US" sz="2800" i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cxnSp>
          <p:nvCxnSpPr>
            <p:cNvPr id="63" name="直線矢印コネクタ 62"/>
            <p:cNvCxnSpPr/>
            <p:nvPr/>
          </p:nvCxnSpPr>
          <p:spPr>
            <a:xfrm flipH="1">
              <a:off x="3721984" y="2164534"/>
              <a:ext cx="0" cy="73420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コンテンツ プレースホルダ 2"/>
          <p:cNvSpPr txBox="1">
            <a:spLocks/>
          </p:cNvSpPr>
          <p:nvPr/>
        </p:nvSpPr>
        <p:spPr bwMode="auto">
          <a:xfrm>
            <a:off x="417534" y="787136"/>
            <a:ext cx="8308932" cy="49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ja-JP" altLang="en-US" sz="2400" i="1" dirty="0" err="1" smtClean="0">
                <a:latin typeface="+mn-lt"/>
                <a:cs typeface="游ゴシック"/>
              </a:rPr>
              <a:t>ｗ</a:t>
            </a:r>
            <a:r>
              <a:rPr lang="en-US" altLang="ja-JP" sz="2400" i="1" dirty="0" smtClean="0">
                <a:latin typeface="+mn-lt"/>
                <a:cs typeface="游ゴシック"/>
              </a:rPr>
              <a:t> </a:t>
            </a:r>
            <a:r>
              <a:rPr lang="ja-JP" altLang="en-US" sz="2400" dirty="0" smtClean="0">
                <a:latin typeface="+mn-lt"/>
                <a:cs typeface="游ゴシック"/>
              </a:rPr>
              <a:t>から</a:t>
            </a:r>
            <a:r>
              <a:rPr lang="en-US" altLang="ja-JP" sz="2400" i="1" dirty="0" smtClean="0">
                <a:latin typeface="+mn-lt"/>
                <a:cs typeface="游ゴシック"/>
              </a:rPr>
              <a:t>P</a:t>
            </a:r>
            <a:r>
              <a:rPr lang="en-US" altLang="ja-JP" baseline="-25000" dirty="0" smtClean="0">
                <a:latin typeface="+mn-lt"/>
                <a:cs typeface="游ゴシック"/>
              </a:rPr>
              <a:t>c1</a:t>
            </a:r>
            <a:r>
              <a:rPr lang="ja-JP" altLang="en-US" sz="2400" dirty="0" smtClean="0">
                <a:latin typeface="+mn-lt"/>
                <a:cs typeface="游ゴシック"/>
              </a:rPr>
              <a:t>：共振周波数では圧力</a:t>
            </a:r>
            <a:r>
              <a:rPr lang="ja-JP" altLang="en-US" sz="2400" dirty="0">
                <a:latin typeface="+mn-lt"/>
                <a:cs typeface="游ゴシック"/>
              </a:rPr>
              <a:t>振幅小 ⇒ </a:t>
            </a:r>
            <a:r>
              <a:rPr lang="ja-JP" altLang="en-US" sz="2400" dirty="0" smtClean="0">
                <a:latin typeface="+mn-lt"/>
                <a:cs typeface="游ゴシック"/>
              </a:rPr>
              <a:t>ゲイン</a:t>
            </a:r>
            <a:r>
              <a:rPr lang="ja-JP" altLang="en-US" sz="2400" dirty="0">
                <a:latin typeface="+mn-lt"/>
                <a:cs typeface="游ゴシック"/>
              </a:rPr>
              <a:t>小</a:t>
            </a:r>
            <a:r>
              <a:rPr lang="ja-JP" altLang="en-US" sz="2400" dirty="0" smtClean="0">
                <a:latin typeface="+mn-lt"/>
                <a:cs typeface="游ゴシック"/>
              </a:rPr>
              <a:t>という傾向</a:t>
            </a:r>
            <a:endParaRPr lang="ja-JP" altLang="en-US" sz="2400" dirty="0">
              <a:latin typeface="+mn-lt"/>
              <a:cs typeface="游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>
                <a:latin typeface="+mn-lt"/>
              </a:rPr>
              <a:pPr>
                <a:defRPr/>
              </a:pPr>
              <a:t>12</a:t>
            </a:fld>
            <a:endParaRPr lang="ja-JP" altLang="en-US">
              <a:latin typeface="+mn-lt"/>
            </a:endParaRPr>
          </a:p>
        </p:txBody>
      </p:sp>
      <p:sp>
        <p:nvSpPr>
          <p:cNvPr id="105" name="円/楕円 329"/>
          <p:cNvSpPr/>
          <p:nvPr/>
        </p:nvSpPr>
        <p:spPr>
          <a:xfrm>
            <a:off x="6674200" y="2340000"/>
            <a:ext cx="108000" cy="10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/>
          </a:p>
        </p:txBody>
      </p:sp>
      <p:sp>
        <p:nvSpPr>
          <p:cNvPr id="106" name="正方形/長方形 105"/>
          <p:cNvSpPr/>
          <p:nvPr/>
        </p:nvSpPr>
        <p:spPr>
          <a:xfrm>
            <a:off x="7288094" y="2680514"/>
            <a:ext cx="898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ja-JP" sz="2000" dirty="0">
                <a:latin typeface="+mn-lt"/>
                <a:cs typeface="Times New Roman" pitchFamily="18" charset="0"/>
              </a:rPr>
              <a:t>SPK2</a:t>
            </a:r>
            <a:endParaRPr lang="en-US" altLang="ja-JP" sz="2000" baseline="-25000" dirty="0">
              <a:latin typeface="+mn-lt"/>
              <a:cs typeface="Times New Roman" pitchFamily="18" charset="0"/>
            </a:endParaRPr>
          </a:p>
        </p:txBody>
      </p:sp>
      <p:sp>
        <p:nvSpPr>
          <p:cNvPr id="108" name="コンテンツ プレースホルダ 2"/>
          <p:cNvSpPr txBox="1">
            <a:spLocks/>
          </p:cNvSpPr>
          <p:nvPr/>
        </p:nvSpPr>
        <p:spPr bwMode="auto">
          <a:xfrm rot="16200000">
            <a:off x="-798642" y="3478602"/>
            <a:ext cx="3526937" cy="48485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US" altLang="ja-JP" dirty="0">
                <a:latin typeface="+mn-lt"/>
                <a:cs typeface="游ゴシック"/>
              </a:rPr>
              <a:t>G</a:t>
            </a:r>
            <a:r>
              <a:rPr lang="en-US" altLang="ja-JP" dirty="0" smtClean="0">
                <a:latin typeface="+mn-lt"/>
                <a:cs typeface="游ゴシック"/>
              </a:rPr>
              <a:t>ain</a:t>
            </a:r>
          </a:p>
        </p:txBody>
      </p:sp>
      <p:sp>
        <p:nvSpPr>
          <p:cNvPr id="109" name="コンテンツ プレースホルダ 2"/>
          <p:cNvSpPr txBox="1">
            <a:spLocks/>
          </p:cNvSpPr>
          <p:nvPr/>
        </p:nvSpPr>
        <p:spPr bwMode="auto">
          <a:xfrm>
            <a:off x="3443527" y="6278173"/>
            <a:ext cx="3034396" cy="39540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US" altLang="ja-JP" dirty="0">
                <a:latin typeface="+mn-lt"/>
                <a:cs typeface="游ゴシック"/>
              </a:rPr>
              <a:t>F</a:t>
            </a:r>
            <a:r>
              <a:rPr lang="en-US" altLang="ja-JP" dirty="0" smtClean="0">
                <a:latin typeface="+mn-lt"/>
                <a:cs typeface="游ゴシック"/>
              </a:rPr>
              <a:t>requency [Hz]</a:t>
            </a:r>
          </a:p>
        </p:txBody>
      </p:sp>
      <p:sp>
        <p:nvSpPr>
          <p:cNvPr id="110" name="正方形/長方形 109"/>
          <p:cNvSpPr/>
          <p:nvPr/>
        </p:nvSpPr>
        <p:spPr>
          <a:xfrm>
            <a:off x="5776130" y="2633049"/>
            <a:ext cx="8495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ja-JP" sz="2800" i="1" dirty="0">
                <a:solidFill>
                  <a:srgbClr val="3333FF"/>
                </a:solidFill>
                <a:latin typeface="+mn-lt"/>
                <a:cs typeface="Times New Roman" pitchFamily="18" charset="0"/>
              </a:rPr>
              <a:t>p</a:t>
            </a:r>
            <a:r>
              <a:rPr lang="en-US" altLang="ja-JP" sz="3600" baseline="-25000" dirty="0" smtClean="0">
                <a:solidFill>
                  <a:srgbClr val="3333FF"/>
                </a:solidFill>
                <a:latin typeface="+mn-lt"/>
                <a:cs typeface="Times New Roman" pitchFamily="18" charset="0"/>
              </a:rPr>
              <a:t>c1</a:t>
            </a:r>
            <a:endParaRPr lang="en-US" altLang="ja-JP" sz="3600" baseline="-25000" dirty="0">
              <a:solidFill>
                <a:srgbClr val="3333FF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07" name="テキスト ボックス 2"/>
          <p:cNvSpPr txBox="1">
            <a:spLocks noChangeArrowheads="1"/>
          </p:cNvSpPr>
          <p:nvPr/>
        </p:nvSpPr>
        <p:spPr bwMode="auto">
          <a:xfrm>
            <a:off x="3306200" y="1957560"/>
            <a:ext cx="1315636" cy="46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dirty="0" smtClean="0">
                <a:latin typeface="+mn-lt"/>
                <a:ea typeface="ＭＳ Ｐゴシック" panose="020B0600070205080204" pitchFamily="50" charset="-128"/>
                <a:cs typeface="游ゴシック"/>
              </a:rPr>
              <a:t>制御なし</a:t>
            </a:r>
            <a:endParaRPr lang="ja-JP" altLang="en-US" sz="2400" dirty="0">
              <a:latin typeface="+mn-lt"/>
              <a:ea typeface="ＭＳ Ｐゴシック" panose="020B0600070205080204" pitchFamily="50" charset="-128"/>
              <a:cs typeface="游ゴシック"/>
            </a:endParaRPr>
          </a:p>
        </p:txBody>
      </p:sp>
      <p:cxnSp>
        <p:nvCxnSpPr>
          <p:cNvPr id="111" name="直線矢印コネクタ 110"/>
          <p:cNvCxnSpPr/>
          <p:nvPr/>
        </p:nvCxnSpPr>
        <p:spPr>
          <a:xfrm flipH="1">
            <a:off x="2789010" y="2228090"/>
            <a:ext cx="517189" cy="469622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テキスト ボックス 2"/>
          <p:cNvSpPr txBox="1">
            <a:spLocks noChangeArrowheads="1"/>
          </p:cNvSpPr>
          <p:nvPr/>
        </p:nvSpPr>
        <p:spPr bwMode="auto">
          <a:xfrm>
            <a:off x="4007774" y="3101957"/>
            <a:ext cx="1315636" cy="46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dirty="0" smtClean="0">
                <a:solidFill>
                  <a:srgbClr val="FF0000"/>
                </a:solidFill>
                <a:latin typeface="+mn-lt"/>
                <a:ea typeface="ＭＳ Ｐゴシック" panose="020B0600070205080204" pitchFamily="50" charset="-128"/>
                <a:cs typeface="游ゴシック"/>
              </a:rPr>
              <a:t>制御あり</a:t>
            </a:r>
            <a:endParaRPr lang="ja-JP" altLang="en-US" sz="2400" dirty="0">
              <a:solidFill>
                <a:srgbClr val="FF0000"/>
              </a:solidFill>
              <a:latin typeface="+mn-lt"/>
              <a:ea typeface="ＭＳ Ｐゴシック" panose="020B0600070205080204" pitchFamily="50" charset="-128"/>
              <a:cs typeface="游ゴシック"/>
            </a:endParaRPr>
          </a:p>
        </p:txBody>
      </p:sp>
      <p:cxnSp>
        <p:nvCxnSpPr>
          <p:cNvPr id="113" name="直線矢印コネクタ 112"/>
          <p:cNvCxnSpPr>
            <a:stCxn id="112" idx="1"/>
          </p:cNvCxnSpPr>
          <p:nvPr/>
        </p:nvCxnSpPr>
        <p:spPr>
          <a:xfrm flipH="1">
            <a:off x="2941163" y="3332196"/>
            <a:ext cx="1066611" cy="438526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8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 2"/>
          <p:cNvSpPr txBox="1">
            <a:spLocks/>
          </p:cNvSpPr>
          <p:nvPr/>
        </p:nvSpPr>
        <p:spPr bwMode="auto">
          <a:xfrm>
            <a:off x="214009" y="972608"/>
            <a:ext cx="8793804" cy="301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>
              <a:buFont typeface="Wingdings" panose="05000000000000000000" pitchFamily="2" charset="2"/>
              <a:buChar char="l"/>
            </a:pPr>
            <a:r>
              <a:rPr lang="ja-JP" altLang="en-US" sz="3000" dirty="0" smtClean="0">
                <a:latin typeface="+mn-lt"/>
                <a:cs typeface="游ゴシック"/>
              </a:rPr>
              <a:t>圧力振幅を一定に保持するフィードバック制御系を</a:t>
            </a:r>
            <a:r>
              <a:rPr lang="en-US" altLang="ja-JP" sz="3200" dirty="0" smtClean="0">
                <a:latin typeface="+mn-lt"/>
                <a:cs typeface="游ゴシック"/>
              </a:rPr>
              <a:t/>
            </a:r>
            <a:br>
              <a:rPr lang="en-US" altLang="ja-JP" sz="3200" dirty="0" smtClean="0">
                <a:latin typeface="+mn-lt"/>
                <a:cs typeface="游ゴシック"/>
              </a:rPr>
            </a:br>
            <a:r>
              <a:rPr lang="en-US" altLang="ja-JP" sz="800" dirty="0" smtClean="0">
                <a:latin typeface="+mn-lt"/>
                <a:cs typeface="游ゴシック"/>
              </a:rPr>
              <a:t/>
            </a:r>
            <a:br>
              <a:rPr lang="en-US" altLang="ja-JP" sz="800" dirty="0" smtClean="0">
                <a:latin typeface="+mn-lt"/>
                <a:cs typeface="游ゴシック"/>
              </a:rPr>
            </a:br>
            <a:r>
              <a:rPr lang="ja-JP" altLang="en-US" sz="3000" dirty="0" smtClean="0">
                <a:latin typeface="+mn-lt"/>
                <a:cs typeface="游ゴシック"/>
              </a:rPr>
              <a:t>熱音響コアの周波数応答計測に適用した</a:t>
            </a:r>
            <a:endParaRPr lang="en-US" altLang="ja-JP" sz="3000" dirty="0" smtClean="0">
              <a:latin typeface="+mn-lt"/>
              <a:cs typeface="游ゴシック"/>
            </a:endParaRPr>
          </a:p>
          <a:p>
            <a:pPr defTabSz="914400" eaLnBrk="1" hangingPunct="1">
              <a:buFont typeface="Wingdings" panose="05000000000000000000" pitchFamily="2" charset="2"/>
              <a:buChar char="l"/>
            </a:pPr>
            <a:endParaRPr lang="en-US" altLang="ja-JP" sz="3200" dirty="0">
              <a:latin typeface="+mn-lt"/>
              <a:cs typeface="游ゴシック"/>
            </a:endParaRPr>
          </a:p>
          <a:p>
            <a:pPr defTabSz="914400" eaLnBrk="1" hangingPunct="1">
              <a:buFont typeface="Wingdings" panose="05000000000000000000" pitchFamily="2" charset="2"/>
              <a:buChar char="l"/>
            </a:pPr>
            <a:r>
              <a:rPr lang="ja-JP" altLang="en-US" sz="3000" dirty="0" smtClean="0">
                <a:latin typeface="+mn-lt"/>
                <a:cs typeface="游ゴシック"/>
              </a:rPr>
              <a:t>駆動するスピーカよらず，共通の</a:t>
            </a:r>
            <a:r>
              <a:rPr lang="en-US" altLang="ja-JP" sz="3000" i="1" dirty="0" smtClean="0">
                <a:latin typeface="+mn-lt"/>
                <a:cs typeface="游ゴシック"/>
              </a:rPr>
              <a:t>K</a:t>
            </a:r>
            <a:r>
              <a:rPr lang="en-US" altLang="ja-JP" sz="2400" i="1" dirty="0" smtClean="0">
                <a:latin typeface="+mn-lt"/>
                <a:cs typeface="游ゴシック"/>
              </a:rPr>
              <a:t> </a:t>
            </a:r>
            <a:r>
              <a:rPr lang="en-US" altLang="ja-JP" sz="3000" i="1" baseline="-25000" dirty="0" smtClean="0">
                <a:latin typeface="+mn-lt"/>
                <a:cs typeface="游ゴシック"/>
              </a:rPr>
              <a:t>P</a:t>
            </a:r>
            <a:r>
              <a:rPr lang="en-US" altLang="ja-JP" sz="3000" baseline="-25000" dirty="0" smtClean="0">
                <a:latin typeface="+mn-lt"/>
                <a:cs typeface="游ゴシック"/>
              </a:rPr>
              <a:t> </a:t>
            </a:r>
            <a:r>
              <a:rPr lang="en-US" altLang="ja-JP" sz="3000" dirty="0" smtClean="0">
                <a:latin typeface="+mn-lt"/>
                <a:cs typeface="游ゴシック"/>
              </a:rPr>
              <a:t>, </a:t>
            </a:r>
            <a:r>
              <a:rPr lang="en-US" altLang="ja-JP" sz="3000" i="1" dirty="0" smtClean="0">
                <a:latin typeface="+mn-lt"/>
                <a:cs typeface="游ゴシック"/>
              </a:rPr>
              <a:t>K </a:t>
            </a:r>
            <a:r>
              <a:rPr lang="en-US" altLang="ja-JP" sz="3000" i="1" baseline="-25000" dirty="0" smtClean="0">
                <a:latin typeface="+mn-lt"/>
                <a:cs typeface="游ゴシック"/>
              </a:rPr>
              <a:t>I</a:t>
            </a:r>
            <a:r>
              <a:rPr lang="en-US" altLang="ja-JP" sz="3000" dirty="0" smtClean="0">
                <a:latin typeface="+mn-lt"/>
                <a:cs typeface="游ゴシック"/>
              </a:rPr>
              <a:t> </a:t>
            </a:r>
            <a:r>
              <a:rPr lang="ja-JP" altLang="en-US" sz="3000" dirty="0" smtClean="0">
                <a:latin typeface="+mn-lt"/>
                <a:cs typeface="游ゴシック"/>
              </a:rPr>
              <a:t>で</a:t>
            </a:r>
            <a:r>
              <a:rPr lang="en-US" altLang="ja-JP" sz="3000" dirty="0" smtClean="0">
                <a:latin typeface="+mn-lt"/>
                <a:cs typeface="游ゴシック"/>
              </a:rPr>
              <a:t/>
            </a:r>
            <a:br>
              <a:rPr lang="en-US" altLang="ja-JP" sz="3000" dirty="0" smtClean="0">
                <a:latin typeface="+mn-lt"/>
                <a:cs typeface="游ゴシック"/>
              </a:rPr>
            </a:br>
            <a:r>
              <a:rPr lang="en-US" altLang="ja-JP" sz="800" dirty="0" smtClean="0">
                <a:latin typeface="+mn-lt"/>
                <a:cs typeface="游ゴシック"/>
              </a:rPr>
              <a:t/>
            </a:r>
            <a:br>
              <a:rPr lang="en-US" altLang="ja-JP" sz="800" dirty="0" smtClean="0">
                <a:latin typeface="+mn-lt"/>
                <a:cs typeface="游ゴシック"/>
              </a:rPr>
            </a:br>
            <a:r>
              <a:rPr lang="ja-JP" altLang="en-US" sz="3000" dirty="0" smtClean="0">
                <a:latin typeface="+mn-lt"/>
                <a:cs typeface="游ゴシック"/>
              </a:rPr>
              <a:t>圧力振幅が</a:t>
            </a:r>
            <a:r>
              <a:rPr lang="ja-JP" altLang="en-US" sz="3000" dirty="0">
                <a:latin typeface="+mn-lt"/>
                <a:cs typeface="游ゴシック"/>
              </a:rPr>
              <a:t>一定</a:t>
            </a:r>
            <a:r>
              <a:rPr lang="ja-JP" altLang="en-US" sz="3000" dirty="0" smtClean="0">
                <a:latin typeface="+mn-lt"/>
                <a:cs typeface="游ゴシック"/>
              </a:rPr>
              <a:t>に保持される結果を得た</a:t>
            </a:r>
            <a:endParaRPr lang="en-US" altLang="ja-JP" sz="3000" dirty="0" smtClean="0">
              <a:latin typeface="+mn-lt"/>
              <a:cs typeface="游ゴシック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+mn-lt"/>
                <a:cs typeface="+mj-cs"/>
              </a:rPr>
              <a:t>まとめ</a:t>
            </a:r>
            <a:endParaRPr kumimoji="1" lang="ja-JP" altLang="en-US" sz="3200" dirty="0">
              <a:latin typeface="+mn-lt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>
                <a:latin typeface="+mn-lt"/>
              </a:rPr>
              <a:pPr>
                <a:defRPr/>
              </a:pPr>
              <a:t>13</a:t>
            </a:fld>
            <a:endParaRPr lang="ja-JP" altLang="en-US">
              <a:latin typeface="+mn-lt"/>
            </a:endParaRPr>
          </a:p>
        </p:txBody>
      </p:sp>
      <p:sp>
        <p:nvSpPr>
          <p:cNvPr id="8" name="コンテンツ プレースホルダ 2"/>
          <p:cNvSpPr txBox="1">
            <a:spLocks/>
          </p:cNvSpPr>
          <p:nvPr/>
        </p:nvSpPr>
        <p:spPr bwMode="auto">
          <a:xfrm>
            <a:off x="468313" y="4877859"/>
            <a:ext cx="8377541" cy="115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None/>
            </a:pPr>
            <a:r>
              <a:rPr lang="ja-JP" altLang="en-US" sz="3000" dirty="0" smtClean="0">
                <a:latin typeface="+mn-lt"/>
                <a:cs typeface="游ゴシック"/>
              </a:rPr>
              <a:t>どちらのスピーカを駆動させたかで，</a:t>
            </a:r>
            <a:r>
              <a:rPr lang="en-US" altLang="ja-JP" sz="3200" dirty="0" smtClean="0">
                <a:latin typeface="+mn-lt"/>
                <a:cs typeface="游ゴシック"/>
              </a:rPr>
              <a:t/>
            </a:r>
            <a:br>
              <a:rPr lang="en-US" altLang="ja-JP" sz="3200" dirty="0" smtClean="0">
                <a:latin typeface="+mn-lt"/>
                <a:cs typeface="游ゴシック"/>
              </a:rPr>
            </a:br>
            <a:r>
              <a:rPr lang="en-US" altLang="ja-JP" sz="800" dirty="0" smtClean="0">
                <a:latin typeface="+mn-lt"/>
                <a:cs typeface="游ゴシック"/>
              </a:rPr>
              <a:t/>
            </a:r>
            <a:br>
              <a:rPr lang="en-US" altLang="ja-JP" sz="800" dirty="0" smtClean="0">
                <a:latin typeface="+mn-lt"/>
                <a:cs typeface="游ゴシック"/>
              </a:rPr>
            </a:br>
            <a:r>
              <a:rPr lang="ja-JP" altLang="en-US" sz="3000" dirty="0" smtClean="0">
                <a:latin typeface="+mn-lt"/>
                <a:cs typeface="游ゴシック"/>
              </a:rPr>
              <a:t>ゲインの大小関係が逆転する理由の調査</a:t>
            </a:r>
            <a:endParaRPr lang="en-US" altLang="ja-JP" sz="3000" dirty="0" smtClean="0">
              <a:latin typeface="+mn-lt"/>
              <a:cs typeface="游ゴシック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361951" y="3965574"/>
            <a:ext cx="2466974" cy="739775"/>
            <a:chOff x="361951" y="3965574"/>
            <a:chExt cx="2466974" cy="739775"/>
          </a:xfrm>
        </p:grpSpPr>
        <p:sp>
          <p:nvSpPr>
            <p:cNvPr id="9" name="タイトル 1"/>
            <p:cNvSpPr txBox="1">
              <a:spLocks/>
            </p:cNvSpPr>
            <p:nvPr/>
          </p:nvSpPr>
          <p:spPr>
            <a:xfrm>
              <a:off x="468313" y="3965574"/>
              <a:ext cx="2293937" cy="739775"/>
            </a:xfrm>
            <a:prstGeom prst="rect">
              <a:avLst/>
            </a:prstGeom>
          </p:spPr>
          <p:txBody>
            <a:bodyPr anchor="ctr">
              <a:normAutofit/>
            </a:bodyPr>
            <a:lstStyle/>
            <a:p>
              <a:pPr eaLnBrk="1" fontAlgn="auto" hangingPunct="1">
                <a:spcAft>
                  <a:spcPts val="0"/>
                </a:spcAft>
                <a:defRPr/>
              </a:pPr>
              <a:r>
                <a:rPr kumimoji="1" lang="ja-JP" altLang="en-US" sz="3200" dirty="0" smtClean="0">
                  <a:latin typeface="+mn-lt"/>
                  <a:cs typeface="+mj-cs"/>
                </a:rPr>
                <a:t>今後の課題</a:t>
              </a:r>
              <a:endParaRPr kumimoji="1" lang="ja-JP" altLang="en-US" sz="3200" dirty="0">
                <a:latin typeface="+mn-lt"/>
                <a:ea typeface="ＭＳ Ｐゴシック" panose="020B0600070205080204" pitchFamily="50" charset="-128"/>
                <a:cs typeface="+mj-cs"/>
              </a:endParaRPr>
            </a:p>
          </p:txBody>
        </p:sp>
        <p:sp>
          <p:nvSpPr>
            <p:cNvPr id="2" name="角丸四角形 1"/>
            <p:cNvSpPr/>
            <p:nvPr/>
          </p:nvSpPr>
          <p:spPr>
            <a:xfrm>
              <a:off x="361951" y="3965574"/>
              <a:ext cx="2466974" cy="739775"/>
            </a:xfrm>
            <a:prstGeom prst="round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研究背景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1029494" y="903230"/>
            <a:ext cx="7085012" cy="644830"/>
            <a:chOff x="435478" y="5247533"/>
            <a:chExt cx="7085012" cy="775646"/>
          </a:xfrm>
        </p:grpSpPr>
        <p:sp>
          <p:nvSpPr>
            <p:cNvPr id="36" name="コンテンツ プレースホルダ 2"/>
            <p:cNvSpPr txBox="1">
              <a:spLocks/>
            </p:cNvSpPr>
            <p:nvPr/>
          </p:nvSpPr>
          <p:spPr>
            <a:xfrm>
              <a:off x="525375" y="5326406"/>
              <a:ext cx="6909389" cy="443350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algn="ctr" eaLnBrk="1" fontAlgn="auto" hangingPunct="1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ja-JP" altLang="en-US" sz="2400" dirty="0" smtClean="0">
                  <a:uFill>
                    <a:solidFill>
                      <a:srgbClr val="FF0000"/>
                    </a:solidFill>
                  </a:u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熱音響の利用 ・・・ 熱音響発電機，冷凍機の提案 </a:t>
              </a:r>
              <a:endParaRPr lang="en-US" altLang="ja-JP" sz="2400" dirty="0" smtClean="0">
                <a:uFill>
                  <a:solidFill>
                    <a:srgbClr val="FF0000"/>
                  </a:solidFill>
                </a:u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8" name="角丸四角形 37"/>
            <p:cNvSpPr/>
            <p:nvPr/>
          </p:nvSpPr>
          <p:spPr>
            <a:xfrm>
              <a:off x="435478" y="5247533"/>
              <a:ext cx="7085012" cy="775646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1" name="テキスト ボックス 40"/>
          <p:cNvSpPr txBox="1"/>
          <p:nvPr/>
        </p:nvSpPr>
        <p:spPr>
          <a:xfrm>
            <a:off x="898234" y="1673383"/>
            <a:ext cx="7347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u="sng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最終目的：定常時の圧力振幅を定量的に推定</a:t>
            </a:r>
          </a:p>
        </p:txBody>
      </p:sp>
      <p:sp>
        <p:nvSpPr>
          <p:cNvPr id="24" name="コンテンツ プレースホルダ 2"/>
          <p:cNvSpPr txBox="1">
            <a:spLocks/>
          </p:cNvSpPr>
          <p:nvPr/>
        </p:nvSpPr>
        <p:spPr>
          <a:xfrm>
            <a:off x="317083" y="2463120"/>
            <a:ext cx="8509834" cy="104208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algn="ctr"/>
            <a:r>
              <a:rPr lang="ja-JP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定常状態：コアの熱供給と放熱の速さ　</a:t>
            </a:r>
            <a:r>
              <a:rPr lang="en-US" altLang="ja-JP" sz="2000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J. Wheatley et al.(1985</a:t>
            </a:r>
            <a:r>
              <a:rPr lang="en-US" altLang="ja-JP" sz="2000" dirty="0" smtClean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  <a:p>
            <a:pPr lvl="0" algn="ctr"/>
            <a:endParaRPr lang="en-US" altLang="ja-JP" sz="800" dirty="0" smtClean="0">
              <a:solidFill>
                <a:prstClr val="black"/>
              </a:solidFill>
              <a:latin typeface="+mn-lt"/>
              <a:cs typeface="Times New Roman" panose="02020603050405020304" pitchFamily="18" charset="0"/>
            </a:endParaRPr>
          </a:p>
          <a:p>
            <a:pPr lvl="0" algn="ctr"/>
            <a:r>
              <a:rPr kumimoji="1" lang="ja-JP" altLang="en-US" sz="3000" dirty="0">
                <a:latin typeface="ＭＳ Ｐゴシック" panose="020B0600070205080204" pitchFamily="50" charset="-128"/>
              </a:rPr>
              <a:t>⇒ </a:t>
            </a:r>
            <a:r>
              <a:rPr kumimoji="1" lang="ja-JP" altLang="en-US" sz="30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振幅依存性を考慮した計測</a:t>
            </a:r>
            <a:endParaRPr lang="en-US" altLang="ja-JP" sz="3000" dirty="0">
              <a:solidFill>
                <a:prstClr val="black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938463" y="3830180"/>
            <a:ext cx="6708111" cy="1606073"/>
            <a:chOff x="938463" y="3830180"/>
            <a:chExt cx="6708111" cy="1606073"/>
          </a:xfrm>
        </p:grpSpPr>
        <p:grpSp>
          <p:nvGrpSpPr>
            <p:cNvPr id="26" name="グループ化 25"/>
            <p:cNvGrpSpPr/>
            <p:nvPr/>
          </p:nvGrpSpPr>
          <p:grpSpPr>
            <a:xfrm>
              <a:off x="1537732" y="3830180"/>
              <a:ext cx="6108842" cy="1606073"/>
              <a:chOff x="1128157" y="3365890"/>
              <a:chExt cx="6108842" cy="1606073"/>
            </a:xfrm>
          </p:grpSpPr>
          <p:sp>
            <p:nvSpPr>
              <p:cNvPr id="32" name="角丸四角形 31"/>
              <p:cNvSpPr/>
              <p:nvPr/>
            </p:nvSpPr>
            <p:spPr>
              <a:xfrm>
                <a:off x="3400425" y="4105275"/>
                <a:ext cx="1562100" cy="866688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400" dirty="0" smtClean="0">
                    <a:solidFill>
                      <a:schemeClr val="tx1"/>
                    </a:solidFill>
                  </a:rPr>
                  <a:t>計測対象</a:t>
                </a:r>
                <a:endParaRPr kumimoji="1" lang="ja-JP" alt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正方形/長方形 34"/>
              <p:cNvSpPr/>
              <p:nvPr/>
            </p:nvSpPr>
            <p:spPr>
              <a:xfrm>
                <a:off x="1526266" y="4343767"/>
                <a:ext cx="1870984" cy="37816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正方形/長方形 38"/>
              <p:cNvSpPr/>
              <p:nvPr/>
            </p:nvSpPr>
            <p:spPr>
              <a:xfrm>
                <a:off x="4967287" y="4349538"/>
                <a:ext cx="1870984" cy="378162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40" name="グループ化 39"/>
              <p:cNvGrpSpPr/>
              <p:nvPr/>
            </p:nvGrpSpPr>
            <p:grpSpPr>
              <a:xfrm>
                <a:off x="6723531" y="4136195"/>
                <a:ext cx="513468" cy="793304"/>
                <a:chOff x="6737820" y="4136195"/>
                <a:chExt cx="513468" cy="793304"/>
              </a:xfrm>
            </p:grpSpPr>
            <p:sp>
              <p:nvSpPr>
                <p:cNvPr id="62" name="片側の 2 つの角を切り取った四角形 61"/>
                <p:cNvSpPr/>
                <p:nvPr/>
              </p:nvSpPr>
              <p:spPr>
                <a:xfrm rot="16200000">
                  <a:off x="6770936" y="4333483"/>
                  <a:ext cx="561975" cy="398729"/>
                </a:xfrm>
                <a:prstGeom prst="snip2SameRect">
                  <a:avLst>
                    <a:gd name="adj1" fmla="val 23037"/>
                    <a:gd name="adj2" fmla="val 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3" name="円弧 62"/>
                <p:cNvSpPr/>
                <p:nvPr/>
              </p:nvSpPr>
              <p:spPr>
                <a:xfrm>
                  <a:off x="6737820" y="4136195"/>
                  <a:ext cx="258568" cy="793304"/>
                </a:xfrm>
                <a:prstGeom prst="arc">
                  <a:avLst>
                    <a:gd name="adj1" fmla="val 17302339"/>
                    <a:gd name="adj2" fmla="val 4331690"/>
                  </a:avLst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42" name="グループ化 41"/>
              <p:cNvGrpSpPr/>
              <p:nvPr/>
            </p:nvGrpSpPr>
            <p:grpSpPr>
              <a:xfrm flipH="1">
                <a:off x="1128157" y="4133007"/>
                <a:ext cx="511413" cy="793304"/>
                <a:chOff x="6737820" y="4136195"/>
                <a:chExt cx="513468" cy="793304"/>
              </a:xfrm>
            </p:grpSpPr>
            <p:sp>
              <p:nvSpPr>
                <p:cNvPr id="60" name="片側の 2 つの角を切り取った四角形 59"/>
                <p:cNvSpPr/>
                <p:nvPr/>
              </p:nvSpPr>
              <p:spPr>
                <a:xfrm rot="16200000">
                  <a:off x="6770936" y="4333483"/>
                  <a:ext cx="561975" cy="398729"/>
                </a:xfrm>
                <a:prstGeom prst="snip2SameRect">
                  <a:avLst>
                    <a:gd name="adj1" fmla="val 23037"/>
                    <a:gd name="adj2" fmla="val 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1" name="円弧 60"/>
                <p:cNvSpPr/>
                <p:nvPr/>
              </p:nvSpPr>
              <p:spPr>
                <a:xfrm>
                  <a:off x="6737820" y="4136195"/>
                  <a:ext cx="258568" cy="793304"/>
                </a:xfrm>
                <a:prstGeom prst="arc">
                  <a:avLst>
                    <a:gd name="adj1" fmla="val 17302339"/>
                    <a:gd name="adj2" fmla="val 4331690"/>
                  </a:avLst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43" name="グループ化 42"/>
              <p:cNvGrpSpPr/>
              <p:nvPr/>
            </p:nvGrpSpPr>
            <p:grpSpPr>
              <a:xfrm>
                <a:off x="2268425" y="3745653"/>
                <a:ext cx="108000" cy="652921"/>
                <a:chOff x="2268425" y="3745653"/>
                <a:chExt cx="108000" cy="652921"/>
              </a:xfrm>
            </p:grpSpPr>
            <p:cxnSp>
              <p:nvCxnSpPr>
                <p:cNvPr id="58" name="直線矢印コネクタ 57"/>
                <p:cNvCxnSpPr/>
                <p:nvPr/>
              </p:nvCxnSpPr>
              <p:spPr>
                <a:xfrm flipV="1">
                  <a:off x="2317876" y="3745653"/>
                  <a:ext cx="0" cy="54000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w="sm" len="sm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楕円 58"/>
                <p:cNvSpPr/>
                <p:nvPr/>
              </p:nvSpPr>
              <p:spPr>
                <a:xfrm>
                  <a:off x="2268425" y="4290574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44" name="グループ化 43"/>
              <p:cNvGrpSpPr/>
              <p:nvPr/>
            </p:nvGrpSpPr>
            <p:grpSpPr>
              <a:xfrm>
                <a:off x="3123074" y="3754938"/>
                <a:ext cx="108000" cy="652921"/>
                <a:chOff x="2268425" y="3745653"/>
                <a:chExt cx="108000" cy="652921"/>
              </a:xfrm>
            </p:grpSpPr>
            <p:cxnSp>
              <p:nvCxnSpPr>
                <p:cNvPr id="56" name="直線矢印コネクタ 55"/>
                <p:cNvCxnSpPr/>
                <p:nvPr/>
              </p:nvCxnSpPr>
              <p:spPr>
                <a:xfrm flipV="1">
                  <a:off x="2317876" y="3745653"/>
                  <a:ext cx="0" cy="54000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w="sm" len="sm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楕円 56"/>
                <p:cNvSpPr/>
                <p:nvPr/>
              </p:nvSpPr>
              <p:spPr>
                <a:xfrm>
                  <a:off x="2268425" y="4290574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49" name="グループ化 48"/>
              <p:cNvGrpSpPr/>
              <p:nvPr/>
            </p:nvGrpSpPr>
            <p:grpSpPr>
              <a:xfrm>
                <a:off x="5124192" y="3744883"/>
                <a:ext cx="108000" cy="652921"/>
                <a:chOff x="2268425" y="3745653"/>
                <a:chExt cx="108000" cy="652921"/>
              </a:xfrm>
            </p:grpSpPr>
            <p:cxnSp>
              <p:nvCxnSpPr>
                <p:cNvPr id="54" name="直線矢印コネクタ 53"/>
                <p:cNvCxnSpPr/>
                <p:nvPr/>
              </p:nvCxnSpPr>
              <p:spPr>
                <a:xfrm flipV="1">
                  <a:off x="2317876" y="3745653"/>
                  <a:ext cx="0" cy="54000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w="sm" len="sm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楕円 54"/>
                <p:cNvSpPr/>
                <p:nvPr/>
              </p:nvSpPr>
              <p:spPr>
                <a:xfrm>
                  <a:off x="2268425" y="4290574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50" name="グループ化 49"/>
              <p:cNvGrpSpPr/>
              <p:nvPr/>
            </p:nvGrpSpPr>
            <p:grpSpPr>
              <a:xfrm>
                <a:off x="5985340" y="3737212"/>
                <a:ext cx="108000" cy="652921"/>
                <a:chOff x="2268425" y="3745653"/>
                <a:chExt cx="108000" cy="652921"/>
              </a:xfrm>
            </p:grpSpPr>
            <p:cxnSp>
              <p:nvCxnSpPr>
                <p:cNvPr id="52" name="直線矢印コネクタ 51"/>
                <p:cNvCxnSpPr/>
                <p:nvPr/>
              </p:nvCxnSpPr>
              <p:spPr>
                <a:xfrm flipV="1">
                  <a:off x="2317876" y="3745653"/>
                  <a:ext cx="0" cy="54000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w="sm" len="sm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楕円 52"/>
                <p:cNvSpPr/>
                <p:nvPr/>
              </p:nvSpPr>
              <p:spPr>
                <a:xfrm>
                  <a:off x="2268425" y="4290574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51" name="テキスト ボックス 50"/>
              <p:cNvSpPr txBox="1"/>
              <p:nvPr/>
            </p:nvSpPr>
            <p:spPr>
              <a:xfrm>
                <a:off x="2430968" y="3365890"/>
                <a:ext cx="148311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400" dirty="0" smtClean="0">
                    <a:latin typeface="+mn-ea"/>
                    <a:cs typeface="Times New Roman" panose="02020603050405020304" pitchFamily="18" charset="0"/>
                  </a:rPr>
                  <a:t>sensor</a:t>
                </a:r>
                <a:endParaRPr kumimoji="1" lang="ja-JP" altLang="en-US" sz="2400" dirty="0">
                  <a:latin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4" name="テキスト ボックス 63"/>
            <p:cNvSpPr txBox="1"/>
            <p:nvPr/>
          </p:nvSpPr>
          <p:spPr>
            <a:xfrm>
              <a:off x="938463" y="4262413"/>
              <a:ext cx="1698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 smtClean="0">
                  <a:latin typeface="+mn-ea"/>
                  <a:cs typeface="Times New Roman" panose="02020603050405020304" pitchFamily="18" charset="0"/>
                </a:rPr>
                <a:t>loudspeaker</a:t>
              </a:r>
              <a:endParaRPr kumimoji="1" lang="ja-JP" altLang="en-US" sz="2400" dirty="0">
                <a:latin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グループ化 64"/>
          <p:cNvGrpSpPr/>
          <p:nvPr/>
        </p:nvGrpSpPr>
        <p:grpSpPr>
          <a:xfrm>
            <a:off x="1858644" y="5475521"/>
            <a:ext cx="5445897" cy="968305"/>
            <a:chOff x="1049506" y="3199046"/>
            <a:chExt cx="5445897" cy="968305"/>
          </a:xfrm>
        </p:grpSpPr>
        <p:sp>
          <p:nvSpPr>
            <p:cNvPr id="66" name="コンテンツ プレースホルダ 2"/>
            <p:cNvSpPr txBox="1">
              <a:spLocks/>
            </p:cNvSpPr>
            <p:nvPr/>
          </p:nvSpPr>
          <p:spPr>
            <a:xfrm>
              <a:off x="1049506" y="3199046"/>
              <a:ext cx="2341395" cy="968305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ja-JP" altLang="en-US" sz="2400" dirty="0" smtClean="0">
                  <a:latin typeface="ＭＳ Ｐゴシック" panose="020B0600070205080204" pitchFamily="50" charset="-128"/>
                </a:rPr>
                <a:t>・ 共振周波数</a:t>
              </a:r>
              <a:endParaRPr lang="en-US" altLang="ja-JP" sz="2400" dirty="0" smtClean="0">
                <a:uFill>
                  <a:solidFill>
                    <a:srgbClr val="FF0000"/>
                  </a:solidFill>
                </a:u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ja-JP" altLang="en-US" sz="2400" dirty="0" smtClean="0">
                  <a:latin typeface="ＭＳ Ｐゴシック" panose="020B0600070205080204" pitchFamily="50" charset="-128"/>
                </a:rPr>
                <a:t>・ 反共振周波数</a:t>
              </a:r>
            </a:p>
          </p:txBody>
        </p:sp>
        <p:sp>
          <p:nvSpPr>
            <p:cNvPr id="67" name="コンテンツ プレースホルダ 2"/>
            <p:cNvSpPr txBox="1">
              <a:spLocks/>
            </p:cNvSpPr>
            <p:nvPr/>
          </p:nvSpPr>
          <p:spPr>
            <a:xfrm>
              <a:off x="3243256" y="3395766"/>
              <a:ext cx="3252147" cy="570168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ja-JP" altLang="en-US" sz="2800" dirty="0" smtClean="0">
                  <a:latin typeface="ＭＳ Ｐゴシック" panose="020B0600070205080204" pitchFamily="50" charset="-128"/>
                </a:rPr>
                <a:t>⇒ 圧力振幅が変化</a:t>
              </a:r>
              <a:endParaRPr lang="en-US" altLang="ja-JP" sz="800" dirty="0" smtClean="0">
                <a:solidFill>
                  <a:srgbClr val="FF0000"/>
                </a:solidFill>
                <a:latin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930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j-cs"/>
              </a:rPr>
              <a:t>研究目的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185840" y="789453"/>
            <a:ext cx="8772320" cy="1572747"/>
            <a:chOff x="185840" y="1027578"/>
            <a:chExt cx="8772320" cy="1572747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341018" y="1135914"/>
              <a:ext cx="846196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000" dirty="0" smtClean="0">
                  <a:uFill>
                    <a:solidFill>
                      <a:srgbClr val="FF0000"/>
                    </a:solidFill>
                  </a:uFill>
                  <a:latin typeface="ＭＳ Ｐゴシック" panose="020B0600070205080204" pitchFamily="50" charset="-128"/>
                </a:rPr>
                <a:t>圧力振幅を一定に保持する</a:t>
              </a:r>
              <a:endParaRPr kumimoji="1" lang="en-US" altLang="ja-JP" sz="3000" dirty="0" smtClean="0">
                <a:uFill>
                  <a:solidFill>
                    <a:srgbClr val="FF0000"/>
                  </a:solidFill>
                </a:uFill>
                <a:latin typeface="ＭＳ Ｐゴシック" panose="020B0600070205080204" pitchFamily="50" charset="-128"/>
              </a:endParaRPr>
            </a:p>
            <a:p>
              <a:r>
                <a:rPr kumimoji="1" lang="en-US" altLang="ja-JP" sz="3000" dirty="0" smtClean="0">
                  <a:uFill>
                    <a:solidFill>
                      <a:srgbClr val="FF0000"/>
                    </a:solidFill>
                  </a:uFill>
                  <a:latin typeface="ＭＳ Ｐゴシック" panose="020B0600070205080204" pitchFamily="50" charset="-128"/>
                </a:rPr>
                <a:t>					</a:t>
              </a:r>
              <a:r>
                <a:rPr kumimoji="1" lang="ja-JP" altLang="en-US" sz="3000" dirty="0" smtClean="0">
                  <a:uFill>
                    <a:solidFill>
                      <a:srgbClr val="FF0000"/>
                    </a:solidFill>
                  </a:uFill>
                  <a:latin typeface="ＭＳ Ｐゴシック" panose="020B0600070205080204" pitchFamily="50" charset="-128"/>
                </a:rPr>
                <a:t>フィードバック制御系を提案</a:t>
              </a:r>
              <a:endParaRPr kumimoji="1" lang="en-US" altLang="ja-JP" sz="3000" dirty="0" smtClean="0">
                <a:uFill>
                  <a:solidFill>
                    <a:srgbClr val="FF0000"/>
                  </a:solidFill>
                </a:uFill>
                <a:latin typeface="ＭＳ Ｐゴシック" panose="020B0600070205080204" pitchFamily="50" charset="-128"/>
              </a:endParaRPr>
            </a:p>
            <a:p>
              <a:pPr algn="r"/>
              <a:r>
                <a:rPr kumimoji="1" lang="en-US" altLang="ja-JP" sz="2000" dirty="0" smtClean="0">
                  <a:uFill>
                    <a:solidFill>
                      <a:srgbClr val="FF0000"/>
                    </a:solidFill>
                  </a:uFill>
                  <a:latin typeface="ＭＳ Ｐゴシック" panose="020B0600070205080204" pitchFamily="50" charset="-128"/>
                </a:rPr>
                <a:t>[</a:t>
              </a:r>
              <a:r>
                <a:rPr kumimoji="1" lang="ja-JP" altLang="en-US" sz="2000" dirty="0" smtClean="0">
                  <a:uFill>
                    <a:solidFill>
                      <a:srgbClr val="FF0000"/>
                    </a:solidFill>
                  </a:uFill>
                  <a:latin typeface="ＭＳ Ｐゴシック" panose="020B0600070205080204" pitchFamily="50" charset="-128"/>
                </a:rPr>
                <a:t>中田，小林 </a:t>
              </a:r>
              <a:r>
                <a:rPr kumimoji="1" lang="en-US" altLang="ja-JP" sz="2000" dirty="0" smtClean="0">
                  <a:uFill>
                    <a:solidFill>
                      <a:srgbClr val="FF0000"/>
                    </a:solidFill>
                  </a:uFill>
                  <a:latin typeface="ＭＳ Ｐゴシック" panose="020B0600070205080204" pitchFamily="50" charset="-128"/>
                </a:rPr>
                <a:t>2016 </a:t>
              </a:r>
              <a:r>
                <a:rPr kumimoji="1" lang="ja-JP" altLang="en-US" sz="2000" dirty="0" smtClean="0">
                  <a:uFill>
                    <a:solidFill>
                      <a:srgbClr val="FF0000"/>
                    </a:solidFill>
                  </a:uFill>
                  <a:latin typeface="ＭＳ Ｐゴシック" panose="020B0600070205080204" pitchFamily="50" charset="-128"/>
                </a:rPr>
                <a:t>自動制御連合講演会</a:t>
              </a:r>
              <a:r>
                <a:rPr kumimoji="1" lang="en-US" altLang="ja-JP" sz="2000" dirty="0" smtClean="0">
                  <a:uFill>
                    <a:solidFill>
                      <a:srgbClr val="FF0000"/>
                    </a:solidFill>
                  </a:uFill>
                  <a:latin typeface="ＭＳ Ｐゴシック" panose="020B0600070205080204" pitchFamily="50" charset="-128"/>
                </a:rPr>
                <a:t>]</a:t>
              </a:r>
              <a:endParaRPr kumimoji="1" lang="ja-JP" altLang="en-US" sz="2000" dirty="0">
                <a:uFill>
                  <a:solidFill>
                    <a:srgbClr val="FF0000"/>
                  </a:solidFill>
                </a:uFill>
                <a:latin typeface="ＭＳ Ｐゴシック" panose="020B0600070205080204" pitchFamily="50" charset="-128"/>
              </a:endParaRPr>
            </a:p>
          </p:txBody>
        </p:sp>
        <p:sp>
          <p:nvSpPr>
            <p:cNvPr id="3" name="角丸四角形 2"/>
            <p:cNvSpPr/>
            <p:nvPr/>
          </p:nvSpPr>
          <p:spPr>
            <a:xfrm>
              <a:off x="185840" y="1027578"/>
              <a:ext cx="8772320" cy="1572747"/>
            </a:xfrm>
            <a:prstGeom prst="roundRect">
              <a:avLst>
                <a:gd name="adj" fmla="val 13639"/>
              </a:avLst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  <p:grpSp>
        <p:nvGrpSpPr>
          <p:cNvPr id="2" name="グループ化 1"/>
          <p:cNvGrpSpPr/>
          <p:nvPr/>
        </p:nvGrpSpPr>
        <p:grpSpPr>
          <a:xfrm>
            <a:off x="266700" y="2417720"/>
            <a:ext cx="8610600" cy="2801980"/>
            <a:chOff x="266700" y="3008270"/>
            <a:chExt cx="8610600" cy="2801980"/>
          </a:xfrm>
        </p:grpSpPr>
        <p:grpSp>
          <p:nvGrpSpPr>
            <p:cNvPr id="89" name="グループ化 88"/>
            <p:cNvGrpSpPr/>
            <p:nvPr/>
          </p:nvGrpSpPr>
          <p:grpSpPr>
            <a:xfrm>
              <a:off x="266700" y="3510302"/>
              <a:ext cx="8610600" cy="2299948"/>
              <a:chOff x="266700" y="915754"/>
              <a:chExt cx="8610600" cy="2299948"/>
            </a:xfrm>
            <a:solidFill>
              <a:schemeClr val="bg1"/>
            </a:solidFill>
          </p:grpSpPr>
          <p:grpSp>
            <p:nvGrpSpPr>
              <p:cNvPr id="90" name="グループ化 89"/>
              <p:cNvGrpSpPr/>
              <p:nvPr/>
            </p:nvGrpSpPr>
            <p:grpSpPr>
              <a:xfrm>
                <a:off x="266700" y="915754"/>
                <a:ext cx="8610600" cy="2299948"/>
                <a:chOff x="266700" y="915754"/>
                <a:chExt cx="8610600" cy="2299948"/>
              </a:xfrm>
              <a:grpFill/>
            </p:grpSpPr>
            <p:sp>
              <p:nvSpPr>
                <p:cNvPr id="92" name="正方形/長方形 91"/>
                <p:cNvSpPr/>
                <p:nvPr/>
              </p:nvSpPr>
              <p:spPr>
                <a:xfrm>
                  <a:off x="266700" y="1178921"/>
                  <a:ext cx="8610600" cy="2036781"/>
                </a:xfrm>
                <a:prstGeom prst="rect">
                  <a:avLst/>
                </a:prstGeom>
                <a:grp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3" name="テキスト ボックス 92"/>
                <p:cNvSpPr txBox="1"/>
                <p:nvPr/>
              </p:nvSpPr>
              <p:spPr>
                <a:xfrm>
                  <a:off x="843303" y="915754"/>
                  <a:ext cx="2838450" cy="584775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3200" dirty="0" smtClean="0"/>
                    <a:t>本研究の目的</a:t>
                  </a:r>
                  <a:endParaRPr kumimoji="1" lang="ja-JP" altLang="en-US" dirty="0"/>
                </a:p>
              </p:txBody>
            </p:sp>
          </p:grpSp>
          <p:sp>
            <p:nvSpPr>
              <p:cNvPr id="91" name="テキスト ボックス 90"/>
              <p:cNvSpPr txBox="1"/>
              <p:nvPr/>
            </p:nvSpPr>
            <p:spPr>
              <a:xfrm>
                <a:off x="413545" y="1458895"/>
                <a:ext cx="8316911" cy="166199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3400" dirty="0" smtClean="0"/>
                  <a:t>圧力振幅を一定に保持する</a:t>
                </a:r>
                <a:endParaRPr kumimoji="1" lang="en-US" altLang="ja-JP" sz="3400" dirty="0"/>
              </a:p>
              <a:p>
                <a:r>
                  <a:rPr kumimoji="1" lang="en-US" altLang="ja-JP" sz="3400" dirty="0" smtClean="0"/>
                  <a:t>	</a:t>
                </a:r>
                <a:r>
                  <a:rPr kumimoji="1" lang="ja-JP" altLang="en-US" sz="3400" dirty="0" smtClean="0"/>
                  <a:t>　フィードバック制御系を</a:t>
                </a:r>
                <a:endParaRPr kumimoji="1" lang="en-US" altLang="ja-JP" sz="3400" dirty="0" smtClean="0"/>
              </a:p>
              <a:p>
                <a:pPr algn="r"/>
                <a:r>
                  <a:rPr kumimoji="1" lang="ja-JP" altLang="en-US" sz="3400" dirty="0" smtClean="0"/>
                  <a:t>熱音響コアの周波数応答計測に適用</a:t>
                </a:r>
                <a:endParaRPr kumimoji="1" lang="ja-JP" altLang="en-US" sz="3400" dirty="0"/>
              </a:p>
            </p:txBody>
          </p:sp>
        </p:grpSp>
        <p:sp>
          <p:nvSpPr>
            <p:cNvPr id="87" name="ストライプ矢印 86"/>
            <p:cNvSpPr/>
            <p:nvPr/>
          </p:nvSpPr>
          <p:spPr>
            <a:xfrm rot="5400000">
              <a:off x="4252096" y="2999561"/>
              <a:ext cx="639808" cy="657225"/>
            </a:xfrm>
            <a:prstGeom prst="strip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1761345" y="5345923"/>
            <a:ext cx="5621311" cy="1111441"/>
            <a:chOff x="284393" y="5307823"/>
            <a:chExt cx="4937073" cy="1111441"/>
          </a:xfrm>
        </p:grpSpPr>
        <p:sp>
          <p:nvSpPr>
            <p:cNvPr id="17" name="テキスト ボックス 16"/>
            <p:cNvSpPr txBox="1"/>
            <p:nvPr/>
          </p:nvSpPr>
          <p:spPr>
            <a:xfrm>
              <a:off x="287338" y="5307823"/>
              <a:ext cx="49341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 smtClean="0">
                  <a:uFill>
                    <a:solidFill>
                      <a:srgbClr val="FF0000"/>
                    </a:solidFill>
                  </a:uFill>
                  <a:latin typeface="ＭＳ Ｐゴシック" panose="020B0600070205080204" pitchFamily="50" charset="-128"/>
                </a:rPr>
                <a:t>・ ２つのスピーカが交互に駆動する</a:t>
              </a:r>
              <a:endParaRPr kumimoji="1" lang="ja-JP" altLang="en-US" sz="2800" dirty="0">
                <a:uFill>
                  <a:solidFill>
                    <a:srgbClr val="FF0000"/>
                  </a:solidFill>
                </a:uFill>
                <a:latin typeface="ＭＳ Ｐゴシック" panose="020B0600070205080204" pitchFamily="50" charset="-128"/>
              </a:endParaRPr>
            </a:p>
          </p:txBody>
        </p:sp>
        <p:sp>
          <p:nvSpPr>
            <p:cNvPr id="18" name="テキスト ボックス 2"/>
            <p:cNvSpPr txBox="1">
              <a:spLocks noChangeArrowheads="1"/>
            </p:cNvSpPr>
            <p:nvPr/>
          </p:nvSpPr>
          <p:spPr bwMode="auto">
            <a:xfrm>
              <a:off x="284393" y="5896044"/>
              <a:ext cx="493707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游ゴシック"/>
                </a:rPr>
                <a:t>・ 圧力センサが４つ</a:t>
              </a:r>
              <a:endParaRPr lang="ja-JP" altLang="en-US" dirty="0">
                <a:latin typeface="ＭＳ Ｐゴシック" panose="020B0600070205080204" pitchFamily="50" charset="-128"/>
                <a:cs typeface="游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38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000"/>
            <a:ext cx="9144000" cy="2245489"/>
          </a:xfrm>
          <a:prstGeom prst="rect">
            <a:avLst/>
          </a:prstGeom>
        </p:spPr>
      </p:pic>
      <p:graphicFrame>
        <p:nvGraphicFramePr>
          <p:cNvPr id="12" name="表 11"/>
          <p:cNvGraphicFramePr>
            <a:graphicFrameLocks noGrp="1"/>
          </p:cNvGraphicFramePr>
          <p:nvPr>
            <p:extLst/>
          </p:nvPr>
        </p:nvGraphicFramePr>
        <p:xfrm>
          <a:off x="6839630" y="5303374"/>
          <a:ext cx="2211308" cy="914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5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5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r>
                        <a:rPr kumimoji="1" lang="en-US" altLang="ja-JP" sz="2400" b="0" i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kumimoji="1" lang="en-US" altLang="ja-JP" sz="2400" b="0" i="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kumimoji="1" lang="en-US" altLang="ja-JP" sz="2400" i="1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2400" i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kumimoji="1" lang="ja-JP" altLang="en-US" sz="2400" b="0" i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℃</a:t>
                      </a:r>
                      <a:r>
                        <a:rPr kumimoji="1" lang="en-US" altLang="ja-JP" sz="2400" b="1" i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]</a:t>
                      </a:r>
                      <a:endParaRPr kumimoji="1" lang="ja-JP" altLang="en-US" sz="2400" i="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285" marR="91285" marT="45798" marB="45798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0" i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200</a:t>
                      </a:r>
                      <a:endParaRPr kumimoji="1" lang="ja-JP" altLang="en-US" sz="2400" b="0" i="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285" marR="91285" marT="45798" marB="4579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kumimoji="1" lang="en-US" altLang="ja-JP" sz="24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kumimoji="1" lang="en-US" altLang="ja-JP" sz="2400" b="1" i="1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kumimoji="1" lang="ja-JP" alt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℃</a:t>
                      </a:r>
                      <a:r>
                        <a:rPr kumimoji="1" lang="en-US" altLang="ja-JP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]</a:t>
                      </a:r>
                      <a:endParaRPr kumimoji="1" lang="ja-JP" altLang="en-US" sz="24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285" marR="91285" marT="45798" marB="45798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i="0" dirty="0"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24</a:t>
                      </a:r>
                      <a:endParaRPr kumimoji="1" lang="ja-JP" altLang="en-US" sz="2400" i="0" dirty="0"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285" marR="91285" marT="45798" marB="4579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5" name="直線コネクタ 4"/>
          <p:cNvCxnSpPr/>
          <p:nvPr/>
        </p:nvCxnSpPr>
        <p:spPr>
          <a:xfrm flipH="1">
            <a:off x="6933693" y="5768039"/>
            <a:ext cx="1692000" cy="15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>
            <a:stCxn id="12" idx="0"/>
            <a:endCxn id="12" idx="2"/>
          </p:cNvCxnSpPr>
          <p:nvPr/>
        </p:nvCxnSpPr>
        <p:spPr>
          <a:xfrm>
            <a:off x="7945284" y="5303374"/>
            <a:ext cx="0" cy="914712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7"/>
          <p:cNvGrpSpPr>
            <a:grpSpLocks/>
          </p:cNvGrpSpPr>
          <p:nvPr/>
        </p:nvGrpSpPr>
        <p:grpSpPr bwMode="auto">
          <a:xfrm>
            <a:off x="2005208" y="618192"/>
            <a:ext cx="5044350" cy="1382983"/>
            <a:chOff x="2051720" y="374312"/>
            <a:chExt cx="5044792" cy="1382805"/>
          </a:xfrm>
        </p:grpSpPr>
        <p:sp>
          <p:nvSpPr>
            <p:cNvPr id="7" name="正方形/長方形 6"/>
            <p:cNvSpPr/>
            <p:nvPr/>
          </p:nvSpPr>
          <p:spPr bwMode="auto">
            <a:xfrm>
              <a:off x="4567048" y="1466069"/>
              <a:ext cx="567123" cy="291048"/>
            </a:xfrm>
            <a:prstGeom prst="rect">
              <a:avLst/>
            </a:prstGeom>
            <a:gradFill>
              <a:gsLst>
                <a:gs pos="0">
                  <a:srgbClr val="FF0000">
                    <a:alpha val="50000"/>
                  </a:srgbClr>
                </a:gs>
                <a:gs pos="100000">
                  <a:srgbClr val="0066FF">
                    <a:alpha val="50000"/>
                  </a:srgbClr>
                </a:gs>
              </a:gsLst>
              <a:lin ang="0" scaled="0"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dirty="0">
                <a:ea typeface="ＭＳ Ｐゴシック" panose="020B060007020508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9242" name="テキスト ボックス 17"/>
            <p:cNvSpPr txBox="1">
              <a:spLocks noChangeArrowheads="1"/>
            </p:cNvSpPr>
            <p:nvPr/>
          </p:nvSpPr>
          <p:spPr bwMode="auto">
            <a:xfrm>
              <a:off x="2051720" y="883743"/>
              <a:ext cx="954191" cy="369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1800" dirty="0">
                  <a:latin typeface="+mn-lt"/>
                  <a:cs typeface="Times New Roman" panose="02020603050405020304" pitchFamily="18" charset="0"/>
                </a:rPr>
                <a:t>518mm</a:t>
              </a:r>
              <a:endParaRPr lang="ja-JP" altLang="en-US" sz="1800" dirty="0"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9243" name="テキスト ボックス 19"/>
            <p:cNvSpPr txBox="1">
              <a:spLocks noChangeArrowheads="1"/>
            </p:cNvSpPr>
            <p:nvPr/>
          </p:nvSpPr>
          <p:spPr bwMode="auto">
            <a:xfrm>
              <a:off x="6142321" y="871718"/>
              <a:ext cx="954191" cy="369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kumimoji="0" lang="en-US" altLang="ja-JP" sz="1800" dirty="0">
                  <a:latin typeface="+mn-lt"/>
                  <a:cs typeface="Times New Roman" panose="02020603050405020304" pitchFamily="18" charset="0"/>
                </a:rPr>
                <a:t>51</a:t>
              </a:r>
              <a:r>
                <a:rPr lang="en-US" altLang="ja-JP" sz="1800" dirty="0">
                  <a:latin typeface="+mn-lt"/>
                  <a:cs typeface="Times New Roman" panose="02020603050405020304" pitchFamily="18" charset="0"/>
                </a:rPr>
                <a:t>8mm</a:t>
              </a:r>
              <a:endParaRPr lang="ja-JP" altLang="en-US" sz="1800" dirty="0"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9244" name="テキスト ボックス 20"/>
            <p:cNvSpPr txBox="1">
              <a:spLocks noChangeArrowheads="1"/>
            </p:cNvSpPr>
            <p:nvPr/>
          </p:nvSpPr>
          <p:spPr bwMode="auto">
            <a:xfrm>
              <a:off x="2957381" y="374312"/>
              <a:ext cx="825939" cy="369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kumimoji="0" lang="en-US" altLang="ja-JP" sz="1800" dirty="0">
                  <a:latin typeface="+mn-lt"/>
                  <a:cs typeface="Times New Roman" panose="02020603050405020304" pitchFamily="18" charset="0"/>
                </a:rPr>
                <a:t>34</a:t>
              </a:r>
              <a:r>
                <a:rPr lang="en-US" altLang="ja-JP" sz="1800" dirty="0">
                  <a:latin typeface="+mn-lt"/>
                  <a:cs typeface="Times New Roman" panose="02020603050405020304" pitchFamily="18" charset="0"/>
                </a:rPr>
                <a:t>mm</a:t>
              </a:r>
              <a:endParaRPr lang="ja-JP" altLang="en-US" sz="1800" dirty="0"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9245" name="テキスト ボックス 23"/>
            <p:cNvSpPr txBox="1">
              <a:spLocks noChangeArrowheads="1"/>
            </p:cNvSpPr>
            <p:nvPr/>
          </p:nvSpPr>
          <p:spPr bwMode="auto">
            <a:xfrm>
              <a:off x="5607331" y="374312"/>
              <a:ext cx="825939" cy="369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kumimoji="0" lang="en-US" altLang="ja-JP" sz="1800" dirty="0">
                  <a:latin typeface="+mn-lt"/>
                  <a:cs typeface="Times New Roman" panose="02020603050405020304" pitchFamily="18" charset="0"/>
                </a:rPr>
                <a:t>34</a:t>
              </a:r>
              <a:r>
                <a:rPr lang="en-US" altLang="ja-JP" sz="1800" dirty="0">
                  <a:latin typeface="+mn-lt"/>
                  <a:cs typeface="Times New Roman" panose="02020603050405020304" pitchFamily="18" charset="0"/>
                </a:rPr>
                <a:t>mm</a:t>
              </a:r>
              <a:endParaRPr lang="ja-JP" altLang="en-US" sz="1800" dirty="0">
                <a:latin typeface="+mn-lt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角丸四角形 38"/>
          <p:cNvSpPr/>
          <p:nvPr/>
        </p:nvSpPr>
        <p:spPr>
          <a:xfrm>
            <a:off x="3321012" y="1247473"/>
            <a:ext cx="2505022" cy="1327237"/>
          </a:xfrm>
          <a:prstGeom prst="roundRect">
            <a:avLst/>
          </a:prstGeom>
          <a:solidFill>
            <a:srgbClr val="FF0000">
              <a:alpha val="25000"/>
            </a:srgb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/>
          <a:lstStyle/>
          <a:p>
            <a:pPr algn="ctr" eaLnBrk="1" fontAlgn="auto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2800" i="1" dirty="0">
              <a:solidFill>
                <a:srgbClr val="FF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32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+mn-lt"/>
                <a:ea typeface="ＭＳ Ｐゴシック" panose="020B0600070205080204" pitchFamily="50" charset="-128"/>
                <a:cs typeface="+mj-cs"/>
              </a:rPr>
              <a:t>実験装置および方法</a:t>
            </a:r>
            <a:endParaRPr kumimoji="1" lang="ja-JP" altLang="en-US" sz="3200" dirty="0">
              <a:latin typeface="+mn-lt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349562" y="2045650"/>
            <a:ext cx="46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 smtClean="0">
                <a:latin typeface="+mn-lt"/>
              </a:rPr>
              <a:t>T</a:t>
            </a:r>
            <a:r>
              <a:rPr kumimoji="1" lang="en-US" altLang="ja-JP" baseline="-25000" dirty="0" smtClean="0">
                <a:latin typeface="+mn-lt"/>
              </a:rPr>
              <a:t>H</a:t>
            </a:r>
            <a:endParaRPr kumimoji="1" lang="ja-JP" altLang="en-US" baseline="-25000" dirty="0">
              <a:latin typeface="+mn-lt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4888026" y="2220497"/>
            <a:ext cx="46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 smtClean="0">
                <a:latin typeface="+mn-lt"/>
              </a:rPr>
              <a:t>T</a:t>
            </a:r>
            <a:r>
              <a:rPr kumimoji="1" lang="en-US" altLang="ja-JP" baseline="-25000" dirty="0" smtClean="0">
                <a:latin typeface="+mn-lt"/>
              </a:rPr>
              <a:t>C</a:t>
            </a:r>
            <a:endParaRPr kumimoji="1" lang="ja-JP" altLang="en-US" baseline="-25000" dirty="0">
              <a:latin typeface="+mn-lt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1218165" y="2167393"/>
            <a:ext cx="651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i="1" dirty="0" smtClean="0">
                <a:latin typeface="+mn-lt"/>
              </a:rPr>
              <a:t>p</a:t>
            </a:r>
            <a:r>
              <a:rPr kumimoji="1" lang="en-US" altLang="ja-JP" sz="2800" baseline="-25000" dirty="0">
                <a:latin typeface="+mn-lt"/>
              </a:rPr>
              <a:t>s</a:t>
            </a:r>
            <a:r>
              <a:rPr kumimoji="1" lang="en-US" altLang="ja-JP" sz="2800" baseline="-25000" dirty="0" smtClean="0">
                <a:latin typeface="+mn-lt"/>
              </a:rPr>
              <a:t>1</a:t>
            </a:r>
            <a:endParaRPr kumimoji="1" lang="ja-JP" altLang="en-US" sz="2800" baseline="-25000" dirty="0">
              <a:latin typeface="+mn-lt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6042379" y="2168873"/>
            <a:ext cx="651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i="1" dirty="0" smtClean="0">
                <a:latin typeface="+mn-lt"/>
              </a:rPr>
              <a:t>p</a:t>
            </a:r>
            <a:r>
              <a:rPr kumimoji="1" lang="en-US" altLang="ja-JP" sz="2800" baseline="-25000" dirty="0">
                <a:latin typeface="+mn-lt"/>
              </a:rPr>
              <a:t>s</a:t>
            </a:r>
            <a:r>
              <a:rPr kumimoji="1" lang="en-US" altLang="ja-JP" sz="2800" baseline="-25000" dirty="0" smtClean="0">
                <a:latin typeface="+mn-lt"/>
              </a:rPr>
              <a:t>2</a:t>
            </a:r>
            <a:endParaRPr kumimoji="1" lang="ja-JP" altLang="en-US" sz="2800" baseline="-25000" dirty="0">
              <a:latin typeface="+mn-lt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7438954" y="2162336"/>
            <a:ext cx="651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i="1" dirty="0" smtClean="0">
                <a:latin typeface="+mn-lt"/>
              </a:rPr>
              <a:t>p</a:t>
            </a:r>
            <a:r>
              <a:rPr kumimoji="1" lang="en-US" altLang="ja-JP" sz="2800" baseline="-25000" dirty="0">
                <a:latin typeface="+mn-lt"/>
              </a:rPr>
              <a:t>c</a:t>
            </a:r>
            <a:r>
              <a:rPr kumimoji="1" lang="en-US" altLang="ja-JP" sz="2800" baseline="-25000" dirty="0" smtClean="0">
                <a:latin typeface="+mn-lt"/>
              </a:rPr>
              <a:t>2</a:t>
            </a:r>
            <a:endParaRPr kumimoji="1" lang="ja-JP" altLang="en-US" sz="2800" baseline="-25000" dirty="0">
              <a:latin typeface="+mn-lt"/>
            </a:endParaRPr>
          </a:p>
        </p:txBody>
      </p:sp>
      <p:sp>
        <p:nvSpPr>
          <p:cNvPr id="71" name="テキスト ボックス 17"/>
          <p:cNvSpPr txBox="1">
            <a:spLocks noChangeArrowheads="1"/>
          </p:cNvSpPr>
          <p:nvPr/>
        </p:nvSpPr>
        <p:spPr bwMode="auto">
          <a:xfrm>
            <a:off x="95793" y="1034649"/>
            <a:ext cx="7745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1800" dirty="0" smtClean="0">
                <a:latin typeface="+mn-lt"/>
                <a:cs typeface="Times New Roman" panose="02020603050405020304" pitchFamily="18" charset="0"/>
              </a:rPr>
              <a:t>SPK1</a:t>
            </a:r>
            <a:endParaRPr lang="ja-JP" altLang="en-US" sz="18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2" name="テキスト ボックス 17"/>
          <p:cNvSpPr txBox="1">
            <a:spLocks noChangeArrowheads="1"/>
          </p:cNvSpPr>
          <p:nvPr/>
        </p:nvSpPr>
        <p:spPr bwMode="auto">
          <a:xfrm>
            <a:off x="8276367" y="1036092"/>
            <a:ext cx="7745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1800" dirty="0" smtClean="0">
                <a:latin typeface="+mn-lt"/>
                <a:cs typeface="Times New Roman" panose="02020603050405020304" pitchFamily="18" charset="0"/>
              </a:rPr>
              <a:t>SPK2</a:t>
            </a:r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3343711" y="1559762"/>
            <a:ext cx="428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i="1" dirty="0" smtClean="0">
                <a:latin typeface="+mn-lt"/>
              </a:rPr>
              <a:t>A</a:t>
            </a:r>
            <a:r>
              <a:rPr kumimoji="1" lang="en-US" altLang="ja-JP" sz="1600" baseline="-25000" dirty="0">
                <a:latin typeface="+mn-lt"/>
              </a:rPr>
              <a:t>1</a:t>
            </a:r>
            <a:endParaRPr kumimoji="1" lang="ja-JP" altLang="en-US" sz="1600" baseline="-25000" dirty="0">
              <a:latin typeface="+mn-lt"/>
            </a:endParaRPr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3332753" y="1767101"/>
            <a:ext cx="428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i="1" dirty="0" smtClean="0">
                <a:latin typeface="+mn-lt"/>
              </a:rPr>
              <a:t>B</a:t>
            </a:r>
            <a:r>
              <a:rPr kumimoji="1" lang="en-US" altLang="ja-JP" sz="1600" baseline="-25000" dirty="0" smtClean="0">
                <a:latin typeface="+mn-lt"/>
              </a:rPr>
              <a:t>1</a:t>
            </a:r>
            <a:endParaRPr kumimoji="1" lang="ja-JP" altLang="en-US" sz="1600" baseline="-25000" dirty="0">
              <a:latin typeface="+mn-lt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2566396" y="2169057"/>
            <a:ext cx="651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i="1" dirty="0" smtClean="0">
                <a:latin typeface="+mn-lt"/>
              </a:rPr>
              <a:t>p</a:t>
            </a:r>
            <a:r>
              <a:rPr kumimoji="1" lang="en-US" altLang="ja-JP" sz="2800" baseline="-25000" dirty="0">
                <a:latin typeface="+mn-lt"/>
              </a:rPr>
              <a:t>c</a:t>
            </a:r>
            <a:r>
              <a:rPr kumimoji="1" lang="en-US" altLang="ja-JP" sz="2800" baseline="-25000" dirty="0" smtClean="0">
                <a:latin typeface="+mn-lt"/>
              </a:rPr>
              <a:t>1</a:t>
            </a:r>
            <a:endParaRPr kumimoji="1" lang="ja-JP" altLang="en-US" sz="2800" baseline="-25000" dirty="0">
              <a:latin typeface="+mn-lt"/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5406553" y="1559762"/>
            <a:ext cx="428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i="1" dirty="0" smtClean="0">
                <a:latin typeface="+mn-lt"/>
              </a:rPr>
              <a:t>A</a:t>
            </a:r>
            <a:r>
              <a:rPr kumimoji="1" lang="en-US" altLang="ja-JP" sz="1600" baseline="-25000" dirty="0" smtClean="0">
                <a:latin typeface="+mn-lt"/>
              </a:rPr>
              <a:t>2</a:t>
            </a:r>
            <a:endParaRPr kumimoji="1" lang="ja-JP" altLang="en-US" sz="1600" baseline="-25000" dirty="0">
              <a:latin typeface="+mn-lt"/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5395595" y="1767101"/>
            <a:ext cx="428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i="1" dirty="0" smtClean="0">
                <a:latin typeface="+mn-lt"/>
              </a:rPr>
              <a:t>B</a:t>
            </a:r>
            <a:r>
              <a:rPr kumimoji="1" lang="en-US" altLang="ja-JP" sz="1600" baseline="-25000" dirty="0" smtClean="0">
                <a:latin typeface="+mn-lt"/>
              </a:rPr>
              <a:t>2</a:t>
            </a:r>
            <a:endParaRPr kumimoji="1" lang="ja-JP" altLang="en-US" sz="1600" baseline="-25000" dirty="0">
              <a:latin typeface="+mn-lt"/>
            </a:endParaRPr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>
                <a:latin typeface="+mn-lt"/>
              </a:rPr>
              <a:pPr>
                <a:defRPr/>
              </a:pPr>
              <a:t>4</a:t>
            </a:fld>
            <a:endParaRPr lang="ja-JP" altLang="en-US">
              <a:latin typeface="+mn-lt"/>
            </a:endParaRPr>
          </a:p>
        </p:txBody>
      </p:sp>
      <p:grpSp>
        <p:nvGrpSpPr>
          <p:cNvPr id="27" name="グループ化 26"/>
          <p:cNvGrpSpPr/>
          <p:nvPr/>
        </p:nvGrpSpPr>
        <p:grpSpPr>
          <a:xfrm>
            <a:off x="95249" y="2439838"/>
            <a:ext cx="8899203" cy="2574060"/>
            <a:chOff x="95249" y="2439838"/>
            <a:chExt cx="8899203" cy="2574060"/>
          </a:xfrm>
        </p:grpSpPr>
        <p:grpSp>
          <p:nvGrpSpPr>
            <p:cNvPr id="19" name="グループ化 18"/>
            <p:cNvGrpSpPr/>
            <p:nvPr/>
          </p:nvGrpSpPr>
          <p:grpSpPr>
            <a:xfrm>
              <a:off x="95249" y="2439838"/>
              <a:ext cx="8899203" cy="2574060"/>
              <a:chOff x="95249" y="2439838"/>
              <a:chExt cx="8899203" cy="2574060"/>
            </a:xfrm>
          </p:grpSpPr>
          <p:grpSp>
            <p:nvGrpSpPr>
              <p:cNvPr id="13" name="グループ化 12"/>
              <p:cNvGrpSpPr/>
              <p:nvPr/>
            </p:nvGrpSpPr>
            <p:grpSpPr>
              <a:xfrm>
                <a:off x="95249" y="2439838"/>
                <a:ext cx="8899203" cy="2365595"/>
                <a:chOff x="95249" y="2439838"/>
                <a:chExt cx="8899203" cy="2365595"/>
              </a:xfrm>
            </p:grpSpPr>
            <p:sp>
              <p:nvSpPr>
                <p:cNvPr id="6" name="正方形/長方形 5"/>
                <p:cNvSpPr/>
                <p:nvPr/>
              </p:nvSpPr>
              <p:spPr>
                <a:xfrm>
                  <a:off x="95249" y="2657475"/>
                  <a:ext cx="3324225" cy="3389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grpSp>
              <p:nvGrpSpPr>
                <p:cNvPr id="11" name="グループ化 10"/>
                <p:cNvGrpSpPr/>
                <p:nvPr/>
              </p:nvGrpSpPr>
              <p:grpSpPr>
                <a:xfrm>
                  <a:off x="3830112" y="2831306"/>
                  <a:ext cx="1483777" cy="1337812"/>
                  <a:chOff x="3830112" y="2943085"/>
                  <a:chExt cx="1483777" cy="1337812"/>
                </a:xfrm>
              </p:grpSpPr>
              <p:grpSp>
                <p:nvGrpSpPr>
                  <p:cNvPr id="40" name="グループ化 39"/>
                  <p:cNvGrpSpPr/>
                  <p:nvPr/>
                </p:nvGrpSpPr>
                <p:grpSpPr>
                  <a:xfrm>
                    <a:off x="3830112" y="3372632"/>
                    <a:ext cx="1483777" cy="466067"/>
                    <a:chOff x="1259632" y="615008"/>
                    <a:chExt cx="1656184" cy="461664"/>
                  </a:xfrm>
                </p:grpSpPr>
                <p:sp>
                  <p:nvSpPr>
                    <p:cNvPr id="41" name="正方形/長方形 40"/>
                    <p:cNvSpPr/>
                    <p:nvPr/>
                  </p:nvSpPr>
                  <p:spPr>
                    <a:xfrm>
                      <a:off x="1259632" y="625669"/>
                      <a:ext cx="1656184" cy="450413"/>
                    </a:xfrm>
                    <a:prstGeom prst="rect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dirty="0"/>
                    </a:p>
                  </p:txBody>
                </p:sp>
                <p:sp>
                  <p:nvSpPr>
                    <p:cNvPr id="42" name="正方形/長方形 41"/>
                    <p:cNvSpPr/>
                    <p:nvPr/>
                  </p:nvSpPr>
                  <p:spPr>
                    <a:xfrm flipH="1">
                      <a:off x="1537943" y="615008"/>
                      <a:ext cx="1123795" cy="461664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algn="ctr" defTabSz="685800"/>
                      <a:r>
                        <a:rPr lang="en-US" altLang="ja-JP" sz="2400" dirty="0" smtClean="0">
                          <a:solidFill>
                            <a:prstClr val="black"/>
                          </a:solidFill>
                          <a:latin typeface="+mn-lt"/>
                          <a:cs typeface="Times New Roman" pitchFamily="18" charset="0"/>
                        </a:rPr>
                        <a:t>PC</a:t>
                      </a:r>
                      <a:endParaRPr lang="en-US" altLang="ja-JP" sz="2400" baseline="-25000" dirty="0">
                        <a:solidFill>
                          <a:prstClr val="black"/>
                        </a:solidFill>
                        <a:latin typeface="+mn-lt"/>
                        <a:cs typeface="Times New Roman" pitchFamily="18" charset="0"/>
                      </a:endParaRPr>
                    </a:p>
                  </p:txBody>
                </p:sp>
              </p:grpSp>
              <p:grpSp>
                <p:nvGrpSpPr>
                  <p:cNvPr id="43" name="グループ化 42"/>
                  <p:cNvGrpSpPr/>
                  <p:nvPr/>
                </p:nvGrpSpPr>
                <p:grpSpPr>
                  <a:xfrm>
                    <a:off x="4116348" y="2943085"/>
                    <a:ext cx="911305" cy="440311"/>
                    <a:chOff x="2070771" y="754845"/>
                    <a:chExt cx="543988" cy="540000"/>
                  </a:xfrm>
                </p:grpSpPr>
                <p:sp>
                  <p:nvSpPr>
                    <p:cNvPr id="47" name="正方形/長方形 46"/>
                    <p:cNvSpPr/>
                    <p:nvPr/>
                  </p:nvSpPr>
                  <p:spPr>
                    <a:xfrm>
                      <a:off x="2070771" y="754845"/>
                      <a:ext cx="540000" cy="540000"/>
                    </a:xfrm>
                    <a:prstGeom prst="rect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2400" dirty="0"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8" name="テキスト ボックス 47"/>
                    <p:cNvSpPr txBox="1"/>
                    <p:nvPr/>
                  </p:nvSpPr>
                  <p:spPr>
                    <a:xfrm>
                      <a:off x="2082127" y="773522"/>
                      <a:ext cx="532632" cy="45295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ctr"/>
                      <a:r>
                        <a:rPr lang="en-US" altLang="ja-JP" sz="2400" dirty="0" smtClean="0">
                          <a:latin typeface="+mn-lt"/>
                          <a:cs typeface="Times New Roman" panose="02020603050405020304" pitchFamily="18" charset="0"/>
                        </a:rPr>
                        <a:t>A/D</a:t>
                      </a:r>
                      <a:endParaRPr kumimoji="1" lang="ja-JP" altLang="en-US" sz="2400" dirty="0">
                        <a:latin typeface="+mn-lt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52" name="グループ化 51"/>
                  <p:cNvGrpSpPr/>
                  <p:nvPr/>
                </p:nvGrpSpPr>
                <p:grpSpPr>
                  <a:xfrm>
                    <a:off x="4116348" y="3840586"/>
                    <a:ext cx="911305" cy="440311"/>
                    <a:chOff x="2070771" y="532893"/>
                    <a:chExt cx="543988" cy="540000"/>
                  </a:xfrm>
                </p:grpSpPr>
                <p:sp>
                  <p:nvSpPr>
                    <p:cNvPr id="53" name="正方形/長方形 52"/>
                    <p:cNvSpPr/>
                    <p:nvPr/>
                  </p:nvSpPr>
                  <p:spPr>
                    <a:xfrm>
                      <a:off x="2070771" y="532893"/>
                      <a:ext cx="540000" cy="540000"/>
                    </a:xfrm>
                    <a:prstGeom prst="rect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2400" dirty="0"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54" name="テキスト ボックス 53"/>
                    <p:cNvSpPr txBox="1"/>
                    <p:nvPr/>
                  </p:nvSpPr>
                  <p:spPr>
                    <a:xfrm>
                      <a:off x="2082127" y="551568"/>
                      <a:ext cx="532632" cy="45295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ctr"/>
                      <a:r>
                        <a:rPr lang="en-US" altLang="ja-JP" sz="2400" dirty="0" smtClean="0">
                          <a:latin typeface="+mn-lt"/>
                          <a:cs typeface="Times New Roman" panose="02020603050405020304" pitchFamily="18" charset="0"/>
                        </a:rPr>
                        <a:t>D/A</a:t>
                      </a:r>
                      <a:endParaRPr kumimoji="1" lang="ja-JP" altLang="en-US" sz="2400" dirty="0">
                        <a:latin typeface="+mn-lt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cxnSp>
              <p:nvCxnSpPr>
                <p:cNvPr id="55" name="直線矢印コネクタ 54"/>
                <p:cNvCxnSpPr/>
                <p:nvPr/>
              </p:nvCxnSpPr>
              <p:spPr>
                <a:xfrm flipV="1">
                  <a:off x="1737701" y="3153690"/>
                  <a:ext cx="2376000" cy="193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w="sm" len="sm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矢印コネクタ 55"/>
                <p:cNvCxnSpPr/>
                <p:nvPr/>
              </p:nvCxnSpPr>
              <p:spPr>
                <a:xfrm>
                  <a:off x="3105086" y="2983221"/>
                  <a:ext cx="101680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w="sm" len="sm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矢印コネクタ 56"/>
                <p:cNvCxnSpPr/>
                <p:nvPr/>
              </p:nvCxnSpPr>
              <p:spPr>
                <a:xfrm>
                  <a:off x="3105086" y="2448859"/>
                  <a:ext cx="0" cy="533757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w="sm" len="sm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線矢印コネクタ 57"/>
                <p:cNvCxnSpPr/>
                <p:nvPr/>
              </p:nvCxnSpPr>
              <p:spPr>
                <a:xfrm flipH="1">
                  <a:off x="1741527" y="2445271"/>
                  <a:ext cx="2381" cy="708419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w="sm" len="sm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線矢印コネクタ 59"/>
                <p:cNvCxnSpPr/>
                <p:nvPr/>
              </p:nvCxnSpPr>
              <p:spPr>
                <a:xfrm rot="10800000" flipV="1">
                  <a:off x="5034458" y="3153600"/>
                  <a:ext cx="2376000" cy="193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w="sm" len="sm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正方形/長方形 43"/>
                <p:cNvSpPr/>
                <p:nvPr/>
              </p:nvSpPr>
              <p:spPr>
                <a:xfrm>
                  <a:off x="5768690" y="2657475"/>
                  <a:ext cx="3225762" cy="3389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cxnSp>
              <p:nvCxnSpPr>
                <p:cNvPr id="59" name="直線矢印コネクタ 58"/>
                <p:cNvCxnSpPr/>
                <p:nvPr/>
              </p:nvCxnSpPr>
              <p:spPr>
                <a:xfrm rot="10800000">
                  <a:off x="5027653" y="2982616"/>
                  <a:ext cx="101045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w="sm" len="sm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線矢印コネクタ 60"/>
                <p:cNvCxnSpPr/>
                <p:nvPr/>
              </p:nvCxnSpPr>
              <p:spPr>
                <a:xfrm>
                  <a:off x="6038103" y="2442507"/>
                  <a:ext cx="0" cy="540109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w="sm" len="sm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線矢印コネクタ 61"/>
                <p:cNvCxnSpPr/>
                <p:nvPr/>
              </p:nvCxnSpPr>
              <p:spPr>
                <a:xfrm>
                  <a:off x="7410458" y="2439838"/>
                  <a:ext cx="0" cy="713761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w="sm" len="sm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線矢印コネクタ 62"/>
                <p:cNvCxnSpPr/>
                <p:nvPr/>
              </p:nvCxnSpPr>
              <p:spPr>
                <a:xfrm>
                  <a:off x="483570" y="4805432"/>
                  <a:ext cx="3744000" cy="1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w="sm" len="sm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線矢印コネクタ 63"/>
                <p:cNvCxnSpPr/>
                <p:nvPr/>
              </p:nvCxnSpPr>
              <p:spPr>
                <a:xfrm>
                  <a:off x="488334" y="2490992"/>
                  <a:ext cx="3629" cy="231444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w="sm" len="sm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線矢印コネクタ 65"/>
                <p:cNvCxnSpPr/>
                <p:nvPr/>
              </p:nvCxnSpPr>
              <p:spPr>
                <a:xfrm>
                  <a:off x="4932037" y="4788189"/>
                  <a:ext cx="3744000" cy="1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w="sm" len="sm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直線矢印コネクタ 66"/>
                <p:cNvCxnSpPr/>
                <p:nvPr/>
              </p:nvCxnSpPr>
              <p:spPr>
                <a:xfrm>
                  <a:off x="8663653" y="2471301"/>
                  <a:ext cx="0" cy="232200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w="sm" len="sm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テキスト ボックス 77"/>
              <p:cNvSpPr txBox="1"/>
              <p:nvPr/>
            </p:nvSpPr>
            <p:spPr>
              <a:xfrm>
                <a:off x="4140347" y="4604375"/>
                <a:ext cx="89228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ja-JP" sz="2400" dirty="0" smtClean="0">
                    <a:latin typeface="+mn-lt"/>
                    <a:cs typeface="Times New Roman" panose="02020603050405020304" pitchFamily="18" charset="0"/>
                  </a:rPr>
                  <a:t>P.A</a:t>
                </a:r>
                <a:r>
                  <a:rPr lang="en-US" altLang="ja-JP" sz="2400" dirty="0">
                    <a:latin typeface="+mn-lt"/>
                    <a:cs typeface="Times New Roman" panose="02020603050405020304" pitchFamily="18" charset="0"/>
                  </a:rPr>
                  <a:t>.</a:t>
                </a:r>
                <a:endParaRPr kumimoji="1" lang="ja-JP" altLang="en-US" sz="2400" dirty="0">
                  <a:latin typeface="+mn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正方形/長方形 80"/>
              <p:cNvSpPr/>
              <p:nvPr/>
            </p:nvSpPr>
            <p:spPr>
              <a:xfrm>
                <a:off x="4220570" y="4573587"/>
                <a:ext cx="702860" cy="44031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0" name="テキスト ボックス 49"/>
            <p:cNvSpPr txBox="1"/>
            <p:nvPr/>
          </p:nvSpPr>
          <p:spPr>
            <a:xfrm>
              <a:off x="3908397" y="4010176"/>
              <a:ext cx="4638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i="1" dirty="0" smtClean="0">
                  <a:latin typeface="+mn-lt"/>
                </a:rPr>
                <a:t>w</a:t>
              </a:r>
              <a:endParaRPr kumimoji="1" lang="ja-JP" altLang="en-US" sz="2800" baseline="-25000" dirty="0">
                <a:latin typeface="+mn-lt"/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4825919" y="4003410"/>
              <a:ext cx="4638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i="1" dirty="0" smtClean="0">
                  <a:latin typeface="+mn-lt"/>
                </a:rPr>
                <a:t>u</a:t>
              </a:r>
              <a:endParaRPr kumimoji="1" lang="ja-JP" altLang="en-US" sz="2800" baseline="-25000" dirty="0">
                <a:latin typeface="+mn-lt"/>
              </a:endParaRPr>
            </a:p>
          </p:txBody>
        </p:sp>
        <p:cxnSp>
          <p:nvCxnSpPr>
            <p:cNvPr id="104" name="直線矢印コネクタ 103"/>
            <p:cNvCxnSpPr/>
            <p:nvPr/>
          </p:nvCxnSpPr>
          <p:spPr>
            <a:xfrm>
              <a:off x="4359136" y="4169118"/>
              <a:ext cx="0" cy="396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矢印コネクタ 104"/>
            <p:cNvCxnSpPr/>
            <p:nvPr/>
          </p:nvCxnSpPr>
          <p:spPr>
            <a:xfrm>
              <a:off x="4810213" y="4169118"/>
              <a:ext cx="0" cy="396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図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617" y="5273071"/>
            <a:ext cx="5868000" cy="1198271"/>
          </a:xfrm>
          <a:prstGeom prst="rect">
            <a:avLst/>
          </a:prstGeom>
        </p:spPr>
      </p:pic>
      <p:grpSp>
        <p:nvGrpSpPr>
          <p:cNvPr id="101" name="グループ化 100"/>
          <p:cNvGrpSpPr/>
          <p:nvPr/>
        </p:nvGrpSpPr>
        <p:grpSpPr>
          <a:xfrm>
            <a:off x="468313" y="4948405"/>
            <a:ext cx="6581245" cy="1588007"/>
            <a:chOff x="468313" y="4853155"/>
            <a:chExt cx="6581245" cy="1588007"/>
          </a:xfrm>
        </p:grpSpPr>
        <p:sp>
          <p:nvSpPr>
            <p:cNvPr id="102" name="テキスト ボックス 2"/>
            <p:cNvSpPr txBox="1">
              <a:spLocks noChangeArrowheads="1"/>
            </p:cNvSpPr>
            <p:nvPr/>
          </p:nvSpPr>
          <p:spPr bwMode="auto">
            <a:xfrm>
              <a:off x="468313" y="4853155"/>
              <a:ext cx="6581245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600" dirty="0" smtClean="0">
                  <a:latin typeface="+mn-lt"/>
                  <a:cs typeface="游ゴシック"/>
                </a:rPr>
                <a:t>・ </a:t>
              </a:r>
              <a:r>
                <a:rPr lang="ja-JP" altLang="en-US" sz="2400" dirty="0" smtClean="0">
                  <a:latin typeface="+mn-lt"/>
                  <a:cs typeface="游ゴシック"/>
                </a:rPr>
                <a:t>センサの出力信号を</a:t>
              </a:r>
              <a:r>
                <a:rPr lang="en-US" altLang="ja-JP" sz="2400" dirty="0" smtClean="0">
                  <a:latin typeface="+mn-lt"/>
                  <a:cs typeface="游ゴシック"/>
                </a:rPr>
                <a:t>A/D</a:t>
              </a:r>
              <a:r>
                <a:rPr lang="ja-JP" altLang="en-US" sz="2400" dirty="0" smtClean="0">
                  <a:latin typeface="+mn-lt"/>
                  <a:cs typeface="游ゴシック"/>
                </a:rPr>
                <a:t>変換し </a:t>
              </a:r>
              <a:r>
                <a:rPr lang="en-US" altLang="ja-JP" sz="2400" dirty="0" smtClean="0">
                  <a:latin typeface="+mn-lt"/>
                  <a:cs typeface="游ゴシック"/>
                </a:rPr>
                <a:t>PC </a:t>
              </a:r>
              <a:r>
                <a:rPr lang="ja-JP" altLang="en-US" sz="2400" dirty="0" smtClean="0">
                  <a:latin typeface="+mn-lt"/>
                  <a:cs typeface="游ゴシック"/>
                </a:rPr>
                <a:t>に取り込む</a:t>
              </a:r>
              <a:endParaRPr lang="en-US" altLang="ja-JP" sz="2400" dirty="0" smtClean="0">
                <a:latin typeface="+mn-lt"/>
                <a:cs typeface="游ゴシック"/>
              </a:endParaRPr>
            </a:p>
          </p:txBody>
        </p:sp>
        <p:sp>
          <p:nvSpPr>
            <p:cNvPr id="103" name="テキスト ボックス 2"/>
            <p:cNvSpPr txBox="1">
              <a:spLocks noChangeArrowheads="1"/>
            </p:cNvSpPr>
            <p:nvPr/>
          </p:nvSpPr>
          <p:spPr bwMode="auto">
            <a:xfrm>
              <a:off x="468314" y="5425499"/>
              <a:ext cx="6275304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600" dirty="0" smtClean="0">
                  <a:latin typeface="+mn-lt"/>
                  <a:cs typeface="游ゴシック"/>
                </a:rPr>
                <a:t>・ </a:t>
              </a:r>
              <a:r>
                <a:rPr lang="en-US" altLang="ja-JP" sz="2400" dirty="0" smtClean="0">
                  <a:latin typeface="+mn-lt"/>
                  <a:cs typeface="游ゴシック"/>
                </a:rPr>
                <a:t>PC </a:t>
              </a:r>
              <a:r>
                <a:rPr lang="ja-JP" altLang="en-US" sz="2400" dirty="0" smtClean="0">
                  <a:latin typeface="+mn-lt"/>
                  <a:cs typeface="游ゴシック"/>
                </a:rPr>
                <a:t>で生成した駆動信号</a:t>
              </a:r>
              <a:r>
                <a:rPr lang="en-US" altLang="ja-JP" sz="2400" i="1" dirty="0" smtClean="0">
                  <a:latin typeface="+mn-lt"/>
                  <a:cs typeface="游ゴシック"/>
                </a:rPr>
                <a:t>w ,u </a:t>
              </a:r>
              <a:r>
                <a:rPr lang="ja-JP" altLang="en-US" sz="2400" dirty="0" smtClean="0">
                  <a:latin typeface="+mn-lt"/>
                  <a:cs typeface="游ゴシック"/>
                </a:rPr>
                <a:t>を</a:t>
              </a:r>
              <a:r>
                <a:rPr lang="en-US" altLang="ja-JP" sz="2400" dirty="0" smtClean="0">
                  <a:latin typeface="+mn-lt"/>
                  <a:cs typeface="游ゴシック"/>
                </a:rPr>
                <a:t>D/A</a:t>
              </a:r>
              <a:r>
                <a:rPr lang="ja-JP" altLang="en-US" sz="2400" dirty="0" smtClean="0">
                  <a:latin typeface="+mn-lt"/>
                  <a:cs typeface="游ゴシック"/>
                </a:rPr>
                <a:t>変換し</a:t>
              </a:r>
              <a:endParaRPr lang="en-US" altLang="ja-JP" sz="2400" dirty="0" smtClean="0">
                <a:latin typeface="+mn-lt"/>
                <a:cs typeface="游ゴシック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ja-JP" sz="800" dirty="0">
                  <a:latin typeface="+mn-lt"/>
                  <a:cs typeface="游ゴシック"/>
                </a:rPr>
                <a:t/>
              </a:r>
              <a:br>
                <a:rPr lang="en-US" altLang="ja-JP" sz="800" dirty="0">
                  <a:latin typeface="+mn-lt"/>
                  <a:cs typeface="游ゴシック"/>
                </a:rPr>
              </a:br>
              <a:r>
                <a:rPr lang="ja-JP" altLang="en-US" sz="2600" dirty="0" smtClean="0">
                  <a:latin typeface="+mn-lt"/>
                  <a:cs typeface="游ゴシック"/>
                </a:rPr>
                <a:t>　</a:t>
              </a:r>
              <a:r>
                <a:rPr lang="ja-JP" altLang="en-US" sz="2400" dirty="0" smtClean="0">
                  <a:latin typeface="+mn-lt"/>
                  <a:cs typeface="游ゴシック"/>
                </a:rPr>
                <a:t>パワーアンプを介してスピーカを駆動する</a:t>
              </a:r>
              <a:endParaRPr lang="en-US" altLang="ja-JP" sz="2400" dirty="0" smtClean="0">
                <a:latin typeface="+mn-lt"/>
                <a:cs typeface="游ゴシック"/>
              </a:endParaRPr>
            </a:p>
          </p:txBody>
        </p:sp>
      </p:grpSp>
      <p:grpSp>
        <p:nvGrpSpPr>
          <p:cNvPr id="554" name="グループ化 553"/>
          <p:cNvGrpSpPr/>
          <p:nvPr/>
        </p:nvGrpSpPr>
        <p:grpSpPr>
          <a:xfrm>
            <a:off x="-175508" y="3014357"/>
            <a:ext cx="9177458" cy="2032160"/>
            <a:chOff x="-175508" y="3014357"/>
            <a:chExt cx="9177458" cy="2032160"/>
          </a:xfrm>
        </p:grpSpPr>
        <p:grpSp>
          <p:nvGrpSpPr>
            <p:cNvPr id="555" name="グループ化 554"/>
            <p:cNvGrpSpPr>
              <a:grpSpLocks noChangeAspect="1"/>
            </p:cNvGrpSpPr>
            <p:nvPr/>
          </p:nvGrpSpPr>
          <p:grpSpPr>
            <a:xfrm>
              <a:off x="896280" y="3014357"/>
              <a:ext cx="8105670" cy="1682347"/>
              <a:chOff x="339852" y="3195321"/>
              <a:chExt cx="8928000" cy="1853013"/>
            </a:xfrm>
          </p:grpSpPr>
          <p:pic>
            <p:nvPicPr>
              <p:cNvPr id="557" name="図 55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9852" y="3265436"/>
                <a:ext cx="8928000" cy="1521466"/>
              </a:xfrm>
              <a:prstGeom prst="rect">
                <a:avLst/>
              </a:prstGeom>
            </p:spPr>
          </p:pic>
          <p:sp>
            <p:nvSpPr>
              <p:cNvPr id="558" name="テキスト ボックス 557"/>
              <p:cNvSpPr txBox="1"/>
              <p:nvPr/>
            </p:nvSpPr>
            <p:spPr>
              <a:xfrm>
                <a:off x="4135372" y="4641535"/>
                <a:ext cx="495757" cy="406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i="1" dirty="0" smtClean="0">
                    <a:latin typeface="+mn-lt"/>
                  </a:rPr>
                  <a:t>T</a:t>
                </a:r>
                <a:r>
                  <a:rPr kumimoji="1" lang="en-US" altLang="ja-JP" baseline="-25000" dirty="0" smtClean="0">
                    <a:latin typeface="+mn-lt"/>
                  </a:rPr>
                  <a:t>C</a:t>
                </a:r>
                <a:endParaRPr kumimoji="1" lang="ja-JP" altLang="en-US" baseline="-25000" dirty="0">
                  <a:latin typeface="+mn-lt"/>
                </a:endParaRPr>
              </a:p>
            </p:txBody>
          </p:sp>
          <p:sp>
            <p:nvSpPr>
              <p:cNvPr id="559" name="テキスト ボックス 558"/>
              <p:cNvSpPr txBox="1"/>
              <p:nvPr/>
            </p:nvSpPr>
            <p:spPr>
              <a:xfrm>
                <a:off x="3472277" y="4432497"/>
                <a:ext cx="528022" cy="406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i="1" dirty="0" smtClean="0">
                    <a:latin typeface="+mn-lt"/>
                  </a:rPr>
                  <a:t>T</a:t>
                </a:r>
                <a:r>
                  <a:rPr kumimoji="1" lang="en-US" altLang="ja-JP" baseline="-25000" dirty="0" smtClean="0">
                    <a:latin typeface="+mn-lt"/>
                  </a:rPr>
                  <a:t>H</a:t>
                </a:r>
                <a:endParaRPr kumimoji="1" lang="ja-JP" altLang="en-US" baseline="-25000" dirty="0">
                  <a:latin typeface="+mn-lt"/>
                </a:endParaRPr>
              </a:p>
            </p:txBody>
          </p:sp>
          <p:sp>
            <p:nvSpPr>
              <p:cNvPr id="560" name="テキスト ボックス 17"/>
              <p:cNvSpPr txBox="1">
                <a:spLocks noChangeArrowheads="1"/>
              </p:cNvSpPr>
              <p:nvPr/>
            </p:nvSpPr>
            <p:spPr bwMode="auto">
              <a:xfrm>
                <a:off x="6841806" y="3214070"/>
                <a:ext cx="95410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ja-JP" sz="1800" dirty="0" smtClean="0">
                    <a:latin typeface="+mn-lt"/>
                    <a:cs typeface="Times New Roman" panose="02020603050405020304" pitchFamily="18" charset="0"/>
                  </a:rPr>
                  <a:t>450mm</a:t>
                </a:r>
                <a:endParaRPr lang="ja-JP" altLang="en-US" sz="1800" dirty="0">
                  <a:latin typeface="+mn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1" name="テキスト ボックス 17"/>
              <p:cNvSpPr txBox="1">
                <a:spLocks noChangeArrowheads="1"/>
              </p:cNvSpPr>
              <p:nvPr/>
            </p:nvSpPr>
            <p:spPr bwMode="auto">
              <a:xfrm>
                <a:off x="1632044" y="3195321"/>
                <a:ext cx="31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ja-JP" sz="1800" dirty="0" smtClean="0">
                    <a:latin typeface="+mn-lt"/>
                    <a:cs typeface="Times New Roman" panose="02020603050405020304" pitchFamily="18" charset="0"/>
                  </a:rPr>
                  <a:t>0</a:t>
                </a:r>
                <a:endParaRPr lang="ja-JP" altLang="en-US" sz="1800" dirty="0">
                  <a:latin typeface="+mn-lt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56" name="テキスト ボックス 555"/>
            <p:cNvSpPr txBox="1"/>
            <p:nvPr/>
          </p:nvSpPr>
          <p:spPr>
            <a:xfrm>
              <a:off x="-175508" y="3538412"/>
              <a:ext cx="2352186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i="1" dirty="0" err="1" smtClean="0">
                  <a:latin typeface="+mn-lt"/>
                </a:rPr>
                <a:t>p</a:t>
              </a:r>
              <a:r>
                <a:rPr kumimoji="1" lang="en-US" altLang="ja-JP" sz="2800" baseline="-25000" dirty="0" err="1" smtClean="0">
                  <a:latin typeface="+mn-lt"/>
                </a:rPr>
                <a:t>r</a:t>
              </a:r>
              <a:r>
                <a:rPr kumimoji="1" lang="en-US" altLang="ja-JP" sz="2800" baseline="-25000" dirty="0" smtClean="0">
                  <a:latin typeface="+mn-lt"/>
                </a:rPr>
                <a:t> </a:t>
              </a:r>
            </a:p>
            <a:p>
              <a:pPr algn="ctr"/>
              <a:r>
                <a:rPr kumimoji="1" lang="en-US" altLang="ja-JP" sz="2800" dirty="0" smtClean="0">
                  <a:latin typeface="+mn-lt"/>
                </a:rPr>
                <a:t>= 3.2 [</a:t>
              </a:r>
              <a:r>
                <a:rPr kumimoji="1" lang="en-US" altLang="ja-JP" sz="2800" dirty="0" err="1" smtClean="0">
                  <a:latin typeface="+mn-lt"/>
                </a:rPr>
                <a:t>kPa</a:t>
              </a:r>
              <a:r>
                <a:rPr kumimoji="1" lang="en-US" altLang="ja-JP" sz="2800" dirty="0" smtClean="0">
                  <a:latin typeface="+mn-lt"/>
                </a:rPr>
                <a:t>]</a:t>
              </a:r>
            </a:p>
            <a:p>
              <a:pPr algn="ctr"/>
              <a:endParaRPr kumimoji="1" lang="en-US" altLang="ja-JP" sz="800" i="1" dirty="0" smtClean="0">
                <a:latin typeface="+mn-lt"/>
              </a:endParaRPr>
            </a:p>
            <a:p>
              <a:pPr algn="ctr"/>
              <a:r>
                <a:rPr kumimoji="1" lang="en-US" altLang="ja-JP" sz="2800" i="1">
                  <a:latin typeface="+mn-lt"/>
                </a:rPr>
                <a:t>f</a:t>
              </a:r>
              <a:r>
                <a:rPr kumimoji="1" lang="en-US" altLang="ja-JP" sz="2800" baseline="-25000" smtClean="0">
                  <a:latin typeface="+mn-lt"/>
                </a:rPr>
                <a:t>r </a:t>
              </a:r>
              <a:r>
                <a:rPr kumimoji="1" lang="en-US" altLang="ja-JP" sz="2800" smtClean="0">
                  <a:latin typeface="+mn-lt"/>
                </a:rPr>
                <a:t>= 99 </a:t>
              </a:r>
              <a:r>
                <a:rPr kumimoji="1" lang="en-US" altLang="ja-JP" sz="2800" dirty="0" smtClean="0">
                  <a:latin typeface="+mn-lt"/>
                </a:rPr>
                <a:t>[Hz]</a:t>
              </a:r>
              <a:endParaRPr kumimoji="1" lang="en-US" altLang="ja-JP" sz="2800" dirty="0">
                <a:latin typeface="+mn-lt"/>
              </a:endParaRPr>
            </a:p>
          </p:txBody>
        </p:sp>
      </p:grpSp>
      <p:grpSp>
        <p:nvGrpSpPr>
          <p:cNvPr id="562" name="グループ化 561"/>
          <p:cNvGrpSpPr/>
          <p:nvPr/>
        </p:nvGrpSpPr>
        <p:grpSpPr>
          <a:xfrm>
            <a:off x="483570" y="2162336"/>
            <a:ext cx="8192467" cy="2851562"/>
            <a:chOff x="483570" y="2162336"/>
            <a:chExt cx="8192467" cy="2851562"/>
          </a:xfrm>
        </p:grpSpPr>
        <p:sp>
          <p:nvSpPr>
            <p:cNvPr id="563" name="テキスト ボックス 562"/>
            <p:cNvSpPr txBox="1"/>
            <p:nvPr/>
          </p:nvSpPr>
          <p:spPr>
            <a:xfrm>
              <a:off x="1218165" y="2167393"/>
              <a:ext cx="6519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i="1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p</a:t>
              </a:r>
              <a:r>
                <a:rPr kumimoji="1" lang="en-US" altLang="ja-JP" sz="2800" baseline="-2500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s</a:t>
              </a:r>
              <a:r>
                <a:rPr kumimoji="1" lang="en-US" altLang="ja-JP" sz="2800" baseline="-2500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1</a:t>
              </a:r>
              <a:endParaRPr kumimoji="1" lang="ja-JP" altLang="en-US" sz="2800" baseline="-25000" dirty="0">
                <a:solidFill>
                  <a:schemeClr val="bg1">
                    <a:lumMod val="65000"/>
                  </a:schemeClr>
                </a:solidFill>
                <a:latin typeface="+mn-lt"/>
              </a:endParaRPr>
            </a:p>
          </p:txBody>
        </p:sp>
        <p:sp>
          <p:nvSpPr>
            <p:cNvPr id="564" name="テキスト ボックス 563"/>
            <p:cNvSpPr txBox="1"/>
            <p:nvPr/>
          </p:nvSpPr>
          <p:spPr>
            <a:xfrm>
              <a:off x="6042379" y="2168873"/>
              <a:ext cx="6519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i="1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p</a:t>
              </a:r>
              <a:r>
                <a:rPr kumimoji="1" lang="en-US" altLang="ja-JP" sz="2800" baseline="-2500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s</a:t>
              </a:r>
              <a:r>
                <a:rPr kumimoji="1" lang="en-US" altLang="ja-JP" sz="2800" baseline="-2500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2</a:t>
              </a:r>
              <a:endParaRPr kumimoji="1" lang="ja-JP" altLang="en-US" sz="2800" baseline="-25000" dirty="0">
                <a:solidFill>
                  <a:schemeClr val="bg1">
                    <a:lumMod val="65000"/>
                  </a:schemeClr>
                </a:solidFill>
                <a:latin typeface="+mn-lt"/>
              </a:endParaRPr>
            </a:p>
          </p:txBody>
        </p:sp>
        <p:sp>
          <p:nvSpPr>
            <p:cNvPr id="565" name="テキスト ボックス 564"/>
            <p:cNvSpPr txBox="1"/>
            <p:nvPr/>
          </p:nvSpPr>
          <p:spPr>
            <a:xfrm>
              <a:off x="7438954" y="2162336"/>
              <a:ext cx="6519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i="1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p</a:t>
              </a:r>
              <a:r>
                <a:rPr kumimoji="1" lang="en-US" altLang="ja-JP" sz="2800" baseline="-2500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c</a:t>
              </a:r>
              <a:r>
                <a:rPr kumimoji="1" lang="en-US" altLang="ja-JP" sz="2800" baseline="-2500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2</a:t>
              </a:r>
              <a:endParaRPr kumimoji="1" lang="ja-JP" altLang="en-US" sz="2800" baseline="-25000" dirty="0">
                <a:solidFill>
                  <a:schemeClr val="bg1">
                    <a:lumMod val="65000"/>
                  </a:schemeClr>
                </a:solidFill>
                <a:latin typeface="+mn-lt"/>
              </a:endParaRPr>
            </a:p>
          </p:txBody>
        </p:sp>
        <p:sp>
          <p:nvSpPr>
            <p:cNvPr id="566" name="テキスト ボックス 565"/>
            <p:cNvSpPr txBox="1"/>
            <p:nvPr/>
          </p:nvSpPr>
          <p:spPr>
            <a:xfrm>
              <a:off x="2566396" y="2169057"/>
              <a:ext cx="6519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i="1" dirty="0" smtClean="0">
                  <a:solidFill>
                    <a:srgbClr val="FF0000"/>
                  </a:solidFill>
                  <a:latin typeface="+mn-lt"/>
                </a:rPr>
                <a:t>p</a:t>
              </a:r>
              <a:r>
                <a:rPr kumimoji="1" lang="en-US" altLang="ja-JP" sz="2800" baseline="-25000" dirty="0">
                  <a:solidFill>
                    <a:srgbClr val="FF0000"/>
                  </a:solidFill>
                  <a:latin typeface="+mn-lt"/>
                </a:rPr>
                <a:t>c</a:t>
              </a:r>
              <a:r>
                <a:rPr kumimoji="1" lang="en-US" altLang="ja-JP" sz="2800" baseline="-25000" dirty="0" smtClean="0">
                  <a:solidFill>
                    <a:srgbClr val="FF0000"/>
                  </a:solidFill>
                  <a:latin typeface="+mn-lt"/>
                </a:rPr>
                <a:t>1</a:t>
              </a:r>
              <a:endParaRPr kumimoji="1" lang="ja-JP" altLang="en-US" sz="2800" baseline="-25000" dirty="0">
                <a:solidFill>
                  <a:srgbClr val="FF0000"/>
                </a:solidFill>
                <a:latin typeface="+mn-lt"/>
              </a:endParaRPr>
            </a:p>
          </p:txBody>
        </p:sp>
        <p:grpSp>
          <p:nvGrpSpPr>
            <p:cNvPr id="567" name="グループ化 566"/>
            <p:cNvGrpSpPr/>
            <p:nvPr/>
          </p:nvGrpSpPr>
          <p:grpSpPr>
            <a:xfrm>
              <a:off x="483570" y="2439838"/>
              <a:ext cx="8192467" cy="2574060"/>
              <a:chOff x="483570" y="2439838"/>
              <a:chExt cx="8192467" cy="2574060"/>
            </a:xfrm>
          </p:grpSpPr>
          <p:grpSp>
            <p:nvGrpSpPr>
              <p:cNvPr id="568" name="グループ化 567"/>
              <p:cNvGrpSpPr/>
              <p:nvPr/>
            </p:nvGrpSpPr>
            <p:grpSpPr>
              <a:xfrm>
                <a:off x="483570" y="2439838"/>
                <a:ext cx="8192467" cy="2574060"/>
                <a:chOff x="483570" y="2439838"/>
                <a:chExt cx="8192467" cy="2574060"/>
              </a:xfrm>
            </p:grpSpPr>
            <p:grpSp>
              <p:nvGrpSpPr>
                <p:cNvPr id="573" name="グループ化 572"/>
                <p:cNvGrpSpPr/>
                <p:nvPr/>
              </p:nvGrpSpPr>
              <p:grpSpPr>
                <a:xfrm>
                  <a:off x="483570" y="2439838"/>
                  <a:ext cx="8192467" cy="2365595"/>
                  <a:chOff x="483570" y="2439838"/>
                  <a:chExt cx="8192467" cy="2365595"/>
                </a:xfrm>
              </p:grpSpPr>
              <p:grpSp>
                <p:nvGrpSpPr>
                  <p:cNvPr id="576" name="グループ化 575"/>
                  <p:cNvGrpSpPr/>
                  <p:nvPr/>
                </p:nvGrpSpPr>
                <p:grpSpPr>
                  <a:xfrm>
                    <a:off x="3830112" y="2831306"/>
                    <a:ext cx="1483777" cy="1337812"/>
                    <a:chOff x="3830112" y="2943085"/>
                    <a:chExt cx="1483777" cy="1337812"/>
                  </a:xfrm>
                </p:grpSpPr>
                <p:grpSp>
                  <p:nvGrpSpPr>
                    <p:cNvPr id="589" name="グループ化 588"/>
                    <p:cNvGrpSpPr/>
                    <p:nvPr/>
                  </p:nvGrpSpPr>
                  <p:grpSpPr>
                    <a:xfrm>
                      <a:off x="3830112" y="3372632"/>
                      <a:ext cx="1483777" cy="466067"/>
                      <a:chOff x="1259632" y="615008"/>
                      <a:chExt cx="1656184" cy="461664"/>
                    </a:xfrm>
                  </p:grpSpPr>
                  <p:sp>
                    <p:nvSpPr>
                      <p:cNvPr id="596" name="正方形/長方形 595"/>
                      <p:cNvSpPr/>
                      <p:nvPr/>
                    </p:nvSpPr>
                    <p:spPr>
                      <a:xfrm>
                        <a:off x="1259632" y="625669"/>
                        <a:ext cx="1656184" cy="450413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dirty="0"/>
                      </a:p>
                    </p:txBody>
                  </p:sp>
                  <p:sp>
                    <p:nvSpPr>
                      <p:cNvPr id="597" name="正方形/長方形 596"/>
                      <p:cNvSpPr/>
                      <p:nvPr/>
                    </p:nvSpPr>
                    <p:spPr>
                      <a:xfrm flipH="1">
                        <a:off x="1537943" y="615008"/>
                        <a:ext cx="1123795" cy="461664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 defTabSz="685800"/>
                        <a:r>
                          <a:rPr lang="en-US" altLang="ja-JP" sz="2400" dirty="0" smtClean="0">
                            <a:solidFill>
                              <a:prstClr val="black"/>
                            </a:solidFill>
                            <a:latin typeface="+mn-lt"/>
                            <a:cs typeface="Times New Roman" pitchFamily="18" charset="0"/>
                          </a:rPr>
                          <a:t>PC</a:t>
                        </a:r>
                        <a:endParaRPr lang="en-US" altLang="ja-JP" sz="2400" baseline="-25000" dirty="0">
                          <a:solidFill>
                            <a:prstClr val="black"/>
                          </a:solidFill>
                          <a:latin typeface="+mn-lt"/>
                          <a:cs typeface="Times New Roman" pitchFamily="18" charset="0"/>
                        </a:endParaRPr>
                      </a:p>
                    </p:txBody>
                  </p:sp>
                </p:grpSp>
                <p:grpSp>
                  <p:nvGrpSpPr>
                    <p:cNvPr id="590" name="グループ化 589"/>
                    <p:cNvGrpSpPr/>
                    <p:nvPr/>
                  </p:nvGrpSpPr>
                  <p:grpSpPr>
                    <a:xfrm>
                      <a:off x="4116348" y="2943085"/>
                      <a:ext cx="911305" cy="440311"/>
                      <a:chOff x="2070771" y="754845"/>
                      <a:chExt cx="543988" cy="540000"/>
                    </a:xfrm>
                  </p:grpSpPr>
                  <p:sp>
                    <p:nvSpPr>
                      <p:cNvPr id="594" name="正方形/長方形 593"/>
                      <p:cNvSpPr/>
                      <p:nvPr/>
                    </p:nvSpPr>
                    <p:spPr>
                      <a:xfrm>
                        <a:off x="2070771" y="754845"/>
                        <a:ext cx="540000" cy="5400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2400" dirty="0"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595" name="テキスト ボックス 594"/>
                      <p:cNvSpPr txBox="1"/>
                      <p:nvPr/>
                    </p:nvSpPr>
                    <p:spPr>
                      <a:xfrm>
                        <a:off x="2082127" y="773522"/>
                        <a:ext cx="532632" cy="45295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altLang="ja-JP" sz="2400" dirty="0" smtClean="0">
                            <a:latin typeface="+mn-lt"/>
                            <a:cs typeface="Times New Roman" panose="02020603050405020304" pitchFamily="18" charset="0"/>
                          </a:rPr>
                          <a:t>A/D</a:t>
                        </a:r>
                        <a:endParaRPr kumimoji="1" lang="ja-JP" altLang="en-US" sz="2400" dirty="0">
                          <a:latin typeface="+mn-lt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grpSp>
                  <p:nvGrpSpPr>
                    <p:cNvPr id="591" name="グループ化 590"/>
                    <p:cNvGrpSpPr/>
                    <p:nvPr/>
                  </p:nvGrpSpPr>
                  <p:grpSpPr>
                    <a:xfrm>
                      <a:off x="4116348" y="3840586"/>
                      <a:ext cx="911305" cy="440311"/>
                      <a:chOff x="2070771" y="532893"/>
                      <a:chExt cx="543988" cy="540000"/>
                    </a:xfrm>
                  </p:grpSpPr>
                  <p:sp>
                    <p:nvSpPr>
                      <p:cNvPr id="592" name="正方形/長方形 591"/>
                      <p:cNvSpPr/>
                      <p:nvPr/>
                    </p:nvSpPr>
                    <p:spPr>
                      <a:xfrm>
                        <a:off x="2070771" y="532893"/>
                        <a:ext cx="540000" cy="5400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2400" dirty="0"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593" name="テキスト ボックス 592"/>
                      <p:cNvSpPr txBox="1"/>
                      <p:nvPr/>
                    </p:nvSpPr>
                    <p:spPr>
                      <a:xfrm>
                        <a:off x="2082127" y="551568"/>
                        <a:ext cx="532632" cy="45295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altLang="ja-JP" sz="2400" dirty="0" smtClean="0">
                            <a:latin typeface="+mn-lt"/>
                            <a:cs typeface="Times New Roman" panose="02020603050405020304" pitchFamily="18" charset="0"/>
                          </a:rPr>
                          <a:t>D/A</a:t>
                        </a:r>
                        <a:endParaRPr kumimoji="1" lang="ja-JP" altLang="en-US" sz="2400" dirty="0">
                          <a:latin typeface="+mn-lt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</p:grpSp>
              <p:cxnSp>
                <p:nvCxnSpPr>
                  <p:cNvPr id="577" name="直線矢印コネクタ 576"/>
                  <p:cNvCxnSpPr/>
                  <p:nvPr/>
                </p:nvCxnSpPr>
                <p:spPr>
                  <a:xfrm flipV="1">
                    <a:off x="1737701" y="3153690"/>
                    <a:ext cx="2376000" cy="193"/>
                  </a:xfrm>
                  <a:prstGeom prst="straightConnector1">
                    <a:avLst/>
                  </a:prstGeom>
                  <a:ln w="19050">
                    <a:solidFill>
                      <a:schemeClr val="bg1">
                        <a:lumMod val="65000"/>
                      </a:schemeClr>
                    </a:solidFill>
                    <a:headEnd w="sm" len="sm"/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8" name="直線矢印コネクタ 577"/>
                  <p:cNvCxnSpPr/>
                  <p:nvPr/>
                </p:nvCxnSpPr>
                <p:spPr>
                  <a:xfrm>
                    <a:off x="3105086" y="2983221"/>
                    <a:ext cx="1016800" cy="0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headEnd w="sm" len="sm"/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9" name="直線矢印コネクタ 578"/>
                  <p:cNvCxnSpPr/>
                  <p:nvPr/>
                </p:nvCxnSpPr>
                <p:spPr>
                  <a:xfrm>
                    <a:off x="3105086" y="2448859"/>
                    <a:ext cx="0" cy="533757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headEnd w="sm" len="sm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0" name="直線矢印コネクタ 579"/>
                  <p:cNvCxnSpPr/>
                  <p:nvPr/>
                </p:nvCxnSpPr>
                <p:spPr>
                  <a:xfrm flipH="1">
                    <a:off x="1741527" y="2445271"/>
                    <a:ext cx="2381" cy="708419"/>
                  </a:xfrm>
                  <a:prstGeom prst="straightConnector1">
                    <a:avLst/>
                  </a:prstGeom>
                  <a:ln w="19050">
                    <a:solidFill>
                      <a:schemeClr val="bg1">
                        <a:lumMod val="65000"/>
                      </a:schemeClr>
                    </a:solidFill>
                    <a:headEnd w="sm" len="sm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1" name="直線矢印コネクタ 580"/>
                  <p:cNvCxnSpPr/>
                  <p:nvPr/>
                </p:nvCxnSpPr>
                <p:spPr>
                  <a:xfrm rot="10800000" flipV="1">
                    <a:off x="5034458" y="3153600"/>
                    <a:ext cx="2376000" cy="193"/>
                  </a:xfrm>
                  <a:prstGeom prst="straightConnector1">
                    <a:avLst/>
                  </a:prstGeom>
                  <a:ln w="19050">
                    <a:solidFill>
                      <a:schemeClr val="bg1">
                        <a:lumMod val="65000"/>
                      </a:schemeClr>
                    </a:solidFill>
                    <a:headEnd w="sm" len="sm"/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2" name="直線矢印コネクタ 581"/>
                  <p:cNvCxnSpPr/>
                  <p:nvPr/>
                </p:nvCxnSpPr>
                <p:spPr>
                  <a:xfrm rot="10800000">
                    <a:off x="5027653" y="2982616"/>
                    <a:ext cx="1010450" cy="0"/>
                  </a:xfrm>
                  <a:prstGeom prst="straightConnector1">
                    <a:avLst/>
                  </a:prstGeom>
                  <a:ln w="19050">
                    <a:solidFill>
                      <a:schemeClr val="bg1">
                        <a:lumMod val="65000"/>
                      </a:schemeClr>
                    </a:solidFill>
                    <a:headEnd w="sm" len="sm"/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3" name="直線矢印コネクタ 582"/>
                  <p:cNvCxnSpPr/>
                  <p:nvPr/>
                </p:nvCxnSpPr>
                <p:spPr>
                  <a:xfrm>
                    <a:off x="6038103" y="2442507"/>
                    <a:ext cx="0" cy="540109"/>
                  </a:xfrm>
                  <a:prstGeom prst="straightConnector1">
                    <a:avLst/>
                  </a:prstGeom>
                  <a:ln w="19050">
                    <a:solidFill>
                      <a:schemeClr val="bg1">
                        <a:lumMod val="65000"/>
                      </a:schemeClr>
                    </a:solidFill>
                    <a:headEnd w="sm" len="sm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4" name="直線矢印コネクタ 583"/>
                  <p:cNvCxnSpPr/>
                  <p:nvPr/>
                </p:nvCxnSpPr>
                <p:spPr>
                  <a:xfrm>
                    <a:off x="7410458" y="2439838"/>
                    <a:ext cx="0" cy="713761"/>
                  </a:xfrm>
                  <a:prstGeom prst="straightConnector1">
                    <a:avLst/>
                  </a:prstGeom>
                  <a:ln w="19050">
                    <a:solidFill>
                      <a:schemeClr val="bg1">
                        <a:lumMod val="65000"/>
                      </a:schemeClr>
                    </a:solidFill>
                    <a:headEnd w="sm" len="sm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5" name="直線矢印コネクタ 584"/>
                  <p:cNvCxnSpPr/>
                  <p:nvPr/>
                </p:nvCxnSpPr>
                <p:spPr>
                  <a:xfrm>
                    <a:off x="483570" y="4805432"/>
                    <a:ext cx="3744000" cy="1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w="sm" len="sm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6" name="直線矢印コネクタ 585"/>
                  <p:cNvCxnSpPr/>
                  <p:nvPr/>
                </p:nvCxnSpPr>
                <p:spPr>
                  <a:xfrm>
                    <a:off x="488334" y="2490992"/>
                    <a:ext cx="3629" cy="231444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w="sm" len="sm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7" name="直線矢印コネクタ 586"/>
                  <p:cNvCxnSpPr/>
                  <p:nvPr/>
                </p:nvCxnSpPr>
                <p:spPr>
                  <a:xfrm>
                    <a:off x="4932037" y="4788189"/>
                    <a:ext cx="3744000" cy="1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w="sm" len="sm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8" name="直線矢印コネクタ 587"/>
                  <p:cNvCxnSpPr/>
                  <p:nvPr/>
                </p:nvCxnSpPr>
                <p:spPr>
                  <a:xfrm>
                    <a:off x="8663653" y="2471301"/>
                    <a:ext cx="0" cy="232200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w="sm" len="sm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74" name="テキスト ボックス 573"/>
                <p:cNvSpPr txBox="1"/>
                <p:nvPr/>
              </p:nvSpPr>
              <p:spPr>
                <a:xfrm>
                  <a:off x="4140347" y="4604375"/>
                  <a:ext cx="892281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altLang="ja-JP" sz="2400" dirty="0" smtClean="0">
                      <a:latin typeface="+mn-lt"/>
                      <a:cs typeface="Times New Roman" panose="02020603050405020304" pitchFamily="18" charset="0"/>
                    </a:rPr>
                    <a:t>P.A</a:t>
                  </a:r>
                  <a:r>
                    <a:rPr lang="en-US" altLang="ja-JP" sz="2400" dirty="0">
                      <a:latin typeface="+mn-lt"/>
                      <a:cs typeface="Times New Roman" panose="02020603050405020304" pitchFamily="18" charset="0"/>
                    </a:rPr>
                    <a:t>.</a:t>
                  </a:r>
                  <a:endParaRPr kumimoji="1" lang="ja-JP" altLang="en-US" sz="2400" dirty="0">
                    <a:latin typeface="+mn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75" name="正方形/長方形 574"/>
                <p:cNvSpPr/>
                <p:nvPr/>
              </p:nvSpPr>
              <p:spPr>
                <a:xfrm>
                  <a:off x="4220570" y="4573587"/>
                  <a:ext cx="702860" cy="440311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400" dirty="0"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69" name="テキスト ボックス 568"/>
              <p:cNvSpPr txBox="1"/>
              <p:nvPr/>
            </p:nvSpPr>
            <p:spPr>
              <a:xfrm>
                <a:off x="3908397" y="4010176"/>
                <a:ext cx="4638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800" i="1" dirty="0" smtClean="0">
                    <a:latin typeface="+mn-lt"/>
                  </a:rPr>
                  <a:t>w</a:t>
                </a:r>
                <a:endParaRPr kumimoji="1" lang="ja-JP" altLang="en-US" sz="2800" baseline="-25000" dirty="0">
                  <a:latin typeface="+mn-lt"/>
                </a:endParaRPr>
              </a:p>
            </p:txBody>
          </p:sp>
          <p:sp>
            <p:nvSpPr>
              <p:cNvPr id="570" name="テキスト ボックス 569"/>
              <p:cNvSpPr txBox="1"/>
              <p:nvPr/>
            </p:nvSpPr>
            <p:spPr>
              <a:xfrm>
                <a:off x="4825919" y="4003410"/>
                <a:ext cx="4638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800" i="1" dirty="0" smtClean="0">
                    <a:latin typeface="+mn-lt"/>
                  </a:rPr>
                  <a:t>u</a:t>
                </a:r>
                <a:endParaRPr kumimoji="1" lang="ja-JP" altLang="en-US" sz="2800" baseline="-25000" dirty="0">
                  <a:latin typeface="+mn-lt"/>
                </a:endParaRPr>
              </a:p>
            </p:txBody>
          </p:sp>
          <p:cxnSp>
            <p:nvCxnSpPr>
              <p:cNvPr id="571" name="直線矢印コネクタ 570"/>
              <p:cNvCxnSpPr/>
              <p:nvPr/>
            </p:nvCxnSpPr>
            <p:spPr>
              <a:xfrm>
                <a:off x="4359136" y="4169118"/>
                <a:ext cx="0" cy="396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2" name="直線矢印コネクタ 571"/>
              <p:cNvCxnSpPr/>
              <p:nvPr/>
            </p:nvCxnSpPr>
            <p:spPr>
              <a:xfrm>
                <a:off x="4810213" y="4169118"/>
                <a:ext cx="0" cy="396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正方形/長方形 2"/>
          <p:cNvSpPr/>
          <p:nvPr/>
        </p:nvSpPr>
        <p:spPr>
          <a:xfrm>
            <a:off x="8807355" y="3634855"/>
            <a:ext cx="127379" cy="47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正方形/長方形 108"/>
          <p:cNvSpPr/>
          <p:nvPr/>
        </p:nvSpPr>
        <p:spPr>
          <a:xfrm>
            <a:off x="8799548" y="4141826"/>
            <a:ext cx="127379" cy="47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テキスト ボックス 23"/>
          <p:cNvSpPr txBox="1">
            <a:spLocks noChangeArrowheads="1"/>
          </p:cNvSpPr>
          <p:nvPr/>
        </p:nvSpPr>
        <p:spPr bwMode="auto">
          <a:xfrm>
            <a:off x="4094947" y="620247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1800" dirty="0" smtClean="0">
                <a:latin typeface="+mn-lt"/>
                <a:cs typeface="Times New Roman" panose="02020603050405020304" pitchFamily="18" charset="0"/>
              </a:rPr>
              <a:t>43</a:t>
            </a:r>
            <a:r>
              <a:rPr kumimoji="0" lang="en-US" altLang="ja-JP" sz="1800" dirty="0">
                <a:latin typeface="+mn-lt"/>
                <a:cs typeface="Times New Roman" panose="02020603050405020304" pitchFamily="18" charset="0"/>
              </a:rPr>
              <a:t>6</a:t>
            </a:r>
            <a:r>
              <a:rPr lang="en-US" altLang="ja-JP" sz="1800" dirty="0" smtClean="0">
                <a:latin typeface="+mn-lt"/>
                <a:cs typeface="Times New Roman" panose="02020603050405020304" pitchFamily="18" charset="0"/>
              </a:rPr>
              <a:t>mm</a:t>
            </a:r>
            <a:endParaRPr lang="ja-JP" altLang="en-US" sz="180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19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00" y="1774800"/>
            <a:ext cx="6336000" cy="4272820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2756019" y="748933"/>
            <a:ext cx="3631963" cy="944421"/>
            <a:chOff x="1913011" y="984782"/>
            <a:chExt cx="3887715" cy="944421"/>
          </a:xfrm>
        </p:grpSpPr>
        <p:sp>
          <p:nvSpPr>
            <p:cNvPr id="24" name="テキスト ボックス 23"/>
            <p:cNvSpPr txBox="1">
              <a:spLocks noChangeArrowheads="1"/>
            </p:cNvSpPr>
            <p:nvPr/>
          </p:nvSpPr>
          <p:spPr bwMode="auto">
            <a:xfrm>
              <a:off x="1913012" y="984782"/>
              <a:ext cx="38877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400" dirty="0" smtClean="0">
                  <a:latin typeface="+mn-lt"/>
                  <a:ea typeface="ＭＳ Ｐゴシック" panose="020B0600070205080204" pitchFamily="50" charset="-128"/>
                  <a:cs typeface="游ゴシック"/>
                </a:rPr>
                <a:t>・ 共振周波数 </a:t>
              </a:r>
              <a:r>
                <a:rPr lang="en-US" altLang="ja-JP" sz="2400" dirty="0" smtClean="0">
                  <a:latin typeface="+mn-lt"/>
                  <a:ea typeface="ＭＳ Ｐゴシック" panose="020B0600070205080204" pitchFamily="50" charset="-128"/>
                  <a:cs typeface="游ゴシック"/>
                </a:rPr>
                <a:t>100 [Hz]</a:t>
              </a:r>
              <a:r>
                <a:rPr lang="ja-JP" altLang="en-US" sz="2400" dirty="0" smtClean="0">
                  <a:latin typeface="+mn-lt"/>
                  <a:ea typeface="ＭＳ Ｐゴシック" panose="020B0600070205080204" pitchFamily="50" charset="-128"/>
                  <a:cs typeface="游ゴシック"/>
                </a:rPr>
                <a:t> </a:t>
              </a:r>
              <a:endParaRPr lang="en-US" altLang="ja-JP" sz="2400" dirty="0" smtClean="0">
                <a:latin typeface="+mn-lt"/>
                <a:ea typeface="ＭＳ Ｐゴシック" panose="020B0600070205080204" pitchFamily="50" charset="-128"/>
                <a:cs typeface="游ゴシック"/>
              </a:endParaRPr>
            </a:p>
          </p:txBody>
        </p:sp>
        <p:sp>
          <p:nvSpPr>
            <p:cNvPr id="27" name="テキスト ボックス 26"/>
            <p:cNvSpPr txBox="1">
              <a:spLocks noChangeArrowheads="1"/>
            </p:cNvSpPr>
            <p:nvPr/>
          </p:nvSpPr>
          <p:spPr bwMode="auto">
            <a:xfrm>
              <a:off x="1913011" y="1467538"/>
              <a:ext cx="38877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400" dirty="0" smtClean="0">
                  <a:latin typeface="+mn-lt"/>
                  <a:ea typeface="ＭＳ Ｐゴシック" panose="020B0600070205080204" pitchFamily="50" charset="-128"/>
                  <a:cs typeface="游ゴシック"/>
                </a:rPr>
                <a:t>・ 反共振周波数 </a:t>
              </a:r>
              <a:r>
                <a:rPr lang="en-US" altLang="ja-JP" sz="2400" dirty="0" smtClean="0">
                  <a:latin typeface="+mn-lt"/>
                  <a:ea typeface="ＭＳ Ｐゴシック" panose="020B0600070205080204" pitchFamily="50" charset="-128"/>
                  <a:cs typeface="游ゴシック"/>
                </a:rPr>
                <a:t>128 [Hz]</a:t>
              </a:r>
              <a:r>
                <a:rPr lang="ja-JP" altLang="en-US" sz="2400" dirty="0" smtClean="0">
                  <a:latin typeface="+mn-lt"/>
                  <a:ea typeface="ＭＳ Ｐゴシック" panose="020B0600070205080204" pitchFamily="50" charset="-128"/>
                  <a:cs typeface="游ゴシック"/>
                </a:rPr>
                <a:t> </a:t>
              </a:r>
              <a:endParaRPr lang="en-US" altLang="ja-JP" sz="2400" dirty="0" smtClean="0">
                <a:latin typeface="+mn-lt"/>
                <a:ea typeface="ＭＳ Ｐゴシック" panose="020B0600070205080204" pitchFamily="50" charset="-128"/>
                <a:cs typeface="游ゴシック"/>
              </a:endParaRPr>
            </a:p>
          </p:txBody>
        </p:sp>
      </p:grpSp>
      <p:sp>
        <p:nvSpPr>
          <p:cNvPr id="23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>
                <a:latin typeface="ＭＳ Ｐゴシック" panose="020B0600070205080204" pitchFamily="50" charset="-128"/>
                <a:cs typeface="+mj-cs"/>
              </a:rPr>
              <a:t>周波数を</a:t>
            </a:r>
            <a:r>
              <a:rPr kumimoji="1" lang="ja-JP" altLang="en-US" sz="4000" dirty="0" smtClean="0">
                <a:latin typeface="ＭＳ Ｐゴシック" panose="020B0600070205080204" pitchFamily="50" charset="-128"/>
                <a:cs typeface="+mj-cs"/>
              </a:rPr>
              <a:t>掃引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18" name="テキスト ボックス 2"/>
          <p:cNvSpPr txBox="1">
            <a:spLocks noChangeArrowheads="1"/>
          </p:cNvSpPr>
          <p:nvPr/>
        </p:nvSpPr>
        <p:spPr bwMode="auto">
          <a:xfrm>
            <a:off x="3869356" y="2595527"/>
            <a:ext cx="331627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600" dirty="0" smtClean="0">
                <a:latin typeface="ＭＳ Ｐゴシック" panose="020B0600070205080204" pitchFamily="50" charset="-128"/>
                <a:cs typeface="游ゴシック"/>
              </a:rPr>
              <a:t>駆動信号の振幅</a:t>
            </a:r>
            <a:r>
              <a:rPr lang="ja-JP" altLang="en-US" sz="2600" dirty="0">
                <a:latin typeface="ＭＳ Ｐゴシック" panose="020B0600070205080204" pitchFamily="50" charset="-128"/>
                <a:cs typeface="游ゴシック"/>
              </a:rPr>
              <a:t>一定</a:t>
            </a:r>
            <a:endParaRPr lang="en-US" altLang="ja-JP" sz="2600" dirty="0" smtClean="0">
              <a:latin typeface="ＭＳ Ｐゴシック" panose="020B0600070205080204" pitchFamily="50" charset="-128"/>
              <a:cs typeface="游ゴシック"/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 flipH="1">
            <a:off x="3273540" y="3062129"/>
            <a:ext cx="1256918" cy="528796"/>
          </a:xfrm>
          <a:prstGeom prst="straightConnector1">
            <a:avLst/>
          </a:prstGeom>
          <a:ln w="9525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コンテンツ プレースホルダ 2"/>
          <p:cNvSpPr txBox="1">
            <a:spLocks/>
          </p:cNvSpPr>
          <p:nvPr/>
        </p:nvSpPr>
        <p:spPr bwMode="auto">
          <a:xfrm>
            <a:off x="3273540" y="5771619"/>
            <a:ext cx="3196508" cy="39642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US" altLang="ja-JP" dirty="0">
                <a:latin typeface="+mn-lt"/>
                <a:cs typeface="游ゴシック"/>
              </a:rPr>
              <a:t>F</a:t>
            </a:r>
            <a:r>
              <a:rPr lang="en-US" altLang="ja-JP" dirty="0" smtClean="0">
                <a:latin typeface="+mn-lt"/>
                <a:cs typeface="游ゴシック"/>
              </a:rPr>
              <a:t>requency [Hz]</a:t>
            </a:r>
          </a:p>
        </p:txBody>
      </p:sp>
      <p:sp>
        <p:nvSpPr>
          <p:cNvPr id="30" name="コンテンツ プレースホルダ 2"/>
          <p:cNvSpPr txBox="1">
            <a:spLocks/>
          </p:cNvSpPr>
          <p:nvPr/>
        </p:nvSpPr>
        <p:spPr bwMode="auto">
          <a:xfrm rot="16200000">
            <a:off x="-461237" y="3477110"/>
            <a:ext cx="4078266" cy="51075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US" altLang="ja-JP" dirty="0">
                <a:latin typeface="+mn-lt"/>
                <a:cs typeface="游ゴシック"/>
              </a:rPr>
              <a:t>P</a:t>
            </a:r>
            <a:r>
              <a:rPr lang="en-US" altLang="ja-JP" dirty="0" smtClean="0">
                <a:latin typeface="+mn-lt"/>
                <a:cs typeface="游ゴシック"/>
              </a:rPr>
              <a:t>ressure amplitude [Pa]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  <p:cxnSp>
        <p:nvCxnSpPr>
          <p:cNvPr id="20" name="直線矢印コネクタ 19"/>
          <p:cNvCxnSpPr/>
          <p:nvPr/>
        </p:nvCxnSpPr>
        <p:spPr>
          <a:xfrm flipH="1">
            <a:off x="3590925" y="3087970"/>
            <a:ext cx="939532" cy="788705"/>
          </a:xfrm>
          <a:prstGeom prst="straightConnector1">
            <a:avLst/>
          </a:prstGeom>
          <a:ln w="9525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グループ化 8"/>
          <p:cNvGrpSpPr/>
          <p:nvPr/>
        </p:nvGrpSpPr>
        <p:grpSpPr>
          <a:xfrm>
            <a:off x="2197246" y="2864892"/>
            <a:ext cx="5400000" cy="2583105"/>
            <a:chOff x="2197246" y="2864892"/>
            <a:chExt cx="5400000" cy="2583105"/>
          </a:xfrm>
        </p:grpSpPr>
        <p:grpSp>
          <p:nvGrpSpPr>
            <p:cNvPr id="14" name="グループ化 13"/>
            <p:cNvGrpSpPr/>
            <p:nvPr/>
          </p:nvGrpSpPr>
          <p:grpSpPr>
            <a:xfrm>
              <a:off x="2197246" y="3068371"/>
              <a:ext cx="5400000" cy="2372379"/>
              <a:chOff x="1860122" y="2163496"/>
              <a:chExt cx="5400000" cy="2372379"/>
            </a:xfrm>
          </p:grpSpPr>
          <p:cxnSp>
            <p:nvCxnSpPr>
              <p:cNvPr id="6" name="直線コネクタ 5"/>
              <p:cNvCxnSpPr/>
              <p:nvPr/>
            </p:nvCxnSpPr>
            <p:spPr>
              <a:xfrm flipV="1">
                <a:off x="1860122" y="4184068"/>
                <a:ext cx="5400000" cy="97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下矢印 9"/>
              <p:cNvSpPr/>
              <p:nvPr/>
            </p:nvSpPr>
            <p:spPr>
              <a:xfrm>
                <a:off x="2634726" y="2163496"/>
                <a:ext cx="232984" cy="1426643"/>
              </a:xfrm>
              <a:prstGeom prst="downArrow">
                <a:avLst>
                  <a:gd name="adj1" fmla="val 50000"/>
                  <a:gd name="adj2" fmla="val 9062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1" name="下矢印 20"/>
              <p:cNvSpPr/>
              <p:nvPr/>
            </p:nvSpPr>
            <p:spPr>
              <a:xfrm flipV="1">
                <a:off x="5039120" y="4198144"/>
                <a:ext cx="232984" cy="337731"/>
              </a:xfrm>
              <a:prstGeom prst="downArrow">
                <a:avLst>
                  <a:gd name="adj1" fmla="val 50000"/>
                  <a:gd name="adj2" fmla="val 9062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4" name="楕円 3"/>
            <p:cNvSpPr/>
            <p:nvPr/>
          </p:nvSpPr>
          <p:spPr>
            <a:xfrm>
              <a:off x="3034342" y="2864892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楕円 27"/>
            <p:cNvSpPr/>
            <p:nvPr/>
          </p:nvSpPr>
          <p:spPr>
            <a:xfrm>
              <a:off x="3952691" y="4882401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楕円 28"/>
            <p:cNvSpPr/>
            <p:nvPr/>
          </p:nvSpPr>
          <p:spPr>
            <a:xfrm>
              <a:off x="5614018" y="5339997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768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6407233"/>
              </p:ext>
            </p:extLst>
          </p:nvPr>
        </p:nvGraphicFramePr>
        <p:xfrm>
          <a:off x="4732020" y="3902729"/>
          <a:ext cx="3492413" cy="462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52" name="数式" r:id="rId4" imgW="1231560" imgH="164880" progId="Equation.3">
                  <p:embed/>
                </p:oleObj>
              </mc:Choice>
              <mc:Fallback>
                <p:oleObj name="数式" r:id="rId4" imgW="1231560" imgH="164880" progId="Equation.3">
                  <p:embed/>
                  <p:pic>
                    <p:nvPicPr>
                      <p:cNvPr id="2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2020" y="3902729"/>
                        <a:ext cx="3492413" cy="46289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1" name="グループ化 190"/>
          <p:cNvGrpSpPr/>
          <p:nvPr/>
        </p:nvGrpSpPr>
        <p:grpSpPr>
          <a:xfrm>
            <a:off x="4737100" y="4317168"/>
            <a:ext cx="4251080" cy="466938"/>
            <a:chOff x="936970" y="6225827"/>
            <a:chExt cx="4251080" cy="466938"/>
          </a:xfrm>
        </p:grpSpPr>
        <p:sp>
          <p:nvSpPr>
            <p:cNvPr id="192" name="テキスト ボックス 2"/>
            <p:cNvSpPr txBox="1">
              <a:spLocks noChangeArrowheads="1"/>
            </p:cNvSpPr>
            <p:nvPr/>
          </p:nvSpPr>
          <p:spPr bwMode="auto">
            <a:xfrm>
              <a:off x="1419461" y="6231100"/>
              <a:ext cx="376858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400" dirty="0" smtClean="0">
                  <a:latin typeface="+mn-lt"/>
                  <a:ea typeface="ＭＳ Ｐゴシック" panose="020B0600070205080204" pitchFamily="50" charset="-128"/>
                  <a:cs typeface="游ゴシック"/>
                </a:rPr>
                <a:t>： </a:t>
              </a:r>
              <a:r>
                <a:rPr lang="ja-JP" altLang="en-US" sz="2400" dirty="0" smtClean="0">
                  <a:solidFill>
                    <a:srgbClr val="FF0000"/>
                  </a:solidFill>
                  <a:latin typeface="+mn-lt"/>
                  <a:ea typeface="ＭＳ Ｐゴシック" panose="020B0600070205080204" pitchFamily="50" charset="-128"/>
                  <a:cs typeface="游ゴシック"/>
                </a:rPr>
                <a:t>時変フィードバックゲイン</a:t>
              </a:r>
              <a:endParaRPr lang="ja-JP" altLang="en-US" sz="2400" dirty="0">
                <a:solidFill>
                  <a:srgbClr val="FF0000"/>
                </a:solidFill>
                <a:latin typeface="+mn-lt"/>
                <a:ea typeface="ＭＳ Ｐゴシック" panose="020B0600070205080204" pitchFamily="50" charset="-128"/>
                <a:cs typeface="游ゴシック"/>
              </a:endParaRPr>
            </a:p>
          </p:txBody>
        </p:sp>
        <p:graphicFrame>
          <p:nvGraphicFramePr>
            <p:cNvPr id="19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61241952"/>
                </p:ext>
              </p:extLst>
            </p:nvPr>
          </p:nvGraphicFramePr>
          <p:xfrm>
            <a:off x="936970" y="6225827"/>
            <a:ext cx="635000" cy="4548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253" name="数式" r:id="rId6" imgW="228600" imgH="164880" progId="Equation.3">
                    <p:embed/>
                  </p:oleObj>
                </mc:Choice>
                <mc:Fallback>
                  <p:oleObj name="数式" r:id="rId6" imgW="228600" imgH="164880" progId="Equation.3">
                    <p:embed/>
                    <p:pic>
                      <p:nvPicPr>
                        <p:cNvPr id="193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6970" y="6225827"/>
                          <a:ext cx="635000" cy="4548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4" name="コンテンツ プレースホルダ 2"/>
          <p:cNvSpPr txBox="1">
            <a:spLocks/>
          </p:cNvSpPr>
          <p:nvPr/>
        </p:nvSpPr>
        <p:spPr>
          <a:xfrm>
            <a:off x="76200" y="5467326"/>
            <a:ext cx="7033872" cy="1169541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ja-JP" altLang="en-US" sz="2800" dirty="0" smtClean="0">
                <a:latin typeface="+mn-lt"/>
                <a:ea typeface="ＭＳ Ｐゴシック" panose="020B0600070205080204" pitchFamily="50" charset="-128"/>
              </a:rPr>
              <a:t>・ </a:t>
            </a:r>
            <a:r>
              <a:rPr lang="en-US" altLang="ja-JP" sz="2600" dirty="0" smtClean="0">
                <a:latin typeface="+mn-lt"/>
              </a:rPr>
              <a:t>PI</a:t>
            </a:r>
            <a:r>
              <a:rPr lang="ja-JP" altLang="en-US" sz="2600" dirty="0" smtClean="0">
                <a:latin typeface="+mn-lt"/>
              </a:rPr>
              <a:t>補償器</a:t>
            </a:r>
            <a:r>
              <a:rPr lang="ja-JP" altLang="en-US" sz="2600" dirty="0">
                <a:latin typeface="+mn-lt"/>
              </a:rPr>
              <a:t>の出力を音源の</a:t>
            </a:r>
            <a:r>
              <a:rPr lang="ja-JP" altLang="en-US" sz="2600" dirty="0" smtClean="0">
                <a:latin typeface="+mn-lt"/>
              </a:rPr>
              <a:t>駆動信号の</a:t>
            </a:r>
            <a:endParaRPr lang="en-US" altLang="ja-JP" sz="2600" dirty="0" smtClean="0">
              <a:latin typeface="+mn-lt"/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ja-JP" sz="300" dirty="0" smtClean="0">
                <a:latin typeface="+mn-lt"/>
              </a:rPr>
              <a:t/>
            </a:r>
            <a:br>
              <a:rPr lang="en-US" altLang="ja-JP" sz="300" dirty="0" smtClean="0">
                <a:latin typeface="+mn-lt"/>
              </a:rPr>
            </a:br>
            <a:r>
              <a:rPr lang="ja-JP" altLang="en-US" sz="2800" dirty="0" smtClean="0">
                <a:latin typeface="+mn-lt"/>
              </a:rPr>
              <a:t>　</a:t>
            </a:r>
            <a:r>
              <a:rPr lang="ja-JP" altLang="en-US" sz="2600" dirty="0" smtClean="0">
                <a:solidFill>
                  <a:srgbClr val="FF0000"/>
                </a:solidFill>
                <a:latin typeface="+mn-lt"/>
              </a:rPr>
              <a:t>時変フィードバックゲイン</a:t>
            </a:r>
            <a:r>
              <a:rPr lang="ja-JP" altLang="en-US" sz="2600" dirty="0">
                <a:latin typeface="+mn-lt"/>
              </a:rPr>
              <a:t>として用いる</a:t>
            </a:r>
            <a:endParaRPr lang="en-US" altLang="ja-JP" sz="2600" dirty="0" smtClean="0">
              <a:uFill>
                <a:solidFill>
                  <a:srgbClr val="FF0000"/>
                </a:solidFill>
              </a:uFill>
              <a:latin typeface="+mn-lt"/>
              <a:ea typeface="ＭＳ Ｐゴシック" panose="020B0600070205080204" pitchFamily="50" charset="-128"/>
            </a:endParaRPr>
          </a:p>
        </p:txBody>
      </p:sp>
      <p:grpSp>
        <p:nvGrpSpPr>
          <p:cNvPr id="38" name="グループ化 37"/>
          <p:cNvGrpSpPr/>
          <p:nvPr/>
        </p:nvGrpSpPr>
        <p:grpSpPr>
          <a:xfrm>
            <a:off x="76200" y="4540979"/>
            <a:ext cx="8263025" cy="696950"/>
            <a:chOff x="76200" y="4395432"/>
            <a:chExt cx="8263025" cy="650148"/>
          </a:xfrm>
        </p:grpSpPr>
        <p:sp>
          <p:nvSpPr>
            <p:cNvPr id="186" name="テキスト ボックス 2"/>
            <p:cNvSpPr txBox="1">
              <a:spLocks noChangeArrowheads="1"/>
            </p:cNvSpPr>
            <p:nvPr/>
          </p:nvSpPr>
          <p:spPr bwMode="auto">
            <a:xfrm>
              <a:off x="76200" y="4586206"/>
              <a:ext cx="8263025" cy="459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600" dirty="0" smtClean="0">
                  <a:latin typeface="+mn-lt"/>
                  <a:ea typeface="ＭＳ Ｐゴシック" panose="020B0600070205080204" pitchFamily="50" charset="-128"/>
                  <a:cs typeface="游ゴシック"/>
                </a:rPr>
                <a:t>・ 推定値 </a:t>
              </a:r>
              <a:r>
                <a:rPr lang="en-US" altLang="ja-JP" sz="2600" i="1" dirty="0" smtClean="0">
                  <a:latin typeface="+mn-lt"/>
                  <a:ea typeface="ＭＳ Ｐゴシック" panose="020B0600070205080204" pitchFamily="50" charset="-128"/>
                  <a:cs typeface="游ゴシック"/>
                </a:rPr>
                <a:t>P</a:t>
              </a:r>
              <a:r>
                <a:rPr lang="ja-JP" altLang="en-US" sz="2600" dirty="0">
                  <a:latin typeface="+mn-lt"/>
                  <a:ea typeface="ＭＳ Ｐゴシック" panose="020B0600070205080204" pitchFamily="50" charset="-128"/>
                  <a:cs typeface="游ゴシック"/>
                </a:rPr>
                <a:t> </a:t>
              </a:r>
              <a:r>
                <a:rPr lang="ja-JP" altLang="en-US" sz="2600" dirty="0" smtClean="0">
                  <a:latin typeface="+mn-lt"/>
                  <a:ea typeface="ＭＳ Ｐゴシック" panose="020B0600070205080204" pitchFamily="50" charset="-128"/>
                  <a:cs typeface="游ゴシック"/>
                </a:rPr>
                <a:t>と目標値</a:t>
              </a:r>
              <a:r>
                <a:rPr lang="ja-JP" altLang="en-US" sz="2600" dirty="0">
                  <a:latin typeface="+mn-lt"/>
                  <a:ea typeface="ＭＳ Ｐゴシック" panose="020B0600070205080204" pitchFamily="50" charset="-128"/>
                  <a:cs typeface="游ゴシック"/>
                </a:rPr>
                <a:t> </a:t>
              </a:r>
              <a:r>
                <a:rPr lang="en-US" altLang="ja-JP" sz="2600" i="1" dirty="0" smtClean="0">
                  <a:latin typeface="+mn-lt"/>
                  <a:ea typeface="ＭＳ Ｐゴシック" panose="020B0600070205080204" pitchFamily="50" charset="-128"/>
                  <a:cs typeface="游ゴシック"/>
                </a:rPr>
                <a:t>P </a:t>
              </a:r>
              <a:r>
                <a:rPr lang="en-US" altLang="ja-JP" sz="2600" baseline="30000" dirty="0" smtClean="0">
                  <a:latin typeface="+mn-lt"/>
                  <a:ea typeface="ＭＳ Ｐゴシック" panose="020B0600070205080204" pitchFamily="50" charset="-128"/>
                  <a:cs typeface="游ゴシック"/>
                </a:rPr>
                <a:t>*</a:t>
              </a:r>
              <a:r>
                <a:rPr lang="ja-JP" altLang="en-US" sz="2600" dirty="0" smtClean="0">
                  <a:latin typeface="+mn-lt"/>
                  <a:ea typeface="ＭＳ Ｐゴシック" panose="020B0600070205080204" pitchFamily="50" charset="-128"/>
                  <a:cs typeface="游ゴシック"/>
                </a:rPr>
                <a:t> との差分を</a:t>
              </a:r>
              <a:r>
                <a:rPr lang="en-US" altLang="ja-JP" sz="2600" dirty="0" smtClean="0">
                  <a:latin typeface="+mn-lt"/>
                  <a:ea typeface="ＭＳ Ｐゴシック" panose="020B0600070205080204" pitchFamily="50" charset="-128"/>
                  <a:cs typeface="游ゴシック"/>
                </a:rPr>
                <a:t>PI</a:t>
              </a:r>
              <a:r>
                <a:rPr lang="ja-JP" altLang="en-US" sz="2600" dirty="0" smtClean="0">
                  <a:latin typeface="+mn-lt"/>
                  <a:ea typeface="ＭＳ Ｐゴシック" panose="020B0600070205080204" pitchFamily="50" charset="-128"/>
                  <a:cs typeface="游ゴシック"/>
                </a:rPr>
                <a:t>補償器に入力する</a:t>
              </a:r>
              <a:endParaRPr lang="ja-JP" altLang="en-US" sz="2600" dirty="0">
                <a:latin typeface="+mn-lt"/>
                <a:ea typeface="ＭＳ Ｐゴシック" panose="020B0600070205080204" pitchFamily="50" charset="-128"/>
                <a:cs typeface="游ゴシック"/>
              </a:endParaRPr>
            </a:p>
          </p:txBody>
        </p:sp>
        <p:sp>
          <p:nvSpPr>
            <p:cNvPr id="26" name="正方形/長方形 11"/>
            <p:cNvSpPr>
              <a:spLocks noChangeArrowheads="1"/>
            </p:cNvSpPr>
            <p:nvPr/>
          </p:nvSpPr>
          <p:spPr bwMode="auto">
            <a:xfrm>
              <a:off x="1466643" y="4395432"/>
              <a:ext cx="576262" cy="507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ja-JP" altLang="en-US" sz="4400" baseline="-25000" dirty="0">
                  <a:latin typeface="+mn-lt"/>
                </a:rPr>
                <a:t>＾</a:t>
              </a:r>
              <a:endParaRPr lang="en-US" altLang="ja-JP" sz="4400" baseline="-25000" dirty="0">
                <a:latin typeface="+mn-lt"/>
              </a:endParaRPr>
            </a:p>
          </p:txBody>
        </p:sp>
      </p:grpSp>
      <p:sp>
        <p:nvSpPr>
          <p:cNvPr id="190" name="テキスト ボックス 2"/>
          <p:cNvSpPr txBox="1">
            <a:spLocks noChangeArrowheads="1"/>
          </p:cNvSpPr>
          <p:nvPr/>
        </p:nvSpPr>
        <p:spPr bwMode="auto">
          <a:xfrm>
            <a:off x="76200" y="2887264"/>
            <a:ext cx="4381263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600" dirty="0" smtClean="0">
                <a:latin typeface="+mn-lt"/>
                <a:ea typeface="ＭＳ Ｐゴシック" panose="020B0600070205080204" pitchFamily="50" charset="-128"/>
                <a:cs typeface="游ゴシック"/>
              </a:rPr>
              <a:t>・ 絶対値関数と</a:t>
            </a:r>
            <a:endParaRPr lang="en-US" altLang="ja-JP" sz="2600" dirty="0" smtClean="0">
              <a:latin typeface="+mn-lt"/>
              <a:ea typeface="ＭＳ Ｐゴシック" panose="020B0600070205080204" pitchFamily="50" charset="-128"/>
              <a:cs typeface="游ゴシック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600" dirty="0">
                <a:latin typeface="+mn-lt"/>
                <a:ea typeface="ＭＳ Ｐゴシック" panose="020B0600070205080204" pitchFamily="50" charset="-128"/>
                <a:cs typeface="游ゴシック"/>
              </a:rPr>
              <a:t>　</a:t>
            </a:r>
            <a:r>
              <a:rPr lang="en-US" altLang="ja-JP" sz="2600" dirty="0" smtClean="0">
                <a:latin typeface="+mn-lt"/>
                <a:ea typeface="ＭＳ Ｐゴシック" panose="020B0600070205080204" pitchFamily="50" charset="-128"/>
                <a:cs typeface="游ゴシック"/>
              </a:rPr>
              <a:t>1</a:t>
            </a:r>
            <a:r>
              <a:rPr lang="ja-JP" altLang="en-US" sz="2600" dirty="0" smtClean="0">
                <a:latin typeface="+mn-lt"/>
                <a:ea typeface="ＭＳ Ｐゴシック" panose="020B0600070205080204" pitchFamily="50" charset="-128"/>
                <a:cs typeface="游ゴシック"/>
              </a:rPr>
              <a:t>次のローパスフィルタ</a:t>
            </a:r>
            <a:endParaRPr lang="en-US" altLang="ja-JP" sz="2600" dirty="0" smtClean="0">
              <a:latin typeface="+mn-lt"/>
              <a:ea typeface="ＭＳ Ｐゴシック" panose="020B0600070205080204" pitchFamily="50" charset="-128"/>
              <a:cs typeface="游ゴシック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300" dirty="0">
                <a:latin typeface="+mn-lt"/>
                <a:ea typeface="ＭＳ Ｐゴシック" panose="020B0600070205080204" pitchFamily="50" charset="-128"/>
                <a:cs typeface="游ゴシック"/>
              </a:rPr>
              <a:t/>
            </a:r>
            <a:br>
              <a:rPr lang="en-US" altLang="ja-JP" sz="300" dirty="0">
                <a:latin typeface="+mn-lt"/>
                <a:ea typeface="ＭＳ Ｐゴシック" panose="020B0600070205080204" pitchFamily="50" charset="-128"/>
                <a:cs typeface="游ゴシック"/>
              </a:rPr>
            </a:br>
            <a:r>
              <a:rPr lang="ja-JP" altLang="en-US" sz="2400" dirty="0" smtClean="0">
                <a:latin typeface="+mn-lt"/>
                <a:ea typeface="ＭＳ Ｐゴシック" panose="020B0600070205080204" pitchFamily="50" charset="-128"/>
                <a:cs typeface="游ゴシック"/>
              </a:rPr>
              <a:t>　</a:t>
            </a:r>
            <a:r>
              <a:rPr lang="ja-JP" altLang="en-US" sz="2200" dirty="0" smtClean="0">
                <a:latin typeface="+mn-lt"/>
                <a:ea typeface="ＭＳ Ｐゴシック" panose="020B0600070205080204" pitchFamily="50" charset="-128"/>
                <a:cs typeface="游ゴシック"/>
              </a:rPr>
              <a:t>（カットオフ角周波数 </a:t>
            </a:r>
            <a:r>
              <a:rPr lang="en-US" altLang="ja-JP" sz="2200" dirty="0" smtClean="0">
                <a:latin typeface="+mn-lt"/>
                <a:ea typeface="ＭＳ Ｐゴシック" panose="020B0600070205080204" pitchFamily="50" charset="-128"/>
                <a:cs typeface="游ゴシック"/>
              </a:rPr>
              <a:t>1 rad/s</a:t>
            </a:r>
            <a:r>
              <a:rPr lang="ja-JP" altLang="en-US" sz="2200" dirty="0" smtClean="0">
                <a:latin typeface="+mn-lt"/>
                <a:ea typeface="ＭＳ Ｐゴシック" panose="020B0600070205080204" pitchFamily="50" charset="-128"/>
                <a:cs typeface="游ゴシック"/>
              </a:rPr>
              <a:t>）</a:t>
            </a:r>
            <a:r>
              <a:rPr lang="en-US" altLang="ja-JP" sz="2200" dirty="0" smtClean="0">
                <a:latin typeface="+mn-lt"/>
                <a:ea typeface="ＭＳ Ｐゴシック" panose="020B0600070205080204" pitchFamily="50" charset="-128"/>
                <a:cs typeface="游ゴシック"/>
              </a:rPr>
              <a:t/>
            </a:r>
            <a:br>
              <a:rPr lang="en-US" altLang="ja-JP" sz="2200" dirty="0" smtClean="0">
                <a:latin typeface="+mn-lt"/>
                <a:ea typeface="ＭＳ Ｐゴシック" panose="020B0600070205080204" pitchFamily="50" charset="-128"/>
                <a:cs typeface="游ゴシック"/>
              </a:rPr>
            </a:br>
            <a:r>
              <a:rPr lang="ja-JP" altLang="en-US" sz="2200" dirty="0" smtClean="0">
                <a:latin typeface="+mn-lt"/>
                <a:ea typeface="ＭＳ Ｐゴシック" panose="020B0600070205080204" pitchFamily="50" charset="-128"/>
                <a:cs typeface="游ゴシック"/>
              </a:rPr>
              <a:t>　</a:t>
            </a:r>
            <a:r>
              <a:rPr lang="ja-JP" altLang="en-US" sz="2600" dirty="0" smtClean="0">
                <a:latin typeface="+mn-lt"/>
                <a:ea typeface="ＭＳ Ｐゴシック" panose="020B0600070205080204" pitchFamily="50" charset="-128"/>
                <a:cs typeface="游ゴシック"/>
              </a:rPr>
              <a:t>を</a:t>
            </a:r>
            <a:r>
              <a:rPr lang="ja-JP" altLang="en-US" sz="2600" dirty="0">
                <a:latin typeface="+mn-lt"/>
                <a:cs typeface="游ゴシック"/>
              </a:rPr>
              <a:t>通し</a:t>
            </a:r>
            <a:r>
              <a:rPr lang="ja-JP" altLang="en-US" sz="2600" dirty="0" smtClean="0">
                <a:latin typeface="+mn-lt"/>
                <a:cs typeface="游ゴシック"/>
              </a:rPr>
              <a:t>平滑化する</a:t>
            </a:r>
            <a:endParaRPr lang="ja-JP" altLang="en-US" sz="2600" dirty="0">
              <a:latin typeface="+mn-lt"/>
              <a:cs typeface="游ゴシック"/>
            </a:endParaRPr>
          </a:p>
        </p:txBody>
      </p:sp>
      <p:sp>
        <p:nvSpPr>
          <p:cNvPr id="189" name="テキスト ボックス 2"/>
          <p:cNvSpPr txBox="1">
            <a:spLocks noChangeArrowheads="1"/>
          </p:cNvSpPr>
          <p:nvPr/>
        </p:nvSpPr>
        <p:spPr bwMode="auto">
          <a:xfrm>
            <a:off x="81575" y="1726389"/>
            <a:ext cx="361967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600" dirty="0" smtClean="0">
                <a:latin typeface="+mn-lt"/>
                <a:ea typeface="ＭＳ Ｐゴシック" panose="020B0600070205080204" pitchFamily="50" charset="-128"/>
                <a:cs typeface="游ゴシック"/>
              </a:rPr>
              <a:t>・ スピーカの駆動信号を</a:t>
            </a:r>
            <a:endParaRPr lang="en-US" altLang="ja-JP" sz="2600" dirty="0">
              <a:latin typeface="+mn-lt"/>
              <a:ea typeface="ＭＳ Ｐゴシック" panose="020B0600070205080204" pitchFamily="50" charset="-128"/>
              <a:cs typeface="游ゴシック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600" dirty="0" smtClean="0">
                <a:solidFill>
                  <a:srgbClr val="FF0000"/>
                </a:solidFill>
                <a:latin typeface="+mn-lt"/>
                <a:ea typeface="ＭＳ Ｐゴシック" panose="020B0600070205080204" pitchFamily="50" charset="-128"/>
                <a:cs typeface="游ゴシック"/>
              </a:rPr>
              <a:t>　可変</a:t>
            </a:r>
            <a:r>
              <a:rPr lang="ja-JP" altLang="en-US" sz="2600" dirty="0" smtClean="0">
                <a:latin typeface="+mn-lt"/>
                <a:ea typeface="ＭＳ Ｐゴシック" panose="020B0600070205080204" pitchFamily="50" charset="-128"/>
                <a:cs typeface="游ゴシック"/>
              </a:rPr>
              <a:t>させる</a:t>
            </a:r>
            <a:endParaRPr lang="ja-JP" altLang="en-US" sz="2600" dirty="0">
              <a:latin typeface="+mn-lt"/>
              <a:cs typeface="游ゴシック"/>
            </a:endParaRPr>
          </a:p>
        </p:txBody>
      </p:sp>
      <p:sp>
        <p:nvSpPr>
          <p:cNvPr id="20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+mn-lt"/>
                <a:cs typeface="+mj-cs"/>
              </a:rPr>
              <a:t>制御系のブロック線図</a:t>
            </a:r>
            <a:endParaRPr kumimoji="1" lang="ja-JP" altLang="en-US" sz="3200" dirty="0">
              <a:latin typeface="+mn-lt"/>
              <a:ea typeface="ＭＳ Ｐゴシック" panose="020B0600070205080204" pitchFamily="50" charset="-128"/>
              <a:cs typeface="+mj-cs"/>
            </a:endParaRPr>
          </a:p>
        </p:txBody>
      </p:sp>
      <p:grpSp>
        <p:nvGrpSpPr>
          <p:cNvPr id="184" name="グループ化 183"/>
          <p:cNvGrpSpPr/>
          <p:nvPr/>
        </p:nvGrpSpPr>
        <p:grpSpPr>
          <a:xfrm>
            <a:off x="2818675" y="439942"/>
            <a:ext cx="6190887" cy="3496538"/>
            <a:chOff x="5475" y="653206"/>
            <a:chExt cx="9211656" cy="5093628"/>
          </a:xfrm>
        </p:grpSpPr>
        <p:sp>
          <p:nvSpPr>
            <p:cNvPr id="185" name="正方形/長方形 184"/>
            <p:cNvSpPr/>
            <p:nvPr/>
          </p:nvSpPr>
          <p:spPr>
            <a:xfrm>
              <a:off x="4596473" y="1201057"/>
              <a:ext cx="82746" cy="76227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187" name="正方形/長方形 186"/>
            <p:cNvSpPr/>
            <p:nvPr/>
          </p:nvSpPr>
          <p:spPr>
            <a:xfrm>
              <a:off x="4348234" y="1404330"/>
              <a:ext cx="248239" cy="4065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188" name="正方形/長方形 187"/>
            <p:cNvSpPr/>
            <p:nvPr/>
          </p:nvSpPr>
          <p:spPr>
            <a:xfrm>
              <a:off x="4679219" y="1404330"/>
              <a:ext cx="124119" cy="4065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cxnSp>
          <p:nvCxnSpPr>
            <p:cNvPr id="195" name="直線コネクタ 194"/>
            <p:cNvCxnSpPr/>
            <p:nvPr/>
          </p:nvCxnSpPr>
          <p:spPr>
            <a:xfrm>
              <a:off x="4803339" y="1099421"/>
              <a:ext cx="0" cy="101636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線コネクタ 195"/>
            <p:cNvCxnSpPr/>
            <p:nvPr/>
          </p:nvCxnSpPr>
          <p:spPr>
            <a:xfrm>
              <a:off x="4348234" y="1099421"/>
              <a:ext cx="0" cy="101636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線コネクタ 196"/>
            <p:cNvCxnSpPr/>
            <p:nvPr/>
          </p:nvCxnSpPr>
          <p:spPr>
            <a:xfrm>
              <a:off x="4886085" y="1099421"/>
              <a:ext cx="0" cy="15245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線コネクタ 197"/>
            <p:cNvCxnSpPr/>
            <p:nvPr/>
          </p:nvCxnSpPr>
          <p:spPr>
            <a:xfrm>
              <a:off x="4886085" y="1963330"/>
              <a:ext cx="0" cy="15245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線コネクタ 198"/>
            <p:cNvCxnSpPr/>
            <p:nvPr/>
          </p:nvCxnSpPr>
          <p:spPr>
            <a:xfrm>
              <a:off x="4886085" y="1251876"/>
              <a:ext cx="12411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線コネクタ 199"/>
            <p:cNvCxnSpPr/>
            <p:nvPr/>
          </p:nvCxnSpPr>
          <p:spPr>
            <a:xfrm>
              <a:off x="4886085" y="1963330"/>
              <a:ext cx="12411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線コネクタ 200"/>
            <p:cNvCxnSpPr/>
            <p:nvPr/>
          </p:nvCxnSpPr>
          <p:spPr>
            <a:xfrm>
              <a:off x="5010204" y="1251876"/>
              <a:ext cx="0" cy="71145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線コネクタ 201"/>
            <p:cNvCxnSpPr/>
            <p:nvPr/>
          </p:nvCxnSpPr>
          <p:spPr>
            <a:xfrm>
              <a:off x="4803339" y="1099421"/>
              <a:ext cx="8274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線コネクタ 202"/>
            <p:cNvCxnSpPr/>
            <p:nvPr/>
          </p:nvCxnSpPr>
          <p:spPr>
            <a:xfrm>
              <a:off x="4803339" y="2115785"/>
              <a:ext cx="8274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線コネクタ 203"/>
            <p:cNvCxnSpPr/>
            <p:nvPr/>
          </p:nvCxnSpPr>
          <p:spPr>
            <a:xfrm>
              <a:off x="4265488" y="1099421"/>
              <a:ext cx="8274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線コネクタ 204"/>
            <p:cNvCxnSpPr/>
            <p:nvPr/>
          </p:nvCxnSpPr>
          <p:spPr>
            <a:xfrm>
              <a:off x="4265488" y="2115785"/>
              <a:ext cx="8274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線コネクタ 205"/>
            <p:cNvCxnSpPr/>
            <p:nvPr/>
          </p:nvCxnSpPr>
          <p:spPr>
            <a:xfrm>
              <a:off x="4141368" y="1251876"/>
              <a:ext cx="12411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線コネクタ 206"/>
            <p:cNvCxnSpPr/>
            <p:nvPr/>
          </p:nvCxnSpPr>
          <p:spPr>
            <a:xfrm>
              <a:off x="4141368" y="1963330"/>
              <a:ext cx="12411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線コネクタ 207"/>
            <p:cNvCxnSpPr/>
            <p:nvPr/>
          </p:nvCxnSpPr>
          <p:spPr>
            <a:xfrm>
              <a:off x="4265488" y="1099421"/>
              <a:ext cx="0" cy="15245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線コネクタ 208"/>
            <p:cNvCxnSpPr/>
            <p:nvPr/>
          </p:nvCxnSpPr>
          <p:spPr>
            <a:xfrm>
              <a:off x="4265488" y="1963330"/>
              <a:ext cx="0" cy="15245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線コネクタ 209"/>
            <p:cNvCxnSpPr/>
            <p:nvPr/>
          </p:nvCxnSpPr>
          <p:spPr>
            <a:xfrm>
              <a:off x="4141368" y="1251876"/>
              <a:ext cx="0" cy="71145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1" name="グループ化 210"/>
            <p:cNvGrpSpPr/>
            <p:nvPr/>
          </p:nvGrpSpPr>
          <p:grpSpPr>
            <a:xfrm>
              <a:off x="2122920" y="1099421"/>
              <a:ext cx="455105" cy="1016364"/>
              <a:chOff x="1106458" y="1099421"/>
              <a:chExt cx="455105" cy="1016364"/>
            </a:xfrm>
          </p:grpSpPr>
          <p:cxnSp>
            <p:nvCxnSpPr>
              <p:cNvPr id="310" name="直線コネクタ 309"/>
              <p:cNvCxnSpPr/>
              <p:nvPr/>
            </p:nvCxnSpPr>
            <p:spPr>
              <a:xfrm>
                <a:off x="1106458" y="1099421"/>
                <a:ext cx="0" cy="101636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直線コネクタ 310"/>
              <p:cNvCxnSpPr/>
              <p:nvPr/>
            </p:nvCxnSpPr>
            <p:spPr>
              <a:xfrm>
                <a:off x="1106458" y="1099421"/>
                <a:ext cx="28961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直線コネクタ 311"/>
              <p:cNvCxnSpPr/>
              <p:nvPr/>
            </p:nvCxnSpPr>
            <p:spPr>
              <a:xfrm>
                <a:off x="1106458" y="2115785"/>
                <a:ext cx="28961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直線コネクタ 312"/>
              <p:cNvCxnSpPr/>
              <p:nvPr/>
            </p:nvCxnSpPr>
            <p:spPr>
              <a:xfrm>
                <a:off x="1396070" y="1099421"/>
                <a:ext cx="165493" cy="304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直線コネクタ 313"/>
              <p:cNvCxnSpPr/>
              <p:nvPr/>
            </p:nvCxnSpPr>
            <p:spPr>
              <a:xfrm flipV="1">
                <a:off x="1396070" y="1810876"/>
                <a:ext cx="165493" cy="304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直線コネクタ 314"/>
              <p:cNvCxnSpPr/>
              <p:nvPr/>
            </p:nvCxnSpPr>
            <p:spPr>
              <a:xfrm flipV="1">
                <a:off x="1271950" y="1099421"/>
                <a:ext cx="124119" cy="304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直線コネクタ 315"/>
              <p:cNvCxnSpPr/>
              <p:nvPr/>
            </p:nvCxnSpPr>
            <p:spPr>
              <a:xfrm>
                <a:off x="1271950" y="1810876"/>
                <a:ext cx="124119" cy="304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直線コネクタ 316"/>
              <p:cNvCxnSpPr/>
              <p:nvPr/>
            </p:nvCxnSpPr>
            <p:spPr>
              <a:xfrm>
                <a:off x="1271950" y="1404330"/>
                <a:ext cx="0" cy="40654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直線コネクタ 317"/>
              <p:cNvCxnSpPr/>
              <p:nvPr/>
            </p:nvCxnSpPr>
            <p:spPr>
              <a:xfrm>
                <a:off x="1396070" y="1099421"/>
                <a:ext cx="0" cy="101636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直線コネクタ 318"/>
              <p:cNvCxnSpPr/>
              <p:nvPr/>
            </p:nvCxnSpPr>
            <p:spPr>
              <a:xfrm>
                <a:off x="1189204" y="1404330"/>
                <a:ext cx="0" cy="40654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直線コネクタ 319"/>
              <p:cNvCxnSpPr/>
              <p:nvPr/>
            </p:nvCxnSpPr>
            <p:spPr>
              <a:xfrm>
                <a:off x="1189204" y="1404330"/>
                <a:ext cx="8274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直線コネクタ 320"/>
              <p:cNvCxnSpPr/>
              <p:nvPr/>
            </p:nvCxnSpPr>
            <p:spPr>
              <a:xfrm>
                <a:off x="1189204" y="1810876"/>
                <a:ext cx="8274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2" name="直線コネクタ 211"/>
            <p:cNvCxnSpPr/>
            <p:nvPr/>
          </p:nvCxnSpPr>
          <p:spPr>
            <a:xfrm>
              <a:off x="2578201" y="1404330"/>
              <a:ext cx="846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線コネクタ 212"/>
            <p:cNvCxnSpPr/>
            <p:nvPr/>
          </p:nvCxnSpPr>
          <p:spPr>
            <a:xfrm>
              <a:off x="2578025" y="1810876"/>
              <a:ext cx="90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4" name="グループ化 213"/>
            <p:cNvGrpSpPr/>
            <p:nvPr/>
          </p:nvGrpSpPr>
          <p:grpSpPr>
            <a:xfrm>
              <a:off x="6610473" y="1099421"/>
              <a:ext cx="455105" cy="1016364"/>
              <a:chOff x="8553624" y="1099421"/>
              <a:chExt cx="455105" cy="1016364"/>
            </a:xfrm>
          </p:grpSpPr>
          <p:cxnSp>
            <p:nvCxnSpPr>
              <p:cNvPr id="298" name="直線コネクタ 297"/>
              <p:cNvCxnSpPr/>
              <p:nvPr/>
            </p:nvCxnSpPr>
            <p:spPr>
              <a:xfrm>
                <a:off x="9008729" y="1099421"/>
                <a:ext cx="0" cy="101636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直線コネクタ 298"/>
              <p:cNvCxnSpPr/>
              <p:nvPr/>
            </p:nvCxnSpPr>
            <p:spPr>
              <a:xfrm>
                <a:off x="8719117" y="1099421"/>
                <a:ext cx="28961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直線コネクタ 299"/>
              <p:cNvCxnSpPr/>
              <p:nvPr/>
            </p:nvCxnSpPr>
            <p:spPr>
              <a:xfrm>
                <a:off x="8719117" y="2115785"/>
                <a:ext cx="28961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直線コネクタ 300"/>
              <p:cNvCxnSpPr/>
              <p:nvPr/>
            </p:nvCxnSpPr>
            <p:spPr>
              <a:xfrm>
                <a:off x="8553624" y="1810876"/>
                <a:ext cx="165493" cy="304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直線コネクタ 301"/>
              <p:cNvCxnSpPr/>
              <p:nvPr/>
            </p:nvCxnSpPr>
            <p:spPr>
              <a:xfrm flipV="1">
                <a:off x="8553624" y="1099421"/>
                <a:ext cx="165493" cy="304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直線コネクタ 302"/>
              <p:cNvCxnSpPr/>
              <p:nvPr/>
            </p:nvCxnSpPr>
            <p:spPr>
              <a:xfrm flipV="1">
                <a:off x="8719117" y="1810876"/>
                <a:ext cx="124119" cy="304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直線コネクタ 303"/>
              <p:cNvCxnSpPr/>
              <p:nvPr/>
            </p:nvCxnSpPr>
            <p:spPr>
              <a:xfrm>
                <a:off x="8719117" y="1099421"/>
                <a:ext cx="124119" cy="304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直線コネクタ 304"/>
              <p:cNvCxnSpPr/>
              <p:nvPr/>
            </p:nvCxnSpPr>
            <p:spPr>
              <a:xfrm>
                <a:off x="8925983" y="1404330"/>
                <a:ext cx="0" cy="40654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直線コネクタ 305"/>
              <p:cNvCxnSpPr/>
              <p:nvPr/>
            </p:nvCxnSpPr>
            <p:spPr>
              <a:xfrm>
                <a:off x="8719117" y="1099421"/>
                <a:ext cx="0" cy="101636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直線コネクタ 306"/>
              <p:cNvCxnSpPr/>
              <p:nvPr/>
            </p:nvCxnSpPr>
            <p:spPr>
              <a:xfrm>
                <a:off x="8843236" y="1404330"/>
                <a:ext cx="0" cy="40654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直線コネクタ 307"/>
              <p:cNvCxnSpPr/>
              <p:nvPr/>
            </p:nvCxnSpPr>
            <p:spPr>
              <a:xfrm>
                <a:off x="8843236" y="1404330"/>
                <a:ext cx="8274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直線コネクタ 308"/>
              <p:cNvCxnSpPr/>
              <p:nvPr/>
            </p:nvCxnSpPr>
            <p:spPr>
              <a:xfrm>
                <a:off x="8843236" y="1810876"/>
                <a:ext cx="8274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5" name="円/楕円 329"/>
            <p:cNvSpPr/>
            <p:nvPr/>
          </p:nvSpPr>
          <p:spPr>
            <a:xfrm>
              <a:off x="3893128" y="1505967"/>
              <a:ext cx="180000" cy="1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217" name="正方形/長方形 216"/>
            <p:cNvSpPr/>
            <p:nvPr/>
          </p:nvSpPr>
          <p:spPr>
            <a:xfrm>
              <a:off x="4224114" y="1906366"/>
              <a:ext cx="826648" cy="582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ja-JP" sz="2000" i="1" dirty="0">
                  <a:latin typeface="+mn-lt"/>
                  <a:cs typeface="Times New Roman" pitchFamily="18" charset="0"/>
                </a:rPr>
                <a:t>T</a:t>
              </a:r>
              <a:r>
                <a:rPr lang="en-US" altLang="ja-JP" sz="2000" baseline="-25000" dirty="0">
                  <a:latin typeface="+mn-lt"/>
                  <a:cs typeface="Times New Roman" pitchFamily="18" charset="0"/>
                </a:rPr>
                <a:t>H</a:t>
              </a:r>
            </a:p>
          </p:txBody>
        </p:sp>
        <p:sp>
          <p:nvSpPr>
            <p:cNvPr id="218" name="正方形/長方形 217"/>
            <p:cNvSpPr/>
            <p:nvPr/>
          </p:nvSpPr>
          <p:spPr>
            <a:xfrm>
              <a:off x="4620857" y="2065354"/>
              <a:ext cx="826648" cy="582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ja-JP" sz="2000" i="1" dirty="0">
                  <a:latin typeface="+mn-lt"/>
                  <a:cs typeface="Times New Roman" pitchFamily="18" charset="0"/>
                </a:rPr>
                <a:t>T</a:t>
              </a:r>
              <a:r>
                <a:rPr lang="en-US" altLang="ja-JP" sz="2000" baseline="-25000" dirty="0">
                  <a:latin typeface="+mn-lt"/>
                  <a:cs typeface="Times New Roman" pitchFamily="18" charset="0"/>
                </a:rPr>
                <a:t>C</a:t>
              </a:r>
            </a:p>
          </p:txBody>
        </p:sp>
        <p:sp>
          <p:nvSpPr>
            <p:cNvPr id="219" name="正方形/長方形 218"/>
            <p:cNvSpPr/>
            <p:nvPr/>
          </p:nvSpPr>
          <p:spPr>
            <a:xfrm>
              <a:off x="1432778" y="2024913"/>
              <a:ext cx="1774955" cy="582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ja-JP" sz="2000" dirty="0">
                  <a:latin typeface="+mn-lt"/>
                  <a:cs typeface="Times New Roman" pitchFamily="18" charset="0"/>
                </a:rPr>
                <a:t>SPK1</a:t>
              </a:r>
              <a:endParaRPr lang="en-US" altLang="ja-JP" sz="2000" baseline="-25000" dirty="0">
                <a:latin typeface="+mn-lt"/>
                <a:cs typeface="Times New Roman" pitchFamily="18" charset="0"/>
              </a:endParaRPr>
            </a:p>
          </p:txBody>
        </p:sp>
        <p:sp>
          <p:nvSpPr>
            <p:cNvPr id="220" name="正方形/長方形 219"/>
            <p:cNvSpPr/>
            <p:nvPr/>
          </p:nvSpPr>
          <p:spPr>
            <a:xfrm>
              <a:off x="6290992" y="2019702"/>
              <a:ext cx="1289367" cy="582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ja-JP" sz="2000" dirty="0">
                  <a:latin typeface="+mn-lt"/>
                  <a:cs typeface="Times New Roman" pitchFamily="18" charset="0"/>
                </a:rPr>
                <a:t>SPK2</a:t>
              </a:r>
              <a:endParaRPr lang="en-US" altLang="ja-JP" sz="2000" baseline="-25000" dirty="0">
                <a:latin typeface="+mn-lt"/>
                <a:cs typeface="Times New Roman" pitchFamily="18" charset="0"/>
              </a:endParaRPr>
            </a:p>
          </p:txBody>
        </p:sp>
        <p:grpSp>
          <p:nvGrpSpPr>
            <p:cNvPr id="221" name="グループ化 220"/>
            <p:cNvGrpSpPr/>
            <p:nvPr/>
          </p:nvGrpSpPr>
          <p:grpSpPr>
            <a:xfrm>
              <a:off x="4662280" y="1417056"/>
              <a:ext cx="144790" cy="381094"/>
              <a:chOff x="7867179" y="37534054"/>
              <a:chExt cx="648072" cy="1800200"/>
            </a:xfrm>
          </p:grpSpPr>
          <p:sp>
            <p:nvSpPr>
              <p:cNvPr id="286" name="正方形/長方形 285"/>
              <p:cNvSpPr/>
              <p:nvPr/>
            </p:nvSpPr>
            <p:spPr>
              <a:xfrm>
                <a:off x="7867179" y="37534054"/>
                <a:ext cx="648072" cy="1800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 dirty="0"/>
              </a:p>
            </p:txBody>
          </p:sp>
          <p:cxnSp>
            <p:nvCxnSpPr>
              <p:cNvPr id="287" name="直線コネクタ 286"/>
              <p:cNvCxnSpPr/>
              <p:nvPr/>
            </p:nvCxnSpPr>
            <p:spPr>
              <a:xfrm>
                <a:off x="7867179" y="376780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直線コネクタ 287"/>
              <p:cNvCxnSpPr/>
              <p:nvPr/>
            </p:nvCxnSpPr>
            <p:spPr>
              <a:xfrm>
                <a:off x="7867179" y="378304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直線コネクタ 288"/>
              <p:cNvCxnSpPr/>
              <p:nvPr/>
            </p:nvCxnSpPr>
            <p:spPr>
              <a:xfrm>
                <a:off x="7867179" y="379828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直線コネクタ 289"/>
              <p:cNvCxnSpPr/>
              <p:nvPr/>
            </p:nvCxnSpPr>
            <p:spPr>
              <a:xfrm>
                <a:off x="7867179" y="381352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直線コネクタ 290"/>
              <p:cNvCxnSpPr/>
              <p:nvPr/>
            </p:nvCxnSpPr>
            <p:spPr>
              <a:xfrm>
                <a:off x="7867179" y="382876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直線コネクタ 291"/>
              <p:cNvCxnSpPr/>
              <p:nvPr/>
            </p:nvCxnSpPr>
            <p:spPr>
              <a:xfrm>
                <a:off x="7867179" y="384400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直線コネクタ 292"/>
              <p:cNvCxnSpPr/>
              <p:nvPr/>
            </p:nvCxnSpPr>
            <p:spPr>
              <a:xfrm>
                <a:off x="7867179" y="385924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直線コネクタ 293"/>
              <p:cNvCxnSpPr/>
              <p:nvPr/>
            </p:nvCxnSpPr>
            <p:spPr>
              <a:xfrm>
                <a:off x="7867179" y="387448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直線コネクタ 294"/>
              <p:cNvCxnSpPr/>
              <p:nvPr/>
            </p:nvCxnSpPr>
            <p:spPr>
              <a:xfrm>
                <a:off x="7867179" y="388972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直線コネクタ 295"/>
              <p:cNvCxnSpPr/>
              <p:nvPr/>
            </p:nvCxnSpPr>
            <p:spPr>
              <a:xfrm>
                <a:off x="7867179" y="390496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直線コネクタ 296"/>
              <p:cNvCxnSpPr/>
              <p:nvPr/>
            </p:nvCxnSpPr>
            <p:spPr>
              <a:xfrm>
                <a:off x="7867179" y="39190238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2" name="グループ化 221"/>
            <p:cNvGrpSpPr/>
            <p:nvPr/>
          </p:nvGrpSpPr>
          <p:grpSpPr>
            <a:xfrm>
              <a:off x="3359680" y="1203769"/>
              <a:ext cx="367155" cy="818985"/>
              <a:chOff x="1963972" y="1574358"/>
              <a:chExt cx="367155" cy="818985"/>
            </a:xfrm>
          </p:grpSpPr>
          <p:sp>
            <p:nvSpPr>
              <p:cNvPr id="284" name="フリーフォーム 283"/>
              <p:cNvSpPr/>
              <p:nvPr/>
            </p:nvSpPr>
            <p:spPr>
              <a:xfrm>
                <a:off x="1963972" y="1574358"/>
                <a:ext cx="182880" cy="818985"/>
              </a:xfrm>
              <a:custGeom>
                <a:avLst/>
                <a:gdLst>
                  <a:gd name="connsiteX0" fmla="*/ 182880 w 182880"/>
                  <a:gd name="connsiteY0" fmla="*/ 0 h 818985"/>
                  <a:gd name="connsiteX1" fmla="*/ 39757 w 182880"/>
                  <a:gd name="connsiteY1" fmla="*/ 318052 h 818985"/>
                  <a:gd name="connsiteX2" fmla="*/ 127221 w 182880"/>
                  <a:gd name="connsiteY2" fmla="*/ 572494 h 818985"/>
                  <a:gd name="connsiteX3" fmla="*/ 0 w 182880"/>
                  <a:gd name="connsiteY3" fmla="*/ 818985 h 818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880" h="818985">
                    <a:moveTo>
                      <a:pt x="182880" y="0"/>
                    </a:moveTo>
                    <a:cubicBezTo>
                      <a:pt x="115956" y="111318"/>
                      <a:pt x="49033" y="222636"/>
                      <a:pt x="39757" y="318052"/>
                    </a:cubicBezTo>
                    <a:cubicBezTo>
                      <a:pt x="30480" y="413468"/>
                      <a:pt x="133847" y="489005"/>
                      <a:pt x="127221" y="572494"/>
                    </a:cubicBezTo>
                    <a:cubicBezTo>
                      <a:pt x="120595" y="655983"/>
                      <a:pt x="60297" y="737484"/>
                      <a:pt x="0" y="81898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85" name="フリーフォーム 284"/>
              <p:cNvSpPr/>
              <p:nvPr/>
            </p:nvSpPr>
            <p:spPr>
              <a:xfrm>
                <a:off x="2148247" y="1574358"/>
                <a:ext cx="182880" cy="818985"/>
              </a:xfrm>
              <a:custGeom>
                <a:avLst/>
                <a:gdLst>
                  <a:gd name="connsiteX0" fmla="*/ 182880 w 182880"/>
                  <a:gd name="connsiteY0" fmla="*/ 0 h 818985"/>
                  <a:gd name="connsiteX1" fmla="*/ 39757 w 182880"/>
                  <a:gd name="connsiteY1" fmla="*/ 318052 h 818985"/>
                  <a:gd name="connsiteX2" fmla="*/ 127221 w 182880"/>
                  <a:gd name="connsiteY2" fmla="*/ 572494 h 818985"/>
                  <a:gd name="connsiteX3" fmla="*/ 0 w 182880"/>
                  <a:gd name="connsiteY3" fmla="*/ 818985 h 818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880" h="818985">
                    <a:moveTo>
                      <a:pt x="182880" y="0"/>
                    </a:moveTo>
                    <a:cubicBezTo>
                      <a:pt x="115956" y="111318"/>
                      <a:pt x="49033" y="222636"/>
                      <a:pt x="39757" y="318052"/>
                    </a:cubicBezTo>
                    <a:cubicBezTo>
                      <a:pt x="30480" y="413468"/>
                      <a:pt x="133847" y="489005"/>
                      <a:pt x="127221" y="572494"/>
                    </a:cubicBezTo>
                    <a:cubicBezTo>
                      <a:pt x="120595" y="655983"/>
                      <a:pt x="60297" y="737484"/>
                      <a:pt x="0" y="81898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cxnSp>
          <p:nvCxnSpPr>
            <p:cNvPr id="223" name="直線コネクタ 222"/>
            <p:cNvCxnSpPr/>
            <p:nvPr/>
          </p:nvCxnSpPr>
          <p:spPr>
            <a:xfrm>
              <a:off x="3617952" y="1404330"/>
              <a:ext cx="522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線コネクタ 223"/>
            <p:cNvCxnSpPr/>
            <p:nvPr/>
          </p:nvCxnSpPr>
          <p:spPr>
            <a:xfrm>
              <a:off x="3663427" y="1810876"/>
              <a:ext cx="468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5" name="グループ化 224"/>
            <p:cNvGrpSpPr/>
            <p:nvPr/>
          </p:nvGrpSpPr>
          <p:grpSpPr>
            <a:xfrm>
              <a:off x="5497537" y="1231625"/>
              <a:ext cx="367155" cy="818985"/>
              <a:chOff x="1963972" y="1574358"/>
              <a:chExt cx="367155" cy="818985"/>
            </a:xfrm>
          </p:grpSpPr>
          <p:sp>
            <p:nvSpPr>
              <p:cNvPr id="282" name="フリーフォーム 281"/>
              <p:cNvSpPr/>
              <p:nvPr/>
            </p:nvSpPr>
            <p:spPr>
              <a:xfrm>
                <a:off x="1963972" y="1574358"/>
                <a:ext cx="182880" cy="818985"/>
              </a:xfrm>
              <a:custGeom>
                <a:avLst/>
                <a:gdLst>
                  <a:gd name="connsiteX0" fmla="*/ 182880 w 182880"/>
                  <a:gd name="connsiteY0" fmla="*/ 0 h 818985"/>
                  <a:gd name="connsiteX1" fmla="*/ 39757 w 182880"/>
                  <a:gd name="connsiteY1" fmla="*/ 318052 h 818985"/>
                  <a:gd name="connsiteX2" fmla="*/ 127221 w 182880"/>
                  <a:gd name="connsiteY2" fmla="*/ 572494 h 818985"/>
                  <a:gd name="connsiteX3" fmla="*/ 0 w 182880"/>
                  <a:gd name="connsiteY3" fmla="*/ 818985 h 818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880" h="818985">
                    <a:moveTo>
                      <a:pt x="182880" y="0"/>
                    </a:moveTo>
                    <a:cubicBezTo>
                      <a:pt x="115956" y="111318"/>
                      <a:pt x="49033" y="222636"/>
                      <a:pt x="39757" y="318052"/>
                    </a:cubicBezTo>
                    <a:cubicBezTo>
                      <a:pt x="30480" y="413468"/>
                      <a:pt x="133847" y="489005"/>
                      <a:pt x="127221" y="572494"/>
                    </a:cubicBezTo>
                    <a:cubicBezTo>
                      <a:pt x="120595" y="655983"/>
                      <a:pt x="60297" y="737484"/>
                      <a:pt x="0" y="81898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83" name="フリーフォーム 282"/>
              <p:cNvSpPr/>
              <p:nvPr/>
            </p:nvSpPr>
            <p:spPr>
              <a:xfrm>
                <a:off x="2148247" y="1574358"/>
                <a:ext cx="182880" cy="818985"/>
              </a:xfrm>
              <a:custGeom>
                <a:avLst/>
                <a:gdLst>
                  <a:gd name="connsiteX0" fmla="*/ 182880 w 182880"/>
                  <a:gd name="connsiteY0" fmla="*/ 0 h 818985"/>
                  <a:gd name="connsiteX1" fmla="*/ 39757 w 182880"/>
                  <a:gd name="connsiteY1" fmla="*/ 318052 h 818985"/>
                  <a:gd name="connsiteX2" fmla="*/ 127221 w 182880"/>
                  <a:gd name="connsiteY2" fmla="*/ 572494 h 818985"/>
                  <a:gd name="connsiteX3" fmla="*/ 0 w 182880"/>
                  <a:gd name="connsiteY3" fmla="*/ 818985 h 818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880" h="818985">
                    <a:moveTo>
                      <a:pt x="182880" y="0"/>
                    </a:moveTo>
                    <a:cubicBezTo>
                      <a:pt x="115956" y="111318"/>
                      <a:pt x="49033" y="222636"/>
                      <a:pt x="39757" y="318052"/>
                    </a:cubicBezTo>
                    <a:cubicBezTo>
                      <a:pt x="30480" y="413468"/>
                      <a:pt x="133847" y="489005"/>
                      <a:pt x="127221" y="572494"/>
                    </a:cubicBezTo>
                    <a:cubicBezTo>
                      <a:pt x="120595" y="655983"/>
                      <a:pt x="60297" y="737484"/>
                      <a:pt x="0" y="81898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cxnSp>
          <p:nvCxnSpPr>
            <p:cNvPr id="226" name="直線コネクタ 225"/>
            <p:cNvCxnSpPr/>
            <p:nvPr/>
          </p:nvCxnSpPr>
          <p:spPr>
            <a:xfrm>
              <a:off x="5026297" y="1404330"/>
              <a:ext cx="558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線コネクタ 226"/>
            <p:cNvCxnSpPr/>
            <p:nvPr/>
          </p:nvCxnSpPr>
          <p:spPr>
            <a:xfrm>
              <a:off x="5026297" y="1810876"/>
              <a:ext cx="594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線コネクタ 227"/>
            <p:cNvCxnSpPr/>
            <p:nvPr/>
          </p:nvCxnSpPr>
          <p:spPr>
            <a:xfrm>
              <a:off x="5764385" y="1404330"/>
              <a:ext cx="846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直線コネクタ 228"/>
            <p:cNvCxnSpPr/>
            <p:nvPr/>
          </p:nvCxnSpPr>
          <p:spPr>
            <a:xfrm>
              <a:off x="5800385" y="1810876"/>
              <a:ext cx="81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0" name="グループ化 229"/>
            <p:cNvGrpSpPr/>
            <p:nvPr/>
          </p:nvGrpSpPr>
          <p:grpSpPr>
            <a:xfrm>
              <a:off x="3374047" y="2899897"/>
              <a:ext cx="696354" cy="681766"/>
              <a:chOff x="2013235" y="2109114"/>
              <a:chExt cx="657653" cy="639155"/>
            </a:xfrm>
          </p:grpSpPr>
          <p:sp>
            <p:nvSpPr>
              <p:cNvPr id="280" name="正方形/長方形 279"/>
              <p:cNvSpPr/>
              <p:nvPr/>
            </p:nvSpPr>
            <p:spPr>
              <a:xfrm>
                <a:off x="2013235" y="2109114"/>
                <a:ext cx="657653" cy="63915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281" name="テキスト ボックス 280"/>
              <p:cNvSpPr txBox="1"/>
              <p:nvPr/>
            </p:nvSpPr>
            <p:spPr>
              <a:xfrm>
                <a:off x="2072451" y="2176474"/>
                <a:ext cx="532631" cy="4623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kumimoji="1" lang="en-US" altLang="ja-JP" sz="2200" dirty="0" smtClean="0">
                    <a:latin typeface="+mn-lt"/>
                    <a:cs typeface="Times New Roman" panose="02020603050405020304" pitchFamily="18" charset="0"/>
                  </a:rPr>
                  <a:t>|</a:t>
                </a:r>
                <a:r>
                  <a:rPr kumimoji="1" lang="ja-JP" altLang="en-US" sz="2200" dirty="0" smtClean="0">
                    <a:latin typeface="+mn-lt"/>
                    <a:cs typeface="Times New Roman" panose="02020603050405020304" pitchFamily="18" charset="0"/>
                  </a:rPr>
                  <a:t>・</a:t>
                </a:r>
                <a:r>
                  <a:rPr kumimoji="1" lang="en-US" altLang="ja-JP" sz="2200" dirty="0" smtClean="0">
                    <a:latin typeface="+mn-lt"/>
                    <a:cs typeface="Times New Roman" panose="02020603050405020304" pitchFamily="18" charset="0"/>
                  </a:rPr>
                  <a:t>|</a:t>
                </a:r>
                <a:endParaRPr kumimoji="1" lang="ja-JP" altLang="en-US" sz="2200" dirty="0">
                  <a:latin typeface="+mn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31" name="グループ化 230"/>
            <p:cNvGrpSpPr/>
            <p:nvPr/>
          </p:nvGrpSpPr>
          <p:grpSpPr>
            <a:xfrm>
              <a:off x="4423357" y="2891103"/>
              <a:ext cx="724210" cy="681765"/>
              <a:chOff x="2093292" y="2109113"/>
              <a:chExt cx="683961" cy="639154"/>
            </a:xfrm>
          </p:grpSpPr>
          <p:sp>
            <p:nvSpPr>
              <p:cNvPr id="278" name="正方形/長方形 277"/>
              <p:cNvSpPr/>
              <p:nvPr/>
            </p:nvSpPr>
            <p:spPr>
              <a:xfrm>
                <a:off x="2099538" y="2109113"/>
                <a:ext cx="657654" cy="63915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279" name="テキスト ボックス 278"/>
              <p:cNvSpPr txBox="1"/>
              <p:nvPr/>
            </p:nvSpPr>
            <p:spPr>
              <a:xfrm>
                <a:off x="2093292" y="2212640"/>
                <a:ext cx="683961" cy="4203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ja-JP" sz="2000" dirty="0" smtClean="0">
                    <a:latin typeface="+mn-lt"/>
                    <a:cs typeface="Times New Roman" panose="02020603050405020304" pitchFamily="18" charset="0"/>
                  </a:rPr>
                  <a:t>LPF</a:t>
                </a:r>
                <a:endParaRPr kumimoji="1" lang="ja-JP" altLang="en-US" sz="2000" dirty="0">
                  <a:latin typeface="+mn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32" name="グループ化 231"/>
            <p:cNvGrpSpPr/>
            <p:nvPr/>
          </p:nvGrpSpPr>
          <p:grpSpPr>
            <a:xfrm>
              <a:off x="5368941" y="2891103"/>
              <a:ext cx="962636" cy="681765"/>
              <a:chOff x="2079374" y="2109113"/>
              <a:chExt cx="909136" cy="639154"/>
            </a:xfrm>
          </p:grpSpPr>
          <p:sp>
            <p:nvSpPr>
              <p:cNvPr id="276" name="正方形/長方形 275"/>
              <p:cNvSpPr/>
              <p:nvPr/>
            </p:nvSpPr>
            <p:spPr>
              <a:xfrm>
                <a:off x="2205021" y="2109113"/>
                <a:ext cx="657654" cy="63915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7" name="テキスト ボックス 276"/>
                  <p:cNvSpPr txBox="1"/>
                  <p:nvPr/>
                </p:nvSpPr>
                <p:spPr>
                  <a:xfrm>
                    <a:off x="2079374" y="2196000"/>
                    <a:ext cx="909136" cy="42033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kumimoji="1" lang="el-GR" altLang="ja-JP" sz="200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a14:m>
                    <a:r>
                      <a:rPr kumimoji="1" lang="en-US" altLang="ja-JP" sz="2000" dirty="0" smtClean="0">
                        <a:latin typeface="+mn-lt"/>
                        <a:cs typeface="Times New Roman" panose="02020603050405020304" pitchFamily="18" charset="0"/>
                      </a:rPr>
                      <a:t>/2</a:t>
                    </a:r>
                    <a:endParaRPr kumimoji="1" lang="ja-JP" altLang="en-US" sz="2000" dirty="0">
                      <a:latin typeface="+mn-lt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77" name="テキスト ボックス 27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79374" y="2196000"/>
                    <a:ext cx="909136" cy="42033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30000" r="-5660" b="-46000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3" name="グループ化 232"/>
            <p:cNvGrpSpPr/>
            <p:nvPr/>
          </p:nvGrpSpPr>
          <p:grpSpPr>
            <a:xfrm>
              <a:off x="5480218" y="4578956"/>
              <a:ext cx="696354" cy="681765"/>
              <a:chOff x="2162114" y="2353432"/>
              <a:chExt cx="657653" cy="639154"/>
            </a:xfrm>
          </p:grpSpPr>
          <p:sp>
            <p:nvSpPr>
              <p:cNvPr id="274" name="正方形/長方形 273"/>
              <p:cNvSpPr/>
              <p:nvPr/>
            </p:nvSpPr>
            <p:spPr>
              <a:xfrm>
                <a:off x="2162114" y="2353432"/>
                <a:ext cx="657653" cy="63915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275" name="テキスト ボックス 274"/>
              <p:cNvSpPr txBox="1"/>
              <p:nvPr/>
            </p:nvSpPr>
            <p:spPr>
              <a:xfrm>
                <a:off x="2231355" y="2456033"/>
                <a:ext cx="532634" cy="4203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ja-JP" sz="2000" dirty="0" smtClean="0">
                    <a:latin typeface="+mn-lt"/>
                    <a:cs typeface="Times New Roman" panose="02020603050405020304" pitchFamily="18" charset="0"/>
                  </a:rPr>
                  <a:t>PI</a:t>
                </a:r>
                <a:endParaRPr kumimoji="1" lang="ja-JP" altLang="en-US" sz="2000" dirty="0">
                  <a:latin typeface="+mn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34" name="グループ化 233"/>
            <p:cNvGrpSpPr/>
            <p:nvPr/>
          </p:nvGrpSpPr>
          <p:grpSpPr>
            <a:xfrm>
              <a:off x="8641067" y="1306281"/>
              <a:ext cx="576064" cy="582868"/>
              <a:chOff x="6323533" y="3351684"/>
              <a:chExt cx="576064" cy="582868"/>
            </a:xfrm>
          </p:grpSpPr>
          <p:sp>
            <p:nvSpPr>
              <p:cNvPr id="272" name="楕円 271"/>
              <p:cNvSpPr/>
              <p:nvPr/>
            </p:nvSpPr>
            <p:spPr>
              <a:xfrm>
                <a:off x="6332112" y="3387480"/>
                <a:ext cx="540001" cy="540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73" name="テキスト ボックス 272"/>
              <p:cNvSpPr txBox="1"/>
              <p:nvPr/>
            </p:nvSpPr>
            <p:spPr>
              <a:xfrm>
                <a:off x="6323533" y="3351684"/>
                <a:ext cx="576064" cy="582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000" dirty="0" smtClean="0">
                    <a:latin typeface="+mn-lt"/>
                    <a:cs typeface="Times New Roman" panose="02020603050405020304" pitchFamily="18" charset="0"/>
                  </a:rPr>
                  <a:t>～</a:t>
                </a:r>
                <a:endParaRPr kumimoji="1" lang="ja-JP" altLang="en-US" sz="2000" dirty="0">
                  <a:latin typeface="+mn-lt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35" name="直線矢印コネクタ 234"/>
            <p:cNvCxnSpPr/>
            <p:nvPr/>
          </p:nvCxnSpPr>
          <p:spPr>
            <a:xfrm flipH="1">
              <a:off x="7076740" y="1609175"/>
              <a:ext cx="432000" cy="121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線矢印コネクタ 235"/>
            <p:cNvCxnSpPr/>
            <p:nvPr/>
          </p:nvCxnSpPr>
          <p:spPr>
            <a:xfrm flipH="1" flipV="1">
              <a:off x="1259635" y="1144013"/>
              <a:ext cx="1401027" cy="454507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線矢印コネクタ 236"/>
            <p:cNvCxnSpPr/>
            <p:nvPr/>
          </p:nvCxnSpPr>
          <p:spPr>
            <a:xfrm flipV="1">
              <a:off x="4056174" y="3237292"/>
              <a:ext cx="396000" cy="111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楕円 237"/>
            <p:cNvSpPr/>
            <p:nvPr/>
          </p:nvSpPr>
          <p:spPr>
            <a:xfrm>
              <a:off x="5778612" y="4031802"/>
              <a:ext cx="108000" cy="1080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239" name="直線矢印コネクタ 238"/>
            <p:cNvCxnSpPr/>
            <p:nvPr/>
          </p:nvCxnSpPr>
          <p:spPr>
            <a:xfrm flipH="1">
              <a:off x="5830766" y="4152345"/>
              <a:ext cx="1" cy="41954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直線矢印コネクタ 239"/>
            <p:cNvCxnSpPr/>
            <p:nvPr/>
          </p:nvCxnSpPr>
          <p:spPr>
            <a:xfrm flipH="1" flipV="1">
              <a:off x="5899145" y="4084312"/>
              <a:ext cx="432000" cy="111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テキスト ボックス 240"/>
            <p:cNvSpPr txBox="1"/>
            <p:nvPr/>
          </p:nvSpPr>
          <p:spPr>
            <a:xfrm>
              <a:off x="5821622" y="3882696"/>
              <a:ext cx="401801" cy="58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000" dirty="0">
                  <a:latin typeface="+mn-lt"/>
                  <a:cs typeface="Times New Roman" panose="02020603050405020304" pitchFamily="18" charset="0"/>
                </a:rPr>
                <a:t>－</a:t>
              </a:r>
              <a:endParaRPr kumimoji="1" lang="ja-JP" altLang="en-US" sz="2000" dirty="0">
                <a:latin typeface="+mn-lt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テキスト ボックス 241"/>
                <p:cNvSpPr txBox="1"/>
                <p:nvPr/>
              </p:nvSpPr>
              <p:spPr>
                <a:xfrm>
                  <a:off x="5435950" y="3531896"/>
                  <a:ext cx="174620" cy="55241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1" lang="en-US" altLang="ja-JP" sz="24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sz="24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</m:acc>
                      </m:oMath>
                    </m:oMathPara>
                  </a14:m>
                  <a:endParaRPr kumimoji="1" lang="ja-JP" altLang="en-US" sz="2400" dirty="0">
                    <a:latin typeface="+mn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2" name="テキスト ボックス 2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5950" y="3531896"/>
                  <a:ext cx="174620" cy="552414"/>
                </a:xfrm>
                <a:prstGeom prst="rect">
                  <a:avLst/>
                </a:prstGeom>
                <a:blipFill>
                  <a:blip r:embed="rId9"/>
                  <a:stretch>
                    <a:fillRect r="-5789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3" name="テキスト ボックス 242"/>
                <p:cNvSpPr txBox="1"/>
                <p:nvPr/>
              </p:nvSpPr>
              <p:spPr>
                <a:xfrm>
                  <a:off x="6300941" y="3670711"/>
                  <a:ext cx="616901" cy="5380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24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243" name="テキスト ボックス 2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0941" y="3670711"/>
                  <a:ext cx="616901" cy="538029"/>
                </a:xfrm>
                <a:prstGeom prst="rect">
                  <a:avLst/>
                </a:prstGeom>
                <a:blipFill>
                  <a:blip r:embed="rId10"/>
                  <a:stretch>
                    <a:fillRect l="-13235" b="-819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4" name="テキスト ボックス 243"/>
            <p:cNvSpPr txBox="1"/>
            <p:nvPr/>
          </p:nvSpPr>
          <p:spPr>
            <a:xfrm>
              <a:off x="6996943" y="676689"/>
              <a:ext cx="545822" cy="76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i="1" dirty="0" smtClean="0">
                  <a:latin typeface="+mn-lt"/>
                  <a:cs typeface="Times New Roman" panose="02020603050405020304" pitchFamily="18" charset="0"/>
                </a:rPr>
                <a:t>u</a:t>
              </a:r>
              <a:endParaRPr kumimoji="1" lang="ja-JP" altLang="en-US" sz="2800" i="1" dirty="0"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245" name="テキスト ボックス 244"/>
            <p:cNvSpPr txBox="1"/>
            <p:nvPr/>
          </p:nvSpPr>
          <p:spPr>
            <a:xfrm>
              <a:off x="4625889" y="5058678"/>
              <a:ext cx="552209" cy="672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i="1" dirty="0">
                  <a:latin typeface="+mn-lt"/>
                  <a:cs typeface="Times New Roman" panose="02020603050405020304" pitchFamily="18" charset="0"/>
                </a:rPr>
                <a:t>y</a:t>
              </a:r>
              <a:endParaRPr kumimoji="1" lang="ja-JP" altLang="en-US" sz="2400" i="1" dirty="0">
                <a:latin typeface="+mn-lt"/>
                <a:cs typeface="Times New Roman" panose="02020603050405020304" pitchFamily="18" charset="0"/>
              </a:endParaRPr>
            </a:p>
          </p:txBody>
        </p:sp>
        <p:grpSp>
          <p:nvGrpSpPr>
            <p:cNvPr id="246" name="グループ化 245"/>
            <p:cNvGrpSpPr/>
            <p:nvPr/>
          </p:nvGrpSpPr>
          <p:grpSpPr>
            <a:xfrm>
              <a:off x="4364989" y="4586369"/>
              <a:ext cx="739373" cy="681765"/>
              <a:chOff x="2049524" y="2366337"/>
              <a:chExt cx="698282" cy="639154"/>
            </a:xfrm>
            <a:noFill/>
          </p:grpSpPr>
          <p:sp>
            <p:nvSpPr>
              <p:cNvPr id="270" name="正方形/長方形 269"/>
              <p:cNvSpPr/>
              <p:nvPr/>
            </p:nvSpPr>
            <p:spPr>
              <a:xfrm>
                <a:off x="2051983" y="2366337"/>
                <a:ext cx="657656" cy="63915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271" name="テキスト ボックス 270"/>
              <p:cNvSpPr txBox="1"/>
              <p:nvPr/>
            </p:nvSpPr>
            <p:spPr>
              <a:xfrm>
                <a:off x="2049524" y="2465004"/>
                <a:ext cx="698282" cy="420337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ja-JP" sz="2000" dirty="0" smtClean="0">
                    <a:latin typeface="+mn-lt"/>
                    <a:cs typeface="Times New Roman" panose="02020603050405020304" pitchFamily="18" charset="0"/>
                  </a:rPr>
                  <a:t>T(</a:t>
                </a:r>
                <a:r>
                  <a:rPr lang="en-US" altLang="ja-JP" sz="2000" i="1" dirty="0">
                    <a:latin typeface="+mn-lt"/>
                    <a:cs typeface="Times New Roman" panose="02020603050405020304" pitchFamily="18" charset="0"/>
                  </a:rPr>
                  <a:t>y</a:t>
                </a:r>
                <a:r>
                  <a:rPr lang="en-US" altLang="ja-JP" sz="2000" dirty="0" smtClean="0">
                    <a:latin typeface="+mn-lt"/>
                    <a:cs typeface="Times New Roman" panose="02020603050405020304" pitchFamily="18" charset="0"/>
                  </a:rPr>
                  <a:t>)</a:t>
                </a:r>
                <a:endParaRPr kumimoji="1" lang="ja-JP" altLang="en-US" sz="2000" dirty="0">
                  <a:latin typeface="+mn-lt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47" name="直線矢印コネクタ 246"/>
            <p:cNvCxnSpPr/>
            <p:nvPr/>
          </p:nvCxnSpPr>
          <p:spPr>
            <a:xfrm flipH="1">
              <a:off x="5828395" y="3565856"/>
              <a:ext cx="0" cy="47199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線矢印コネクタ 247"/>
            <p:cNvCxnSpPr>
              <a:stCxn id="215" idx="4"/>
            </p:cNvCxnSpPr>
            <p:nvPr/>
          </p:nvCxnSpPr>
          <p:spPr>
            <a:xfrm flipH="1">
              <a:off x="3724374" y="1685967"/>
              <a:ext cx="258754" cy="47856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9" name="グループ化 248"/>
            <p:cNvGrpSpPr/>
            <p:nvPr/>
          </p:nvGrpSpPr>
          <p:grpSpPr>
            <a:xfrm>
              <a:off x="5475" y="1303838"/>
              <a:ext cx="576068" cy="585920"/>
              <a:chOff x="6108123" y="3332310"/>
              <a:chExt cx="576068" cy="585920"/>
            </a:xfrm>
          </p:grpSpPr>
          <p:sp>
            <p:nvSpPr>
              <p:cNvPr id="268" name="楕円 267"/>
              <p:cNvSpPr/>
              <p:nvPr/>
            </p:nvSpPr>
            <p:spPr>
              <a:xfrm>
                <a:off x="6124253" y="3378231"/>
                <a:ext cx="540001" cy="53999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69" name="テキスト ボックス 268"/>
              <p:cNvSpPr txBox="1"/>
              <p:nvPr/>
            </p:nvSpPr>
            <p:spPr>
              <a:xfrm>
                <a:off x="6108123" y="3332310"/>
                <a:ext cx="576068" cy="582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000" dirty="0" smtClean="0">
                    <a:latin typeface="+mn-lt"/>
                    <a:cs typeface="Times New Roman" panose="02020603050405020304" pitchFamily="18" charset="0"/>
                  </a:rPr>
                  <a:t>～</a:t>
                </a:r>
                <a:endParaRPr kumimoji="1" lang="ja-JP" altLang="en-US" sz="2000" dirty="0">
                  <a:latin typeface="+mn-lt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50" name="直線矢印コネクタ 249"/>
            <p:cNvCxnSpPr/>
            <p:nvPr/>
          </p:nvCxnSpPr>
          <p:spPr>
            <a:xfrm rot="10800000" flipH="1">
              <a:off x="1689275" y="1603082"/>
              <a:ext cx="432000" cy="121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直線矢印コネクタ 250"/>
            <p:cNvCxnSpPr/>
            <p:nvPr/>
          </p:nvCxnSpPr>
          <p:spPr>
            <a:xfrm flipV="1">
              <a:off x="5116334" y="3236182"/>
              <a:ext cx="396000" cy="111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線矢印コネクタ 251"/>
            <p:cNvCxnSpPr/>
            <p:nvPr/>
          </p:nvCxnSpPr>
          <p:spPr>
            <a:xfrm flipH="1">
              <a:off x="5054830" y="4909547"/>
              <a:ext cx="413999" cy="121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テキスト ボックス 252"/>
            <p:cNvSpPr txBox="1"/>
            <p:nvPr/>
          </p:nvSpPr>
          <p:spPr>
            <a:xfrm>
              <a:off x="1545403" y="653206"/>
              <a:ext cx="545822" cy="76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i="1" dirty="0" smtClean="0">
                  <a:latin typeface="+mn-lt"/>
                  <a:cs typeface="Times New Roman" panose="02020603050405020304" pitchFamily="18" charset="0"/>
                </a:rPr>
                <a:t>w</a:t>
              </a:r>
              <a:endParaRPr kumimoji="1" lang="ja-JP" altLang="en-US" sz="2800" i="1" dirty="0">
                <a:latin typeface="+mn-lt"/>
                <a:cs typeface="Times New Roman" panose="02020603050405020304" pitchFamily="18" charset="0"/>
              </a:endParaRPr>
            </a:p>
          </p:txBody>
        </p:sp>
        <p:grpSp>
          <p:nvGrpSpPr>
            <p:cNvPr id="254" name="グループ化 253"/>
            <p:cNvGrpSpPr/>
            <p:nvPr/>
          </p:nvGrpSpPr>
          <p:grpSpPr>
            <a:xfrm>
              <a:off x="1008525" y="1310929"/>
              <a:ext cx="714009" cy="681765"/>
              <a:chOff x="1972615" y="2276870"/>
              <a:chExt cx="674326" cy="639154"/>
            </a:xfrm>
          </p:grpSpPr>
          <p:sp>
            <p:nvSpPr>
              <p:cNvPr id="266" name="正方形/長方形 265"/>
              <p:cNvSpPr/>
              <p:nvPr/>
            </p:nvSpPr>
            <p:spPr>
              <a:xfrm>
                <a:off x="1972615" y="2276870"/>
                <a:ext cx="657652" cy="63915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267" name="テキスト ボックス 266"/>
              <p:cNvSpPr txBox="1"/>
              <p:nvPr/>
            </p:nvSpPr>
            <p:spPr>
              <a:xfrm>
                <a:off x="1980032" y="2353340"/>
                <a:ext cx="666909" cy="4172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ja-JP" sz="2000" dirty="0" smtClean="0">
                    <a:latin typeface="+mn-lt"/>
                    <a:cs typeface="Times New Roman" panose="02020603050405020304" pitchFamily="18" charset="0"/>
                  </a:rPr>
                  <a:t>G(t)</a:t>
                </a:r>
                <a:endParaRPr kumimoji="1" lang="ja-JP" altLang="en-US" sz="2000" dirty="0">
                  <a:latin typeface="+mn-lt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55" name="直線矢印コネクタ 254"/>
            <p:cNvCxnSpPr/>
            <p:nvPr/>
          </p:nvCxnSpPr>
          <p:spPr>
            <a:xfrm rot="10800000" flipH="1">
              <a:off x="573581" y="1604083"/>
              <a:ext cx="432000" cy="121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6" name="グループ化 255"/>
            <p:cNvGrpSpPr/>
            <p:nvPr/>
          </p:nvGrpSpPr>
          <p:grpSpPr>
            <a:xfrm>
              <a:off x="7374833" y="1319602"/>
              <a:ext cx="974274" cy="681765"/>
              <a:chOff x="1930501" y="2276870"/>
              <a:chExt cx="920128" cy="639154"/>
            </a:xfrm>
          </p:grpSpPr>
          <p:sp>
            <p:nvSpPr>
              <p:cNvPr id="264" name="正方形/長方形 263"/>
              <p:cNvSpPr/>
              <p:nvPr/>
            </p:nvSpPr>
            <p:spPr>
              <a:xfrm>
                <a:off x="2070770" y="2276870"/>
                <a:ext cx="657655" cy="63915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265" name="テキスト ボックス 264"/>
              <p:cNvSpPr txBox="1"/>
              <p:nvPr/>
            </p:nvSpPr>
            <p:spPr>
              <a:xfrm>
                <a:off x="1930501" y="2333766"/>
                <a:ext cx="920128" cy="4172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ja-JP" sz="2000" dirty="0" smtClean="0">
                    <a:latin typeface="+mn-lt"/>
                    <a:cs typeface="Times New Roman" panose="02020603050405020304" pitchFamily="18" charset="0"/>
                  </a:rPr>
                  <a:t>G(t)</a:t>
                </a:r>
                <a:endParaRPr kumimoji="1" lang="ja-JP" altLang="en-US" sz="2000" dirty="0">
                  <a:latin typeface="+mn-lt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57" name="直線矢印コネクタ 256"/>
            <p:cNvCxnSpPr/>
            <p:nvPr/>
          </p:nvCxnSpPr>
          <p:spPr>
            <a:xfrm flipH="1">
              <a:off x="8220541" y="1606997"/>
              <a:ext cx="432000" cy="121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線矢印コネクタ 257"/>
            <p:cNvCxnSpPr/>
            <p:nvPr/>
          </p:nvCxnSpPr>
          <p:spPr>
            <a:xfrm flipH="1">
              <a:off x="4697545" y="5267600"/>
              <a:ext cx="1" cy="38952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9" name="楕円 258"/>
            <p:cNvSpPr/>
            <p:nvPr/>
          </p:nvSpPr>
          <p:spPr>
            <a:xfrm>
              <a:off x="4644007" y="5638834"/>
              <a:ext cx="108000" cy="1080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260" name="直線コネクタ 259"/>
            <p:cNvCxnSpPr>
              <a:stCxn id="259" idx="2"/>
            </p:cNvCxnSpPr>
            <p:nvPr/>
          </p:nvCxnSpPr>
          <p:spPr>
            <a:xfrm flipH="1">
              <a:off x="2660662" y="5692835"/>
              <a:ext cx="1983345" cy="0"/>
            </a:xfrm>
            <a:prstGeom prst="line">
              <a:avLst/>
            </a:prstGeom>
            <a:ln w="19050">
              <a:solidFill>
                <a:schemeClr val="tx1"/>
              </a:solidFill>
              <a:headEnd w="sm" len="sm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線コネクタ 260"/>
            <p:cNvCxnSpPr/>
            <p:nvPr/>
          </p:nvCxnSpPr>
          <p:spPr>
            <a:xfrm flipH="1">
              <a:off x="4741278" y="5700583"/>
              <a:ext cx="1983345" cy="0"/>
            </a:xfrm>
            <a:prstGeom prst="line">
              <a:avLst/>
            </a:prstGeom>
            <a:ln w="19050">
              <a:solidFill>
                <a:schemeClr val="tx1"/>
              </a:solidFill>
              <a:headEnd w="sm" len="sm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線矢印コネクタ 261"/>
            <p:cNvCxnSpPr/>
            <p:nvPr/>
          </p:nvCxnSpPr>
          <p:spPr>
            <a:xfrm flipV="1">
              <a:off x="6724624" y="1144013"/>
              <a:ext cx="1229016" cy="454507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線矢印コネクタ 262"/>
            <p:cNvCxnSpPr/>
            <p:nvPr/>
          </p:nvCxnSpPr>
          <p:spPr>
            <a:xfrm flipH="1">
              <a:off x="3721984" y="2164534"/>
              <a:ext cx="0" cy="73420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7" name="グループ化 376"/>
          <p:cNvGrpSpPr/>
          <p:nvPr/>
        </p:nvGrpSpPr>
        <p:grpSpPr>
          <a:xfrm>
            <a:off x="2727089" y="439942"/>
            <a:ext cx="6387550" cy="1541456"/>
            <a:chOff x="2727089" y="439942"/>
            <a:chExt cx="6387550" cy="1541456"/>
          </a:xfrm>
        </p:grpSpPr>
        <p:grpSp>
          <p:nvGrpSpPr>
            <p:cNvPr id="378" name="グループ化 377"/>
            <p:cNvGrpSpPr/>
            <p:nvPr/>
          </p:nvGrpSpPr>
          <p:grpSpPr>
            <a:xfrm>
              <a:off x="3587026" y="439942"/>
              <a:ext cx="4666885" cy="1541456"/>
              <a:chOff x="1148729" y="653206"/>
              <a:chExt cx="6944041" cy="2245537"/>
            </a:xfrm>
          </p:grpSpPr>
          <p:sp>
            <p:nvSpPr>
              <p:cNvPr id="381" name="正方形/長方形 380"/>
              <p:cNvSpPr/>
              <p:nvPr/>
            </p:nvSpPr>
            <p:spPr>
              <a:xfrm>
                <a:off x="4596473" y="1201057"/>
                <a:ext cx="82746" cy="76227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 dirty="0"/>
              </a:p>
            </p:txBody>
          </p:sp>
          <p:sp>
            <p:nvSpPr>
              <p:cNvPr id="382" name="正方形/長方形 381"/>
              <p:cNvSpPr/>
              <p:nvPr/>
            </p:nvSpPr>
            <p:spPr>
              <a:xfrm>
                <a:off x="4348234" y="1404330"/>
                <a:ext cx="248239" cy="40654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 dirty="0"/>
              </a:p>
            </p:txBody>
          </p:sp>
          <p:sp>
            <p:nvSpPr>
              <p:cNvPr id="383" name="正方形/長方形 382"/>
              <p:cNvSpPr/>
              <p:nvPr/>
            </p:nvSpPr>
            <p:spPr>
              <a:xfrm>
                <a:off x="4679219" y="1404330"/>
                <a:ext cx="124119" cy="40654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 dirty="0"/>
              </a:p>
            </p:txBody>
          </p:sp>
          <p:cxnSp>
            <p:nvCxnSpPr>
              <p:cNvPr id="384" name="直線コネクタ 383"/>
              <p:cNvCxnSpPr/>
              <p:nvPr/>
            </p:nvCxnSpPr>
            <p:spPr>
              <a:xfrm>
                <a:off x="4803339" y="1099421"/>
                <a:ext cx="0" cy="101636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直線コネクタ 384"/>
              <p:cNvCxnSpPr/>
              <p:nvPr/>
            </p:nvCxnSpPr>
            <p:spPr>
              <a:xfrm>
                <a:off x="4348234" y="1099421"/>
                <a:ext cx="0" cy="101636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直線コネクタ 385"/>
              <p:cNvCxnSpPr/>
              <p:nvPr/>
            </p:nvCxnSpPr>
            <p:spPr>
              <a:xfrm>
                <a:off x="4886085" y="1099421"/>
                <a:ext cx="0" cy="15245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直線コネクタ 386"/>
              <p:cNvCxnSpPr/>
              <p:nvPr/>
            </p:nvCxnSpPr>
            <p:spPr>
              <a:xfrm>
                <a:off x="4886085" y="1963330"/>
                <a:ext cx="0" cy="15245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直線コネクタ 387"/>
              <p:cNvCxnSpPr/>
              <p:nvPr/>
            </p:nvCxnSpPr>
            <p:spPr>
              <a:xfrm>
                <a:off x="4886085" y="1251876"/>
                <a:ext cx="12411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直線コネクタ 388"/>
              <p:cNvCxnSpPr/>
              <p:nvPr/>
            </p:nvCxnSpPr>
            <p:spPr>
              <a:xfrm>
                <a:off x="4886085" y="1963330"/>
                <a:ext cx="12411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直線コネクタ 389"/>
              <p:cNvCxnSpPr/>
              <p:nvPr/>
            </p:nvCxnSpPr>
            <p:spPr>
              <a:xfrm>
                <a:off x="5010204" y="1251876"/>
                <a:ext cx="0" cy="71145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直線コネクタ 390"/>
              <p:cNvCxnSpPr/>
              <p:nvPr/>
            </p:nvCxnSpPr>
            <p:spPr>
              <a:xfrm>
                <a:off x="4803339" y="1099421"/>
                <a:ext cx="8274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直線コネクタ 391"/>
              <p:cNvCxnSpPr/>
              <p:nvPr/>
            </p:nvCxnSpPr>
            <p:spPr>
              <a:xfrm>
                <a:off x="4803339" y="2115785"/>
                <a:ext cx="8274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直線コネクタ 392"/>
              <p:cNvCxnSpPr/>
              <p:nvPr/>
            </p:nvCxnSpPr>
            <p:spPr>
              <a:xfrm>
                <a:off x="4265488" y="1099421"/>
                <a:ext cx="8274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4" name="直線コネクタ 393"/>
              <p:cNvCxnSpPr/>
              <p:nvPr/>
            </p:nvCxnSpPr>
            <p:spPr>
              <a:xfrm>
                <a:off x="4265488" y="2115785"/>
                <a:ext cx="8274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直線コネクタ 394"/>
              <p:cNvCxnSpPr/>
              <p:nvPr/>
            </p:nvCxnSpPr>
            <p:spPr>
              <a:xfrm>
                <a:off x="4141368" y="1251876"/>
                <a:ext cx="12411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直線コネクタ 395"/>
              <p:cNvCxnSpPr/>
              <p:nvPr/>
            </p:nvCxnSpPr>
            <p:spPr>
              <a:xfrm>
                <a:off x="4141368" y="1963330"/>
                <a:ext cx="124119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直線コネクタ 396"/>
              <p:cNvCxnSpPr/>
              <p:nvPr/>
            </p:nvCxnSpPr>
            <p:spPr>
              <a:xfrm>
                <a:off x="4265488" y="1099421"/>
                <a:ext cx="0" cy="15245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直線コネクタ 397"/>
              <p:cNvCxnSpPr/>
              <p:nvPr/>
            </p:nvCxnSpPr>
            <p:spPr>
              <a:xfrm>
                <a:off x="4265488" y="1963330"/>
                <a:ext cx="0" cy="15245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直線コネクタ 398"/>
              <p:cNvCxnSpPr/>
              <p:nvPr/>
            </p:nvCxnSpPr>
            <p:spPr>
              <a:xfrm>
                <a:off x="4141368" y="1251876"/>
                <a:ext cx="0" cy="71145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0" name="グループ化 399"/>
              <p:cNvGrpSpPr/>
              <p:nvPr/>
            </p:nvGrpSpPr>
            <p:grpSpPr>
              <a:xfrm>
                <a:off x="2122920" y="1099421"/>
                <a:ext cx="455105" cy="1016364"/>
                <a:chOff x="1106458" y="1099421"/>
                <a:chExt cx="455105" cy="1016364"/>
              </a:xfrm>
            </p:grpSpPr>
            <p:cxnSp>
              <p:nvCxnSpPr>
                <p:cNvPr id="459" name="直線コネクタ 458"/>
                <p:cNvCxnSpPr/>
                <p:nvPr/>
              </p:nvCxnSpPr>
              <p:spPr>
                <a:xfrm>
                  <a:off x="1106458" y="1099421"/>
                  <a:ext cx="0" cy="101636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0" name="直線コネクタ 459"/>
                <p:cNvCxnSpPr/>
                <p:nvPr/>
              </p:nvCxnSpPr>
              <p:spPr>
                <a:xfrm>
                  <a:off x="1106458" y="1099421"/>
                  <a:ext cx="289612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1" name="直線コネクタ 460"/>
                <p:cNvCxnSpPr/>
                <p:nvPr/>
              </p:nvCxnSpPr>
              <p:spPr>
                <a:xfrm>
                  <a:off x="1106458" y="2115785"/>
                  <a:ext cx="289612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2" name="直線コネクタ 461"/>
                <p:cNvCxnSpPr/>
                <p:nvPr/>
              </p:nvCxnSpPr>
              <p:spPr>
                <a:xfrm>
                  <a:off x="1396070" y="1099421"/>
                  <a:ext cx="165493" cy="30490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3" name="直線コネクタ 462"/>
                <p:cNvCxnSpPr/>
                <p:nvPr/>
              </p:nvCxnSpPr>
              <p:spPr>
                <a:xfrm flipV="1">
                  <a:off x="1396070" y="1810876"/>
                  <a:ext cx="165493" cy="30490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4" name="直線コネクタ 463"/>
                <p:cNvCxnSpPr/>
                <p:nvPr/>
              </p:nvCxnSpPr>
              <p:spPr>
                <a:xfrm flipV="1">
                  <a:off x="1271950" y="1099421"/>
                  <a:ext cx="124119" cy="30490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5" name="直線コネクタ 464"/>
                <p:cNvCxnSpPr/>
                <p:nvPr/>
              </p:nvCxnSpPr>
              <p:spPr>
                <a:xfrm>
                  <a:off x="1271950" y="1810876"/>
                  <a:ext cx="124119" cy="30490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6" name="直線コネクタ 465"/>
                <p:cNvCxnSpPr/>
                <p:nvPr/>
              </p:nvCxnSpPr>
              <p:spPr>
                <a:xfrm>
                  <a:off x="1271950" y="1404330"/>
                  <a:ext cx="0" cy="40654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7" name="直線コネクタ 466"/>
                <p:cNvCxnSpPr/>
                <p:nvPr/>
              </p:nvCxnSpPr>
              <p:spPr>
                <a:xfrm>
                  <a:off x="1396070" y="1099421"/>
                  <a:ext cx="0" cy="101636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8" name="直線コネクタ 467"/>
                <p:cNvCxnSpPr/>
                <p:nvPr/>
              </p:nvCxnSpPr>
              <p:spPr>
                <a:xfrm>
                  <a:off x="1189204" y="1404330"/>
                  <a:ext cx="0" cy="40654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9" name="直線コネクタ 468"/>
                <p:cNvCxnSpPr/>
                <p:nvPr/>
              </p:nvCxnSpPr>
              <p:spPr>
                <a:xfrm>
                  <a:off x="1189204" y="1404330"/>
                  <a:ext cx="8274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0" name="直線コネクタ 469"/>
                <p:cNvCxnSpPr/>
                <p:nvPr/>
              </p:nvCxnSpPr>
              <p:spPr>
                <a:xfrm>
                  <a:off x="1189204" y="1810876"/>
                  <a:ext cx="8274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1" name="直線コネクタ 400"/>
              <p:cNvCxnSpPr/>
              <p:nvPr/>
            </p:nvCxnSpPr>
            <p:spPr>
              <a:xfrm>
                <a:off x="2578201" y="1404330"/>
                <a:ext cx="846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直線コネクタ 401"/>
              <p:cNvCxnSpPr/>
              <p:nvPr/>
            </p:nvCxnSpPr>
            <p:spPr>
              <a:xfrm>
                <a:off x="2578025" y="1810876"/>
                <a:ext cx="900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3" name="グループ化 402"/>
              <p:cNvGrpSpPr/>
              <p:nvPr/>
            </p:nvGrpSpPr>
            <p:grpSpPr>
              <a:xfrm>
                <a:off x="6610473" y="1099421"/>
                <a:ext cx="455105" cy="1016364"/>
                <a:chOff x="8553624" y="1099421"/>
                <a:chExt cx="455105" cy="1016364"/>
              </a:xfrm>
            </p:grpSpPr>
            <p:cxnSp>
              <p:nvCxnSpPr>
                <p:cNvPr id="447" name="直線コネクタ 446"/>
                <p:cNvCxnSpPr/>
                <p:nvPr/>
              </p:nvCxnSpPr>
              <p:spPr>
                <a:xfrm>
                  <a:off x="9008729" y="1099421"/>
                  <a:ext cx="0" cy="101636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8" name="直線コネクタ 447"/>
                <p:cNvCxnSpPr/>
                <p:nvPr/>
              </p:nvCxnSpPr>
              <p:spPr>
                <a:xfrm>
                  <a:off x="8719117" y="1099421"/>
                  <a:ext cx="289612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9" name="直線コネクタ 448"/>
                <p:cNvCxnSpPr/>
                <p:nvPr/>
              </p:nvCxnSpPr>
              <p:spPr>
                <a:xfrm>
                  <a:off x="8719117" y="2115785"/>
                  <a:ext cx="289612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0" name="直線コネクタ 449"/>
                <p:cNvCxnSpPr/>
                <p:nvPr/>
              </p:nvCxnSpPr>
              <p:spPr>
                <a:xfrm>
                  <a:off x="8553624" y="1810876"/>
                  <a:ext cx="165493" cy="30490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1" name="直線コネクタ 450"/>
                <p:cNvCxnSpPr/>
                <p:nvPr/>
              </p:nvCxnSpPr>
              <p:spPr>
                <a:xfrm flipV="1">
                  <a:off x="8553624" y="1099421"/>
                  <a:ext cx="165493" cy="30490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2" name="直線コネクタ 451"/>
                <p:cNvCxnSpPr/>
                <p:nvPr/>
              </p:nvCxnSpPr>
              <p:spPr>
                <a:xfrm flipV="1">
                  <a:off x="8719117" y="1810876"/>
                  <a:ext cx="124119" cy="30490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3" name="直線コネクタ 452"/>
                <p:cNvCxnSpPr/>
                <p:nvPr/>
              </p:nvCxnSpPr>
              <p:spPr>
                <a:xfrm>
                  <a:off x="8719117" y="1099421"/>
                  <a:ext cx="124119" cy="30490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4" name="直線コネクタ 453"/>
                <p:cNvCxnSpPr/>
                <p:nvPr/>
              </p:nvCxnSpPr>
              <p:spPr>
                <a:xfrm>
                  <a:off x="8925983" y="1404330"/>
                  <a:ext cx="0" cy="40654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5" name="直線コネクタ 454"/>
                <p:cNvCxnSpPr/>
                <p:nvPr/>
              </p:nvCxnSpPr>
              <p:spPr>
                <a:xfrm>
                  <a:off x="8719117" y="1099421"/>
                  <a:ext cx="0" cy="101636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6" name="直線コネクタ 455"/>
                <p:cNvCxnSpPr/>
                <p:nvPr/>
              </p:nvCxnSpPr>
              <p:spPr>
                <a:xfrm>
                  <a:off x="8843236" y="1404330"/>
                  <a:ext cx="0" cy="40654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7" name="直線コネクタ 456"/>
                <p:cNvCxnSpPr/>
                <p:nvPr/>
              </p:nvCxnSpPr>
              <p:spPr>
                <a:xfrm>
                  <a:off x="8843236" y="1404330"/>
                  <a:ext cx="8274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8" name="直線コネクタ 457"/>
                <p:cNvCxnSpPr/>
                <p:nvPr/>
              </p:nvCxnSpPr>
              <p:spPr>
                <a:xfrm>
                  <a:off x="8843236" y="1810876"/>
                  <a:ext cx="8274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4" name="円/楕円 329"/>
              <p:cNvSpPr/>
              <p:nvPr/>
            </p:nvSpPr>
            <p:spPr>
              <a:xfrm>
                <a:off x="3893128" y="1505967"/>
                <a:ext cx="180000" cy="180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 dirty="0"/>
              </a:p>
            </p:txBody>
          </p:sp>
          <p:sp>
            <p:nvSpPr>
              <p:cNvPr id="406" name="正方形/長方形 405"/>
              <p:cNvSpPr/>
              <p:nvPr/>
            </p:nvSpPr>
            <p:spPr>
              <a:xfrm>
                <a:off x="4224114" y="1906366"/>
                <a:ext cx="826648" cy="5828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ja-JP" sz="2000" i="1" dirty="0">
                    <a:latin typeface="+mn-lt"/>
                    <a:cs typeface="Times New Roman" pitchFamily="18" charset="0"/>
                  </a:rPr>
                  <a:t>T</a:t>
                </a:r>
                <a:r>
                  <a:rPr lang="en-US" altLang="ja-JP" sz="2000" baseline="-25000" dirty="0">
                    <a:latin typeface="+mn-lt"/>
                    <a:cs typeface="Times New Roman" pitchFamily="18" charset="0"/>
                  </a:rPr>
                  <a:t>H</a:t>
                </a:r>
              </a:p>
            </p:txBody>
          </p:sp>
          <p:sp>
            <p:nvSpPr>
              <p:cNvPr id="407" name="正方形/長方形 406"/>
              <p:cNvSpPr/>
              <p:nvPr/>
            </p:nvSpPr>
            <p:spPr>
              <a:xfrm>
                <a:off x="4620857" y="2065354"/>
                <a:ext cx="826648" cy="5828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ja-JP" sz="2000" i="1" dirty="0">
                    <a:latin typeface="+mn-lt"/>
                    <a:cs typeface="Times New Roman" pitchFamily="18" charset="0"/>
                  </a:rPr>
                  <a:t>T</a:t>
                </a:r>
                <a:r>
                  <a:rPr lang="en-US" altLang="ja-JP" sz="2000" baseline="-25000" dirty="0">
                    <a:latin typeface="+mn-lt"/>
                    <a:cs typeface="Times New Roman" pitchFamily="18" charset="0"/>
                  </a:rPr>
                  <a:t>C</a:t>
                </a:r>
              </a:p>
            </p:txBody>
          </p:sp>
          <p:sp>
            <p:nvSpPr>
              <p:cNvPr id="408" name="正方形/長方形 407"/>
              <p:cNvSpPr/>
              <p:nvPr/>
            </p:nvSpPr>
            <p:spPr>
              <a:xfrm>
                <a:off x="1432778" y="2024913"/>
                <a:ext cx="1774955" cy="5828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ja-JP" sz="2000" dirty="0">
                    <a:latin typeface="+mn-lt"/>
                    <a:cs typeface="Times New Roman" pitchFamily="18" charset="0"/>
                  </a:rPr>
                  <a:t>SPK1</a:t>
                </a:r>
                <a:endParaRPr lang="en-US" altLang="ja-JP" sz="2000" baseline="-25000" dirty="0">
                  <a:latin typeface="+mn-lt"/>
                  <a:cs typeface="Times New Roman" pitchFamily="18" charset="0"/>
                </a:endParaRPr>
              </a:p>
            </p:txBody>
          </p:sp>
          <p:sp>
            <p:nvSpPr>
              <p:cNvPr id="409" name="正方形/長方形 408"/>
              <p:cNvSpPr/>
              <p:nvPr/>
            </p:nvSpPr>
            <p:spPr>
              <a:xfrm>
                <a:off x="6290992" y="2019702"/>
                <a:ext cx="1289367" cy="5828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ja-JP" sz="2000" dirty="0">
                    <a:latin typeface="+mn-lt"/>
                    <a:cs typeface="Times New Roman" pitchFamily="18" charset="0"/>
                  </a:rPr>
                  <a:t>SPK2</a:t>
                </a:r>
                <a:endParaRPr lang="en-US" altLang="ja-JP" sz="2000" baseline="-25000" dirty="0">
                  <a:latin typeface="+mn-lt"/>
                  <a:cs typeface="Times New Roman" pitchFamily="18" charset="0"/>
                </a:endParaRPr>
              </a:p>
            </p:txBody>
          </p:sp>
          <p:grpSp>
            <p:nvGrpSpPr>
              <p:cNvPr id="410" name="グループ化 409"/>
              <p:cNvGrpSpPr/>
              <p:nvPr/>
            </p:nvGrpSpPr>
            <p:grpSpPr>
              <a:xfrm>
                <a:off x="4662280" y="1417056"/>
                <a:ext cx="144790" cy="381094"/>
                <a:chOff x="7867179" y="37534054"/>
                <a:chExt cx="648072" cy="1800200"/>
              </a:xfrm>
            </p:grpSpPr>
            <p:sp>
              <p:nvSpPr>
                <p:cNvPr id="435" name="正方形/長方形 434"/>
                <p:cNvSpPr/>
                <p:nvPr/>
              </p:nvSpPr>
              <p:spPr>
                <a:xfrm>
                  <a:off x="7867179" y="37534054"/>
                  <a:ext cx="648072" cy="1800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350" dirty="0"/>
                </a:p>
              </p:txBody>
            </p:sp>
            <p:cxnSp>
              <p:nvCxnSpPr>
                <p:cNvPr id="436" name="直線コネクタ 435"/>
                <p:cNvCxnSpPr/>
                <p:nvPr/>
              </p:nvCxnSpPr>
              <p:spPr>
                <a:xfrm>
                  <a:off x="7867179" y="37678070"/>
                  <a:ext cx="64807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7" name="直線コネクタ 436"/>
                <p:cNvCxnSpPr/>
                <p:nvPr/>
              </p:nvCxnSpPr>
              <p:spPr>
                <a:xfrm>
                  <a:off x="7867179" y="37830470"/>
                  <a:ext cx="64807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8" name="直線コネクタ 437"/>
                <p:cNvCxnSpPr/>
                <p:nvPr/>
              </p:nvCxnSpPr>
              <p:spPr>
                <a:xfrm>
                  <a:off x="7867179" y="37982870"/>
                  <a:ext cx="64807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9" name="直線コネクタ 438"/>
                <p:cNvCxnSpPr/>
                <p:nvPr/>
              </p:nvCxnSpPr>
              <p:spPr>
                <a:xfrm>
                  <a:off x="7867179" y="38135270"/>
                  <a:ext cx="64807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0" name="直線コネクタ 439"/>
                <p:cNvCxnSpPr/>
                <p:nvPr/>
              </p:nvCxnSpPr>
              <p:spPr>
                <a:xfrm>
                  <a:off x="7867179" y="38287670"/>
                  <a:ext cx="64807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1" name="直線コネクタ 440"/>
                <p:cNvCxnSpPr/>
                <p:nvPr/>
              </p:nvCxnSpPr>
              <p:spPr>
                <a:xfrm>
                  <a:off x="7867179" y="38440070"/>
                  <a:ext cx="64807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2" name="直線コネクタ 441"/>
                <p:cNvCxnSpPr/>
                <p:nvPr/>
              </p:nvCxnSpPr>
              <p:spPr>
                <a:xfrm>
                  <a:off x="7867179" y="38592470"/>
                  <a:ext cx="64807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3" name="直線コネクタ 442"/>
                <p:cNvCxnSpPr/>
                <p:nvPr/>
              </p:nvCxnSpPr>
              <p:spPr>
                <a:xfrm>
                  <a:off x="7867179" y="38744870"/>
                  <a:ext cx="64807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4" name="直線コネクタ 443"/>
                <p:cNvCxnSpPr/>
                <p:nvPr/>
              </p:nvCxnSpPr>
              <p:spPr>
                <a:xfrm>
                  <a:off x="7867179" y="38897270"/>
                  <a:ext cx="64807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5" name="直線コネクタ 444"/>
                <p:cNvCxnSpPr/>
                <p:nvPr/>
              </p:nvCxnSpPr>
              <p:spPr>
                <a:xfrm>
                  <a:off x="7867179" y="39049670"/>
                  <a:ext cx="64807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6" name="直線コネクタ 445"/>
                <p:cNvCxnSpPr/>
                <p:nvPr/>
              </p:nvCxnSpPr>
              <p:spPr>
                <a:xfrm>
                  <a:off x="7867179" y="39190238"/>
                  <a:ext cx="64807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1" name="グループ化 410"/>
              <p:cNvGrpSpPr/>
              <p:nvPr/>
            </p:nvGrpSpPr>
            <p:grpSpPr>
              <a:xfrm>
                <a:off x="3359680" y="1203769"/>
                <a:ext cx="367155" cy="818985"/>
                <a:chOff x="1963972" y="1574358"/>
                <a:chExt cx="367155" cy="818985"/>
              </a:xfrm>
            </p:grpSpPr>
            <p:sp>
              <p:nvSpPr>
                <p:cNvPr id="433" name="フリーフォーム 432"/>
                <p:cNvSpPr/>
                <p:nvPr/>
              </p:nvSpPr>
              <p:spPr>
                <a:xfrm>
                  <a:off x="1963972" y="1574358"/>
                  <a:ext cx="182880" cy="818985"/>
                </a:xfrm>
                <a:custGeom>
                  <a:avLst/>
                  <a:gdLst>
                    <a:gd name="connsiteX0" fmla="*/ 182880 w 182880"/>
                    <a:gd name="connsiteY0" fmla="*/ 0 h 818985"/>
                    <a:gd name="connsiteX1" fmla="*/ 39757 w 182880"/>
                    <a:gd name="connsiteY1" fmla="*/ 318052 h 818985"/>
                    <a:gd name="connsiteX2" fmla="*/ 127221 w 182880"/>
                    <a:gd name="connsiteY2" fmla="*/ 572494 h 818985"/>
                    <a:gd name="connsiteX3" fmla="*/ 0 w 182880"/>
                    <a:gd name="connsiteY3" fmla="*/ 818985 h 818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2880" h="818985">
                      <a:moveTo>
                        <a:pt x="182880" y="0"/>
                      </a:moveTo>
                      <a:cubicBezTo>
                        <a:pt x="115956" y="111318"/>
                        <a:pt x="49033" y="222636"/>
                        <a:pt x="39757" y="318052"/>
                      </a:cubicBezTo>
                      <a:cubicBezTo>
                        <a:pt x="30480" y="413468"/>
                        <a:pt x="133847" y="489005"/>
                        <a:pt x="127221" y="572494"/>
                      </a:cubicBezTo>
                      <a:cubicBezTo>
                        <a:pt x="120595" y="655983"/>
                        <a:pt x="60297" y="737484"/>
                        <a:pt x="0" y="818985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434" name="フリーフォーム 433"/>
                <p:cNvSpPr/>
                <p:nvPr/>
              </p:nvSpPr>
              <p:spPr>
                <a:xfrm>
                  <a:off x="2148247" y="1574358"/>
                  <a:ext cx="182880" cy="818985"/>
                </a:xfrm>
                <a:custGeom>
                  <a:avLst/>
                  <a:gdLst>
                    <a:gd name="connsiteX0" fmla="*/ 182880 w 182880"/>
                    <a:gd name="connsiteY0" fmla="*/ 0 h 818985"/>
                    <a:gd name="connsiteX1" fmla="*/ 39757 w 182880"/>
                    <a:gd name="connsiteY1" fmla="*/ 318052 h 818985"/>
                    <a:gd name="connsiteX2" fmla="*/ 127221 w 182880"/>
                    <a:gd name="connsiteY2" fmla="*/ 572494 h 818985"/>
                    <a:gd name="connsiteX3" fmla="*/ 0 w 182880"/>
                    <a:gd name="connsiteY3" fmla="*/ 818985 h 818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2880" h="818985">
                      <a:moveTo>
                        <a:pt x="182880" y="0"/>
                      </a:moveTo>
                      <a:cubicBezTo>
                        <a:pt x="115956" y="111318"/>
                        <a:pt x="49033" y="222636"/>
                        <a:pt x="39757" y="318052"/>
                      </a:cubicBezTo>
                      <a:cubicBezTo>
                        <a:pt x="30480" y="413468"/>
                        <a:pt x="133847" y="489005"/>
                        <a:pt x="127221" y="572494"/>
                      </a:cubicBezTo>
                      <a:cubicBezTo>
                        <a:pt x="120595" y="655983"/>
                        <a:pt x="60297" y="737484"/>
                        <a:pt x="0" y="818985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cxnSp>
            <p:nvCxnSpPr>
              <p:cNvPr id="412" name="直線コネクタ 411"/>
              <p:cNvCxnSpPr/>
              <p:nvPr/>
            </p:nvCxnSpPr>
            <p:spPr>
              <a:xfrm>
                <a:off x="3617952" y="1404330"/>
                <a:ext cx="522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直線コネクタ 412"/>
              <p:cNvCxnSpPr/>
              <p:nvPr/>
            </p:nvCxnSpPr>
            <p:spPr>
              <a:xfrm>
                <a:off x="3663427" y="1810876"/>
                <a:ext cx="468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4" name="グループ化 413"/>
              <p:cNvGrpSpPr/>
              <p:nvPr/>
            </p:nvGrpSpPr>
            <p:grpSpPr>
              <a:xfrm>
                <a:off x="5497537" y="1231625"/>
                <a:ext cx="367155" cy="818985"/>
                <a:chOff x="1963972" y="1574358"/>
                <a:chExt cx="367155" cy="818985"/>
              </a:xfrm>
            </p:grpSpPr>
            <p:sp>
              <p:nvSpPr>
                <p:cNvPr id="431" name="フリーフォーム 430"/>
                <p:cNvSpPr/>
                <p:nvPr/>
              </p:nvSpPr>
              <p:spPr>
                <a:xfrm>
                  <a:off x="1963972" y="1574358"/>
                  <a:ext cx="182880" cy="818985"/>
                </a:xfrm>
                <a:custGeom>
                  <a:avLst/>
                  <a:gdLst>
                    <a:gd name="connsiteX0" fmla="*/ 182880 w 182880"/>
                    <a:gd name="connsiteY0" fmla="*/ 0 h 818985"/>
                    <a:gd name="connsiteX1" fmla="*/ 39757 w 182880"/>
                    <a:gd name="connsiteY1" fmla="*/ 318052 h 818985"/>
                    <a:gd name="connsiteX2" fmla="*/ 127221 w 182880"/>
                    <a:gd name="connsiteY2" fmla="*/ 572494 h 818985"/>
                    <a:gd name="connsiteX3" fmla="*/ 0 w 182880"/>
                    <a:gd name="connsiteY3" fmla="*/ 818985 h 818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2880" h="818985">
                      <a:moveTo>
                        <a:pt x="182880" y="0"/>
                      </a:moveTo>
                      <a:cubicBezTo>
                        <a:pt x="115956" y="111318"/>
                        <a:pt x="49033" y="222636"/>
                        <a:pt x="39757" y="318052"/>
                      </a:cubicBezTo>
                      <a:cubicBezTo>
                        <a:pt x="30480" y="413468"/>
                        <a:pt x="133847" y="489005"/>
                        <a:pt x="127221" y="572494"/>
                      </a:cubicBezTo>
                      <a:cubicBezTo>
                        <a:pt x="120595" y="655983"/>
                        <a:pt x="60297" y="737484"/>
                        <a:pt x="0" y="818985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432" name="フリーフォーム 431"/>
                <p:cNvSpPr/>
                <p:nvPr/>
              </p:nvSpPr>
              <p:spPr>
                <a:xfrm>
                  <a:off x="2148247" y="1574358"/>
                  <a:ext cx="182880" cy="818985"/>
                </a:xfrm>
                <a:custGeom>
                  <a:avLst/>
                  <a:gdLst>
                    <a:gd name="connsiteX0" fmla="*/ 182880 w 182880"/>
                    <a:gd name="connsiteY0" fmla="*/ 0 h 818985"/>
                    <a:gd name="connsiteX1" fmla="*/ 39757 w 182880"/>
                    <a:gd name="connsiteY1" fmla="*/ 318052 h 818985"/>
                    <a:gd name="connsiteX2" fmla="*/ 127221 w 182880"/>
                    <a:gd name="connsiteY2" fmla="*/ 572494 h 818985"/>
                    <a:gd name="connsiteX3" fmla="*/ 0 w 182880"/>
                    <a:gd name="connsiteY3" fmla="*/ 818985 h 818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2880" h="818985">
                      <a:moveTo>
                        <a:pt x="182880" y="0"/>
                      </a:moveTo>
                      <a:cubicBezTo>
                        <a:pt x="115956" y="111318"/>
                        <a:pt x="49033" y="222636"/>
                        <a:pt x="39757" y="318052"/>
                      </a:cubicBezTo>
                      <a:cubicBezTo>
                        <a:pt x="30480" y="413468"/>
                        <a:pt x="133847" y="489005"/>
                        <a:pt x="127221" y="572494"/>
                      </a:cubicBezTo>
                      <a:cubicBezTo>
                        <a:pt x="120595" y="655983"/>
                        <a:pt x="60297" y="737484"/>
                        <a:pt x="0" y="818985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cxnSp>
            <p:nvCxnSpPr>
              <p:cNvPr id="415" name="直線コネクタ 414"/>
              <p:cNvCxnSpPr/>
              <p:nvPr/>
            </p:nvCxnSpPr>
            <p:spPr>
              <a:xfrm>
                <a:off x="5026297" y="1404330"/>
                <a:ext cx="558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直線コネクタ 415"/>
              <p:cNvCxnSpPr/>
              <p:nvPr/>
            </p:nvCxnSpPr>
            <p:spPr>
              <a:xfrm>
                <a:off x="5026297" y="1810876"/>
                <a:ext cx="594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直線コネクタ 416"/>
              <p:cNvCxnSpPr/>
              <p:nvPr/>
            </p:nvCxnSpPr>
            <p:spPr>
              <a:xfrm>
                <a:off x="5764385" y="1404330"/>
                <a:ext cx="846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直線コネクタ 417"/>
              <p:cNvCxnSpPr/>
              <p:nvPr/>
            </p:nvCxnSpPr>
            <p:spPr>
              <a:xfrm>
                <a:off x="5800385" y="1810876"/>
                <a:ext cx="810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9" name="グループ化 418"/>
              <p:cNvGrpSpPr/>
              <p:nvPr/>
            </p:nvGrpSpPr>
            <p:grpSpPr>
              <a:xfrm>
                <a:off x="7515840" y="1315531"/>
                <a:ext cx="576930" cy="582868"/>
                <a:chOff x="5198306" y="3360934"/>
                <a:chExt cx="576930" cy="582868"/>
              </a:xfrm>
            </p:grpSpPr>
            <p:sp>
              <p:nvSpPr>
                <p:cNvPr id="429" name="楕円 428"/>
                <p:cNvSpPr/>
                <p:nvPr/>
              </p:nvSpPr>
              <p:spPr>
                <a:xfrm>
                  <a:off x="5198306" y="3387480"/>
                  <a:ext cx="540000" cy="540000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430" name="テキスト ボックス 429"/>
                <p:cNvSpPr txBox="1"/>
                <p:nvPr/>
              </p:nvSpPr>
              <p:spPr>
                <a:xfrm>
                  <a:off x="5199173" y="3360934"/>
                  <a:ext cx="576063" cy="5828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000" dirty="0" smtClean="0">
                      <a:latin typeface="+mn-lt"/>
                      <a:cs typeface="Times New Roman" panose="02020603050405020304" pitchFamily="18" charset="0"/>
                    </a:rPr>
                    <a:t>～</a:t>
                  </a:r>
                  <a:endParaRPr kumimoji="1" lang="ja-JP" altLang="en-US" sz="2000" dirty="0">
                    <a:latin typeface="+mn-lt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420" name="直線矢印コネクタ 419"/>
              <p:cNvCxnSpPr/>
              <p:nvPr/>
            </p:nvCxnSpPr>
            <p:spPr>
              <a:xfrm flipH="1">
                <a:off x="7076740" y="1609175"/>
                <a:ext cx="432000" cy="121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1" name="テキスト ボックス 420"/>
              <p:cNvSpPr txBox="1"/>
              <p:nvPr/>
            </p:nvSpPr>
            <p:spPr>
              <a:xfrm>
                <a:off x="6996943" y="676689"/>
                <a:ext cx="545822" cy="762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800" i="1" dirty="0" smtClean="0">
                    <a:latin typeface="+mn-lt"/>
                    <a:cs typeface="Times New Roman" panose="02020603050405020304" pitchFamily="18" charset="0"/>
                  </a:rPr>
                  <a:t>u</a:t>
                </a:r>
                <a:endParaRPr kumimoji="1" lang="ja-JP" altLang="en-US" sz="2800" i="1" dirty="0">
                  <a:latin typeface="+mn-lt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22" name="直線矢印コネクタ 421"/>
              <p:cNvCxnSpPr>
                <a:stCxn id="404" idx="4"/>
              </p:cNvCxnSpPr>
              <p:nvPr/>
            </p:nvCxnSpPr>
            <p:spPr>
              <a:xfrm flipH="1">
                <a:off x="3724374" y="1685967"/>
                <a:ext cx="258754" cy="47856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w="sm" len="sm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3" name="グループ化 422"/>
              <p:cNvGrpSpPr/>
              <p:nvPr/>
            </p:nvGrpSpPr>
            <p:grpSpPr>
              <a:xfrm>
                <a:off x="1148729" y="1303838"/>
                <a:ext cx="576064" cy="585921"/>
                <a:chOff x="7251377" y="3332310"/>
                <a:chExt cx="576064" cy="585921"/>
              </a:xfrm>
            </p:grpSpPr>
            <p:sp>
              <p:nvSpPr>
                <p:cNvPr id="427" name="楕円 426"/>
                <p:cNvSpPr/>
                <p:nvPr/>
              </p:nvSpPr>
              <p:spPr>
                <a:xfrm>
                  <a:off x="7258060" y="3378232"/>
                  <a:ext cx="540001" cy="539999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428" name="テキスト ボックス 427"/>
                <p:cNvSpPr txBox="1"/>
                <p:nvPr/>
              </p:nvSpPr>
              <p:spPr>
                <a:xfrm>
                  <a:off x="7251377" y="3332310"/>
                  <a:ext cx="576064" cy="5828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000" dirty="0" smtClean="0">
                      <a:latin typeface="+mn-lt"/>
                      <a:cs typeface="Times New Roman" panose="02020603050405020304" pitchFamily="18" charset="0"/>
                    </a:rPr>
                    <a:t>～</a:t>
                  </a:r>
                  <a:endParaRPr kumimoji="1" lang="ja-JP" altLang="en-US" sz="2000" dirty="0">
                    <a:latin typeface="+mn-lt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424" name="直線矢印コネクタ 423"/>
              <p:cNvCxnSpPr/>
              <p:nvPr/>
            </p:nvCxnSpPr>
            <p:spPr>
              <a:xfrm rot="10800000" flipH="1">
                <a:off x="1689275" y="1603082"/>
                <a:ext cx="432000" cy="121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5" name="テキスト ボックス 424"/>
              <p:cNvSpPr txBox="1"/>
              <p:nvPr/>
            </p:nvSpPr>
            <p:spPr>
              <a:xfrm>
                <a:off x="1545403" y="653206"/>
                <a:ext cx="545822" cy="762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800" i="1" dirty="0" smtClean="0">
                    <a:latin typeface="+mn-lt"/>
                    <a:cs typeface="Times New Roman" panose="02020603050405020304" pitchFamily="18" charset="0"/>
                  </a:rPr>
                  <a:t>w</a:t>
                </a:r>
                <a:endParaRPr kumimoji="1" lang="ja-JP" altLang="en-US" sz="2800" i="1" dirty="0">
                  <a:latin typeface="+mn-lt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26" name="直線矢印コネクタ 425"/>
              <p:cNvCxnSpPr/>
              <p:nvPr/>
            </p:nvCxnSpPr>
            <p:spPr>
              <a:xfrm flipH="1">
                <a:off x="3721984" y="2164534"/>
                <a:ext cx="0" cy="73420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379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1445609"/>
                </p:ext>
              </p:extLst>
            </p:nvPr>
          </p:nvGraphicFramePr>
          <p:xfrm>
            <a:off x="8102146" y="683759"/>
            <a:ext cx="1012493" cy="341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254" name="数式" r:id="rId11" imgW="634680" imgH="215640" progId="Equation.3">
                    <p:embed/>
                  </p:oleObj>
                </mc:Choice>
                <mc:Fallback>
                  <p:oleObj name="数式" r:id="rId11" imgW="634680" imgH="215640" progId="Equation.3">
                    <p:embed/>
                    <p:pic>
                      <p:nvPicPr>
                        <p:cNvPr id="144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02146" y="683759"/>
                          <a:ext cx="1012493" cy="341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0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87118981"/>
                </p:ext>
              </p:extLst>
            </p:nvPr>
          </p:nvGraphicFramePr>
          <p:xfrm>
            <a:off x="2727089" y="683759"/>
            <a:ext cx="1012493" cy="341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255" name="数式" r:id="rId13" imgW="634680" imgH="215640" progId="Equation.3">
                    <p:embed/>
                  </p:oleObj>
                </mc:Choice>
                <mc:Fallback>
                  <p:oleObj name="数式" r:id="rId13" imgW="634680" imgH="215640" progId="Equation.3">
                    <p:embed/>
                    <p:pic>
                      <p:nvPicPr>
                        <p:cNvPr id="145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27089" y="683759"/>
                          <a:ext cx="1012493" cy="341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71" name="グループ化 470"/>
          <p:cNvGrpSpPr/>
          <p:nvPr/>
        </p:nvGrpSpPr>
        <p:grpSpPr>
          <a:xfrm>
            <a:off x="2818675" y="439942"/>
            <a:ext cx="6190887" cy="1541457"/>
            <a:chOff x="5475" y="653206"/>
            <a:chExt cx="9211656" cy="2245537"/>
          </a:xfrm>
        </p:grpSpPr>
        <p:sp>
          <p:nvSpPr>
            <p:cNvPr id="472" name="正方形/長方形 471"/>
            <p:cNvSpPr/>
            <p:nvPr/>
          </p:nvSpPr>
          <p:spPr>
            <a:xfrm>
              <a:off x="4596473" y="1201057"/>
              <a:ext cx="82746" cy="76227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473" name="正方形/長方形 472"/>
            <p:cNvSpPr/>
            <p:nvPr/>
          </p:nvSpPr>
          <p:spPr>
            <a:xfrm>
              <a:off x="4348234" y="1404330"/>
              <a:ext cx="248239" cy="4065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474" name="正方形/長方形 473"/>
            <p:cNvSpPr/>
            <p:nvPr/>
          </p:nvSpPr>
          <p:spPr>
            <a:xfrm>
              <a:off x="4679219" y="1404330"/>
              <a:ext cx="124119" cy="4065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cxnSp>
          <p:nvCxnSpPr>
            <p:cNvPr id="475" name="直線コネクタ 474"/>
            <p:cNvCxnSpPr/>
            <p:nvPr/>
          </p:nvCxnSpPr>
          <p:spPr>
            <a:xfrm>
              <a:off x="4803339" y="1099421"/>
              <a:ext cx="0" cy="101636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直線コネクタ 475"/>
            <p:cNvCxnSpPr/>
            <p:nvPr/>
          </p:nvCxnSpPr>
          <p:spPr>
            <a:xfrm>
              <a:off x="4348234" y="1099421"/>
              <a:ext cx="0" cy="101636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直線コネクタ 476"/>
            <p:cNvCxnSpPr/>
            <p:nvPr/>
          </p:nvCxnSpPr>
          <p:spPr>
            <a:xfrm>
              <a:off x="4886085" y="1099421"/>
              <a:ext cx="0" cy="15245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直線コネクタ 477"/>
            <p:cNvCxnSpPr/>
            <p:nvPr/>
          </p:nvCxnSpPr>
          <p:spPr>
            <a:xfrm>
              <a:off x="4886085" y="1963330"/>
              <a:ext cx="0" cy="15245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9" name="直線コネクタ 478"/>
            <p:cNvCxnSpPr/>
            <p:nvPr/>
          </p:nvCxnSpPr>
          <p:spPr>
            <a:xfrm>
              <a:off x="4886085" y="1251876"/>
              <a:ext cx="12411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直線コネクタ 479"/>
            <p:cNvCxnSpPr/>
            <p:nvPr/>
          </p:nvCxnSpPr>
          <p:spPr>
            <a:xfrm>
              <a:off x="4886085" y="1963330"/>
              <a:ext cx="12411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直線コネクタ 480"/>
            <p:cNvCxnSpPr/>
            <p:nvPr/>
          </p:nvCxnSpPr>
          <p:spPr>
            <a:xfrm>
              <a:off x="5010204" y="1251876"/>
              <a:ext cx="0" cy="71145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直線コネクタ 481"/>
            <p:cNvCxnSpPr/>
            <p:nvPr/>
          </p:nvCxnSpPr>
          <p:spPr>
            <a:xfrm>
              <a:off x="4803339" y="1099421"/>
              <a:ext cx="8274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直線コネクタ 482"/>
            <p:cNvCxnSpPr/>
            <p:nvPr/>
          </p:nvCxnSpPr>
          <p:spPr>
            <a:xfrm>
              <a:off x="4803339" y="2115785"/>
              <a:ext cx="8274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直線コネクタ 483"/>
            <p:cNvCxnSpPr/>
            <p:nvPr/>
          </p:nvCxnSpPr>
          <p:spPr>
            <a:xfrm>
              <a:off x="4265488" y="1099421"/>
              <a:ext cx="8274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直線コネクタ 484"/>
            <p:cNvCxnSpPr/>
            <p:nvPr/>
          </p:nvCxnSpPr>
          <p:spPr>
            <a:xfrm>
              <a:off x="4265488" y="2115785"/>
              <a:ext cx="8274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直線コネクタ 485"/>
            <p:cNvCxnSpPr/>
            <p:nvPr/>
          </p:nvCxnSpPr>
          <p:spPr>
            <a:xfrm>
              <a:off x="4141368" y="1251876"/>
              <a:ext cx="12411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直線コネクタ 486"/>
            <p:cNvCxnSpPr/>
            <p:nvPr/>
          </p:nvCxnSpPr>
          <p:spPr>
            <a:xfrm>
              <a:off x="4141368" y="1963330"/>
              <a:ext cx="12411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直線コネクタ 487"/>
            <p:cNvCxnSpPr/>
            <p:nvPr/>
          </p:nvCxnSpPr>
          <p:spPr>
            <a:xfrm>
              <a:off x="4265488" y="1099421"/>
              <a:ext cx="0" cy="15245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直線コネクタ 488"/>
            <p:cNvCxnSpPr/>
            <p:nvPr/>
          </p:nvCxnSpPr>
          <p:spPr>
            <a:xfrm>
              <a:off x="4265488" y="1963330"/>
              <a:ext cx="0" cy="15245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直線コネクタ 489"/>
            <p:cNvCxnSpPr/>
            <p:nvPr/>
          </p:nvCxnSpPr>
          <p:spPr>
            <a:xfrm>
              <a:off x="4141368" y="1251876"/>
              <a:ext cx="0" cy="71145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1" name="グループ化 490"/>
            <p:cNvGrpSpPr/>
            <p:nvPr/>
          </p:nvGrpSpPr>
          <p:grpSpPr>
            <a:xfrm>
              <a:off x="2122920" y="1099421"/>
              <a:ext cx="455105" cy="1016364"/>
              <a:chOff x="1106458" y="1099421"/>
              <a:chExt cx="455105" cy="1016364"/>
            </a:xfrm>
          </p:grpSpPr>
          <p:cxnSp>
            <p:nvCxnSpPr>
              <p:cNvPr id="558" name="直線コネクタ 557"/>
              <p:cNvCxnSpPr/>
              <p:nvPr/>
            </p:nvCxnSpPr>
            <p:spPr>
              <a:xfrm>
                <a:off x="1106458" y="1099421"/>
                <a:ext cx="0" cy="101636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9" name="直線コネクタ 558"/>
              <p:cNvCxnSpPr/>
              <p:nvPr/>
            </p:nvCxnSpPr>
            <p:spPr>
              <a:xfrm>
                <a:off x="1106458" y="1099421"/>
                <a:ext cx="28961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0" name="直線コネクタ 559"/>
              <p:cNvCxnSpPr/>
              <p:nvPr/>
            </p:nvCxnSpPr>
            <p:spPr>
              <a:xfrm>
                <a:off x="1106458" y="2115785"/>
                <a:ext cx="28961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1" name="直線コネクタ 560"/>
              <p:cNvCxnSpPr/>
              <p:nvPr/>
            </p:nvCxnSpPr>
            <p:spPr>
              <a:xfrm>
                <a:off x="1396070" y="1099421"/>
                <a:ext cx="165493" cy="304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2" name="直線コネクタ 561"/>
              <p:cNvCxnSpPr/>
              <p:nvPr/>
            </p:nvCxnSpPr>
            <p:spPr>
              <a:xfrm flipV="1">
                <a:off x="1396070" y="1810876"/>
                <a:ext cx="165493" cy="304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3" name="直線コネクタ 562"/>
              <p:cNvCxnSpPr/>
              <p:nvPr/>
            </p:nvCxnSpPr>
            <p:spPr>
              <a:xfrm flipV="1">
                <a:off x="1271950" y="1099421"/>
                <a:ext cx="124119" cy="304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4" name="直線コネクタ 563"/>
              <p:cNvCxnSpPr/>
              <p:nvPr/>
            </p:nvCxnSpPr>
            <p:spPr>
              <a:xfrm>
                <a:off x="1271950" y="1810876"/>
                <a:ext cx="124119" cy="304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5" name="直線コネクタ 564"/>
              <p:cNvCxnSpPr/>
              <p:nvPr/>
            </p:nvCxnSpPr>
            <p:spPr>
              <a:xfrm>
                <a:off x="1271950" y="1404330"/>
                <a:ext cx="0" cy="40654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6" name="直線コネクタ 565"/>
              <p:cNvCxnSpPr/>
              <p:nvPr/>
            </p:nvCxnSpPr>
            <p:spPr>
              <a:xfrm>
                <a:off x="1396070" y="1099421"/>
                <a:ext cx="0" cy="101636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7" name="直線コネクタ 566"/>
              <p:cNvCxnSpPr/>
              <p:nvPr/>
            </p:nvCxnSpPr>
            <p:spPr>
              <a:xfrm>
                <a:off x="1189204" y="1404330"/>
                <a:ext cx="0" cy="40654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8" name="直線コネクタ 567"/>
              <p:cNvCxnSpPr/>
              <p:nvPr/>
            </p:nvCxnSpPr>
            <p:spPr>
              <a:xfrm>
                <a:off x="1189204" y="1404330"/>
                <a:ext cx="8274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直線コネクタ 568"/>
              <p:cNvCxnSpPr/>
              <p:nvPr/>
            </p:nvCxnSpPr>
            <p:spPr>
              <a:xfrm>
                <a:off x="1189204" y="1810876"/>
                <a:ext cx="8274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2" name="直線コネクタ 491"/>
            <p:cNvCxnSpPr/>
            <p:nvPr/>
          </p:nvCxnSpPr>
          <p:spPr>
            <a:xfrm>
              <a:off x="2578201" y="1404330"/>
              <a:ext cx="846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直線コネクタ 492"/>
            <p:cNvCxnSpPr/>
            <p:nvPr/>
          </p:nvCxnSpPr>
          <p:spPr>
            <a:xfrm>
              <a:off x="2578025" y="1810876"/>
              <a:ext cx="90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4" name="グループ化 493"/>
            <p:cNvGrpSpPr/>
            <p:nvPr/>
          </p:nvGrpSpPr>
          <p:grpSpPr>
            <a:xfrm>
              <a:off x="6610473" y="1099421"/>
              <a:ext cx="455105" cy="1016364"/>
              <a:chOff x="8553624" y="1099421"/>
              <a:chExt cx="455105" cy="1016364"/>
            </a:xfrm>
          </p:grpSpPr>
          <p:cxnSp>
            <p:nvCxnSpPr>
              <p:cNvPr id="546" name="直線コネクタ 545"/>
              <p:cNvCxnSpPr/>
              <p:nvPr/>
            </p:nvCxnSpPr>
            <p:spPr>
              <a:xfrm>
                <a:off x="9008729" y="1099421"/>
                <a:ext cx="0" cy="101636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7" name="直線コネクタ 546"/>
              <p:cNvCxnSpPr/>
              <p:nvPr/>
            </p:nvCxnSpPr>
            <p:spPr>
              <a:xfrm>
                <a:off x="8719117" y="1099421"/>
                <a:ext cx="28961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8" name="直線コネクタ 547"/>
              <p:cNvCxnSpPr/>
              <p:nvPr/>
            </p:nvCxnSpPr>
            <p:spPr>
              <a:xfrm>
                <a:off x="8719117" y="2115785"/>
                <a:ext cx="28961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9" name="直線コネクタ 548"/>
              <p:cNvCxnSpPr/>
              <p:nvPr/>
            </p:nvCxnSpPr>
            <p:spPr>
              <a:xfrm>
                <a:off x="8553624" y="1810876"/>
                <a:ext cx="165493" cy="304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0" name="直線コネクタ 549"/>
              <p:cNvCxnSpPr/>
              <p:nvPr/>
            </p:nvCxnSpPr>
            <p:spPr>
              <a:xfrm flipV="1">
                <a:off x="8553624" y="1099421"/>
                <a:ext cx="165493" cy="304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1" name="直線コネクタ 550"/>
              <p:cNvCxnSpPr/>
              <p:nvPr/>
            </p:nvCxnSpPr>
            <p:spPr>
              <a:xfrm flipV="1">
                <a:off x="8719117" y="1810876"/>
                <a:ext cx="124119" cy="304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直線コネクタ 551"/>
              <p:cNvCxnSpPr/>
              <p:nvPr/>
            </p:nvCxnSpPr>
            <p:spPr>
              <a:xfrm>
                <a:off x="8719117" y="1099421"/>
                <a:ext cx="124119" cy="304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" name="直線コネクタ 552"/>
              <p:cNvCxnSpPr/>
              <p:nvPr/>
            </p:nvCxnSpPr>
            <p:spPr>
              <a:xfrm>
                <a:off x="8925983" y="1404330"/>
                <a:ext cx="0" cy="40654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4" name="直線コネクタ 553"/>
              <p:cNvCxnSpPr/>
              <p:nvPr/>
            </p:nvCxnSpPr>
            <p:spPr>
              <a:xfrm>
                <a:off x="8719117" y="1099421"/>
                <a:ext cx="0" cy="101636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5" name="直線コネクタ 554"/>
              <p:cNvCxnSpPr/>
              <p:nvPr/>
            </p:nvCxnSpPr>
            <p:spPr>
              <a:xfrm>
                <a:off x="8843236" y="1404330"/>
                <a:ext cx="0" cy="40654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6" name="直線コネクタ 555"/>
              <p:cNvCxnSpPr/>
              <p:nvPr/>
            </p:nvCxnSpPr>
            <p:spPr>
              <a:xfrm>
                <a:off x="8843236" y="1404330"/>
                <a:ext cx="8274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7" name="直線コネクタ 556"/>
              <p:cNvCxnSpPr/>
              <p:nvPr/>
            </p:nvCxnSpPr>
            <p:spPr>
              <a:xfrm>
                <a:off x="8843236" y="1810876"/>
                <a:ext cx="8274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5" name="円/楕円 329"/>
            <p:cNvSpPr/>
            <p:nvPr/>
          </p:nvSpPr>
          <p:spPr>
            <a:xfrm>
              <a:off x="3893128" y="1505967"/>
              <a:ext cx="180000" cy="1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497" name="正方形/長方形 496"/>
            <p:cNvSpPr/>
            <p:nvPr/>
          </p:nvSpPr>
          <p:spPr>
            <a:xfrm>
              <a:off x="4224114" y="1906366"/>
              <a:ext cx="826648" cy="582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ja-JP" sz="2000" i="1" dirty="0">
                  <a:latin typeface="+mn-lt"/>
                  <a:cs typeface="Times New Roman" pitchFamily="18" charset="0"/>
                </a:rPr>
                <a:t>T</a:t>
              </a:r>
              <a:r>
                <a:rPr lang="en-US" altLang="ja-JP" sz="2000" baseline="-25000" dirty="0">
                  <a:latin typeface="+mn-lt"/>
                  <a:cs typeface="Times New Roman" pitchFamily="18" charset="0"/>
                </a:rPr>
                <a:t>H</a:t>
              </a:r>
            </a:p>
          </p:txBody>
        </p:sp>
        <p:sp>
          <p:nvSpPr>
            <p:cNvPr id="498" name="正方形/長方形 497"/>
            <p:cNvSpPr/>
            <p:nvPr/>
          </p:nvSpPr>
          <p:spPr>
            <a:xfrm>
              <a:off x="4620857" y="2065354"/>
              <a:ext cx="826648" cy="582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ja-JP" sz="2000" i="1" dirty="0">
                  <a:latin typeface="+mn-lt"/>
                  <a:cs typeface="Times New Roman" pitchFamily="18" charset="0"/>
                </a:rPr>
                <a:t>T</a:t>
              </a:r>
              <a:r>
                <a:rPr lang="en-US" altLang="ja-JP" sz="2000" baseline="-25000" dirty="0">
                  <a:latin typeface="+mn-lt"/>
                  <a:cs typeface="Times New Roman" pitchFamily="18" charset="0"/>
                </a:rPr>
                <a:t>C</a:t>
              </a:r>
            </a:p>
          </p:txBody>
        </p:sp>
        <p:sp>
          <p:nvSpPr>
            <p:cNvPr id="499" name="正方形/長方形 498"/>
            <p:cNvSpPr/>
            <p:nvPr/>
          </p:nvSpPr>
          <p:spPr>
            <a:xfrm>
              <a:off x="1432778" y="2024913"/>
              <a:ext cx="1774955" cy="582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ja-JP" sz="2000" dirty="0">
                  <a:latin typeface="+mn-lt"/>
                  <a:cs typeface="Times New Roman" pitchFamily="18" charset="0"/>
                </a:rPr>
                <a:t>SPK1</a:t>
              </a:r>
              <a:endParaRPr lang="en-US" altLang="ja-JP" sz="2000" baseline="-25000" dirty="0">
                <a:latin typeface="+mn-lt"/>
                <a:cs typeface="Times New Roman" pitchFamily="18" charset="0"/>
              </a:endParaRPr>
            </a:p>
          </p:txBody>
        </p:sp>
        <p:sp>
          <p:nvSpPr>
            <p:cNvPr id="500" name="正方形/長方形 499"/>
            <p:cNvSpPr/>
            <p:nvPr/>
          </p:nvSpPr>
          <p:spPr>
            <a:xfrm>
              <a:off x="6290992" y="2019702"/>
              <a:ext cx="1289367" cy="582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ja-JP" sz="2000" dirty="0">
                  <a:latin typeface="+mn-lt"/>
                  <a:cs typeface="Times New Roman" pitchFamily="18" charset="0"/>
                </a:rPr>
                <a:t>SPK2</a:t>
              </a:r>
              <a:endParaRPr lang="en-US" altLang="ja-JP" sz="2000" baseline="-25000" dirty="0">
                <a:latin typeface="+mn-lt"/>
                <a:cs typeface="Times New Roman" pitchFamily="18" charset="0"/>
              </a:endParaRPr>
            </a:p>
          </p:txBody>
        </p:sp>
        <p:grpSp>
          <p:nvGrpSpPr>
            <p:cNvPr id="501" name="グループ化 500"/>
            <p:cNvGrpSpPr/>
            <p:nvPr/>
          </p:nvGrpSpPr>
          <p:grpSpPr>
            <a:xfrm>
              <a:off x="4662280" y="1417056"/>
              <a:ext cx="144790" cy="381094"/>
              <a:chOff x="7867179" y="37534054"/>
              <a:chExt cx="648072" cy="1800200"/>
            </a:xfrm>
          </p:grpSpPr>
          <p:sp>
            <p:nvSpPr>
              <p:cNvPr id="534" name="正方形/長方形 533"/>
              <p:cNvSpPr/>
              <p:nvPr/>
            </p:nvSpPr>
            <p:spPr>
              <a:xfrm>
                <a:off x="7867179" y="37534054"/>
                <a:ext cx="648072" cy="1800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 dirty="0"/>
              </a:p>
            </p:txBody>
          </p:sp>
          <p:cxnSp>
            <p:nvCxnSpPr>
              <p:cNvPr id="535" name="直線コネクタ 534"/>
              <p:cNvCxnSpPr/>
              <p:nvPr/>
            </p:nvCxnSpPr>
            <p:spPr>
              <a:xfrm>
                <a:off x="7867179" y="376780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直線コネクタ 535"/>
              <p:cNvCxnSpPr/>
              <p:nvPr/>
            </p:nvCxnSpPr>
            <p:spPr>
              <a:xfrm>
                <a:off x="7867179" y="378304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7" name="直線コネクタ 536"/>
              <p:cNvCxnSpPr/>
              <p:nvPr/>
            </p:nvCxnSpPr>
            <p:spPr>
              <a:xfrm>
                <a:off x="7867179" y="379828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8" name="直線コネクタ 537"/>
              <p:cNvCxnSpPr/>
              <p:nvPr/>
            </p:nvCxnSpPr>
            <p:spPr>
              <a:xfrm>
                <a:off x="7867179" y="381352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9" name="直線コネクタ 538"/>
              <p:cNvCxnSpPr/>
              <p:nvPr/>
            </p:nvCxnSpPr>
            <p:spPr>
              <a:xfrm>
                <a:off x="7867179" y="382876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0" name="直線コネクタ 539"/>
              <p:cNvCxnSpPr/>
              <p:nvPr/>
            </p:nvCxnSpPr>
            <p:spPr>
              <a:xfrm>
                <a:off x="7867179" y="384400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1" name="直線コネクタ 540"/>
              <p:cNvCxnSpPr/>
              <p:nvPr/>
            </p:nvCxnSpPr>
            <p:spPr>
              <a:xfrm>
                <a:off x="7867179" y="385924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2" name="直線コネクタ 541"/>
              <p:cNvCxnSpPr/>
              <p:nvPr/>
            </p:nvCxnSpPr>
            <p:spPr>
              <a:xfrm>
                <a:off x="7867179" y="387448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3" name="直線コネクタ 542"/>
              <p:cNvCxnSpPr/>
              <p:nvPr/>
            </p:nvCxnSpPr>
            <p:spPr>
              <a:xfrm>
                <a:off x="7867179" y="388972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4" name="直線コネクタ 543"/>
              <p:cNvCxnSpPr/>
              <p:nvPr/>
            </p:nvCxnSpPr>
            <p:spPr>
              <a:xfrm>
                <a:off x="7867179" y="390496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5" name="直線コネクタ 544"/>
              <p:cNvCxnSpPr/>
              <p:nvPr/>
            </p:nvCxnSpPr>
            <p:spPr>
              <a:xfrm>
                <a:off x="7867179" y="39190238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2" name="グループ化 501"/>
            <p:cNvGrpSpPr/>
            <p:nvPr/>
          </p:nvGrpSpPr>
          <p:grpSpPr>
            <a:xfrm>
              <a:off x="3359680" y="1203769"/>
              <a:ext cx="367155" cy="818985"/>
              <a:chOff x="1963972" y="1574358"/>
              <a:chExt cx="367155" cy="818985"/>
            </a:xfrm>
          </p:grpSpPr>
          <p:sp>
            <p:nvSpPr>
              <p:cNvPr id="532" name="フリーフォーム 531"/>
              <p:cNvSpPr/>
              <p:nvPr/>
            </p:nvSpPr>
            <p:spPr>
              <a:xfrm>
                <a:off x="1963972" y="1574358"/>
                <a:ext cx="182880" cy="818985"/>
              </a:xfrm>
              <a:custGeom>
                <a:avLst/>
                <a:gdLst>
                  <a:gd name="connsiteX0" fmla="*/ 182880 w 182880"/>
                  <a:gd name="connsiteY0" fmla="*/ 0 h 818985"/>
                  <a:gd name="connsiteX1" fmla="*/ 39757 w 182880"/>
                  <a:gd name="connsiteY1" fmla="*/ 318052 h 818985"/>
                  <a:gd name="connsiteX2" fmla="*/ 127221 w 182880"/>
                  <a:gd name="connsiteY2" fmla="*/ 572494 h 818985"/>
                  <a:gd name="connsiteX3" fmla="*/ 0 w 182880"/>
                  <a:gd name="connsiteY3" fmla="*/ 818985 h 818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880" h="818985">
                    <a:moveTo>
                      <a:pt x="182880" y="0"/>
                    </a:moveTo>
                    <a:cubicBezTo>
                      <a:pt x="115956" y="111318"/>
                      <a:pt x="49033" y="222636"/>
                      <a:pt x="39757" y="318052"/>
                    </a:cubicBezTo>
                    <a:cubicBezTo>
                      <a:pt x="30480" y="413468"/>
                      <a:pt x="133847" y="489005"/>
                      <a:pt x="127221" y="572494"/>
                    </a:cubicBezTo>
                    <a:cubicBezTo>
                      <a:pt x="120595" y="655983"/>
                      <a:pt x="60297" y="737484"/>
                      <a:pt x="0" y="81898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33" name="フリーフォーム 532"/>
              <p:cNvSpPr/>
              <p:nvPr/>
            </p:nvSpPr>
            <p:spPr>
              <a:xfrm>
                <a:off x="2148247" y="1574358"/>
                <a:ext cx="182880" cy="818985"/>
              </a:xfrm>
              <a:custGeom>
                <a:avLst/>
                <a:gdLst>
                  <a:gd name="connsiteX0" fmla="*/ 182880 w 182880"/>
                  <a:gd name="connsiteY0" fmla="*/ 0 h 818985"/>
                  <a:gd name="connsiteX1" fmla="*/ 39757 w 182880"/>
                  <a:gd name="connsiteY1" fmla="*/ 318052 h 818985"/>
                  <a:gd name="connsiteX2" fmla="*/ 127221 w 182880"/>
                  <a:gd name="connsiteY2" fmla="*/ 572494 h 818985"/>
                  <a:gd name="connsiteX3" fmla="*/ 0 w 182880"/>
                  <a:gd name="connsiteY3" fmla="*/ 818985 h 818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880" h="818985">
                    <a:moveTo>
                      <a:pt x="182880" y="0"/>
                    </a:moveTo>
                    <a:cubicBezTo>
                      <a:pt x="115956" y="111318"/>
                      <a:pt x="49033" y="222636"/>
                      <a:pt x="39757" y="318052"/>
                    </a:cubicBezTo>
                    <a:cubicBezTo>
                      <a:pt x="30480" y="413468"/>
                      <a:pt x="133847" y="489005"/>
                      <a:pt x="127221" y="572494"/>
                    </a:cubicBezTo>
                    <a:cubicBezTo>
                      <a:pt x="120595" y="655983"/>
                      <a:pt x="60297" y="737484"/>
                      <a:pt x="0" y="81898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cxnSp>
          <p:nvCxnSpPr>
            <p:cNvPr id="503" name="直線コネクタ 502"/>
            <p:cNvCxnSpPr/>
            <p:nvPr/>
          </p:nvCxnSpPr>
          <p:spPr>
            <a:xfrm>
              <a:off x="3617952" y="1404330"/>
              <a:ext cx="522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直線コネクタ 503"/>
            <p:cNvCxnSpPr/>
            <p:nvPr/>
          </p:nvCxnSpPr>
          <p:spPr>
            <a:xfrm>
              <a:off x="3663427" y="1810876"/>
              <a:ext cx="468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5" name="グループ化 504"/>
            <p:cNvGrpSpPr/>
            <p:nvPr/>
          </p:nvGrpSpPr>
          <p:grpSpPr>
            <a:xfrm>
              <a:off x="5497537" y="1231625"/>
              <a:ext cx="367155" cy="818985"/>
              <a:chOff x="1963972" y="1574358"/>
              <a:chExt cx="367155" cy="818985"/>
            </a:xfrm>
          </p:grpSpPr>
          <p:sp>
            <p:nvSpPr>
              <p:cNvPr id="530" name="フリーフォーム 529"/>
              <p:cNvSpPr/>
              <p:nvPr/>
            </p:nvSpPr>
            <p:spPr>
              <a:xfrm>
                <a:off x="1963972" y="1574358"/>
                <a:ext cx="182880" cy="818985"/>
              </a:xfrm>
              <a:custGeom>
                <a:avLst/>
                <a:gdLst>
                  <a:gd name="connsiteX0" fmla="*/ 182880 w 182880"/>
                  <a:gd name="connsiteY0" fmla="*/ 0 h 818985"/>
                  <a:gd name="connsiteX1" fmla="*/ 39757 w 182880"/>
                  <a:gd name="connsiteY1" fmla="*/ 318052 h 818985"/>
                  <a:gd name="connsiteX2" fmla="*/ 127221 w 182880"/>
                  <a:gd name="connsiteY2" fmla="*/ 572494 h 818985"/>
                  <a:gd name="connsiteX3" fmla="*/ 0 w 182880"/>
                  <a:gd name="connsiteY3" fmla="*/ 818985 h 818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880" h="818985">
                    <a:moveTo>
                      <a:pt x="182880" y="0"/>
                    </a:moveTo>
                    <a:cubicBezTo>
                      <a:pt x="115956" y="111318"/>
                      <a:pt x="49033" y="222636"/>
                      <a:pt x="39757" y="318052"/>
                    </a:cubicBezTo>
                    <a:cubicBezTo>
                      <a:pt x="30480" y="413468"/>
                      <a:pt x="133847" y="489005"/>
                      <a:pt x="127221" y="572494"/>
                    </a:cubicBezTo>
                    <a:cubicBezTo>
                      <a:pt x="120595" y="655983"/>
                      <a:pt x="60297" y="737484"/>
                      <a:pt x="0" y="81898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31" name="フリーフォーム 530"/>
              <p:cNvSpPr/>
              <p:nvPr/>
            </p:nvSpPr>
            <p:spPr>
              <a:xfrm>
                <a:off x="2148247" y="1574358"/>
                <a:ext cx="182880" cy="818985"/>
              </a:xfrm>
              <a:custGeom>
                <a:avLst/>
                <a:gdLst>
                  <a:gd name="connsiteX0" fmla="*/ 182880 w 182880"/>
                  <a:gd name="connsiteY0" fmla="*/ 0 h 818985"/>
                  <a:gd name="connsiteX1" fmla="*/ 39757 w 182880"/>
                  <a:gd name="connsiteY1" fmla="*/ 318052 h 818985"/>
                  <a:gd name="connsiteX2" fmla="*/ 127221 w 182880"/>
                  <a:gd name="connsiteY2" fmla="*/ 572494 h 818985"/>
                  <a:gd name="connsiteX3" fmla="*/ 0 w 182880"/>
                  <a:gd name="connsiteY3" fmla="*/ 818985 h 818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880" h="818985">
                    <a:moveTo>
                      <a:pt x="182880" y="0"/>
                    </a:moveTo>
                    <a:cubicBezTo>
                      <a:pt x="115956" y="111318"/>
                      <a:pt x="49033" y="222636"/>
                      <a:pt x="39757" y="318052"/>
                    </a:cubicBezTo>
                    <a:cubicBezTo>
                      <a:pt x="30480" y="413468"/>
                      <a:pt x="133847" y="489005"/>
                      <a:pt x="127221" y="572494"/>
                    </a:cubicBezTo>
                    <a:cubicBezTo>
                      <a:pt x="120595" y="655983"/>
                      <a:pt x="60297" y="737484"/>
                      <a:pt x="0" y="81898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cxnSp>
          <p:nvCxnSpPr>
            <p:cNvPr id="506" name="直線コネクタ 505"/>
            <p:cNvCxnSpPr/>
            <p:nvPr/>
          </p:nvCxnSpPr>
          <p:spPr>
            <a:xfrm>
              <a:off x="5026297" y="1404330"/>
              <a:ext cx="558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7" name="直線コネクタ 506"/>
            <p:cNvCxnSpPr/>
            <p:nvPr/>
          </p:nvCxnSpPr>
          <p:spPr>
            <a:xfrm>
              <a:off x="5026297" y="1810876"/>
              <a:ext cx="594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8" name="直線コネクタ 507"/>
            <p:cNvCxnSpPr/>
            <p:nvPr/>
          </p:nvCxnSpPr>
          <p:spPr>
            <a:xfrm>
              <a:off x="5764385" y="1404330"/>
              <a:ext cx="846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直線コネクタ 508"/>
            <p:cNvCxnSpPr/>
            <p:nvPr/>
          </p:nvCxnSpPr>
          <p:spPr>
            <a:xfrm>
              <a:off x="5800385" y="1810876"/>
              <a:ext cx="81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0" name="グループ化 509"/>
            <p:cNvGrpSpPr/>
            <p:nvPr/>
          </p:nvGrpSpPr>
          <p:grpSpPr>
            <a:xfrm>
              <a:off x="8641067" y="1306281"/>
              <a:ext cx="576064" cy="582868"/>
              <a:chOff x="6323533" y="3351684"/>
              <a:chExt cx="576064" cy="582868"/>
            </a:xfrm>
          </p:grpSpPr>
          <p:sp>
            <p:nvSpPr>
              <p:cNvPr id="528" name="楕円 527"/>
              <p:cNvSpPr/>
              <p:nvPr/>
            </p:nvSpPr>
            <p:spPr>
              <a:xfrm>
                <a:off x="6332112" y="3387480"/>
                <a:ext cx="540001" cy="540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29" name="テキスト ボックス 528"/>
              <p:cNvSpPr txBox="1"/>
              <p:nvPr/>
            </p:nvSpPr>
            <p:spPr>
              <a:xfrm>
                <a:off x="6323533" y="3351684"/>
                <a:ext cx="576064" cy="582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000" dirty="0" smtClean="0">
                    <a:latin typeface="+mn-lt"/>
                    <a:cs typeface="Times New Roman" panose="02020603050405020304" pitchFamily="18" charset="0"/>
                  </a:rPr>
                  <a:t>～</a:t>
                </a:r>
                <a:endParaRPr kumimoji="1" lang="ja-JP" altLang="en-US" sz="2000" dirty="0">
                  <a:latin typeface="+mn-lt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511" name="直線矢印コネクタ 510"/>
            <p:cNvCxnSpPr/>
            <p:nvPr/>
          </p:nvCxnSpPr>
          <p:spPr>
            <a:xfrm flipH="1">
              <a:off x="7076740" y="1609175"/>
              <a:ext cx="432000" cy="121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2" name="テキスト ボックス 511"/>
            <p:cNvSpPr txBox="1"/>
            <p:nvPr/>
          </p:nvSpPr>
          <p:spPr>
            <a:xfrm>
              <a:off x="6996943" y="676689"/>
              <a:ext cx="545822" cy="76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i="1" dirty="0" smtClean="0">
                  <a:latin typeface="+mn-lt"/>
                  <a:cs typeface="Times New Roman" panose="02020603050405020304" pitchFamily="18" charset="0"/>
                </a:rPr>
                <a:t>u</a:t>
              </a:r>
              <a:endParaRPr kumimoji="1" lang="ja-JP" altLang="en-US" sz="2800" i="1" dirty="0">
                <a:latin typeface="+mn-lt"/>
                <a:cs typeface="Times New Roman" panose="02020603050405020304" pitchFamily="18" charset="0"/>
              </a:endParaRPr>
            </a:p>
          </p:txBody>
        </p:sp>
        <p:cxnSp>
          <p:nvCxnSpPr>
            <p:cNvPr id="513" name="直線矢印コネクタ 512"/>
            <p:cNvCxnSpPr>
              <a:stCxn id="495" idx="4"/>
            </p:cNvCxnSpPr>
            <p:nvPr/>
          </p:nvCxnSpPr>
          <p:spPr>
            <a:xfrm flipH="1">
              <a:off x="3724374" y="1685967"/>
              <a:ext cx="258754" cy="47856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4" name="グループ化 513"/>
            <p:cNvGrpSpPr/>
            <p:nvPr/>
          </p:nvGrpSpPr>
          <p:grpSpPr>
            <a:xfrm>
              <a:off x="5475" y="1303838"/>
              <a:ext cx="576068" cy="585920"/>
              <a:chOff x="6108123" y="3332310"/>
              <a:chExt cx="576068" cy="585920"/>
            </a:xfrm>
          </p:grpSpPr>
          <p:sp>
            <p:nvSpPr>
              <p:cNvPr id="526" name="楕円 525"/>
              <p:cNvSpPr/>
              <p:nvPr/>
            </p:nvSpPr>
            <p:spPr>
              <a:xfrm>
                <a:off x="6124253" y="3378231"/>
                <a:ext cx="540001" cy="53999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27" name="テキスト ボックス 526"/>
              <p:cNvSpPr txBox="1"/>
              <p:nvPr/>
            </p:nvSpPr>
            <p:spPr>
              <a:xfrm>
                <a:off x="6108123" y="3332310"/>
                <a:ext cx="576068" cy="582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000" dirty="0" smtClean="0">
                    <a:latin typeface="+mn-lt"/>
                    <a:cs typeface="Times New Roman" panose="02020603050405020304" pitchFamily="18" charset="0"/>
                  </a:rPr>
                  <a:t>～</a:t>
                </a:r>
                <a:endParaRPr kumimoji="1" lang="ja-JP" altLang="en-US" sz="2000" dirty="0">
                  <a:latin typeface="+mn-lt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515" name="直線矢印コネクタ 514"/>
            <p:cNvCxnSpPr/>
            <p:nvPr/>
          </p:nvCxnSpPr>
          <p:spPr>
            <a:xfrm rot="10800000" flipH="1">
              <a:off x="1689275" y="1603082"/>
              <a:ext cx="432000" cy="121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6" name="テキスト ボックス 515"/>
            <p:cNvSpPr txBox="1"/>
            <p:nvPr/>
          </p:nvSpPr>
          <p:spPr>
            <a:xfrm>
              <a:off x="1545403" y="653206"/>
              <a:ext cx="545822" cy="76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i="1" dirty="0" smtClean="0">
                  <a:latin typeface="+mn-lt"/>
                  <a:cs typeface="Times New Roman" panose="02020603050405020304" pitchFamily="18" charset="0"/>
                </a:rPr>
                <a:t>w</a:t>
              </a:r>
              <a:endParaRPr kumimoji="1" lang="ja-JP" altLang="en-US" sz="2800" i="1" dirty="0">
                <a:latin typeface="+mn-lt"/>
                <a:cs typeface="Times New Roman" panose="02020603050405020304" pitchFamily="18" charset="0"/>
              </a:endParaRPr>
            </a:p>
          </p:txBody>
        </p:sp>
        <p:grpSp>
          <p:nvGrpSpPr>
            <p:cNvPr id="517" name="グループ化 516"/>
            <p:cNvGrpSpPr/>
            <p:nvPr/>
          </p:nvGrpSpPr>
          <p:grpSpPr>
            <a:xfrm>
              <a:off x="1008525" y="1310929"/>
              <a:ext cx="714009" cy="681765"/>
              <a:chOff x="1972615" y="2276870"/>
              <a:chExt cx="674326" cy="639154"/>
            </a:xfrm>
          </p:grpSpPr>
          <p:sp>
            <p:nvSpPr>
              <p:cNvPr id="524" name="正方形/長方形 523"/>
              <p:cNvSpPr/>
              <p:nvPr/>
            </p:nvSpPr>
            <p:spPr>
              <a:xfrm>
                <a:off x="1972615" y="2276870"/>
                <a:ext cx="657652" cy="63915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525" name="テキスト ボックス 524"/>
              <p:cNvSpPr txBox="1"/>
              <p:nvPr/>
            </p:nvSpPr>
            <p:spPr>
              <a:xfrm>
                <a:off x="1980032" y="2353340"/>
                <a:ext cx="666909" cy="4172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ja-JP" sz="2000" dirty="0" smtClean="0">
                    <a:latin typeface="+mn-lt"/>
                    <a:cs typeface="Times New Roman" panose="02020603050405020304" pitchFamily="18" charset="0"/>
                  </a:rPr>
                  <a:t>G(t)</a:t>
                </a:r>
                <a:endParaRPr kumimoji="1" lang="ja-JP" altLang="en-US" sz="2000" dirty="0">
                  <a:latin typeface="+mn-lt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518" name="直線矢印コネクタ 517"/>
            <p:cNvCxnSpPr/>
            <p:nvPr/>
          </p:nvCxnSpPr>
          <p:spPr>
            <a:xfrm rot="10800000" flipH="1">
              <a:off x="573581" y="1604083"/>
              <a:ext cx="432000" cy="121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9" name="グループ化 518"/>
            <p:cNvGrpSpPr/>
            <p:nvPr/>
          </p:nvGrpSpPr>
          <p:grpSpPr>
            <a:xfrm>
              <a:off x="7374833" y="1319602"/>
              <a:ext cx="974274" cy="681765"/>
              <a:chOff x="1930501" y="2276870"/>
              <a:chExt cx="920128" cy="639154"/>
            </a:xfrm>
          </p:grpSpPr>
          <p:sp>
            <p:nvSpPr>
              <p:cNvPr id="522" name="正方形/長方形 521"/>
              <p:cNvSpPr/>
              <p:nvPr/>
            </p:nvSpPr>
            <p:spPr>
              <a:xfrm>
                <a:off x="2070770" y="2276870"/>
                <a:ext cx="657655" cy="63915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523" name="テキスト ボックス 522"/>
              <p:cNvSpPr txBox="1"/>
              <p:nvPr/>
            </p:nvSpPr>
            <p:spPr>
              <a:xfrm>
                <a:off x="1930501" y="2333766"/>
                <a:ext cx="920128" cy="4172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ja-JP" sz="2000" dirty="0" smtClean="0">
                    <a:latin typeface="+mn-lt"/>
                    <a:cs typeface="Times New Roman" panose="02020603050405020304" pitchFamily="18" charset="0"/>
                  </a:rPr>
                  <a:t>G(t)</a:t>
                </a:r>
                <a:endParaRPr kumimoji="1" lang="ja-JP" altLang="en-US" sz="2000" dirty="0">
                  <a:latin typeface="+mn-lt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520" name="直線矢印コネクタ 519"/>
            <p:cNvCxnSpPr/>
            <p:nvPr/>
          </p:nvCxnSpPr>
          <p:spPr>
            <a:xfrm flipH="1">
              <a:off x="8220541" y="1606997"/>
              <a:ext cx="432000" cy="121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1" name="直線矢印コネクタ 520"/>
            <p:cNvCxnSpPr/>
            <p:nvPr/>
          </p:nvCxnSpPr>
          <p:spPr>
            <a:xfrm flipH="1">
              <a:off x="3721984" y="2164534"/>
              <a:ext cx="0" cy="73420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5" name="グループ化 1094"/>
          <p:cNvGrpSpPr/>
          <p:nvPr/>
        </p:nvGrpSpPr>
        <p:grpSpPr>
          <a:xfrm>
            <a:off x="2818800" y="439200"/>
            <a:ext cx="6190887" cy="3496538"/>
            <a:chOff x="5475" y="653206"/>
            <a:chExt cx="9211656" cy="5093628"/>
          </a:xfrm>
        </p:grpSpPr>
        <p:sp>
          <p:nvSpPr>
            <p:cNvPr id="1096" name="正方形/長方形 1095"/>
            <p:cNvSpPr/>
            <p:nvPr/>
          </p:nvSpPr>
          <p:spPr>
            <a:xfrm>
              <a:off x="4596473" y="1201057"/>
              <a:ext cx="82746" cy="76227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1097" name="正方形/長方形 1096"/>
            <p:cNvSpPr/>
            <p:nvPr/>
          </p:nvSpPr>
          <p:spPr>
            <a:xfrm>
              <a:off x="4348234" y="1404330"/>
              <a:ext cx="248239" cy="4065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1098" name="正方形/長方形 1097"/>
            <p:cNvSpPr/>
            <p:nvPr/>
          </p:nvSpPr>
          <p:spPr>
            <a:xfrm>
              <a:off x="4679219" y="1404330"/>
              <a:ext cx="124119" cy="4065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cxnSp>
          <p:nvCxnSpPr>
            <p:cNvPr id="1099" name="直線コネクタ 1098"/>
            <p:cNvCxnSpPr/>
            <p:nvPr/>
          </p:nvCxnSpPr>
          <p:spPr>
            <a:xfrm>
              <a:off x="4803339" y="1099421"/>
              <a:ext cx="0" cy="101636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0" name="直線コネクタ 1099"/>
            <p:cNvCxnSpPr/>
            <p:nvPr/>
          </p:nvCxnSpPr>
          <p:spPr>
            <a:xfrm>
              <a:off x="4348234" y="1099421"/>
              <a:ext cx="0" cy="101636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1" name="直線コネクタ 1100"/>
            <p:cNvCxnSpPr/>
            <p:nvPr/>
          </p:nvCxnSpPr>
          <p:spPr>
            <a:xfrm>
              <a:off x="4886085" y="1099421"/>
              <a:ext cx="0" cy="15245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2" name="直線コネクタ 1101"/>
            <p:cNvCxnSpPr/>
            <p:nvPr/>
          </p:nvCxnSpPr>
          <p:spPr>
            <a:xfrm>
              <a:off x="4886085" y="1963330"/>
              <a:ext cx="0" cy="15245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3" name="直線コネクタ 1102"/>
            <p:cNvCxnSpPr/>
            <p:nvPr/>
          </p:nvCxnSpPr>
          <p:spPr>
            <a:xfrm>
              <a:off x="4886085" y="1251876"/>
              <a:ext cx="12411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4" name="直線コネクタ 1103"/>
            <p:cNvCxnSpPr/>
            <p:nvPr/>
          </p:nvCxnSpPr>
          <p:spPr>
            <a:xfrm>
              <a:off x="4886085" y="1963330"/>
              <a:ext cx="12411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5" name="直線コネクタ 1104"/>
            <p:cNvCxnSpPr/>
            <p:nvPr/>
          </p:nvCxnSpPr>
          <p:spPr>
            <a:xfrm>
              <a:off x="5010204" y="1251876"/>
              <a:ext cx="0" cy="71145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6" name="直線コネクタ 1105"/>
            <p:cNvCxnSpPr/>
            <p:nvPr/>
          </p:nvCxnSpPr>
          <p:spPr>
            <a:xfrm>
              <a:off x="4803339" y="1099421"/>
              <a:ext cx="8274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7" name="直線コネクタ 1106"/>
            <p:cNvCxnSpPr/>
            <p:nvPr/>
          </p:nvCxnSpPr>
          <p:spPr>
            <a:xfrm>
              <a:off x="4803339" y="2115785"/>
              <a:ext cx="8274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8" name="直線コネクタ 1107"/>
            <p:cNvCxnSpPr/>
            <p:nvPr/>
          </p:nvCxnSpPr>
          <p:spPr>
            <a:xfrm>
              <a:off x="4265488" y="1099421"/>
              <a:ext cx="8274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9" name="直線コネクタ 1108"/>
            <p:cNvCxnSpPr/>
            <p:nvPr/>
          </p:nvCxnSpPr>
          <p:spPr>
            <a:xfrm>
              <a:off x="4265488" y="2115785"/>
              <a:ext cx="8274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0" name="直線コネクタ 1109"/>
            <p:cNvCxnSpPr/>
            <p:nvPr/>
          </p:nvCxnSpPr>
          <p:spPr>
            <a:xfrm>
              <a:off x="4141368" y="1251876"/>
              <a:ext cx="12411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1" name="直線コネクタ 1110"/>
            <p:cNvCxnSpPr/>
            <p:nvPr/>
          </p:nvCxnSpPr>
          <p:spPr>
            <a:xfrm>
              <a:off x="4141368" y="1963330"/>
              <a:ext cx="12411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2" name="直線コネクタ 1111"/>
            <p:cNvCxnSpPr/>
            <p:nvPr/>
          </p:nvCxnSpPr>
          <p:spPr>
            <a:xfrm>
              <a:off x="4265488" y="1099421"/>
              <a:ext cx="0" cy="15245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3" name="直線コネクタ 1112"/>
            <p:cNvCxnSpPr/>
            <p:nvPr/>
          </p:nvCxnSpPr>
          <p:spPr>
            <a:xfrm>
              <a:off x="4265488" y="1963330"/>
              <a:ext cx="0" cy="15245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4" name="直線コネクタ 1113"/>
            <p:cNvCxnSpPr/>
            <p:nvPr/>
          </p:nvCxnSpPr>
          <p:spPr>
            <a:xfrm>
              <a:off x="4141368" y="1251876"/>
              <a:ext cx="0" cy="71145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15" name="グループ化 1114"/>
            <p:cNvGrpSpPr/>
            <p:nvPr/>
          </p:nvGrpSpPr>
          <p:grpSpPr>
            <a:xfrm>
              <a:off x="2122920" y="1099421"/>
              <a:ext cx="455105" cy="1016364"/>
              <a:chOff x="1106458" y="1099421"/>
              <a:chExt cx="455105" cy="1016364"/>
            </a:xfrm>
          </p:grpSpPr>
          <p:cxnSp>
            <p:nvCxnSpPr>
              <p:cNvPr id="1214" name="直線コネクタ 1213"/>
              <p:cNvCxnSpPr/>
              <p:nvPr/>
            </p:nvCxnSpPr>
            <p:spPr>
              <a:xfrm>
                <a:off x="1106458" y="1099421"/>
                <a:ext cx="0" cy="101636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5" name="直線コネクタ 1214"/>
              <p:cNvCxnSpPr/>
              <p:nvPr/>
            </p:nvCxnSpPr>
            <p:spPr>
              <a:xfrm>
                <a:off x="1106458" y="1099421"/>
                <a:ext cx="28961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6" name="直線コネクタ 1215"/>
              <p:cNvCxnSpPr/>
              <p:nvPr/>
            </p:nvCxnSpPr>
            <p:spPr>
              <a:xfrm>
                <a:off x="1106458" y="2115785"/>
                <a:ext cx="28961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7" name="直線コネクタ 1216"/>
              <p:cNvCxnSpPr/>
              <p:nvPr/>
            </p:nvCxnSpPr>
            <p:spPr>
              <a:xfrm>
                <a:off x="1396070" y="1099421"/>
                <a:ext cx="165493" cy="304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8" name="直線コネクタ 1217"/>
              <p:cNvCxnSpPr/>
              <p:nvPr/>
            </p:nvCxnSpPr>
            <p:spPr>
              <a:xfrm flipV="1">
                <a:off x="1396070" y="1810876"/>
                <a:ext cx="165493" cy="304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9" name="直線コネクタ 1218"/>
              <p:cNvCxnSpPr/>
              <p:nvPr/>
            </p:nvCxnSpPr>
            <p:spPr>
              <a:xfrm flipV="1">
                <a:off x="1271950" y="1099421"/>
                <a:ext cx="124119" cy="304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0" name="直線コネクタ 1219"/>
              <p:cNvCxnSpPr/>
              <p:nvPr/>
            </p:nvCxnSpPr>
            <p:spPr>
              <a:xfrm>
                <a:off x="1271950" y="1810876"/>
                <a:ext cx="124119" cy="304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1" name="直線コネクタ 1220"/>
              <p:cNvCxnSpPr/>
              <p:nvPr/>
            </p:nvCxnSpPr>
            <p:spPr>
              <a:xfrm>
                <a:off x="1271950" y="1404330"/>
                <a:ext cx="0" cy="40654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2" name="直線コネクタ 1221"/>
              <p:cNvCxnSpPr/>
              <p:nvPr/>
            </p:nvCxnSpPr>
            <p:spPr>
              <a:xfrm>
                <a:off x="1396070" y="1099421"/>
                <a:ext cx="0" cy="101636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3" name="直線コネクタ 1222"/>
              <p:cNvCxnSpPr/>
              <p:nvPr/>
            </p:nvCxnSpPr>
            <p:spPr>
              <a:xfrm>
                <a:off x="1189204" y="1404330"/>
                <a:ext cx="0" cy="40654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4" name="直線コネクタ 1223"/>
              <p:cNvCxnSpPr/>
              <p:nvPr/>
            </p:nvCxnSpPr>
            <p:spPr>
              <a:xfrm>
                <a:off x="1189204" y="1404330"/>
                <a:ext cx="8274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5" name="直線コネクタ 1224"/>
              <p:cNvCxnSpPr/>
              <p:nvPr/>
            </p:nvCxnSpPr>
            <p:spPr>
              <a:xfrm>
                <a:off x="1189204" y="1810876"/>
                <a:ext cx="8274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16" name="直線コネクタ 1115"/>
            <p:cNvCxnSpPr/>
            <p:nvPr/>
          </p:nvCxnSpPr>
          <p:spPr>
            <a:xfrm>
              <a:off x="2578201" y="1404330"/>
              <a:ext cx="846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7" name="直線コネクタ 1116"/>
            <p:cNvCxnSpPr/>
            <p:nvPr/>
          </p:nvCxnSpPr>
          <p:spPr>
            <a:xfrm>
              <a:off x="2578025" y="1810876"/>
              <a:ext cx="90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18" name="グループ化 1117"/>
            <p:cNvGrpSpPr/>
            <p:nvPr/>
          </p:nvGrpSpPr>
          <p:grpSpPr>
            <a:xfrm>
              <a:off x="6610473" y="1099421"/>
              <a:ext cx="455105" cy="1016364"/>
              <a:chOff x="8553624" y="1099421"/>
              <a:chExt cx="455105" cy="1016364"/>
            </a:xfrm>
          </p:grpSpPr>
          <p:cxnSp>
            <p:nvCxnSpPr>
              <p:cNvPr id="1202" name="直線コネクタ 1201"/>
              <p:cNvCxnSpPr/>
              <p:nvPr/>
            </p:nvCxnSpPr>
            <p:spPr>
              <a:xfrm>
                <a:off x="9008729" y="1099421"/>
                <a:ext cx="0" cy="101636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3" name="直線コネクタ 1202"/>
              <p:cNvCxnSpPr/>
              <p:nvPr/>
            </p:nvCxnSpPr>
            <p:spPr>
              <a:xfrm>
                <a:off x="8719117" y="1099421"/>
                <a:ext cx="28961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4" name="直線コネクタ 1203"/>
              <p:cNvCxnSpPr/>
              <p:nvPr/>
            </p:nvCxnSpPr>
            <p:spPr>
              <a:xfrm>
                <a:off x="8719117" y="2115785"/>
                <a:ext cx="28961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5" name="直線コネクタ 1204"/>
              <p:cNvCxnSpPr/>
              <p:nvPr/>
            </p:nvCxnSpPr>
            <p:spPr>
              <a:xfrm>
                <a:off x="8553624" y="1810876"/>
                <a:ext cx="165493" cy="304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6" name="直線コネクタ 1205"/>
              <p:cNvCxnSpPr/>
              <p:nvPr/>
            </p:nvCxnSpPr>
            <p:spPr>
              <a:xfrm flipV="1">
                <a:off x="8553624" y="1099421"/>
                <a:ext cx="165493" cy="304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7" name="直線コネクタ 1206"/>
              <p:cNvCxnSpPr/>
              <p:nvPr/>
            </p:nvCxnSpPr>
            <p:spPr>
              <a:xfrm flipV="1">
                <a:off x="8719117" y="1810876"/>
                <a:ext cx="124119" cy="304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8" name="直線コネクタ 1207"/>
              <p:cNvCxnSpPr/>
              <p:nvPr/>
            </p:nvCxnSpPr>
            <p:spPr>
              <a:xfrm>
                <a:off x="8719117" y="1099421"/>
                <a:ext cx="124119" cy="30490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9" name="直線コネクタ 1208"/>
              <p:cNvCxnSpPr/>
              <p:nvPr/>
            </p:nvCxnSpPr>
            <p:spPr>
              <a:xfrm>
                <a:off x="8925983" y="1404330"/>
                <a:ext cx="0" cy="40654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0" name="直線コネクタ 1209"/>
              <p:cNvCxnSpPr/>
              <p:nvPr/>
            </p:nvCxnSpPr>
            <p:spPr>
              <a:xfrm>
                <a:off x="8719117" y="1099421"/>
                <a:ext cx="0" cy="101636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1" name="直線コネクタ 1210"/>
              <p:cNvCxnSpPr/>
              <p:nvPr/>
            </p:nvCxnSpPr>
            <p:spPr>
              <a:xfrm>
                <a:off x="8843236" y="1404330"/>
                <a:ext cx="0" cy="40654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2" name="直線コネクタ 1211"/>
              <p:cNvCxnSpPr/>
              <p:nvPr/>
            </p:nvCxnSpPr>
            <p:spPr>
              <a:xfrm>
                <a:off x="8843236" y="1404330"/>
                <a:ext cx="8274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3" name="直線コネクタ 1212"/>
              <p:cNvCxnSpPr/>
              <p:nvPr/>
            </p:nvCxnSpPr>
            <p:spPr>
              <a:xfrm>
                <a:off x="8843236" y="1810876"/>
                <a:ext cx="8274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19" name="円/楕円 329"/>
            <p:cNvSpPr/>
            <p:nvPr/>
          </p:nvSpPr>
          <p:spPr>
            <a:xfrm>
              <a:off x="3893128" y="1505967"/>
              <a:ext cx="180000" cy="1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1121" name="正方形/長方形 1120"/>
            <p:cNvSpPr/>
            <p:nvPr/>
          </p:nvSpPr>
          <p:spPr>
            <a:xfrm>
              <a:off x="4224114" y="1906366"/>
              <a:ext cx="826648" cy="582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ja-JP" sz="2000" i="1" dirty="0">
                  <a:latin typeface="+mn-lt"/>
                  <a:cs typeface="Times New Roman" pitchFamily="18" charset="0"/>
                </a:rPr>
                <a:t>T</a:t>
              </a:r>
              <a:r>
                <a:rPr lang="en-US" altLang="ja-JP" sz="2000" baseline="-25000" dirty="0">
                  <a:latin typeface="+mn-lt"/>
                  <a:cs typeface="Times New Roman" pitchFamily="18" charset="0"/>
                </a:rPr>
                <a:t>H</a:t>
              </a:r>
            </a:p>
          </p:txBody>
        </p:sp>
        <p:sp>
          <p:nvSpPr>
            <p:cNvPr id="1122" name="正方形/長方形 1121"/>
            <p:cNvSpPr/>
            <p:nvPr/>
          </p:nvSpPr>
          <p:spPr>
            <a:xfrm>
              <a:off x="4620857" y="2065354"/>
              <a:ext cx="826648" cy="582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ja-JP" sz="2000" i="1" dirty="0">
                  <a:latin typeface="+mn-lt"/>
                  <a:cs typeface="Times New Roman" pitchFamily="18" charset="0"/>
                </a:rPr>
                <a:t>T</a:t>
              </a:r>
              <a:r>
                <a:rPr lang="en-US" altLang="ja-JP" sz="2000" baseline="-25000" dirty="0">
                  <a:latin typeface="+mn-lt"/>
                  <a:cs typeface="Times New Roman" pitchFamily="18" charset="0"/>
                </a:rPr>
                <a:t>C</a:t>
              </a:r>
            </a:p>
          </p:txBody>
        </p:sp>
        <p:sp>
          <p:nvSpPr>
            <p:cNvPr id="1123" name="正方形/長方形 1122"/>
            <p:cNvSpPr/>
            <p:nvPr/>
          </p:nvSpPr>
          <p:spPr>
            <a:xfrm>
              <a:off x="1432778" y="2024913"/>
              <a:ext cx="1774955" cy="582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ja-JP" sz="2000" dirty="0">
                  <a:latin typeface="+mn-lt"/>
                  <a:cs typeface="Times New Roman" pitchFamily="18" charset="0"/>
                </a:rPr>
                <a:t>SPK1</a:t>
              </a:r>
              <a:endParaRPr lang="en-US" altLang="ja-JP" sz="2000" baseline="-25000" dirty="0">
                <a:latin typeface="+mn-lt"/>
                <a:cs typeface="Times New Roman" pitchFamily="18" charset="0"/>
              </a:endParaRPr>
            </a:p>
          </p:txBody>
        </p:sp>
        <p:sp>
          <p:nvSpPr>
            <p:cNvPr id="1124" name="正方形/長方形 1123"/>
            <p:cNvSpPr/>
            <p:nvPr/>
          </p:nvSpPr>
          <p:spPr>
            <a:xfrm>
              <a:off x="6290992" y="2019702"/>
              <a:ext cx="1289367" cy="582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ja-JP" sz="2000" dirty="0">
                  <a:latin typeface="+mn-lt"/>
                  <a:cs typeface="Times New Roman" pitchFamily="18" charset="0"/>
                </a:rPr>
                <a:t>SPK2</a:t>
              </a:r>
              <a:endParaRPr lang="en-US" altLang="ja-JP" sz="2000" baseline="-25000" dirty="0">
                <a:latin typeface="+mn-lt"/>
                <a:cs typeface="Times New Roman" pitchFamily="18" charset="0"/>
              </a:endParaRPr>
            </a:p>
          </p:txBody>
        </p:sp>
        <p:grpSp>
          <p:nvGrpSpPr>
            <p:cNvPr id="1125" name="グループ化 1124"/>
            <p:cNvGrpSpPr/>
            <p:nvPr/>
          </p:nvGrpSpPr>
          <p:grpSpPr>
            <a:xfrm>
              <a:off x="4662280" y="1417056"/>
              <a:ext cx="144790" cy="381094"/>
              <a:chOff x="7867179" y="37534054"/>
              <a:chExt cx="648072" cy="1800200"/>
            </a:xfrm>
          </p:grpSpPr>
          <p:sp>
            <p:nvSpPr>
              <p:cNvPr id="1190" name="正方形/長方形 1189"/>
              <p:cNvSpPr/>
              <p:nvPr/>
            </p:nvSpPr>
            <p:spPr>
              <a:xfrm>
                <a:off x="7867179" y="37534054"/>
                <a:ext cx="648072" cy="1800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 dirty="0"/>
              </a:p>
            </p:txBody>
          </p:sp>
          <p:cxnSp>
            <p:nvCxnSpPr>
              <p:cNvPr id="1191" name="直線コネクタ 1190"/>
              <p:cNvCxnSpPr/>
              <p:nvPr/>
            </p:nvCxnSpPr>
            <p:spPr>
              <a:xfrm>
                <a:off x="7867179" y="376780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2" name="直線コネクタ 1191"/>
              <p:cNvCxnSpPr/>
              <p:nvPr/>
            </p:nvCxnSpPr>
            <p:spPr>
              <a:xfrm>
                <a:off x="7867179" y="378304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3" name="直線コネクタ 1192"/>
              <p:cNvCxnSpPr/>
              <p:nvPr/>
            </p:nvCxnSpPr>
            <p:spPr>
              <a:xfrm>
                <a:off x="7867179" y="379828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4" name="直線コネクタ 1193"/>
              <p:cNvCxnSpPr/>
              <p:nvPr/>
            </p:nvCxnSpPr>
            <p:spPr>
              <a:xfrm>
                <a:off x="7867179" y="381352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5" name="直線コネクタ 1194"/>
              <p:cNvCxnSpPr/>
              <p:nvPr/>
            </p:nvCxnSpPr>
            <p:spPr>
              <a:xfrm>
                <a:off x="7867179" y="382876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6" name="直線コネクタ 1195"/>
              <p:cNvCxnSpPr/>
              <p:nvPr/>
            </p:nvCxnSpPr>
            <p:spPr>
              <a:xfrm>
                <a:off x="7867179" y="384400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7" name="直線コネクタ 1196"/>
              <p:cNvCxnSpPr/>
              <p:nvPr/>
            </p:nvCxnSpPr>
            <p:spPr>
              <a:xfrm>
                <a:off x="7867179" y="385924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8" name="直線コネクタ 1197"/>
              <p:cNvCxnSpPr/>
              <p:nvPr/>
            </p:nvCxnSpPr>
            <p:spPr>
              <a:xfrm>
                <a:off x="7867179" y="387448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9" name="直線コネクタ 1198"/>
              <p:cNvCxnSpPr/>
              <p:nvPr/>
            </p:nvCxnSpPr>
            <p:spPr>
              <a:xfrm>
                <a:off x="7867179" y="388972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0" name="直線コネクタ 1199"/>
              <p:cNvCxnSpPr/>
              <p:nvPr/>
            </p:nvCxnSpPr>
            <p:spPr>
              <a:xfrm>
                <a:off x="7867179" y="39049670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1" name="直線コネクタ 1200"/>
              <p:cNvCxnSpPr/>
              <p:nvPr/>
            </p:nvCxnSpPr>
            <p:spPr>
              <a:xfrm>
                <a:off x="7867179" y="39190238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6" name="グループ化 1125"/>
            <p:cNvGrpSpPr/>
            <p:nvPr/>
          </p:nvGrpSpPr>
          <p:grpSpPr>
            <a:xfrm>
              <a:off x="3359680" y="1203769"/>
              <a:ext cx="367155" cy="818985"/>
              <a:chOff x="1963972" y="1574358"/>
              <a:chExt cx="367155" cy="818985"/>
            </a:xfrm>
          </p:grpSpPr>
          <p:sp>
            <p:nvSpPr>
              <p:cNvPr id="1188" name="フリーフォーム 1187"/>
              <p:cNvSpPr/>
              <p:nvPr/>
            </p:nvSpPr>
            <p:spPr>
              <a:xfrm>
                <a:off x="1963972" y="1574358"/>
                <a:ext cx="182880" cy="818985"/>
              </a:xfrm>
              <a:custGeom>
                <a:avLst/>
                <a:gdLst>
                  <a:gd name="connsiteX0" fmla="*/ 182880 w 182880"/>
                  <a:gd name="connsiteY0" fmla="*/ 0 h 818985"/>
                  <a:gd name="connsiteX1" fmla="*/ 39757 w 182880"/>
                  <a:gd name="connsiteY1" fmla="*/ 318052 h 818985"/>
                  <a:gd name="connsiteX2" fmla="*/ 127221 w 182880"/>
                  <a:gd name="connsiteY2" fmla="*/ 572494 h 818985"/>
                  <a:gd name="connsiteX3" fmla="*/ 0 w 182880"/>
                  <a:gd name="connsiteY3" fmla="*/ 818985 h 818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880" h="818985">
                    <a:moveTo>
                      <a:pt x="182880" y="0"/>
                    </a:moveTo>
                    <a:cubicBezTo>
                      <a:pt x="115956" y="111318"/>
                      <a:pt x="49033" y="222636"/>
                      <a:pt x="39757" y="318052"/>
                    </a:cubicBezTo>
                    <a:cubicBezTo>
                      <a:pt x="30480" y="413468"/>
                      <a:pt x="133847" y="489005"/>
                      <a:pt x="127221" y="572494"/>
                    </a:cubicBezTo>
                    <a:cubicBezTo>
                      <a:pt x="120595" y="655983"/>
                      <a:pt x="60297" y="737484"/>
                      <a:pt x="0" y="81898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89" name="フリーフォーム 1188"/>
              <p:cNvSpPr/>
              <p:nvPr/>
            </p:nvSpPr>
            <p:spPr>
              <a:xfrm>
                <a:off x="2148247" y="1574358"/>
                <a:ext cx="182880" cy="818985"/>
              </a:xfrm>
              <a:custGeom>
                <a:avLst/>
                <a:gdLst>
                  <a:gd name="connsiteX0" fmla="*/ 182880 w 182880"/>
                  <a:gd name="connsiteY0" fmla="*/ 0 h 818985"/>
                  <a:gd name="connsiteX1" fmla="*/ 39757 w 182880"/>
                  <a:gd name="connsiteY1" fmla="*/ 318052 h 818985"/>
                  <a:gd name="connsiteX2" fmla="*/ 127221 w 182880"/>
                  <a:gd name="connsiteY2" fmla="*/ 572494 h 818985"/>
                  <a:gd name="connsiteX3" fmla="*/ 0 w 182880"/>
                  <a:gd name="connsiteY3" fmla="*/ 818985 h 818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880" h="818985">
                    <a:moveTo>
                      <a:pt x="182880" y="0"/>
                    </a:moveTo>
                    <a:cubicBezTo>
                      <a:pt x="115956" y="111318"/>
                      <a:pt x="49033" y="222636"/>
                      <a:pt x="39757" y="318052"/>
                    </a:cubicBezTo>
                    <a:cubicBezTo>
                      <a:pt x="30480" y="413468"/>
                      <a:pt x="133847" y="489005"/>
                      <a:pt x="127221" y="572494"/>
                    </a:cubicBezTo>
                    <a:cubicBezTo>
                      <a:pt x="120595" y="655983"/>
                      <a:pt x="60297" y="737484"/>
                      <a:pt x="0" y="81898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cxnSp>
          <p:nvCxnSpPr>
            <p:cNvPr id="1127" name="直線コネクタ 1126"/>
            <p:cNvCxnSpPr/>
            <p:nvPr/>
          </p:nvCxnSpPr>
          <p:spPr>
            <a:xfrm>
              <a:off x="3617952" y="1404330"/>
              <a:ext cx="522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8" name="直線コネクタ 1127"/>
            <p:cNvCxnSpPr/>
            <p:nvPr/>
          </p:nvCxnSpPr>
          <p:spPr>
            <a:xfrm>
              <a:off x="3663427" y="1810876"/>
              <a:ext cx="468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29" name="グループ化 1128"/>
            <p:cNvGrpSpPr/>
            <p:nvPr/>
          </p:nvGrpSpPr>
          <p:grpSpPr>
            <a:xfrm>
              <a:off x="5497537" y="1231625"/>
              <a:ext cx="367155" cy="818985"/>
              <a:chOff x="1963972" y="1574358"/>
              <a:chExt cx="367155" cy="818985"/>
            </a:xfrm>
          </p:grpSpPr>
          <p:sp>
            <p:nvSpPr>
              <p:cNvPr id="1186" name="フリーフォーム 1185"/>
              <p:cNvSpPr/>
              <p:nvPr/>
            </p:nvSpPr>
            <p:spPr>
              <a:xfrm>
                <a:off x="1963972" y="1574358"/>
                <a:ext cx="182880" cy="818985"/>
              </a:xfrm>
              <a:custGeom>
                <a:avLst/>
                <a:gdLst>
                  <a:gd name="connsiteX0" fmla="*/ 182880 w 182880"/>
                  <a:gd name="connsiteY0" fmla="*/ 0 h 818985"/>
                  <a:gd name="connsiteX1" fmla="*/ 39757 w 182880"/>
                  <a:gd name="connsiteY1" fmla="*/ 318052 h 818985"/>
                  <a:gd name="connsiteX2" fmla="*/ 127221 w 182880"/>
                  <a:gd name="connsiteY2" fmla="*/ 572494 h 818985"/>
                  <a:gd name="connsiteX3" fmla="*/ 0 w 182880"/>
                  <a:gd name="connsiteY3" fmla="*/ 818985 h 818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880" h="818985">
                    <a:moveTo>
                      <a:pt x="182880" y="0"/>
                    </a:moveTo>
                    <a:cubicBezTo>
                      <a:pt x="115956" y="111318"/>
                      <a:pt x="49033" y="222636"/>
                      <a:pt x="39757" y="318052"/>
                    </a:cubicBezTo>
                    <a:cubicBezTo>
                      <a:pt x="30480" y="413468"/>
                      <a:pt x="133847" y="489005"/>
                      <a:pt x="127221" y="572494"/>
                    </a:cubicBezTo>
                    <a:cubicBezTo>
                      <a:pt x="120595" y="655983"/>
                      <a:pt x="60297" y="737484"/>
                      <a:pt x="0" y="81898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87" name="フリーフォーム 1186"/>
              <p:cNvSpPr/>
              <p:nvPr/>
            </p:nvSpPr>
            <p:spPr>
              <a:xfrm>
                <a:off x="2148247" y="1574358"/>
                <a:ext cx="182880" cy="818985"/>
              </a:xfrm>
              <a:custGeom>
                <a:avLst/>
                <a:gdLst>
                  <a:gd name="connsiteX0" fmla="*/ 182880 w 182880"/>
                  <a:gd name="connsiteY0" fmla="*/ 0 h 818985"/>
                  <a:gd name="connsiteX1" fmla="*/ 39757 w 182880"/>
                  <a:gd name="connsiteY1" fmla="*/ 318052 h 818985"/>
                  <a:gd name="connsiteX2" fmla="*/ 127221 w 182880"/>
                  <a:gd name="connsiteY2" fmla="*/ 572494 h 818985"/>
                  <a:gd name="connsiteX3" fmla="*/ 0 w 182880"/>
                  <a:gd name="connsiteY3" fmla="*/ 818985 h 818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880" h="818985">
                    <a:moveTo>
                      <a:pt x="182880" y="0"/>
                    </a:moveTo>
                    <a:cubicBezTo>
                      <a:pt x="115956" y="111318"/>
                      <a:pt x="49033" y="222636"/>
                      <a:pt x="39757" y="318052"/>
                    </a:cubicBezTo>
                    <a:cubicBezTo>
                      <a:pt x="30480" y="413468"/>
                      <a:pt x="133847" y="489005"/>
                      <a:pt x="127221" y="572494"/>
                    </a:cubicBezTo>
                    <a:cubicBezTo>
                      <a:pt x="120595" y="655983"/>
                      <a:pt x="60297" y="737484"/>
                      <a:pt x="0" y="81898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cxnSp>
          <p:nvCxnSpPr>
            <p:cNvPr id="1130" name="直線コネクタ 1129"/>
            <p:cNvCxnSpPr/>
            <p:nvPr/>
          </p:nvCxnSpPr>
          <p:spPr>
            <a:xfrm>
              <a:off x="5026297" y="1404330"/>
              <a:ext cx="558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1" name="直線コネクタ 1130"/>
            <p:cNvCxnSpPr/>
            <p:nvPr/>
          </p:nvCxnSpPr>
          <p:spPr>
            <a:xfrm>
              <a:off x="5026297" y="1810876"/>
              <a:ext cx="594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2" name="直線コネクタ 1131"/>
            <p:cNvCxnSpPr/>
            <p:nvPr/>
          </p:nvCxnSpPr>
          <p:spPr>
            <a:xfrm>
              <a:off x="5764385" y="1404330"/>
              <a:ext cx="846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3" name="直線コネクタ 1132"/>
            <p:cNvCxnSpPr/>
            <p:nvPr/>
          </p:nvCxnSpPr>
          <p:spPr>
            <a:xfrm>
              <a:off x="5800385" y="1810876"/>
              <a:ext cx="81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4" name="グループ化 1133"/>
            <p:cNvGrpSpPr/>
            <p:nvPr/>
          </p:nvGrpSpPr>
          <p:grpSpPr>
            <a:xfrm>
              <a:off x="3374047" y="2899897"/>
              <a:ext cx="696354" cy="681766"/>
              <a:chOff x="2013235" y="2109114"/>
              <a:chExt cx="657653" cy="639155"/>
            </a:xfrm>
          </p:grpSpPr>
          <p:sp>
            <p:nvSpPr>
              <p:cNvPr id="1184" name="正方形/長方形 1183"/>
              <p:cNvSpPr/>
              <p:nvPr/>
            </p:nvSpPr>
            <p:spPr>
              <a:xfrm>
                <a:off x="2013235" y="2109114"/>
                <a:ext cx="657653" cy="63915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1185" name="テキスト ボックス 1184"/>
              <p:cNvSpPr txBox="1"/>
              <p:nvPr/>
            </p:nvSpPr>
            <p:spPr>
              <a:xfrm>
                <a:off x="2072451" y="2176474"/>
                <a:ext cx="532631" cy="4623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kumimoji="1" lang="en-US" altLang="ja-JP" sz="2200" dirty="0" smtClean="0">
                    <a:latin typeface="+mn-lt"/>
                    <a:cs typeface="Times New Roman" panose="02020603050405020304" pitchFamily="18" charset="0"/>
                  </a:rPr>
                  <a:t>|</a:t>
                </a:r>
                <a:r>
                  <a:rPr kumimoji="1" lang="ja-JP" altLang="en-US" sz="2200" dirty="0" smtClean="0">
                    <a:latin typeface="+mn-lt"/>
                    <a:cs typeface="Times New Roman" panose="02020603050405020304" pitchFamily="18" charset="0"/>
                  </a:rPr>
                  <a:t>・</a:t>
                </a:r>
                <a:r>
                  <a:rPr kumimoji="1" lang="en-US" altLang="ja-JP" sz="2200" dirty="0" smtClean="0">
                    <a:latin typeface="+mn-lt"/>
                    <a:cs typeface="Times New Roman" panose="02020603050405020304" pitchFamily="18" charset="0"/>
                  </a:rPr>
                  <a:t>|</a:t>
                </a:r>
                <a:endParaRPr kumimoji="1" lang="ja-JP" altLang="en-US" sz="2200" dirty="0">
                  <a:latin typeface="+mn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35" name="グループ化 1134"/>
            <p:cNvGrpSpPr/>
            <p:nvPr/>
          </p:nvGrpSpPr>
          <p:grpSpPr>
            <a:xfrm>
              <a:off x="4423357" y="2891103"/>
              <a:ext cx="724210" cy="681765"/>
              <a:chOff x="2093292" y="2109113"/>
              <a:chExt cx="683961" cy="639154"/>
            </a:xfrm>
          </p:grpSpPr>
          <p:sp>
            <p:nvSpPr>
              <p:cNvPr id="1182" name="正方形/長方形 1181"/>
              <p:cNvSpPr/>
              <p:nvPr/>
            </p:nvSpPr>
            <p:spPr>
              <a:xfrm>
                <a:off x="2099538" y="2109113"/>
                <a:ext cx="657654" cy="63915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1183" name="テキスト ボックス 1182"/>
              <p:cNvSpPr txBox="1"/>
              <p:nvPr/>
            </p:nvSpPr>
            <p:spPr>
              <a:xfrm>
                <a:off x="2093292" y="2212640"/>
                <a:ext cx="683961" cy="4203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ja-JP" sz="2000" dirty="0" smtClean="0">
                    <a:latin typeface="+mn-lt"/>
                    <a:cs typeface="Times New Roman" panose="02020603050405020304" pitchFamily="18" charset="0"/>
                  </a:rPr>
                  <a:t>LPF</a:t>
                </a:r>
                <a:endParaRPr kumimoji="1" lang="ja-JP" altLang="en-US" sz="2000" dirty="0">
                  <a:latin typeface="+mn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36" name="グループ化 1135"/>
            <p:cNvGrpSpPr/>
            <p:nvPr/>
          </p:nvGrpSpPr>
          <p:grpSpPr>
            <a:xfrm>
              <a:off x="5368941" y="2891103"/>
              <a:ext cx="962636" cy="681765"/>
              <a:chOff x="2079374" y="2109113"/>
              <a:chExt cx="909136" cy="639154"/>
            </a:xfrm>
          </p:grpSpPr>
          <p:sp>
            <p:nvSpPr>
              <p:cNvPr id="1180" name="正方形/長方形 1179"/>
              <p:cNvSpPr/>
              <p:nvPr/>
            </p:nvSpPr>
            <p:spPr>
              <a:xfrm>
                <a:off x="2205021" y="2109113"/>
                <a:ext cx="657654" cy="63915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81" name="テキスト ボックス 1180"/>
                  <p:cNvSpPr txBox="1"/>
                  <p:nvPr/>
                </p:nvSpPr>
                <p:spPr>
                  <a:xfrm>
                    <a:off x="2079374" y="2196000"/>
                    <a:ext cx="909136" cy="42033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kumimoji="1" lang="el-GR" altLang="ja-JP" sz="200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a14:m>
                    <a:r>
                      <a:rPr kumimoji="1" lang="en-US" altLang="ja-JP" sz="2000" dirty="0" smtClean="0">
                        <a:latin typeface="+mn-lt"/>
                        <a:cs typeface="Times New Roman" panose="02020603050405020304" pitchFamily="18" charset="0"/>
                      </a:rPr>
                      <a:t>/2</a:t>
                    </a:r>
                    <a:endParaRPr kumimoji="1" lang="ja-JP" altLang="en-US" sz="2000" dirty="0">
                      <a:latin typeface="+mn-lt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77" name="テキスト ボックス 27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79374" y="2196000"/>
                    <a:ext cx="909136" cy="42033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30000" r="-5660" b="-46000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37" name="グループ化 1136"/>
            <p:cNvGrpSpPr/>
            <p:nvPr/>
          </p:nvGrpSpPr>
          <p:grpSpPr>
            <a:xfrm>
              <a:off x="5480218" y="4578956"/>
              <a:ext cx="696354" cy="681765"/>
              <a:chOff x="2162114" y="2353432"/>
              <a:chExt cx="657653" cy="639154"/>
            </a:xfrm>
          </p:grpSpPr>
          <p:sp>
            <p:nvSpPr>
              <p:cNvPr id="1178" name="正方形/長方形 1177"/>
              <p:cNvSpPr/>
              <p:nvPr/>
            </p:nvSpPr>
            <p:spPr>
              <a:xfrm>
                <a:off x="2162114" y="2353432"/>
                <a:ext cx="657653" cy="63915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1179" name="テキスト ボックス 1178"/>
              <p:cNvSpPr txBox="1"/>
              <p:nvPr/>
            </p:nvSpPr>
            <p:spPr>
              <a:xfrm>
                <a:off x="2231355" y="2456033"/>
                <a:ext cx="532634" cy="4203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ja-JP" sz="2000" dirty="0" smtClean="0">
                    <a:latin typeface="+mn-lt"/>
                    <a:cs typeface="Times New Roman" panose="02020603050405020304" pitchFamily="18" charset="0"/>
                  </a:rPr>
                  <a:t>PI</a:t>
                </a:r>
                <a:endParaRPr kumimoji="1" lang="ja-JP" altLang="en-US" sz="2000" dirty="0">
                  <a:latin typeface="+mn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38" name="グループ化 1137"/>
            <p:cNvGrpSpPr/>
            <p:nvPr/>
          </p:nvGrpSpPr>
          <p:grpSpPr>
            <a:xfrm>
              <a:off x="8641067" y="1306281"/>
              <a:ext cx="576064" cy="582868"/>
              <a:chOff x="6323533" y="3351684"/>
              <a:chExt cx="576064" cy="582868"/>
            </a:xfrm>
          </p:grpSpPr>
          <p:sp>
            <p:nvSpPr>
              <p:cNvPr id="1176" name="楕円 1175"/>
              <p:cNvSpPr/>
              <p:nvPr/>
            </p:nvSpPr>
            <p:spPr>
              <a:xfrm>
                <a:off x="6332112" y="3387480"/>
                <a:ext cx="540001" cy="540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77" name="テキスト ボックス 1176"/>
              <p:cNvSpPr txBox="1"/>
              <p:nvPr/>
            </p:nvSpPr>
            <p:spPr>
              <a:xfrm>
                <a:off x="6323533" y="3351684"/>
                <a:ext cx="576064" cy="582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000" dirty="0" smtClean="0">
                    <a:latin typeface="+mn-lt"/>
                    <a:cs typeface="Times New Roman" panose="02020603050405020304" pitchFamily="18" charset="0"/>
                  </a:rPr>
                  <a:t>～</a:t>
                </a:r>
                <a:endParaRPr kumimoji="1" lang="ja-JP" altLang="en-US" sz="2000" dirty="0">
                  <a:latin typeface="+mn-lt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139" name="直線矢印コネクタ 1138"/>
            <p:cNvCxnSpPr/>
            <p:nvPr/>
          </p:nvCxnSpPr>
          <p:spPr>
            <a:xfrm flipH="1">
              <a:off x="7076740" y="1609175"/>
              <a:ext cx="432000" cy="121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0" name="直線矢印コネクタ 1139"/>
            <p:cNvCxnSpPr/>
            <p:nvPr/>
          </p:nvCxnSpPr>
          <p:spPr>
            <a:xfrm flipH="1" flipV="1">
              <a:off x="1259635" y="1144013"/>
              <a:ext cx="1401027" cy="454507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1" name="直線矢印コネクタ 1140"/>
            <p:cNvCxnSpPr/>
            <p:nvPr/>
          </p:nvCxnSpPr>
          <p:spPr>
            <a:xfrm flipV="1">
              <a:off x="4056174" y="3237292"/>
              <a:ext cx="396000" cy="111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2" name="楕円 1141"/>
            <p:cNvSpPr/>
            <p:nvPr/>
          </p:nvSpPr>
          <p:spPr>
            <a:xfrm>
              <a:off x="5778612" y="4031802"/>
              <a:ext cx="108000" cy="1080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143" name="直線矢印コネクタ 1142"/>
            <p:cNvCxnSpPr/>
            <p:nvPr/>
          </p:nvCxnSpPr>
          <p:spPr>
            <a:xfrm flipH="1">
              <a:off x="5830766" y="4152345"/>
              <a:ext cx="1" cy="41954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4" name="直線矢印コネクタ 1143"/>
            <p:cNvCxnSpPr/>
            <p:nvPr/>
          </p:nvCxnSpPr>
          <p:spPr>
            <a:xfrm flipH="1" flipV="1">
              <a:off x="5899145" y="4084312"/>
              <a:ext cx="432000" cy="111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5" name="テキスト ボックス 1144"/>
            <p:cNvSpPr txBox="1"/>
            <p:nvPr/>
          </p:nvSpPr>
          <p:spPr>
            <a:xfrm>
              <a:off x="5821622" y="3882696"/>
              <a:ext cx="401801" cy="58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000" dirty="0">
                  <a:latin typeface="+mn-lt"/>
                  <a:cs typeface="Times New Roman" panose="02020603050405020304" pitchFamily="18" charset="0"/>
                </a:rPr>
                <a:t>－</a:t>
              </a:r>
              <a:endParaRPr kumimoji="1" lang="ja-JP" altLang="en-US" sz="2000" dirty="0">
                <a:latin typeface="+mn-lt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6" name="テキスト ボックス 1145"/>
                <p:cNvSpPr txBox="1"/>
                <p:nvPr/>
              </p:nvSpPr>
              <p:spPr>
                <a:xfrm>
                  <a:off x="5435950" y="3531896"/>
                  <a:ext cx="174620" cy="55241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1" lang="en-US" altLang="ja-JP" sz="24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sz="24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</m:acc>
                      </m:oMath>
                    </m:oMathPara>
                  </a14:m>
                  <a:endParaRPr kumimoji="1" lang="ja-JP" altLang="en-US" sz="2400" dirty="0">
                    <a:latin typeface="+mn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2" name="テキスト ボックス 2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5950" y="3531896"/>
                  <a:ext cx="174620" cy="552414"/>
                </a:xfrm>
                <a:prstGeom prst="rect">
                  <a:avLst/>
                </a:prstGeom>
                <a:blipFill>
                  <a:blip r:embed="rId9"/>
                  <a:stretch>
                    <a:fillRect r="-5789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7" name="テキスト ボックス 1146"/>
                <p:cNvSpPr txBox="1"/>
                <p:nvPr/>
              </p:nvSpPr>
              <p:spPr>
                <a:xfrm>
                  <a:off x="6300941" y="3670711"/>
                  <a:ext cx="616901" cy="5380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24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243" name="テキスト ボックス 2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0941" y="3670711"/>
                  <a:ext cx="616901" cy="538029"/>
                </a:xfrm>
                <a:prstGeom prst="rect">
                  <a:avLst/>
                </a:prstGeom>
                <a:blipFill>
                  <a:blip r:embed="rId10"/>
                  <a:stretch>
                    <a:fillRect l="-13235" b="-819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48" name="テキスト ボックス 1147"/>
            <p:cNvSpPr txBox="1"/>
            <p:nvPr/>
          </p:nvSpPr>
          <p:spPr>
            <a:xfrm>
              <a:off x="6996943" y="676689"/>
              <a:ext cx="545822" cy="76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i="1" dirty="0" smtClean="0">
                  <a:latin typeface="+mn-lt"/>
                  <a:cs typeface="Times New Roman" panose="02020603050405020304" pitchFamily="18" charset="0"/>
                </a:rPr>
                <a:t>u</a:t>
              </a:r>
              <a:endParaRPr kumimoji="1" lang="ja-JP" altLang="en-US" sz="2800" i="1" dirty="0"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1149" name="テキスト ボックス 1148"/>
            <p:cNvSpPr txBox="1"/>
            <p:nvPr/>
          </p:nvSpPr>
          <p:spPr>
            <a:xfrm>
              <a:off x="4625889" y="5058678"/>
              <a:ext cx="552209" cy="672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i="1" dirty="0">
                  <a:latin typeface="+mn-lt"/>
                  <a:cs typeface="Times New Roman" panose="02020603050405020304" pitchFamily="18" charset="0"/>
                </a:rPr>
                <a:t>y</a:t>
              </a:r>
              <a:endParaRPr kumimoji="1" lang="ja-JP" altLang="en-US" sz="2400" i="1" dirty="0">
                <a:latin typeface="+mn-lt"/>
                <a:cs typeface="Times New Roman" panose="02020603050405020304" pitchFamily="18" charset="0"/>
              </a:endParaRPr>
            </a:p>
          </p:txBody>
        </p:sp>
        <p:grpSp>
          <p:nvGrpSpPr>
            <p:cNvPr id="1150" name="グループ化 1149"/>
            <p:cNvGrpSpPr/>
            <p:nvPr/>
          </p:nvGrpSpPr>
          <p:grpSpPr>
            <a:xfrm>
              <a:off x="4364989" y="4586369"/>
              <a:ext cx="739373" cy="681765"/>
              <a:chOff x="2049524" y="2366337"/>
              <a:chExt cx="698282" cy="639154"/>
            </a:xfrm>
            <a:noFill/>
          </p:grpSpPr>
          <p:sp>
            <p:nvSpPr>
              <p:cNvPr id="1174" name="正方形/長方形 1173"/>
              <p:cNvSpPr/>
              <p:nvPr/>
            </p:nvSpPr>
            <p:spPr>
              <a:xfrm>
                <a:off x="2051983" y="2366337"/>
                <a:ext cx="657656" cy="63915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1175" name="テキスト ボックス 1174"/>
              <p:cNvSpPr txBox="1"/>
              <p:nvPr/>
            </p:nvSpPr>
            <p:spPr>
              <a:xfrm>
                <a:off x="2049524" y="2465004"/>
                <a:ext cx="698282" cy="420337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ja-JP" sz="2000" dirty="0" smtClean="0">
                    <a:latin typeface="+mn-lt"/>
                    <a:cs typeface="Times New Roman" panose="02020603050405020304" pitchFamily="18" charset="0"/>
                  </a:rPr>
                  <a:t>T(</a:t>
                </a:r>
                <a:r>
                  <a:rPr lang="en-US" altLang="ja-JP" sz="2000" i="1" dirty="0">
                    <a:latin typeface="+mn-lt"/>
                    <a:cs typeface="Times New Roman" panose="02020603050405020304" pitchFamily="18" charset="0"/>
                  </a:rPr>
                  <a:t>y</a:t>
                </a:r>
                <a:r>
                  <a:rPr lang="en-US" altLang="ja-JP" sz="2000" dirty="0" smtClean="0">
                    <a:latin typeface="+mn-lt"/>
                    <a:cs typeface="Times New Roman" panose="02020603050405020304" pitchFamily="18" charset="0"/>
                  </a:rPr>
                  <a:t>)</a:t>
                </a:r>
                <a:endParaRPr kumimoji="1" lang="ja-JP" altLang="en-US" sz="2000" dirty="0">
                  <a:latin typeface="+mn-lt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151" name="直線矢印コネクタ 1150"/>
            <p:cNvCxnSpPr/>
            <p:nvPr/>
          </p:nvCxnSpPr>
          <p:spPr>
            <a:xfrm flipH="1">
              <a:off x="5828395" y="3565856"/>
              <a:ext cx="0" cy="47199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2" name="直線矢印コネクタ 1151"/>
            <p:cNvCxnSpPr>
              <a:stCxn id="1119" idx="4"/>
            </p:cNvCxnSpPr>
            <p:nvPr/>
          </p:nvCxnSpPr>
          <p:spPr>
            <a:xfrm flipH="1">
              <a:off x="3724374" y="1685967"/>
              <a:ext cx="258754" cy="47856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53" name="グループ化 1152"/>
            <p:cNvGrpSpPr/>
            <p:nvPr/>
          </p:nvGrpSpPr>
          <p:grpSpPr>
            <a:xfrm>
              <a:off x="5475" y="1303838"/>
              <a:ext cx="576068" cy="585920"/>
              <a:chOff x="6108123" y="3332310"/>
              <a:chExt cx="576068" cy="585920"/>
            </a:xfrm>
          </p:grpSpPr>
          <p:sp>
            <p:nvSpPr>
              <p:cNvPr id="1172" name="楕円 1171"/>
              <p:cNvSpPr/>
              <p:nvPr/>
            </p:nvSpPr>
            <p:spPr>
              <a:xfrm>
                <a:off x="6124253" y="3378231"/>
                <a:ext cx="540001" cy="53999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73" name="テキスト ボックス 1172"/>
              <p:cNvSpPr txBox="1"/>
              <p:nvPr/>
            </p:nvSpPr>
            <p:spPr>
              <a:xfrm>
                <a:off x="6108123" y="3332310"/>
                <a:ext cx="576068" cy="582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000" dirty="0" smtClean="0">
                    <a:latin typeface="+mn-lt"/>
                    <a:cs typeface="Times New Roman" panose="02020603050405020304" pitchFamily="18" charset="0"/>
                  </a:rPr>
                  <a:t>～</a:t>
                </a:r>
                <a:endParaRPr kumimoji="1" lang="ja-JP" altLang="en-US" sz="2000" dirty="0">
                  <a:latin typeface="+mn-lt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154" name="直線矢印コネクタ 1153"/>
            <p:cNvCxnSpPr/>
            <p:nvPr/>
          </p:nvCxnSpPr>
          <p:spPr>
            <a:xfrm rot="10800000" flipH="1">
              <a:off x="1689275" y="1603082"/>
              <a:ext cx="432000" cy="121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5" name="直線矢印コネクタ 1154"/>
            <p:cNvCxnSpPr/>
            <p:nvPr/>
          </p:nvCxnSpPr>
          <p:spPr>
            <a:xfrm flipV="1">
              <a:off x="5116334" y="3236182"/>
              <a:ext cx="396000" cy="111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6" name="直線矢印コネクタ 1155"/>
            <p:cNvCxnSpPr/>
            <p:nvPr/>
          </p:nvCxnSpPr>
          <p:spPr>
            <a:xfrm flipH="1">
              <a:off x="5054830" y="4909547"/>
              <a:ext cx="413999" cy="121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7" name="テキスト ボックス 1156"/>
            <p:cNvSpPr txBox="1"/>
            <p:nvPr/>
          </p:nvSpPr>
          <p:spPr>
            <a:xfrm>
              <a:off x="1545403" y="653206"/>
              <a:ext cx="545822" cy="76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i="1" dirty="0" smtClean="0">
                  <a:latin typeface="+mn-lt"/>
                  <a:cs typeface="Times New Roman" panose="02020603050405020304" pitchFamily="18" charset="0"/>
                </a:rPr>
                <a:t>w</a:t>
              </a:r>
              <a:endParaRPr kumimoji="1" lang="ja-JP" altLang="en-US" sz="2800" i="1" dirty="0">
                <a:latin typeface="+mn-lt"/>
                <a:cs typeface="Times New Roman" panose="02020603050405020304" pitchFamily="18" charset="0"/>
              </a:endParaRPr>
            </a:p>
          </p:txBody>
        </p:sp>
        <p:grpSp>
          <p:nvGrpSpPr>
            <p:cNvPr id="1158" name="グループ化 1157"/>
            <p:cNvGrpSpPr/>
            <p:nvPr/>
          </p:nvGrpSpPr>
          <p:grpSpPr>
            <a:xfrm>
              <a:off x="1008525" y="1310929"/>
              <a:ext cx="714009" cy="681765"/>
              <a:chOff x="1972615" y="2276870"/>
              <a:chExt cx="674326" cy="639154"/>
            </a:xfrm>
          </p:grpSpPr>
          <p:sp>
            <p:nvSpPr>
              <p:cNvPr id="1170" name="正方形/長方形 1169"/>
              <p:cNvSpPr/>
              <p:nvPr/>
            </p:nvSpPr>
            <p:spPr>
              <a:xfrm>
                <a:off x="1972615" y="2276870"/>
                <a:ext cx="657652" cy="63915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1171" name="テキスト ボックス 1170"/>
              <p:cNvSpPr txBox="1"/>
              <p:nvPr/>
            </p:nvSpPr>
            <p:spPr>
              <a:xfrm>
                <a:off x="1980032" y="2353340"/>
                <a:ext cx="666909" cy="4172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ja-JP" sz="2000" dirty="0" smtClean="0">
                    <a:latin typeface="+mn-lt"/>
                    <a:cs typeface="Times New Roman" panose="02020603050405020304" pitchFamily="18" charset="0"/>
                  </a:rPr>
                  <a:t>G(t)</a:t>
                </a:r>
                <a:endParaRPr kumimoji="1" lang="ja-JP" altLang="en-US" sz="2000" dirty="0">
                  <a:latin typeface="+mn-lt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159" name="直線矢印コネクタ 1158"/>
            <p:cNvCxnSpPr/>
            <p:nvPr/>
          </p:nvCxnSpPr>
          <p:spPr>
            <a:xfrm rot="10800000" flipH="1">
              <a:off x="573581" y="1604083"/>
              <a:ext cx="432000" cy="121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60" name="グループ化 1159"/>
            <p:cNvGrpSpPr/>
            <p:nvPr/>
          </p:nvGrpSpPr>
          <p:grpSpPr>
            <a:xfrm>
              <a:off x="7374833" y="1319602"/>
              <a:ext cx="974274" cy="681765"/>
              <a:chOff x="1930501" y="2276870"/>
              <a:chExt cx="920128" cy="639154"/>
            </a:xfrm>
          </p:grpSpPr>
          <p:sp>
            <p:nvSpPr>
              <p:cNvPr id="1168" name="正方形/長方形 1167"/>
              <p:cNvSpPr/>
              <p:nvPr/>
            </p:nvSpPr>
            <p:spPr>
              <a:xfrm>
                <a:off x="2070770" y="2276870"/>
                <a:ext cx="657655" cy="63915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1169" name="テキスト ボックス 1168"/>
              <p:cNvSpPr txBox="1"/>
              <p:nvPr/>
            </p:nvSpPr>
            <p:spPr>
              <a:xfrm>
                <a:off x="1930501" y="2333766"/>
                <a:ext cx="920128" cy="4172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ja-JP" sz="2000" dirty="0" smtClean="0">
                    <a:latin typeface="+mn-lt"/>
                    <a:cs typeface="Times New Roman" panose="02020603050405020304" pitchFamily="18" charset="0"/>
                  </a:rPr>
                  <a:t>G(t)</a:t>
                </a:r>
                <a:endParaRPr kumimoji="1" lang="ja-JP" altLang="en-US" sz="2000" dirty="0">
                  <a:latin typeface="+mn-lt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161" name="直線矢印コネクタ 1160"/>
            <p:cNvCxnSpPr/>
            <p:nvPr/>
          </p:nvCxnSpPr>
          <p:spPr>
            <a:xfrm flipH="1">
              <a:off x="8220541" y="1606997"/>
              <a:ext cx="432000" cy="121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2" name="直線矢印コネクタ 1161"/>
            <p:cNvCxnSpPr/>
            <p:nvPr/>
          </p:nvCxnSpPr>
          <p:spPr>
            <a:xfrm flipH="1">
              <a:off x="4697545" y="5267600"/>
              <a:ext cx="1" cy="38952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3" name="楕円 1162"/>
            <p:cNvSpPr/>
            <p:nvPr/>
          </p:nvSpPr>
          <p:spPr>
            <a:xfrm>
              <a:off x="4644007" y="5638834"/>
              <a:ext cx="108000" cy="1080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164" name="直線コネクタ 1163"/>
            <p:cNvCxnSpPr>
              <a:stCxn id="1163" idx="2"/>
            </p:cNvCxnSpPr>
            <p:nvPr/>
          </p:nvCxnSpPr>
          <p:spPr>
            <a:xfrm flipH="1">
              <a:off x="2660662" y="5692835"/>
              <a:ext cx="1983345" cy="0"/>
            </a:xfrm>
            <a:prstGeom prst="line">
              <a:avLst/>
            </a:prstGeom>
            <a:ln w="19050">
              <a:solidFill>
                <a:schemeClr val="tx1"/>
              </a:solidFill>
              <a:headEnd w="sm" len="sm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5" name="直線コネクタ 1164"/>
            <p:cNvCxnSpPr/>
            <p:nvPr/>
          </p:nvCxnSpPr>
          <p:spPr>
            <a:xfrm flipH="1">
              <a:off x="4741278" y="5700583"/>
              <a:ext cx="1983345" cy="0"/>
            </a:xfrm>
            <a:prstGeom prst="line">
              <a:avLst/>
            </a:prstGeom>
            <a:ln w="19050">
              <a:solidFill>
                <a:schemeClr val="tx1"/>
              </a:solidFill>
              <a:headEnd w="sm" len="sm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6" name="直線矢印コネクタ 1165"/>
            <p:cNvCxnSpPr/>
            <p:nvPr/>
          </p:nvCxnSpPr>
          <p:spPr>
            <a:xfrm flipV="1">
              <a:off x="6724624" y="1144013"/>
              <a:ext cx="1229016" cy="454507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7" name="直線矢印コネクタ 1166"/>
            <p:cNvCxnSpPr/>
            <p:nvPr/>
          </p:nvCxnSpPr>
          <p:spPr>
            <a:xfrm flipH="1">
              <a:off x="3721984" y="2164534"/>
              <a:ext cx="0" cy="73420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6" name="グループ化 1225"/>
          <p:cNvGrpSpPr/>
          <p:nvPr/>
        </p:nvGrpSpPr>
        <p:grpSpPr>
          <a:xfrm>
            <a:off x="5316433" y="1148884"/>
            <a:ext cx="1203242" cy="1065674"/>
            <a:chOff x="5316433" y="1148884"/>
            <a:chExt cx="1203242" cy="1065674"/>
          </a:xfrm>
        </p:grpSpPr>
        <p:cxnSp>
          <p:nvCxnSpPr>
            <p:cNvPr id="1227" name="直線矢印コネクタ 1226"/>
            <p:cNvCxnSpPr/>
            <p:nvPr/>
          </p:nvCxnSpPr>
          <p:spPr>
            <a:xfrm flipV="1">
              <a:off x="5541032" y="2213796"/>
              <a:ext cx="266140" cy="762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8" name="直線矢印コネクタ 1227"/>
            <p:cNvCxnSpPr/>
            <p:nvPr/>
          </p:nvCxnSpPr>
          <p:spPr>
            <a:xfrm flipH="1">
              <a:off x="5318039" y="1148884"/>
              <a:ext cx="173901" cy="328514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w="sm" len="sm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9" name="直線矢印コネクタ 1228"/>
            <p:cNvCxnSpPr/>
            <p:nvPr/>
          </p:nvCxnSpPr>
          <p:spPr>
            <a:xfrm flipV="1">
              <a:off x="6253535" y="2213035"/>
              <a:ext cx="266140" cy="762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0" name="直線矢印コネクタ 1229"/>
            <p:cNvCxnSpPr/>
            <p:nvPr/>
          </p:nvCxnSpPr>
          <p:spPr>
            <a:xfrm flipH="1">
              <a:off x="5316433" y="1477398"/>
              <a:ext cx="0" cy="5040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1" name="グループ化 1230"/>
          <p:cNvGrpSpPr/>
          <p:nvPr/>
        </p:nvGrpSpPr>
        <p:grpSpPr>
          <a:xfrm>
            <a:off x="6732091" y="2439340"/>
            <a:ext cx="337884" cy="690598"/>
            <a:chOff x="6732091" y="2439340"/>
            <a:chExt cx="337884" cy="690598"/>
          </a:xfrm>
        </p:grpSpPr>
        <p:cxnSp>
          <p:nvCxnSpPr>
            <p:cNvPr id="1232" name="直線矢印コネクタ 1231"/>
            <p:cNvCxnSpPr/>
            <p:nvPr/>
          </p:nvCxnSpPr>
          <p:spPr>
            <a:xfrm flipH="1">
              <a:off x="6733684" y="2841938"/>
              <a:ext cx="1" cy="2880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3" name="直線矢印コネクタ 1232"/>
            <p:cNvCxnSpPr/>
            <p:nvPr/>
          </p:nvCxnSpPr>
          <p:spPr>
            <a:xfrm flipH="1" flipV="1">
              <a:off x="6779640" y="2795236"/>
              <a:ext cx="290335" cy="762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4" name="直線矢印コネクタ 1233"/>
            <p:cNvCxnSpPr/>
            <p:nvPr/>
          </p:nvCxnSpPr>
          <p:spPr>
            <a:xfrm flipH="1">
              <a:off x="6732091" y="2439340"/>
              <a:ext cx="0" cy="3240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5" name="グループ化 1234"/>
          <p:cNvGrpSpPr/>
          <p:nvPr/>
        </p:nvGrpSpPr>
        <p:grpSpPr>
          <a:xfrm>
            <a:off x="3661560" y="776858"/>
            <a:ext cx="2828877" cy="3122554"/>
            <a:chOff x="3661560" y="776858"/>
            <a:chExt cx="2828877" cy="3122554"/>
          </a:xfrm>
        </p:grpSpPr>
        <p:cxnSp>
          <p:nvCxnSpPr>
            <p:cNvPr id="1236" name="直線矢印コネクタ 1235"/>
            <p:cNvCxnSpPr/>
            <p:nvPr/>
          </p:nvCxnSpPr>
          <p:spPr>
            <a:xfrm flipH="1" flipV="1">
              <a:off x="3661560" y="776858"/>
              <a:ext cx="941590" cy="311998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7" name="直線矢印コネクタ 1236"/>
            <p:cNvCxnSpPr/>
            <p:nvPr/>
          </p:nvCxnSpPr>
          <p:spPr>
            <a:xfrm flipH="1">
              <a:off x="6212200" y="3361722"/>
              <a:ext cx="278237" cy="832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8" name="直線矢印コネクタ 1237"/>
            <p:cNvCxnSpPr/>
            <p:nvPr/>
          </p:nvCxnSpPr>
          <p:spPr>
            <a:xfrm flipH="1">
              <a:off x="5972079" y="3607508"/>
              <a:ext cx="1" cy="267393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9" name="直線コネクタ 1238"/>
            <p:cNvCxnSpPr/>
            <p:nvPr/>
          </p:nvCxnSpPr>
          <p:spPr>
            <a:xfrm flipH="1">
              <a:off x="4603149" y="3899412"/>
              <a:ext cx="1332949" cy="0"/>
            </a:xfrm>
            <a:prstGeom prst="line">
              <a:avLst/>
            </a:prstGeom>
            <a:ln w="19050">
              <a:solidFill>
                <a:srgbClr val="FF0000"/>
              </a:solidFill>
              <a:headEnd w="sm" len="sm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>
                <a:latin typeface="+mn-lt"/>
              </a:rPr>
              <a:pPr>
                <a:defRPr/>
              </a:pPr>
              <a:t>6</a:t>
            </a:fld>
            <a:endParaRPr lang="ja-JP" altLang="en-US">
              <a:latin typeface="+mn-lt"/>
            </a:endParaRPr>
          </a:p>
        </p:txBody>
      </p:sp>
      <p:grpSp>
        <p:nvGrpSpPr>
          <p:cNvPr id="570" name="グループ化 569"/>
          <p:cNvGrpSpPr/>
          <p:nvPr/>
        </p:nvGrpSpPr>
        <p:grpSpPr>
          <a:xfrm>
            <a:off x="5972079" y="776858"/>
            <a:ext cx="2188327" cy="3127873"/>
            <a:chOff x="5972079" y="776858"/>
            <a:chExt cx="2188327" cy="3127873"/>
          </a:xfrm>
        </p:grpSpPr>
        <p:cxnSp>
          <p:nvCxnSpPr>
            <p:cNvPr id="572" name="直線矢印コネクタ 571"/>
            <p:cNvCxnSpPr/>
            <p:nvPr/>
          </p:nvCxnSpPr>
          <p:spPr>
            <a:xfrm flipH="1">
              <a:off x="6212200" y="3361722"/>
              <a:ext cx="278237" cy="832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直線矢印コネクタ 572"/>
            <p:cNvCxnSpPr/>
            <p:nvPr/>
          </p:nvCxnSpPr>
          <p:spPr>
            <a:xfrm flipH="1">
              <a:off x="5972079" y="3607508"/>
              <a:ext cx="1" cy="267393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直線コネクタ 574"/>
            <p:cNvCxnSpPr/>
            <p:nvPr/>
          </p:nvCxnSpPr>
          <p:spPr>
            <a:xfrm flipH="1">
              <a:off x="6001471" y="3904731"/>
              <a:ext cx="1332949" cy="0"/>
            </a:xfrm>
            <a:prstGeom prst="line">
              <a:avLst/>
            </a:prstGeom>
            <a:ln w="19050">
              <a:solidFill>
                <a:srgbClr val="FF0000"/>
              </a:solidFill>
              <a:headEnd w="sm" len="sm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直線矢印コネクタ 575"/>
            <p:cNvCxnSpPr/>
            <p:nvPr/>
          </p:nvCxnSpPr>
          <p:spPr>
            <a:xfrm flipV="1">
              <a:off x="7334420" y="776858"/>
              <a:ext cx="825986" cy="311998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正方形/長方形 1"/>
          <p:cNvSpPr/>
          <p:nvPr/>
        </p:nvSpPr>
        <p:spPr>
          <a:xfrm>
            <a:off x="4876800" y="1777346"/>
            <a:ext cx="2575543" cy="200620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1" name="正方形/長方形 570"/>
          <p:cNvSpPr/>
          <p:nvPr/>
        </p:nvSpPr>
        <p:spPr>
          <a:xfrm>
            <a:off x="5285628" y="1316437"/>
            <a:ext cx="5555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ja-JP" sz="2000" i="1" dirty="0">
                <a:latin typeface="+mn-lt"/>
                <a:cs typeface="Times New Roman" pitchFamily="18" charset="0"/>
              </a:rPr>
              <a:t>p</a:t>
            </a:r>
            <a:r>
              <a:rPr lang="en-US" altLang="ja-JP" sz="2000" baseline="-25000" dirty="0" smtClean="0">
                <a:latin typeface="+mn-lt"/>
                <a:cs typeface="Times New Roman" pitchFamily="18" charset="0"/>
              </a:rPr>
              <a:t>c1</a:t>
            </a:r>
            <a:endParaRPr lang="en-US" altLang="ja-JP" sz="2000" baseline="-25000" dirty="0"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07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/>
      <p:bldP spid="190" grpId="0"/>
      <p:bldP spid="2" grpId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65" y="3632400"/>
            <a:ext cx="4110506" cy="277200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00" y="3654000"/>
            <a:ext cx="4025092" cy="2714400"/>
          </a:xfrm>
          <a:prstGeom prst="rect">
            <a:avLst/>
          </a:prstGeom>
        </p:spPr>
      </p:pic>
      <p:grpSp>
        <p:nvGrpSpPr>
          <p:cNvPr id="30" name="グループ化 29"/>
          <p:cNvGrpSpPr/>
          <p:nvPr/>
        </p:nvGrpSpPr>
        <p:grpSpPr>
          <a:xfrm>
            <a:off x="78992" y="3764770"/>
            <a:ext cx="3475239" cy="2011364"/>
            <a:chOff x="78992" y="3764770"/>
            <a:chExt cx="3475239" cy="2011364"/>
          </a:xfrm>
        </p:grpSpPr>
        <p:sp>
          <p:nvSpPr>
            <p:cNvPr id="22" name="正方形/長方形 11"/>
            <p:cNvSpPr>
              <a:spLocks noChangeArrowheads="1"/>
            </p:cNvSpPr>
            <p:nvPr/>
          </p:nvSpPr>
          <p:spPr bwMode="auto">
            <a:xfrm>
              <a:off x="2078851" y="4188525"/>
              <a:ext cx="84343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 sz="2800" i="1" dirty="0">
                  <a:solidFill>
                    <a:srgbClr val="FF0000"/>
                  </a:solidFill>
                  <a:latin typeface="+mn-lt"/>
                  <a:cs typeface="Times New Roman" panose="02020603050405020304" pitchFamily="18" charset="0"/>
                </a:rPr>
                <a:t>p</a:t>
              </a:r>
              <a:r>
                <a:rPr lang="en-US" altLang="ja-JP" sz="3200" baseline="-25000" dirty="0" smtClean="0">
                  <a:solidFill>
                    <a:srgbClr val="FF0000"/>
                  </a:solidFill>
                  <a:latin typeface="+mn-lt"/>
                  <a:cs typeface="Times New Roman" panose="02020603050405020304" pitchFamily="18" charset="0"/>
                </a:rPr>
                <a:t>c1</a:t>
              </a:r>
              <a:endParaRPr lang="en-US" altLang="ja-JP" sz="3200" baseline="-25000" dirty="0">
                <a:solidFill>
                  <a:srgbClr val="FF0000"/>
                </a:solidFill>
                <a:latin typeface="+mn-lt"/>
              </a:endParaRPr>
            </a:p>
          </p:txBody>
        </p:sp>
        <p:grpSp>
          <p:nvGrpSpPr>
            <p:cNvPr id="5" name="グループ化 4"/>
            <p:cNvGrpSpPr/>
            <p:nvPr/>
          </p:nvGrpSpPr>
          <p:grpSpPr>
            <a:xfrm>
              <a:off x="1180728" y="3764770"/>
              <a:ext cx="620760" cy="787811"/>
              <a:chOff x="1837955" y="2141127"/>
              <a:chExt cx="620760" cy="787811"/>
            </a:xfrm>
          </p:grpSpPr>
          <p:sp>
            <p:nvSpPr>
              <p:cNvPr id="23" name="正方形/長方形 11"/>
              <p:cNvSpPr>
                <a:spLocks noChangeArrowheads="1"/>
              </p:cNvSpPr>
              <p:nvPr/>
            </p:nvSpPr>
            <p:spPr bwMode="auto">
              <a:xfrm>
                <a:off x="1837955" y="2406650"/>
                <a:ext cx="576263" cy="522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en-US" altLang="ja-JP" sz="2800" i="1" dirty="0" smtClean="0">
                    <a:solidFill>
                      <a:srgbClr val="C8DE42"/>
                    </a:solidFill>
                    <a:latin typeface="+mn-lt"/>
                    <a:cs typeface="Times New Roman" panose="02020603050405020304" pitchFamily="18" charset="0"/>
                  </a:rPr>
                  <a:t>P</a:t>
                </a:r>
                <a:endParaRPr lang="en-US" altLang="ja-JP" sz="3200" i="1" baseline="-25000" dirty="0">
                  <a:solidFill>
                    <a:srgbClr val="C8DE42"/>
                  </a:solidFill>
                  <a:latin typeface="+mn-lt"/>
                </a:endParaRPr>
              </a:p>
            </p:txBody>
          </p:sp>
          <p:sp>
            <p:nvSpPr>
              <p:cNvPr id="24" name="正方形/長方形 11"/>
              <p:cNvSpPr>
                <a:spLocks noChangeArrowheads="1"/>
              </p:cNvSpPr>
              <p:nvPr/>
            </p:nvSpPr>
            <p:spPr bwMode="auto">
              <a:xfrm>
                <a:off x="1882453" y="2141127"/>
                <a:ext cx="576262" cy="646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ja-JP" altLang="en-US" sz="5400" baseline="-25000" dirty="0" smtClean="0">
                    <a:solidFill>
                      <a:srgbClr val="C8DE42"/>
                    </a:solidFill>
                    <a:latin typeface="+mn-lt"/>
                  </a:rPr>
                  <a:t>＾</a:t>
                </a:r>
                <a:endParaRPr lang="en-US" altLang="ja-JP" sz="5400" baseline="-25000" dirty="0">
                  <a:solidFill>
                    <a:srgbClr val="C8DE42"/>
                  </a:solidFill>
                  <a:latin typeface="+mn-lt"/>
                </a:endParaRPr>
              </a:p>
            </p:txBody>
          </p:sp>
        </p:grpSp>
        <p:sp>
          <p:nvSpPr>
            <p:cNvPr id="25" name="正方形/長方形 11"/>
            <p:cNvSpPr>
              <a:spLocks noChangeArrowheads="1"/>
            </p:cNvSpPr>
            <p:nvPr/>
          </p:nvSpPr>
          <p:spPr bwMode="auto">
            <a:xfrm>
              <a:off x="2624535" y="5191359"/>
              <a:ext cx="92969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 sz="3200" i="1" dirty="0" smtClean="0">
                  <a:solidFill>
                    <a:srgbClr val="1606EA"/>
                  </a:solidFill>
                  <a:latin typeface="+mn-lt"/>
                </a:rPr>
                <a:t>G</a:t>
              </a:r>
              <a:r>
                <a:rPr lang="en-US" altLang="ja-JP" sz="3200" dirty="0" smtClean="0">
                  <a:solidFill>
                    <a:srgbClr val="1606EA"/>
                  </a:solidFill>
                  <a:latin typeface="+mn-lt"/>
                </a:rPr>
                <a:t>(t)</a:t>
              </a:r>
              <a:endParaRPr lang="en-US" altLang="ja-JP" sz="3200" dirty="0">
                <a:solidFill>
                  <a:srgbClr val="1606EA"/>
                </a:solidFill>
                <a:latin typeface="+mn-lt"/>
              </a:endParaRPr>
            </a:p>
          </p:txBody>
        </p:sp>
        <p:sp>
          <p:nvSpPr>
            <p:cNvPr id="39" name="コンテンツ プレースホルダ 2"/>
            <p:cNvSpPr txBox="1">
              <a:spLocks/>
            </p:cNvSpPr>
            <p:nvPr/>
          </p:nvSpPr>
          <p:spPr bwMode="auto">
            <a:xfrm rot="16200000">
              <a:off x="-169793" y="4647111"/>
              <a:ext cx="879332" cy="3817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sz="2000" i="1" dirty="0" smtClean="0">
                  <a:latin typeface="+mn-lt"/>
                  <a:cs typeface="游ゴシック"/>
                </a:rPr>
                <a:t>P</a:t>
              </a:r>
              <a:r>
                <a:rPr lang="en-US" altLang="ja-JP" sz="2000" dirty="0" smtClean="0">
                  <a:latin typeface="+mn-lt"/>
                  <a:cs typeface="游ゴシック"/>
                </a:rPr>
                <a:t> [Pa]</a:t>
              </a: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890674" y="4247185"/>
            <a:ext cx="2898531" cy="1248598"/>
            <a:chOff x="890674" y="4247185"/>
            <a:chExt cx="2898531" cy="1248598"/>
          </a:xfrm>
        </p:grpSpPr>
        <p:cxnSp>
          <p:nvCxnSpPr>
            <p:cNvPr id="13" name="直線矢印コネクタ 12"/>
            <p:cNvCxnSpPr/>
            <p:nvPr/>
          </p:nvCxnSpPr>
          <p:spPr>
            <a:xfrm flipH="1">
              <a:off x="1772264" y="4477557"/>
              <a:ext cx="3600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矢印コネクタ 46"/>
            <p:cNvCxnSpPr/>
            <p:nvPr/>
          </p:nvCxnSpPr>
          <p:spPr>
            <a:xfrm rot="10800000" flipH="1">
              <a:off x="3429205" y="5495783"/>
              <a:ext cx="360000" cy="0"/>
            </a:xfrm>
            <a:prstGeom prst="straightConnector1">
              <a:avLst/>
            </a:prstGeom>
            <a:ln w="25400">
              <a:solidFill>
                <a:srgbClr val="3333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矢印コネクタ 47"/>
            <p:cNvCxnSpPr/>
            <p:nvPr/>
          </p:nvCxnSpPr>
          <p:spPr>
            <a:xfrm flipH="1">
              <a:off x="890674" y="4247185"/>
              <a:ext cx="360000" cy="0"/>
            </a:xfrm>
            <a:prstGeom prst="straightConnector1">
              <a:avLst/>
            </a:prstGeom>
            <a:ln w="25400">
              <a:solidFill>
                <a:srgbClr val="C8DE4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コンテンツ プレースホルダ 2"/>
          <p:cNvSpPr txBox="1">
            <a:spLocks/>
          </p:cNvSpPr>
          <p:nvPr/>
        </p:nvSpPr>
        <p:spPr bwMode="auto">
          <a:xfrm>
            <a:off x="995449" y="2091025"/>
            <a:ext cx="2733074" cy="76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ja-JP" altLang="en-US" sz="2400" dirty="0" smtClean="0">
                <a:latin typeface="+mn-lt"/>
                <a:cs typeface="游ゴシック"/>
              </a:rPr>
              <a:t>安定な応答</a:t>
            </a:r>
            <a:r>
              <a:rPr lang="en-US" altLang="ja-JP" sz="2400" dirty="0">
                <a:latin typeface="+mn-lt"/>
                <a:cs typeface="游ゴシック"/>
              </a:rPr>
              <a:t/>
            </a:r>
            <a:br>
              <a:rPr lang="en-US" altLang="ja-JP" sz="2400" dirty="0">
                <a:latin typeface="+mn-lt"/>
                <a:cs typeface="游ゴシック"/>
              </a:rPr>
            </a:br>
            <a:r>
              <a:rPr lang="ja-JP" altLang="en-US" sz="2400" dirty="0" smtClean="0">
                <a:latin typeface="+mn-lt"/>
                <a:cs typeface="游ゴシック"/>
              </a:rPr>
              <a:t>（ 目標値に収束 ）</a:t>
            </a:r>
            <a:endParaRPr lang="en-US" altLang="ja-JP" sz="2400" dirty="0" smtClean="0">
              <a:latin typeface="+mn-lt"/>
              <a:cs typeface="游ゴシック"/>
            </a:endParaRPr>
          </a:p>
        </p:txBody>
      </p:sp>
      <p:sp>
        <p:nvSpPr>
          <p:cNvPr id="7" name="コンテンツ プレースホルダ 2"/>
          <p:cNvSpPr txBox="1">
            <a:spLocks/>
          </p:cNvSpPr>
          <p:nvPr/>
        </p:nvSpPr>
        <p:spPr bwMode="auto">
          <a:xfrm>
            <a:off x="4781840" y="2112666"/>
            <a:ext cx="4051726" cy="72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ja-JP" altLang="en-US" sz="2400" dirty="0" smtClean="0">
                <a:latin typeface="+mn-lt"/>
                <a:cs typeface="游ゴシック"/>
              </a:rPr>
              <a:t>不安定な応答</a:t>
            </a:r>
            <a:r>
              <a:rPr lang="en-US" altLang="ja-JP" sz="2400" dirty="0" smtClean="0">
                <a:latin typeface="+mn-lt"/>
                <a:cs typeface="游ゴシック"/>
              </a:rPr>
              <a:t/>
            </a:r>
            <a:br>
              <a:rPr lang="en-US" altLang="ja-JP" sz="2400" dirty="0" smtClean="0">
                <a:latin typeface="+mn-lt"/>
                <a:cs typeface="游ゴシック"/>
              </a:rPr>
            </a:br>
            <a:r>
              <a:rPr lang="ja-JP" altLang="en-US" sz="2400" dirty="0" smtClean="0">
                <a:latin typeface="+mn-lt"/>
                <a:cs typeface="游ゴシック"/>
              </a:rPr>
              <a:t>（</a:t>
            </a:r>
            <a:r>
              <a:rPr lang="en-US" altLang="ja-JP" sz="2400" dirty="0" smtClean="0">
                <a:latin typeface="+mn-lt"/>
                <a:cs typeface="游ゴシック"/>
              </a:rPr>
              <a:t> </a:t>
            </a:r>
            <a:r>
              <a:rPr lang="ja-JP" altLang="en-US" sz="2400" dirty="0" smtClean="0">
                <a:latin typeface="+mn-lt"/>
                <a:cs typeface="游ゴシック"/>
              </a:rPr>
              <a:t>持続振動 ）</a:t>
            </a:r>
            <a:endParaRPr lang="en-US" altLang="ja-JP" sz="2400" dirty="0" smtClean="0">
              <a:latin typeface="+mn-lt"/>
              <a:cs typeface="游ゴシック"/>
            </a:endParaRPr>
          </a:p>
        </p:txBody>
      </p:sp>
      <p:sp>
        <p:nvSpPr>
          <p:cNvPr id="3" name="角丸四角形 2"/>
          <p:cNvSpPr/>
          <p:nvPr/>
        </p:nvSpPr>
        <p:spPr>
          <a:xfrm>
            <a:off x="890674" y="2863481"/>
            <a:ext cx="2811374" cy="58102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テキスト ボックス 10"/>
          <p:cNvSpPr txBox="1">
            <a:spLocks noChangeArrowheads="1"/>
          </p:cNvSpPr>
          <p:nvPr/>
        </p:nvSpPr>
        <p:spPr bwMode="auto">
          <a:xfrm>
            <a:off x="617121" y="754411"/>
            <a:ext cx="36611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ja-JP" altLang="en-US" sz="2400" dirty="0" smtClean="0">
                <a:latin typeface="+mn-lt"/>
                <a:ea typeface="ＭＳ Ｐゴシック" panose="020B0600070205080204" pitchFamily="50" charset="-128"/>
                <a:cs typeface="游ゴシック"/>
              </a:rPr>
              <a:t>試行錯誤で</a:t>
            </a:r>
            <a:r>
              <a:rPr lang="en-US" altLang="ja-JP" sz="2400" i="1" dirty="0">
                <a:latin typeface="+mn-lt"/>
                <a:cs typeface="游ゴシック"/>
              </a:rPr>
              <a:t>K</a:t>
            </a:r>
            <a:r>
              <a:rPr lang="en-US" altLang="ja-JP" sz="1400" dirty="0">
                <a:latin typeface="+mn-lt"/>
                <a:cs typeface="游ゴシック"/>
              </a:rPr>
              <a:t> </a:t>
            </a:r>
            <a:r>
              <a:rPr lang="en-US" altLang="ja-JP" sz="2400" baseline="-25000" dirty="0" smtClean="0">
                <a:latin typeface="+mn-lt"/>
                <a:cs typeface="游ゴシック"/>
              </a:rPr>
              <a:t>P</a:t>
            </a:r>
            <a:r>
              <a:rPr lang="en-US" altLang="ja-JP" sz="2400" dirty="0" smtClean="0">
                <a:latin typeface="+mn-lt"/>
                <a:ea typeface="ＭＳ Ｐゴシック" panose="020B0600070205080204" pitchFamily="50" charset="-128"/>
                <a:cs typeface="游ゴシック"/>
              </a:rPr>
              <a:t>, </a:t>
            </a:r>
            <a:r>
              <a:rPr lang="en-US" altLang="ja-JP" sz="2400" i="1" dirty="0" smtClean="0">
                <a:latin typeface="+mn-lt"/>
                <a:ea typeface="ＭＳ Ｐゴシック" panose="020B0600070205080204" pitchFamily="50" charset="-128"/>
                <a:cs typeface="游ゴシック"/>
              </a:rPr>
              <a:t>K</a:t>
            </a:r>
            <a:r>
              <a:rPr lang="en-US" altLang="ja-JP" sz="1400" dirty="0" smtClean="0">
                <a:latin typeface="+mn-lt"/>
                <a:ea typeface="ＭＳ Ｐゴシック" panose="020B0600070205080204" pitchFamily="50" charset="-128"/>
                <a:cs typeface="游ゴシック"/>
              </a:rPr>
              <a:t> </a:t>
            </a:r>
            <a:r>
              <a:rPr lang="en-US" altLang="ja-JP" sz="2400" baseline="-25000" dirty="0" smtClean="0">
                <a:latin typeface="+mn-lt"/>
                <a:ea typeface="ＭＳ Ｐゴシック" panose="020B0600070205080204" pitchFamily="50" charset="-128"/>
                <a:cs typeface="游ゴシック"/>
              </a:rPr>
              <a:t>I</a:t>
            </a:r>
            <a:r>
              <a:rPr lang="en-US" altLang="ja-JP" sz="2400" dirty="0" smtClean="0">
                <a:latin typeface="+mn-lt"/>
                <a:ea typeface="ＭＳ Ｐゴシック" panose="020B0600070205080204" pitchFamily="50" charset="-128"/>
                <a:cs typeface="游ゴシック"/>
              </a:rPr>
              <a:t> </a:t>
            </a:r>
            <a:r>
              <a:rPr lang="ja-JP" altLang="en-US" sz="2400" dirty="0" smtClean="0">
                <a:latin typeface="+mn-lt"/>
                <a:ea typeface="ＭＳ Ｐゴシック" panose="020B0600070205080204" pitchFamily="50" charset="-128"/>
                <a:cs typeface="游ゴシック"/>
              </a:rPr>
              <a:t>を決定</a:t>
            </a:r>
            <a:endParaRPr lang="ja-JP" altLang="en-US" sz="2400" dirty="0">
              <a:latin typeface="+mn-lt"/>
              <a:ea typeface="ＭＳ Ｐゴシック" panose="020B0600070205080204" pitchFamily="50" charset="-128"/>
              <a:cs typeface="游ゴシック"/>
            </a:endParaRPr>
          </a:p>
        </p:txBody>
      </p:sp>
      <p:sp>
        <p:nvSpPr>
          <p:cNvPr id="40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+mn-lt"/>
                <a:cs typeface="+mj-cs"/>
              </a:rPr>
              <a:t>時間応答実験</a:t>
            </a:r>
            <a:endParaRPr kumimoji="1" lang="ja-JP" altLang="en-US" sz="3200" dirty="0">
              <a:latin typeface="+mn-lt"/>
              <a:ea typeface="ＭＳ Ｐゴシック" panose="020B0600070205080204" pitchFamily="50" charset="-128"/>
              <a:cs typeface="+mj-cs"/>
            </a:endParaRPr>
          </a:p>
        </p:txBody>
      </p:sp>
      <p:grpSp>
        <p:nvGrpSpPr>
          <p:cNvPr id="46" name="グループ化 45"/>
          <p:cNvGrpSpPr/>
          <p:nvPr/>
        </p:nvGrpSpPr>
        <p:grpSpPr>
          <a:xfrm>
            <a:off x="4662149" y="4439457"/>
            <a:ext cx="4482231" cy="2146327"/>
            <a:chOff x="4662149" y="4372782"/>
            <a:chExt cx="4482231" cy="2146327"/>
          </a:xfrm>
        </p:grpSpPr>
        <p:sp>
          <p:nvSpPr>
            <p:cNvPr id="43" name="コンテンツ プレースホルダ 2"/>
            <p:cNvSpPr txBox="1">
              <a:spLocks/>
            </p:cNvSpPr>
            <p:nvPr/>
          </p:nvSpPr>
          <p:spPr bwMode="auto">
            <a:xfrm>
              <a:off x="6377621" y="6137347"/>
              <a:ext cx="1233325" cy="3817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sz="2000" dirty="0">
                  <a:latin typeface="+mn-lt"/>
                  <a:cs typeface="游ゴシック"/>
                </a:rPr>
                <a:t>T</a:t>
              </a:r>
              <a:r>
                <a:rPr lang="en-US" altLang="ja-JP" sz="2000" dirty="0" smtClean="0">
                  <a:latin typeface="+mn-lt"/>
                  <a:cs typeface="游ゴシック"/>
                </a:rPr>
                <a:t>ime [s]</a:t>
              </a:r>
            </a:p>
          </p:txBody>
        </p:sp>
        <p:sp>
          <p:nvSpPr>
            <p:cNvPr id="44" name="コンテンツ プレースホルダ 2"/>
            <p:cNvSpPr txBox="1">
              <a:spLocks/>
            </p:cNvSpPr>
            <p:nvPr/>
          </p:nvSpPr>
          <p:spPr bwMode="auto">
            <a:xfrm rot="16200000">
              <a:off x="4399368" y="4635563"/>
              <a:ext cx="907324" cy="3817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sz="2000" i="1" dirty="0" smtClean="0">
                  <a:latin typeface="+mn-lt"/>
                  <a:cs typeface="游ゴシック"/>
                </a:rPr>
                <a:t>P</a:t>
              </a:r>
              <a:r>
                <a:rPr lang="en-US" altLang="ja-JP" sz="2000" dirty="0" smtClean="0">
                  <a:latin typeface="+mn-lt"/>
                  <a:cs typeface="游ゴシック"/>
                </a:rPr>
                <a:t> [Pa]</a:t>
              </a:r>
            </a:p>
          </p:txBody>
        </p:sp>
        <p:sp>
          <p:nvSpPr>
            <p:cNvPr id="45" name="コンテンツ プレースホルダ 2"/>
            <p:cNvSpPr txBox="1">
              <a:spLocks/>
            </p:cNvSpPr>
            <p:nvPr/>
          </p:nvSpPr>
          <p:spPr bwMode="auto">
            <a:xfrm rot="16200000">
              <a:off x="8520111" y="4640833"/>
              <a:ext cx="866775" cy="3817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sz="2000" dirty="0">
                  <a:latin typeface="+mn-lt"/>
                  <a:cs typeface="游ゴシック"/>
                </a:rPr>
                <a:t>G</a:t>
              </a:r>
              <a:r>
                <a:rPr lang="en-US" altLang="ja-JP" sz="2000" dirty="0" smtClean="0">
                  <a:latin typeface="+mn-lt"/>
                  <a:cs typeface="游ゴシック"/>
                </a:rPr>
                <a:t>ain</a:t>
              </a: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617121" y="1420120"/>
            <a:ext cx="4539670" cy="509656"/>
            <a:chOff x="828675" y="1304418"/>
            <a:chExt cx="4111640" cy="509656"/>
          </a:xfrm>
        </p:grpSpPr>
        <p:sp>
          <p:nvSpPr>
            <p:cNvPr id="16" name="正方形/長方形 15"/>
            <p:cNvSpPr/>
            <p:nvPr/>
          </p:nvSpPr>
          <p:spPr>
            <a:xfrm>
              <a:off x="828675" y="1304418"/>
              <a:ext cx="4111640" cy="50965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" name="コンテンツ プレースホルダ 2"/>
            <p:cNvSpPr txBox="1">
              <a:spLocks/>
            </p:cNvSpPr>
            <p:nvPr/>
          </p:nvSpPr>
          <p:spPr bwMode="auto">
            <a:xfrm>
              <a:off x="828675" y="1348057"/>
              <a:ext cx="4111640" cy="381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ja-JP" altLang="en-US" sz="2400" dirty="0" smtClean="0">
                  <a:latin typeface="+mn-lt"/>
                  <a:cs typeface="游ゴシック"/>
                </a:rPr>
                <a:t>条件：</a:t>
              </a:r>
              <a:r>
                <a:rPr lang="en-US" altLang="ja-JP" sz="2400" i="1" dirty="0" smtClean="0">
                  <a:latin typeface="+mn-lt"/>
                  <a:cs typeface="游ゴシック"/>
                </a:rPr>
                <a:t>P </a:t>
              </a:r>
              <a:r>
                <a:rPr lang="en-US" altLang="ja-JP" sz="2400" baseline="30000" dirty="0" smtClean="0">
                  <a:latin typeface="+mn-lt"/>
                  <a:cs typeface="游ゴシック"/>
                </a:rPr>
                <a:t>*</a:t>
              </a:r>
              <a:r>
                <a:rPr lang="en-US" altLang="ja-JP" sz="2400" dirty="0" smtClean="0">
                  <a:latin typeface="+mn-lt"/>
                  <a:cs typeface="游ゴシック"/>
                </a:rPr>
                <a:t> = 100 [Pa], </a:t>
              </a:r>
              <a:r>
                <a:rPr lang="en-US" altLang="ja-JP" sz="2400" i="1" dirty="0" smtClean="0">
                  <a:latin typeface="+mn-lt"/>
                  <a:cs typeface="游ゴシック"/>
                </a:rPr>
                <a:t>f</a:t>
              </a:r>
              <a:r>
                <a:rPr lang="en-US" altLang="ja-JP" sz="2400" dirty="0" smtClean="0">
                  <a:latin typeface="+mn-lt"/>
                  <a:cs typeface="游ゴシック"/>
                </a:rPr>
                <a:t> = 100 [Hz]</a:t>
              </a:r>
            </a:p>
          </p:txBody>
        </p:sp>
      </p:grpSp>
      <p:sp>
        <p:nvSpPr>
          <p:cNvPr id="51" name="コンテンツ プレースホルダ 2"/>
          <p:cNvSpPr txBox="1">
            <a:spLocks/>
          </p:cNvSpPr>
          <p:nvPr/>
        </p:nvSpPr>
        <p:spPr bwMode="auto">
          <a:xfrm>
            <a:off x="829341" y="2957045"/>
            <a:ext cx="2931080" cy="3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US" altLang="ja-JP" sz="2400" i="1" dirty="0" smtClean="0">
                <a:latin typeface="+mn-lt"/>
                <a:cs typeface="游ゴシック"/>
              </a:rPr>
              <a:t>K</a:t>
            </a:r>
            <a:r>
              <a:rPr lang="en-US" altLang="ja-JP" sz="1400" i="1" dirty="0" smtClean="0">
                <a:latin typeface="+mn-lt"/>
                <a:cs typeface="游ゴシック"/>
              </a:rPr>
              <a:t> </a:t>
            </a:r>
            <a:r>
              <a:rPr lang="en-US" altLang="ja-JP" sz="2400" i="1" baseline="-25000" dirty="0" smtClean="0">
                <a:latin typeface="+mn-lt"/>
                <a:cs typeface="游ゴシック"/>
              </a:rPr>
              <a:t>P</a:t>
            </a:r>
            <a:r>
              <a:rPr lang="en-US" altLang="ja-JP" sz="2400" dirty="0" smtClean="0">
                <a:latin typeface="+mn-lt"/>
                <a:cs typeface="游ゴシック"/>
              </a:rPr>
              <a:t>= 0.05, </a:t>
            </a:r>
            <a:r>
              <a:rPr lang="en-US" altLang="ja-JP" sz="2400" i="1" dirty="0" smtClean="0">
                <a:latin typeface="+mn-lt"/>
                <a:cs typeface="游ゴシック"/>
              </a:rPr>
              <a:t>K</a:t>
            </a:r>
            <a:r>
              <a:rPr lang="en-US" altLang="ja-JP" sz="1400" i="1" dirty="0" smtClean="0">
                <a:latin typeface="+mn-lt"/>
                <a:cs typeface="游ゴシック"/>
              </a:rPr>
              <a:t> </a:t>
            </a:r>
            <a:r>
              <a:rPr lang="en-US" altLang="ja-JP" sz="2400" i="1" baseline="-25000" dirty="0" smtClean="0">
                <a:latin typeface="+mn-lt"/>
                <a:cs typeface="游ゴシック"/>
              </a:rPr>
              <a:t>I</a:t>
            </a:r>
            <a:r>
              <a:rPr lang="en-US" altLang="ja-JP" sz="2400" dirty="0" smtClean="0">
                <a:latin typeface="+mn-lt"/>
                <a:cs typeface="游ゴシック"/>
              </a:rPr>
              <a:t> = 0.05</a:t>
            </a:r>
          </a:p>
        </p:txBody>
      </p:sp>
      <p:sp>
        <p:nvSpPr>
          <p:cNvPr id="52" name="コンテンツ プレースホルダ 2"/>
          <p:cNvSpPr txBox="1">
            <a:spLocks/>
          </p:cNvSpPr>
          <p:nvPr/>
        </p:nvSpPr>
        <p:spPr bwMode="auto">
          <a:xfrm>
            <a:off x="5465135" y="2957045"/>
            <a:ext cx="2892056" cy="3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US" altLang="ja-JP" sz="2400" i="1" dirty="0" smtClean="0">
                <a:latin typeface="+mn-lt"/>
                <a:cs typeface="游ゴシック"/>
              </a:rPr>
              <a:t>K</a:t>
            </a:r>
            <a:r>
              <a:rPr lang="en-US" altLang="ja-JP" sz="1400" i="1" dirty="0" smtClean="0">
                <a:latin typeface="+mn-lt"/>
                <a:cs typeface="游ゴシック"/>
              </a:rPr>
              <a:t> </a:t>
            </a:r>
            <a:r>
              <a:rPr lang="en-US" altLang="ja-JP" sz="2400" i="1" baseline="-25000" dirty="0" smtClean="0">
                <a:latin typeface="+mn-lt"/>
                <a:cs typeface="游ゴシック"/>
              </a:rPr>
              <a:t>P</a:t>
            </a:r>
            <a:r>
              <a:rPr lang="en-US" altLang="ja-JP" sz="2400" dirty="0" smtClean="0">
                <a:latin typeface="+mn-lt"/>
                <a:cs typeface="游ゴシック"/>
              </a:rPr>
              <a:t>= 0.05, </a:t>
            </a:r>
            <a:r>
              <a:rPr lang="en-US" altLang="ja-JP" sz="2400" i="1" dirty="0" smtClean="0">
                <a:latin typeface="+mn-lt"/>
                <a:cs typeface="游ゴシック"/>
              </a:rPr>
              <a:t>K</a:t>
            </a:r>
            <a:r>
              <a:rPr lang="en-US" altLang="ja-JP" sz="1400" i="1" dirty="0" smtClean="0">
                <a:latin typeface="+mn-lt"/>
                <a:cs typeface="游ゴシック"/>
              </a:rPr>
              <a:t> </a:t>
            </a:r>
            <a:r>
              <a:rPr lang="en-US" altLang="ja-JP" sz="2400" i="1" baseline="-25000" dirty="0" smtClean="0">
                <a:latin typeface="+mn-lt"/>
                <a:cs typeface="游ゴシック"/>
              </a:rPr>
              <a:t>I</a:t>
            </a:r>
            <a:r>
              <a:rPr lang="en-US" altLang="ja-JP" sz="2400" dirty="0" smtClean="0">
                <a:latin typeface="+mn-lt"/>
                <a:cs typeface="游ゴシック"/>
              </a:rPr>
              <a:t> = 10.0</a:t>
            </a: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>
                <a:latin typeface="+mn-lt"/>
              </a:rPr>
              <a:pPr>
                <a:defRPr/>
              </a:pPr>
              <a:t>7</a:t>
            </a:fld>
            <a:endParaRPr lang="ja-JP" altLang="en-US">
              <a:latin typeface="+mn-lt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0" y="3650750"/>
            <a:ext cx="4038860" cy="2723685"/>
          </a:xfrm>
          <a:prstGeom prst="rect">
            <a:avLst/>
          </a:prstGeom>
        </p:spPr>
      </p:pic>
      <p:sp>
        <p:nvSpPr>
          <p:cNvPr id="41" name="コンテンツ プレースホルダ 2"/>
          <p:cNvSpPr txBox="1">
            <a:spLocks/>
          </p:cNvSpPr>
          <p:nvPr/>
        </p:nvSpPr>
        <p:spPr bwMode="auto">
          <a:xfrm rot="16200000">
            <a:off x="4056150" y="4640833"/>
            <a:ext cx="866775" cy="38176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US" altLang="ja-JP" sz="2000" dirty="0">
                <a:latin typeface="+mn-lt"/>
                <a:cs typeface="游ゴシック"/>
              </a:rPr>
              <a:t>G</a:t>
            </a:r>
            <a:r>
              <a:rPr lang="en-US" altLang="ja-JP" sz="2000" dirty="0" smtClean="0">
                <a:latin typeface="+mn-lt"/>
                <a:cs typeface="游ゴシック"/>
              </a:rPr>
              <a:t>ain</a:t>
            </a:r>
          </a:p>
        </p:txBody>
      </p:sp>
      <p:sp>
        <p:nvSpPr>
          <p:cNvPr id="42" name="コンテンツ プレースホルダ 2"/>
          <p:cNvSpPr txBox="1">
            <a:spLocks/>
          </p:cNvSpPr>
          <p:nvPr/>
        </p:nvSpPr>
        <p:spPr bwMode="auto">
          <a:xfrm>
            <a:off x="1772264" y="6198532"/>
            <a:ext cx="1233325" cy="38176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US" altLang="ja-JP" sz="2000" dirty="0">
                <a:latin typeface="+mn-lt"/>
                <a:cs typeface="游ゴシック"/>
              </a:rPr>
              <a:t>T</a:t>
            </a:r>
            <a:r>
              <a:rPr lang="en-US" altLang="ja-JP" sz="2000" dirty="0" smtClean="0">
                <a:latin typeface="+mn-lt"/>
                <a:cs typeface="游ゴシック"/>
              </a:rPr>
              <a:t>ime [s]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246490" y="6027089"/>
            <a:ext cx="149510" cy="171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/>
          <p:cNvGrpSpPr/>
          <p:nvPr/>
        </p:nvGrpSpPr>
        <p:grpSpPr>
          <a:xfrm>
            <a:off x="1464144" y="4152388"/>
            <a:ext cx="1551876" cy="1692000"/>
            <a:chOff x="1464144" y="4161913"/>
            <a:chExt cx="1551876" cy="1692000"/>
          </a:xfrm>
        </p:grpSpPr>
        <p:cxnSp>
          <p:nvCxnSpPr>
            <p:cNvPr id="34" name="直線コネクタ 33"/>
            <p:cNvCxnSpPr/>
            <p:nvPr/>
          </p:nvCxnSpPr>
          <p:spPr>
            <a:xfrm>
              <a:off x="2728020" y="4167318"/>
              <a:ext cx="28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>
              <a:off x="2728020" y="5843284"/>
              <a:ext cx="28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矢印コネクタ 35"/>
            <p:cNvCxnSpPr/>
            <p:nvPr/>
          </p:nvCxnSpPr>
          <p:spPr>
            <a:xfrm>
              <a:off x="2872379" y="4161913"/>
              <a:ext cx="0" cy="16920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コンテンツ プレースホルダ 2"/>
            <p:cNvSpPr txBox="1">
              <a:spLocks/>
            </p:cNvSpPr>
            <p:nvPr/>
          </p:nvSpPr>
          <p:spPr bwMode="auto">
            <a:xfrm>
              <a:off x="1464144" y="4787264"/>
              <a:ext cx="1363738" cy="381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sz="2400" dirty="0">
                  <a:latin typeface="+mn-lt"/>
                  <a:cs typeface="游ゴシック"/>
                </a:rPr>
                <a:t>2</a:t>
              </a:r>
              <a:r>
                <a:rPr lang="en-US" altLang="ja-JP" sz="2400" dirty="0" smtClean="0">
                  <a:latin typeface="+mn-lt"/>
                  <a:cs typeface="游ゴシック"/>
                </a:rPr>
                <a:t>00 [Pa]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00" y="1584000"/>
            <a:ext cx="7019888" cy="4734000"/>
          </a:xfrm>
          <a:prstGeom prst="rect">
            <a:avLst/>
          </a:prstGeom>
        </p:spPr>
      </p:pic>
      <p:sp>
        <p:nvSpPr>
          <p:cNvPr id="3" name="コンテンツ プレースホルダ 2"/>
          <p:cNvSpPr txBox="1">
            <a:spLocks/>
          </p:cNvSpPr>
          <p:nvPr/>
        </p:nvSpPr>
        <p:spPr bwMode="auto">
          <a:xfrm>
            <a:off x="2812488" y="932638"/>
            <a:ext cx="3519024" cy="55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ja-JP" altLang="en-US" sz="2400" dirty="0" smtClean="0">
                <a:latin typeface="+mn-lt"/>
                <a:cs typeface="游ゴシック"/>
              </a:rPr>
              <a:t>目標値への追従を確認</a:t>
            </a:r>
            <a:endParaRPr lang="en-US" altLang="ja-JP" sz="2400" dirty="0" smtClean="0">
              <a:latin typeface="+mn-lt"/>
              <a:cs typeface="游ゴシック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534988" y="1608913"/>
            <a:ext cx="6955232" cy="3224344"/>
            <a:chOff x="534988" y="1608913"/>
            <a:chExt cx="6955232" cy="3224344"/>
          </a:xfrm>
        </p:grpSpPr>
        <p:grpSp>
          <p:nvGrpSpPr>
            <p:cNvPr id="27" name="グループ化 26"/>
            <p:cNvGrpSpPr/>
            <p:nvPr/>
          </p:nvGrpSpPr>
          <p:grpSpPr>
            <a:xfrm>
              <a:off x="2057400" y="1608913"/>
              <a:ext cx="5432820" cy="1581962"/>
              <a:chOff x="2057400" y="1608913"/>
              <a:chExt cx="5432820" cy="1581962"/>
            </a:xfrm>
          </p:grpSpPr>
          <p:sp>
            <p:nvSpPr>
              <p:cNvPr id="5" name="テキスト ボックス 2"/>
              <p:cNvSpPr txBox="1">
                <a:spLocks noChangeArrowheads="1"/>
              </p:cNvSpPr>
              <p:nvPr/>
            </p:nvSpPr>
            <p:spPr bwMode="auto">
              <a:xfrm>
                <a:off x="2484916" y="1608913"/>
                <a:ext cx="221863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ja-JP" altLang="en-US" sz="2400" dirty="0" smtClean="0">
                    <a:solidFill>
                      <a:srgbClr val="FF0000"/>
                    </a:solidFill>
                    <a:latin typeface="+mn-lt"/>
                    <a:ea typeface="ＭＳ Ｐゴシック" panose="020B0600070205080204" pitchFamily="50" charset="-128"/>
                    <a:cs typeface="游ゴシック"/>
                  </a:rPr>
                  <a:t>共振 </a:t>
                </a:r>
                <a:r>
                  <a:rPr lang="en-US" altLang="ja-JP" sz="2400" dirty="0" smtClean="0">
                    <a:solidFill>
                      <a:srgbClr val="FF0000"/>
                    </a:solidFill>
                    <a:latin typeface="+mn-lt"/>
                    <a:ea typeface="ＭＳ Ｐゴシック" panose="020B0600070205080204" pitchFamily="50" charset="-128"/>
                    <a:cs typeface="游ゴシック"/>
                  </a:rPr>
                  <a:t>100 [Hz]</a:t>
                </a:r>
                <a:endParaRPr lang="ja-JP" altLang="en-US" sz="2400" dirty="0">
                  <a:solidFill>
                    <a:srgbClr val="FF0000"/>
                  </a:solidFill>
                  <a:latin typeface="+mn-lt"/>
                  <a:ea typeface="ＭＳ Ｐゴシック" panose="020B0600070205080204" pitchFamily="50" charset="-128"/>
                  <a:cs typeface="游ゴシック"/>
                </a:endParaRPr>
              </a:p>
            </p:txBody>
          </p:sp>
          <p:sp>
            <p:nvSpPr>
              <p:cNvPr id="6" name="テキスト ボックス 2"/>
              <p:cNvSpPr txBox="1">
                <a:spLocks noChangeArrowheads="1"/>
              </p:cNvSpPr>
              <p:nvPr/>
            </p:nvSpPr>
            <p:spPr bwMode="auto">
              <a:xfrm>
                <a:off x="5172803" y="2189922"/>
                <a:ext cx="2317417" cy="46166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ja-JP" altLang="en-US" sz="2400" dirty="0" smtClean="0">
                    <a:solidFill>
                      <a:srgbClr val="3333FF"/>
                    </a:solidFill>
                    <a:latin typeface="+mn-lt"/>
                    <a:ea typeface="ＭＳ Ｐゴシック" panose="020B0600070205080204" pitchFamily="50" charset="-128"/>
                    <a:cs typeface="游ゴシック"/>
                  </a:rPr>
                  <a:t>反共振 </a:t>
                </a:r>
                <a:r>
                  <a:rPr lang="en-US" altLang="ja-JP" sz="2400" dirty="0" smtClean="0">
                    <a:solidFill>
                      <a:srgbClr val="3333FF"/>
                    </a:solidFill>
                    <a:latin typeface="+mn-lt"/>
                    <a:ea typeface="ＭＳ Ｐゴシック" panose="020B0600070205080204" pitchFamily="50" charset="-128"/>
                    <a:cs typeface="游ゴシック"/>
                  </a:rPr>
                  <a:t>128 [Hz]</a:t>
                </a:r>
                <a:endParaRPr lang="ja-JP" altLang="en-US" sz="2400" dirty="0">
                  <a:solidFill>
                    <a:srgbClr val="3333FF"/>
                  </a:solidFill>
                  <a:latin typeface="+mn-lt"/>
                  <a:ea typeface="ＭＳ Ｐゴシック" panose="020B0600070205080204" pitchFamily="50" charset="-128"/>
                  <a:cs typeface="游ゴシック"/>
                </a:endParaRPr>
              </a:p>
            </p:txBody>
          </p:sp>
          <p:cxnSp>
            <p:nvCxnSpPr>
              <p:cNvPr id="9" name="直線矢印コネクタ 8"/>
              <p:cNvCxnSpPr>
                <a:stCxn id="6" idx="1"/>
              </p:cNvCxnSpPr>
              <p:nvPr/>
            </p:nvCxnSpPr>
            <p:spPr>
              <a:xfrm flipH="1">
                <a:off x="4248150" y="2420755"/>
                <a:ext cx="924653" cy="770120"/>
              </a:xfrm>
              <a:prstGeom prst="straightConnector1">
                <a:avLst/>
              </a:prstGeom>
              <a:ln w="19050">
                <a:solidFill>
                  <a:srgbClr val="3333FF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矢印コネクタ 11"/>
              <p:cNvCxnSpPr/>
              <p:nvPr/>
            </p:nvCxnSpPr>
            <p:spPr>
              <a:xfrm flipH="1">
                <a:off x="2057400" y="1941983"/>
                <a:ext cx="611346" cy="247939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テキスト ボックス 2"/>
              <p:cNvSpPr txBox="1">
                <a:spLocks noChangeArrowheads="1"/>
              </p:cNvSpPr>
              <p:nvPr/>
            </p:nvSpPr>
            <p:spPr bwMode="auto">
              <a:xfrm>
                <a:off x="3100746" y="2032712"/>
                <a:ext cx="138985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ja-JP" sz="2400" dirty="0" smtClean="0">
                    <a:solidFill>
                      <a:srgbClr val="00B050"/>
                    </a:solidFill>
                    <a:latin typeface="+mn-lt"/>
                    <a:ea typeface="ＭＳ Ｐゴシック" panose="020B0600070205080204" pitchFamily="50" charset="-128"/>
                    <a:cs typeface="游ゴシック"/>
                  </a:rPr>
                  <a:t>110 [Hz]</a:t>
                </a:r>
                <a:endParaRPr lang="ja-JP" altLang="en-US" sz="2400" dirty="0">
                  <a:solidFill>
                    <a:srgbClr val="00B050"/>
                  </a:solidFill>
                  <a:latin typeface="+mn-lt"/>
                  <a:ea typeface="ＭＳ Ｐゴシック" panose="020B0600070205080204" pitchFamily="50" charset="-128"/>
                  <a:cs typeface="游ゴシック"/>
                </a:endParaRPr>
              </a:p>
            </p:txBody>
          </p:sp>
          <p:cxnSp>
            <p:nvCxnSpPr>
              <p:cNvPr id="24" name="直線矢印コネクタ 23"/>
              <p:cNvCxnSpPr/>
              <p:nvPr/>
            </p:nvCxnSpPr>
            <p:spPr>
              <a:xfrm flipH="1">
                <a:off x="2245751" y="2295776"/>
                <a:ext cx="993840" cy="590299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グループ化 32"/>
            <p:cNvGrpSpPr/>
            <p:nvPr/>
          </p:nvGrpSpPr>
          <p:grpSpPr>
            <a:xfrm>
              <a:off x="534988" y="2725783"/>
              <a:ext cx="589945" cy="2107474"/>
              <a:chOff x="534988" y="2725783"/>
              <a:chExt cx="589945" cy="2107474"/>
            </a:xfrm>
          </p:grpSpPr>
          <p:sp>
            <p:nvSpPr>
              <p:cNvPr id="30" name="コンテンツ プレースホルダ 2"/>
              <p:cNvSpPr txBox="1">
                <a:spLocks/>
              </p:cNvSpPr>
              <p:nvPr/>
            </p:nvSpPr>
            <p:spPr bwMode="auto">
              <a:xfrm rot="16200000">
                <a:off x="-119685" y="3588639"/>
                <a:ext cx="2107474" cy="38176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umimoji="1" kern="120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400" eaLnBrk="1" hangingPunct="1">
                  <a:buNone/>
                </a:pPr>
                <a:r>
                  <a:rPr lang="en-US" altLang="ja-JP" i="1" dirty="0" smtClean="0">
                    <a:latin typeface="+mn-lt"/>
                    <a:cs typeface="游ゴシック"/>
                  </a:rPr>
                  <a:t>P</a:t>
                </a:r>
                <a:r>
                  <a:rPr lang="en-US" altLang="ja-JP" dirty="0" smtClean="0">
                    <a:latin typeface="+mn-lt"/>
                    <a:cs typeface="游ゴシック"/>
                  </a:rPr>
                  <a:t>  [Pa]</a:t>
                </a:r>
              </a:p>
            </p:txBody>
          </p:sp>
          <p:sp>
            <p:nvSpPr>
              <p:cNvPr id="32" name="正方形/長方形 11"/>
              <p:cNvSpPr>
                <a:spLocks noChangeArrowheads="1"/>
              </p:cNvSpPr>
              <p:nvPr/>
            </p:nvSpPr>
            <p:spPr bwMode="auto">
              <a:xfrm rot="16200000">
                <a:off x="498208" y="3799452"/>
                <a:ext cx="576262" cy="502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r>
                  <a:rPr lang="ja-JP" altLang="en-US" sz="4000" baseline="-25000" dirty="0">
                    <a:latin typeface="+mn-lt"/>
                  </a:rPr>
                  <a:t>＾</a:t>
                </a:r>
                <a:endParaRPr lang="en-US" altLang="ja-JP" sz="4000" baseline="-25000" dirty="0">
                  <a:latin typeface="+mn-lt"/>
                </a:endParaRPr>
              </a:p>
            </p:txBody>
          </p:sp>
        </p:grpSp>
      </p:grpSp>
      <p:grpSp>
        <p:nvGrpSpPr>
          <p:cNvPr id="4" name="グループ化 3"/>
          <p:cNvGrpSpPr/>
          <p:nvPr/>
        </p:nvGrpSpPr>
        <p:grpSpPr>
          <a:xfrm>
            <a:off x="468313" y="-307770"/>
            <a:ext cx="8229600" cy="1047545"/>
            <a:chOff x="468313" y="-307770"/>
            <a:chExt cx="8229600" cy="1047545"/>
          </a:xfrm>
        </p:grpSpPr>
        <p:sp>
          <p:nvSpPr>
            <p:cNvPr id="7" name="タイトル 1"/>
            <p:cNvSpPr txBox="1">
              <a:spLocks/>
            </p:cNvSpPr>
            <p:nvPr/>
          </p:nvSpPr>
          <p:spPr>
            <a:xfrm>
              <a:off x="468313" y="0"/>
              <a:ext cx="8229600" cy="739775"/>
            </a:xfrm>
            <a:prstGeom prst="rect">
              <a:avLst/>
            </a:prstGeom>
          </p:spPr>
          <p:txBody>
            <a:bodyPr anchor="ctr">
              <a:normAutofit/>
            </a:bodyPr>
            <a:lstStyle/>
            <a:p>
              <a:pPr eaLnBrk="1" fontAlgn="auto" hangingPunct="1">
                <a:spcAft>
                  <a:spcPts val="0"/>
                </a:spcAft>
                <a:defRPr/>
              </a:pPr>
              <a:r>
                <a:rPr kumimoji="1" lang="ja-JP" altLang="en-US" sz="4000" dirty="0" smtClean="0">
                  <a:latin typeface="+mn-lt"/>
                  <a:cs typeface="+mj-cs"/>
                </a:rPr>
                <a:t>推定値 </a:t>
              </a:r>
              <a:r>
                <a:rPr kumimoji="1" lang="en-US" altLang="ja-JP" sz="4000" i="1" dirty="0" smtClean="0">
                  <a:latin typeface="+mn-lt"/>
                  <a:cs typeface="+mj-cs"/>
                </a:rPr>
                <a:t>P</a:t>
              </a:r>
              <a:r>
                <a:rPr kumimoji="1" lang="ja-JP" altLang="en-US" sz="4000" dirty="0" smtClean="0">
                  <a:latin typeface="+mn-lt"/>
                  <a:cs typeface="+mj-cs"/>
                </a:rPr>
                <a:t> の時間応答</a:t>
              </a:r>
              <a:endParaRPr kumimoji="1" lang="ja-JP" altLang="en-US" sz="3200" dirty="0">
                <a:latin typeface="+mn-lt"/>
                <a:ea typeface="ＭＳ Ｐゴシック" panose="020B0600070205080204" pitchFamily="50" charset="-128"/>
                <a:cs typeface="+mj-cs"/>
              </a:endParaRPr>
            </a:p>
          </p:txBody>
        </p:sp>
        <p:sp>
          <p:nvSpPr>
            <p:cNvPr id="20" name="正方形/長方形 11"/>
            <p:cNvSpPr>
              <a:spLocks noChangeArrowheads="1"/>
            </p:cNvSpPr>
            <p:nvPr/>
          </p:nvSpPr>
          <p:spPr bwMode="auto">
            <a:xfrm>
              <a:off x="2226701" y="-307770"/>
              <a:ext cx="57626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ja-JP" altLang="en-US" sz="7200" baseline="-25000" dirty="0">
                  <a:latin typeface="+mn-lt"/>
                </a:rPr>
                <a:t>＾</a:t>
              </a:r>
              <a:endParaRPr lang="en-US" altLang="ja-JP" sz="7200" baseline="-25000" dirty="0">
                <a:latin typeface="+mn-lt"/>
              </a:endParaRPr>
            </a:p>
          </p:txBody>
        </p:sp>
      </p:grp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>
                <a:latin typeface="+mn-lt"/>
              </a:rPr>
              <a:pPr>
                <a:defRPr/>
              </a:pPr>
              <a:t>8</a:t>
            </a:fld>
            <a:endParaRPr lang="ja-JP" altLang="en-US">
              <a:latin typeface="+mn-lt"/>
            </a:endParaRPr>
          </a:p>
        </p:txBody>
      </p:sp>
      <p:sp>
        <p:nvSpPr>
          <p:cNvPr id="25" name="コンテンツ プレースホルダ 2"/>
          <p:cNvSpPr txBox="1">
            <a:spLocks/>
          </p:cNvSpPr>
          <p:nvPr/>
        </p:nvSpPr>
        <p:spPr bwMode="auto">
          <a:xfrm>
            <a:off x="3951079" y="6258768"/>
            <a:ext cx="1504950" cy="38176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US" altLang="ja-JP" dirty="0">
                <a:latin typeface="+mn-lt"/>
                <a:cs typeface="游ゴシック"/>
              </a:rPr>
              <a:t>T</a:t>
            </a:r>
            <a:r>
              <a:rPr lang="en-US" altLang="ja-JP" dirty="0" smtClean="0">
                <a:latin typeface="+mn-lt"/>
                <a:cs typeface="游ゴシック"/>
              </a:rPr>
              <a:t>ime [s]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00" y="1584000"/>
            <a:ext cx="7019888" cy="4734000"/>
          </a:xfrm>
          <a:prstGeom prst="rect">
            <a:avLst/>
          </a:prstGeom>
        </p:spPr>
      </p:pic>
      <p:sp>
        <p:nvSpPr>
          <p:cNvPr id="7" name="タイトル 1"/>
          <p:cNvSpPr txBox="1">
            <a:spLocks/>
          </p:cNvSpPr>
          <p:nvPr/>
        </p:nvSpPr>
        <p:spPr>
          <a:xfrm>
            <a:off x="468313" y="0"/>
            <a:ext cx="8229600" cy="739775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ja-JP" altLang="en-US" sz="4000" dirty="0" smtClean="0">
                <a:latin typeface="+mn-lt"/>
                <a:cs typeface="+mj-cs"/>
              </a:rPr>
              <a:t>フィードバックゲイン</a:t>
            </a:r>
            <a:r>
              <a:rPr kumimoji="1" lang="ja-JP" altLang="en-US" sz="4000" i="1" dirty="0">
                <a:latin typeface="+mn-lt"/>
                <a:cs typeface="+mj-cs"/>
              </a:rPr>
              <a:t> </a:t>
            </a:r>
            <a:r>
              <a:rPr kumimoji="1" lang="en-US" altLang="ja-JP" sz="4000" i="1" dirty="0" smtClean="0">
                <a:latin typeface="+mn-lt"/>
                <a:cs typeface="+mj-cs"/>
              </a:rPr>
              <a:t>G </a:t>
            </a:r>
            <a:r>
              <a:rPr kumimoji="1" lang="en-US" altLang="ja-JP" sz="4000" dirty="0" smtClean="0">
                <a:latin typeface="+mn-lt"/>
                <a:cs typeface="+mj-cs"/>
              </a:rPr>
              <a:t>(</a:t>
            </a:r>
            <a:r>
              <a:rPr kumimoji="1" lang="en-US" altLang="ja-JP" sz="4000" i="1" dirty="0" smtClean="0">
                <a:latin typeface="+mn-lt"/>
                <a:cs typeface="+mj-cs"/>
              </a:rPr>
              <a:t>t</a:t>
            </a:r>
            <a:r>
              <a:rPr kumimoji="1" lang="en-US" altLang="ja-JP" sz="2600" i="1" dirty="0" smtClean="0">
                <a:latin typeface="+mn-lt"/>
                <a:cs typeface="+mj-cs"/>
              </a:rPr>
              <a:t> </a:t>
            </a:r>
            <a:r>
              <a:rPr kumimoji="1" lang="en-US" altLang="ja-JP" sz="4000" dirty="0" smtClean="0">
                <a:latin typeface="+mn-lt"/>
                <a:cs typeface="+mj-cs"/>
              </a:rPr>
              <a:t>)</a:t>
            </a:r>
            <a:r>
              <a:rPr kumimoji="1" lang="ja-JP" altLang="en-US" sz="4000" dirty="0" smtClean="0">
                <a:latin typeface="+mn-lt"/>
                <a:cs typeface="+mj-cs"/>
              </a:rPr>
              <a:t> の時間応答</a:t>
            </a:r>
            <a:endParaRPr kumimoji="1" lang="ja-JP" altLang="en-US" sz="3200" dirty="0">
              <a:latin typeface="+mn-lt"/>
              <a:ea typeface="ＭＳ Ｐゴシック" panose="020B0600070205080204" pitchFamily="50" charset="-128"/>
              <a:cs typeface="+mj-cs"/>
            </a:endParaRPr>
          </a:p>
        </p:txBody>
      </p:sp>
      <p:grpSp>
        <p:nvGrpSpPr>
          <p:cNvPr id="25" name="グループ化 24"/>
          <p:cNvGrpSpPr/>
          <p:nvPr/>
        </p:nvGrpSpPr>
        <p:grpSpPr>
          <a:xfrm>
            <a:off x="726250" y="2246989"/>
            <a:ext cx="6722271" cy="3810911"/>
            <a:chOff x="461900" y="2246989"/>
            <a:chExt cx="6722271" cy="3810911"/>
          </a:xfrm>
        </p:grpSpPr>
        <p:sp>
          <p:nvSpPr>
            <p:cNvPr id="12" name="テキスト ボックス 2"/>
            <p:cNvSpPr txBox="1">
              <a:spLocks noChangeArrowheads="1"/>
            </p:cNvSpPr>
            <p:nvPr/>
          </p:nvSpPr>
          <p:spPr bwMode="auto">
            <a:xfrm>
              <a:off x="5083827" y="5189288"/>
              <a:ext cx="210034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400" dirty="0" smtClean="0">
                  <a:solidFill>
                    <a:srgbClr val="FF0000"/>
                  </a:solidFill>
                  <a:latin typeface="+mn-lt"/>
                  <a:ea typeface="ＭＳ Ｐゴシック" panose="020B0600070205080204" pitchFamily="50" charset="-128"/>
                  <a:cs typeface="游ゴシック"/>
                </a:rPr>
                <a:t>共振 </a:t>
              </a:r>
              <a:r>
                <a:rPr lang="en-US" altLang="ja-JP" sz="2400" dirty="0" smtClean="0">
                  <a:solidFill>
                    <a:srgbClr val="FF0000"/>
                  </a:solidFill>
                  <a:latin typeface="+mn-lt"/>
                  <a:ea typeface="ＭＳ Ｐゴシック" panose="020B0600070205080204" pitchFamily="50" charset="-128"/>
                  <a:cs typeface="游ゴシック"/>
                </a:rPr>
                <a:t>100 [Hz]</a:t>
              </a:r>
              <a:endParaRPr lang="ja-JP" altLang="en-US" sz="2400" dirty="0">
                <a:solidFill>
                  <a:srgbClr val="FF0000"/>
                </a:solidFill>
                <a:latin typeface="+mn-lt"/>
                <a:ea typeface="ＭＳ Ｐゴシック" panose="020B0600070205080204" pitchFamily="50" charset="-128"/>
                <a:cs typeface="游ゴシック"/>
              </a:endParaRPr>
            </a:p>
          </p:txBody>
        </p:sp>
        <p:cxnSp>
          <p:nvCxnSpPr>
            <p:cNvPr id="13" name="直線矢印コネクタ 12"/>
            <p:cNvCxnSpPr/>
            <p:nvPr/>
          </p:nvCxnSpPr>
          <p:spPr>
            <a:xfrm flipH="1">
              <a:off x="4688650" y="5472037"/>
              <a:ext cx="525728" cy="585863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2"/>
            <p:cNvSpPr txBox="1">
              <a:spLocks noChangeArrowheads="1"/>
            </p:cNvSpPr>
            <p:nvPr/>
          </p:nvSpPr>
          <p:spPr bwMode="auto">
            <a:xfrm>
              <a:off x="5794315" y="4043354"/>
              <a:ext cx="138985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ja-JP" sz="2400" dirty="0" smtClean="0">
                  <a:solidFill>
                    <a:srgbClr val="00B050"/>
                  </a:solidFill>
                  <a:latin typeface="+mn-lt"/>
                  <a:ea typeface="ＭＳ Ｐゴシック" panose="020B0600070205080204" pitchFamily="50" charset="-128"/>
                  <a:cs typeface="游ゴシック"/>
                </a:rPr>
                <a:t>110 [Hz]</a:t>
              </a:r>
              <a:endParaRPr lang="ja-JP" altLang="en-US" sz="2400" dirty="0">
                <a:solidFill>
                  <a:srgbClr val="00B050"/>
                </a:solidFill>
                <a:latin typeface="+mn-lt"/>
                <a:ea typeface="ＭＳ Ｐゴシック" panose="020B0600070205080204" pitchFamily="50" charset="-128"/>
                <a:cs typeface="游ゴシック"/>
              </a:endParaRPr>
            </a:p>
          </p:txBody>
        </p:sp>
        <p:cxnSp>
          <p:nvCxnSpPr>
            <p:cNvPr id="15" name="直線矢印コネクタ 14"/>
            <p:cNvCxnSpPr/>
            <p:nvPr/>
          </p:nvCxnSpPr>
          <p:spPr>
            <a:xfrm flipH="1">
              <a:off x="5393500" y="4319367"/>
              <a:ext cx="462402" cy="385983"/>
            </a:xfrm>
            <a:prstGeom prst="straightConnector1">
              <a:avLst/>
            </a:prstGeom>
            <a:ln w="19050">
              <a:solidFill>
                <a:srgbClr val="00B05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2"/>
            <p:cNvSpPr txBox="1">
              <a:spLocks noChangeArrowheads="1"/>
            </p:cNvSpPr>
            <p:nvPr/>
          </p:nvSpPr>
          <p:spPr bwMode="auto">
            <a:xfrm>
              <a:off x="4866754" y="2618765"/>
              <a:ext cx="2317417" cy="46166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400" dirty="0" smtClean="0">
                  <a:solidFill>
                    <a:srgbClr val="3333FF"/>
                  </a:solidFill>
                  <a:latin typeface="+mn-lt"/>
                  <a:ea typeface="ＭＳ Ｐゴシック" panose="020B0600070205080204" pitchFamily="50" charset="-128"/>
                  <a:cs typeface="游ゴシック"/>
                </a:rPr>
                <a:t>反共振 </a:t>
              </a:r>
              <a:r>
                <a:rPr lang="en-US" altLang="ja-JP" sz="2400" dirty="0" smtClean="0">
                  <a:solidFill>
                    <a:srgbClr val="3333FF"/>
                  </a:solidFill>
                  <a:latin typeface="+mn-lt"/>
                  <a:ea typeface="ＭＳ Ｐゴシック" panose="020B0600070205080204" pitchFamily="50" charset="-128"/>
                  <a:cs typeface="游ゴシック"/>
                </a:rPr>
                <a:t>128 [Hz]</a:t>
              </a:r>
              <a:endParaRPr lang="ja-JP" altLang="en-US" sz="2400" dirty="0">
                <a:solidFill>
                  <a:srgbClr val="3333FF"/>
                </a:solidFill>
                <a:latin typeface="+mn-lt"/>
                <a:ea typeface="ＭＳ Ｐゴシック" panose="020B0600070205080204" pitchFamily="50" charset="-128"/>
                <a:cs typeface="游ゴシック"/>
              </a:endParaRPr>
            </a:p>
          </p:txBody>
        </p:sp>
        <p:cxnSp>
          <p:nvCxnSpPr>
            <p:cNvPr id="17" name="直線矢印コネクタ 16"/>
            <p:cNvCxnSpPr/>
            <p:nvPr/>
          </p:nvCxnSpPr>
          <p:spPr>
            <a:xfrm flipH="1" flipV="1">
              <a:off x="4439093" y="2246989"/>
              <a:ext cx="427661" cy="541643"/>
            </a:xfrm>
            <a:prstGeom prst="straightConnector1">
              <a:avLst/>
            </a:prstGeom>
            <a:ln w="19050">
              <a:solidFill>
                <a:srgbClr val="3333FF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コンテンツ プレースホルダ 2"/>
            <p:cNvSpPr txBox="1">
              <a:spLocks/>
            </p:cNvSpPr>
            <p:nvPr/>
          </p:nvSpPr>
          <p:spPr bwMode="auto">
            <a:xfrm rot="16200000">
              <a:off x="-270626" y="3618601"/>
              <a:ext cx="1846814" cy="3817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kern="12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 eaLnBrk="1" hangingPunct="1">
                <a:buNone/>
              </a:pPr>
              <a:r>
                <a:rPr lang="en-US" altLang="ja-JP" dirty="0">
                  <a:latin typeface="+mn-lt"/>
                  <a:cs typeface="游ゴシック"/>
                </a:rPr>
                <a:t>G</a:t>
              </a:r>
              <a:r>
                <a:rPr lang="en-US" altLang="ja-JP" dirty="0" smtClean="0">
                  <a:latin typeface="+mn-lt"/>
                  <a:cs typeface="游ゴシック"/>
                </a:rPr>
                <a:t>ain </a:t>
              </a:r>
              <a:r>
                <a:rPr lang="en-US" altLang="ja-JP" i="1" dirty="0" smtClean="0">
                  <a:latin typeface="+mn-lt"/>
                  <a:cs typeface="游ゴシック"/>
                </a:rPr>
                <a:t>G </a:t>
              </a:r>
              <a:r>
                <a:rPr lang="en-US" altLang="ja-JP" dirty="0">
                  <a:latin typeface="+mn-lt"/>
                  <a:cs typeface="游ゴシック"/>
                </a:rPr>
                <a:t>(</a:t>
              </a:r>
              <a:r>
                <a:rPr lang="en-US" altLang="ja-JP" i="1" dirty="0" smtClean="0">
                  <a:latin typeface="+mn-lt"/>
                  <a:cs typeface="游ゴシック"/>
                </a:rPr>
                <a:t>t </a:t>
              </a:r>
              <a:r>
                <a:rPr lang="en-US" altLang="ja-JP" dirty="0">
                  <a:latin typeface="+mn-lt"/>
                  <a:cs typeface="游ゴシック"/>
                </a:rPr>
                <a:t>)</a:t>
              </a:r>
              <a:endParaRPr lang="en-US" altLang="ja-JP" dirty="0" smtClean="0">
                <a:latin typeface="+mn-lt"/>
                <a:cs typeface="游ゴシック"/>
              </a:endParaRP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1714205" y="780969"/>
            <a:ext cx="5715591" cy="839668"/>
            <a:chOff x="1605796" y="780969"/>
            <a:chExt cx="5715591" cy="839668"/>
          </a:xfrm>
        </p:grpSpPr>
        <p:sp>
          <p:nvSpPr>
            <p:cNvPr id="6" name="テキスト ボックス 2"/>
            <p:cNvSpPr txBox="1">
              <a:spLocks noChangeArrowheads="1"/>
            </p:cNvSpPr>
            <p:nvPr/>
          </p:nvSpPr>
          <p:spPr bwMode="auto">
            <a:xfrm>
              <a:off x="1605796" y="987276"/>
              <a:ext cx="292167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400" dirty="0" smtClean="0">
                  <a:latin typeface="+mn-lt"/>
                  <a:ea typeface="ＭＳ Ｐゴシック" panose="020B0600070205080204" pitchFamily="50" charset="-128"/>
                  <a:cs typeface="游ゴシック"/>
                </a:rPr>
                <a:t>フィードバックゲイン</a:t>
              </a:r>
              <a:endParaRPr lang="en-US" altLang="ja-JP" sz="2400" dirty="0" smtClean="0">
                <a:latin typeface="+mn-lt"/>
                <a:ea typeface="ＭＳ Ｐゴシック" panose="020B0600070205080204" pitchFamily="50" charset="-128"/>
                <a:cs typeface="游ゴシック"/>
              </a:endParaRPr>
            </a:p>
          </p:txBody>
        </p:sp>
        <p:sp>
          <p:nvSpPr>
            <p:cNvPr id="18" name="テキスト ボックス 2"/>
            <p:cNvSpPr txBox="1">
              <a:spLocks noChangeArrowheads="1"/>
            </p:cNvSpPr>
            <p:nvPr/>
          </p:nvSpPr>
          <p:spPr bwMode="auto">
            <a:xfrm>
              <a:off x="4549612" y="780969"/>
              <a:ext cx="277177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400" dirty="0" smtClean="0">
                  <a:latin typeface="+mn-lt"/>
                  <a:ea typeface="ＭＳ Ｐゴシック" panose="020B0600070205080204" pitchFamily="50" charset="-128"/>
                  <a:cs typeface="游ゴシック"/>
                </a:rPr>
                <a:t>・ 共振時に最小</a:t>
              </a:r>
              <a:endParaRPr lang="en-US" altLang="ja-JP" sz="2400" dirty="0" smtClean="0">
                <a:latin typeface="+mn-lt"/>
                <a:ea typeface="ＭＳ Ｐゴシック" panose="020B0600070205080204" pitchFamily="50" charset="-128"/>
                <a:cs typeface="游ゴシック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ja-JP" altLang="en-US" sz="2400" dirty="0" smtClean="0">
                  <a:latin typeface="+mn-lt"/>
                  <a:ea typeface="ＭＳ Ｐゴシック" panose="020B0600070205080204" pitchFamily="50" charset="-128"/>
                  <a:cs typeface="游ゴシック"/>
                </a:rPr>
                <a:t>・ 反共振時に最大</a:t>
              </a:r>
              <a:endParaRPr lang="ja-JP" altLang="en-US" sz="2400" dirty="0">
                <a:latin typeface="+mn-lt"/>
                <a:ea typeface="ＭＳ Ｐゴシック" panose="020B0600070205080204" pitchFamily="50" charset="-128"/>
                <a:cs typeface="游ゴシック"/>
              </a:endParaRPr>
            </a:p>
          </p:txBody>
        </p:sp>
        <p:sp>
          <p:nvSpPr>
            <p:cNvPr id="5" name="左中かっこ 4"/>
            <p:cNvSpPr/>
            <p:nvPr/>
          </p:nvSpPr>
          <p:spPr>
            <a:xfrm>
              <a:off x="4432218" y="789640"/>
              <a:ext cx="234787" cy="830997"/>
            </a:xfrm>
            <a:prstGeom prst="leftBrace">
              <a:avLst>
                <a:gd name="adj1" fmla="val 36731"/>
                <a:gd name="adj2" fmla="val 50000"/>
              </a:avLst>
            </a:prstGeom>
            <a:noFill/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78B33-96AD-4438-A21A-8C7A66A8BD97}" type="slidenum">
              <a:rPr lang="ja-JP" altLang="en-US" smtClean="0">
                <a:latin typeface="+mn-lt"/>
              </a:rPr>
              <a:pPr>
                <a:defRPr/>
              </a:pPr>
              <a:t>9</a:t>
            </a:fld>
            <a:endParaRPr lang="ja-JP" altLang="en-US">
              <a:latin typeface="+mn-lt"/>
            </a:endParaRPr>
          </a:p>
        </p:txBody>
      </p:sp>
      <p:sp>
        <p:nvSpPr>
          <p:cNvPr id="20" name="コンテンツ プレースホルダ 2"/>
          <p:cNvSpPr txBox="1">
            <a:spLocks/>
          </p:cNvSpPr>
          <p:nvPr/>
        </p:nvSpPr>
        <p:spPr bwMode="auto">
          <a:xfrm>
            <a:off x="3951079" y="6258768"/>
            <a:ext cx="1504950" cy="38176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</a:pPr>
            <a:r>
              <a:rPr lang="en-US" altLang="ja-JP" dirty="0">
                <a:latin typeface="+mn-lt"/>
                <a:cs typeface="游ゴシック"/>
              </a:rPr>
              <a:t>T</a:t>
            </a:r>
            <a:r>
              <a:rPr lang="en-US" altLang="ja-JP" dirty="0" smtClean="0">
                <a:latin typeface="+mn-lt"/>
                <a:cs typeface="游ゴシック"/>
              </a:rPr>
              <a:t>ime [s]</a:t>
            </a:r>
          </a:p>
        </p:txBody>
      </p:sp>
    </p:spTree>
    <p:extLst>
      <p:ext uri="{BB962C8B-B14F-4D97-AF65-F5344CB8AC3E}">
        <p14:creationId xmlns:p14="http://schemas.microsoft.com/office/powerpoint/2010/main" val="31172676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18683</TotalTime>
  <Words>675</Words>
  <Application>Microsoft Office PowerPoint</Application>
  <PresentationFormat>画面に合わせる (4:3)</PresentationFormat>
  <Paragraphs>246</Paragraphs>
  <Slides>13</Slides>
  <Notes>9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24" baseType="lpstr">
      <vt:lpstr>Cambria Math</vt:lpstr>
      <vt:lpstr>Times New Roman</vt:lpstr>
      <vt:lpstr>Arial</vt:lpstr>
      <vt:lpstr>ＭＳ Ｐゴシック</vt:lpstr>
      <vt:lpstr>游ゴシック</vt:lpstr>
      <vt:lpstr>Arial Black</vt:lpstr>
      <vt:lpstr>Calibri Light</vt:lpstr>
      <vt:lpstr>Calibri</vt:lpstr>
      <vt:lpstr>Wingdings</vt:lpstr>
      <vt:lpstr>Office テーマ</vt:lpstr>
      <vt:lpstr>数式</vt:lpstr>
      <vt:lpstr>圧力振幅を一定に保持するフィードバック制御に 基づく熱音響コアの振幅依存性を考慮した 周波数応答計測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音響の周波数応答計測において圧力振幅を一定に保持するフィードバック制御と熱音響システムの安定性解析への応用</dc:title>
  <dc:creator>Takumi Nakata</dc:creator>
  <cp:lastModifiedBy>Takumi Nakata</cp:lastModifiedBy>
  <cp:revision>2393</cp:revision>
  <cp:lastPrinted>2016-11-09T08:34:04Z</cp:lastPrinted>
  <dcterms:created xsi:type="dcterms:W3CDTF">2016-08-05T05:55:48Z</dcterms:created>
  <dcterms:modified xsi:type="dcterms:W3CDTF">2017-03-14T12:57:21Z</dcterms:modified>
</cp:coreProperties>
</file>