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14"/>
  </p:notesMasterIdLst>
  <p:handoutMasterIdLst>
    <p:handoutMasterId r:id="rId15"/>
  </p:handoutMasterIdLst>
  <p:sldIdLst>
    <p:sldId id="256" r:id="rId2"/>
    <p:sldId id="258" r:id="rId3"/>
    <p:sldId id="270" r:id="rId4"/>
    <p:sldId id="272" r:id="rId5"/>
    <p:sldId id="281" r:id="rId6"/>
    <p:sldId id="269" r:id="rId7"/>
    <p:sldId id="285" r:id="rId8"/>
    <p:sldId id="283" r:id="rId9"/>
    <p:sldId id="277" r:id="rId10"/>
    <p:sldId id="274" r:id="rId11"/>
    <p:sldId id="286" r:id="rId12"/>
    <p:sldId id="287" r:id="rId13"/>
  </p:sldIdLst>
  <p:sldSz cx="9144000" cy="6858000" type="screen4x3"/>
  <p:notesSz cx="9945688"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68686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2211" autoAdjust="0"/>
  </p:normalViewPr>
  <p:slideViewPr>
    <p:cSldViewPr>
      <p:cViewPr varScale="1">
        <p:scale>
          <a:sx n="80" d="100"/>
          <a:sy n="80" d="100"/>
        </p:scale>
        <p:origin x="115" y="58"/>
      </p:cViewPr>
      <p:guideLst/>
    </p:cSldViewPr>
  </p:slideViewPr>
  <p:notesTextViewPr>
    <p:cViewPr>
      <p:scale>
        <a:sx n="400" d="100"/>
        <a:sy n="400" d="100"/>
      </p:scale>
      <p:origin x="0" y="0"/>
    </p:cViewPr>
  </p:notesTextViewPr>
  <p:sorterViewPr>
    <p:cViewPr>
      <p:scale>
        <a:sx n="100" d="100"/>
        <a:sy n="100" d="100"/>
      </p:scale>
      <p:origin x="0" y="0"/>
    </p:cViewPr>
  </p:sorterViewPr>
  <p:notesViewPr>
    <p:cSldViewPr>
      <p:cViewPr varScale="1">
        <p:scale>
          <a:sx n="41" d="100"/>
          <a:sy n="41" d="100"/>
        </p:scale>
        <p:origin x="1794" y="5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FB7553-15D3-492C-B751-DFD0F8029993}"/>
              </a:ext>
            </a:extLst>
          </p:cNvPr>
          <p:cNvSpPr>
            <a:spLocks noGrp="1"/>
          </p:cNvSpPr>
          <p:nvPr>
            <p:ph type="hdr" sz="quarter"/>
          </p:nvPr>
        </p:nvSpPr>
        <p:spPr>
          <a:xfrm>
            <a:off x="0" y="0"/>
            <a:ext cx="4310063"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838D5D0-34E9-4EBE-BA0E-38A44A6A0088}"/>
              </a:ext>
            </a:extLst>
          </p:cNvPr>
          <p:cNvSpPr>
            <a:spLocks noGrp="1"/>
          </p:cNvSpPr>
          <p:nvPr>
            <p:ph type="dt" sz="quarter" idx="1"/>
          </p:nvPr>
        </p:nvSpPr>
        <p:spPr>
          <a:xfrm>
            <a:off x="5634038" y="0"/>
            <a:ext cx="4310062" cy="344488"/>
          </a:xfrm>
          <a:prstGeom prst="rect">
            <a:avLst/>
          </a:prstGeom>
        </p:spPr>
        <p:txBody>
          <a:bodyPr vert="horz" lIns="91440" tIns="45720" rIns="91440" bIns="45720" rtlCol="0"/>
          <a:lstStyle>
            <a:lvl1pPr algn="r">
              <a:defRPr sz="1200"/>
            </a:lvl1pPr>
          </a:lstStyle>
          <a:p>
            <a:fld id="{42B724DA-BF34-4C94-B45D-E3488646E2C5}" type="datetime1">
              <a:rPr lang="en-US" smtClean="0"/>
              <a:t>2/26/2020</a:t>
            </a:fld>
            <a:endParaRPr lang="en-GB"/>
          </a:p>
        </p:txBody>
      </p:sp>
      <p:sp>
        <p:nvSpPr>
          <p:cNvPr id="4" name="Footer Placeholder 3">
            <a:extLst>
              <a:ext uri="{FF2B5EF4-FFF2-40B4-BE49-F238E27FC236}">
                <a16:creationId xmlns:a16="http://schemas.microsoft.com/office/drawing/2014/main" id="{C49E89AF-64EB-4900-B971-791738959F46}"/>
              </a:ext>
            </a:extLst>
          </p:cNvPr>
          <p:cNvSpPr>
            <a:spLocks noGrp="1"/>
          </p:cNvSpPr>
          <p:nvPr>
            <p:ph type="ftr" sz="quarter" idx="2"/>
          </p:nvPr>
        </p:nvSpPr>
        <p:spPr>
          <a:xfrm>
            <a:off x="0" y="6513513"/>
            <a:ext cx="4310063"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A642A9F-28C4-4A3C-BC01-D58E1C7078E1}"/>
              </a:ext>
            </a:extLst>
          </p:cNvPr>
          <p:cNvSpPr>
            <a:spLocks noGrp="1"/>
          </p:cNvSpPr>
          <p:nvPr>
            <p:ph type="sldNum" sz="quarter" idx="3"/>
          </p:nvPr>
        </p:nvSpPr>
        <p:spPr>
          <a:xfrm>
            <a:off x="5634038" y="6513513"/>
            <a:ext cx="4310062" cy="344487"/>
          </a:xfrm>
          <a:prstGeom prst="rect">
            <a:avLst/>
          </a:prstGeom>
        </p:spPr>
        <p:txBody>
          <a:bodyPr vert="horz" lIns="91440" tIns="45720" rIns="91440" bIns="45720" rtlCol="0" anchor="b"/>
          <a:lstStyle>
            <a:lvl1pPr algn="r">
              <a:defRPr sz="1200"/>
            </a:lvl1pPr>
          </a:lstStyle>
          <a:p>
            <a:fld id="{C046130D-B77E-430E-8B6F-312BBB573437}" type="slidenum">
              <a:rPr lang="en-GB" smtClean="0"/>
              <a:t>‹#›</a:t>
            </a:fld>
            <a:endParaRPr lang="en-GB"/>
          </a:p>
        </p:txBody>
      </p:sp>
    </p:spTree>
    <p:extLst>
      <p:ext uri="{BB962C8B-B14F-4D97-AF65-F5344CB8AC3E}">
        <p14:creationId xmlns:p14="http://schemas.microsoft.com/office/powerpoint/2010/main" val="321832821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605" cy="344080"/>
          </a:xfrm>
          <a:prstGeom prst="rect">
            <a:avLst/>
          </a:prstGeom>
        </p:spPr>
        <p:txBody>
          <a:bodyPr vert="horz" lIns="88615" tIns="44307" rIns="88615" bIns="44307" rtlCol="0"/>
          <a:lstStyle>
            <a:lvl1pPr algn="l">
              <a:defRPr sz="1200"/>
            </a:lvl1pPr>
          </a:lstStyle>
          <a:p>
            <a:endParaRPr lang="en-US"/>
          </a:p>
        </p:txBody>
      </p:sp>
      <p:sp>
        <p:nvSpPr>
          <p:cNvPr id="3" name="Date Placeholder 2"/>
          <p:cNvSpPr>
            <a:spLocks noGrp="1"/>
          </p:cNvSpPr>
          <p:nvPr>
            <p:ph type="dt" idx="1"/>
          </p:nvPr>
        </p:nvSpPr>
        <p:spPr>
          <a:xfrm>
            <a:off x="5633338" y="0"/>
            <a:ext cx="4309605" cy="344080"/>
          </a:xfrm>
          <a:prstGeom prst="rect">
            <a:avLst/>
          </a:prstGeom>
        </p:spPr>
        <p:txBody>
          <a:bodyPr vert="horz" lIns="88615" tIns="44307" rIns="88615" bIns="44307" rtlCol="0"/>
          <a:lstStyle>
            <a:lvl1pPr algn="r">
              <a:defRPr sz="1200"/>
            </a:lvl1pPr>
          </a:lstStyle>
          <a:p>
            <a:fld id="{F2BB9291-DBB6-4775-A10D-ECA73F79A922}" type="datetime1">
              <a:rPr lang="en-US" smtClean="0"/>
              <a:t>2/26/2020</a:t>
            </a:fld>
            <a:endParaRPr lang="en-US"/>
          </a:p>
        </p:txBody>
      </p:sp>
      <p:sp>
        <p:nvSpPr>
          <p:cNvPr id="4" name="Slide Image Placeholder 3"/>
          <p:cNvSpPr>
            <a:spLocks noGrp="1" noRot="1" noChangeAspect="1"/>
          </p:cNvSpPr>
          <p:nvPr>
            <p:ph type="sldImg" idx="2"/>
          </p:nvPr>
        </p:nvSpPr>
        <p:spPr>
          <a:xfrm>
            <a:off x="3429000" y="857250"/>
            <a:ext cx="3086100" cy="2314575"/>
          </a:xfrm>
          <a:prstGeom prst="rect">
            <a:avLst/>
          </a:prstGeom>
          <a:noFill/>
          <a:ln w="12700">
            <a:solidFill>
              <a:prstClr val="black"/>
            </a:solidFill>
          </a:ln>
        </p:spPr>
        <p:txBody>
          <a:bodyPr vert="horz" lIns="88615" tIns="44307" rIns="88615" bIns="44307" rtlCol="0" anchor="ctr"/>
          <a:lstStyle/>
          <a:p>
            <a:endParaRPr lang="en-US"/>
          </a:p>
        </p:txBody>
      </p:sp>
      <p:sp>
        <p:nvSpPr>
          <p:cNvPr id="5" name="Notes Placeholder 4"/>
          <p:cNvSpPr>
            <a:spLocks noGrp="1"/>
          </p:cNvSpPr>
          <p:nvPr>
            <p:ph type="body" sz="quarter" idx="3"/>
          </p:nvPr>
        </p:nvSpPr>
        <p:spPr>
          <a:xfrm>
            <a:off x="994525" y="3300310"/>
            <a:ext cx="7956194" cy="2700254"/>
          </a:xfrm>
          <a:prstGeom prst="rect">
            <a:avLst/>
          </a:prstGeom>
        </p:spPr>
        <p:txBody>
          <a:bodyPr vert="horz" lIns="88615" tIns="44307" rIns="88615" bIns="443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513708"/>
            <a:ext cx="4309605" cy="344080"/>
          </a:xfrm>
          <a:prstGeom prst="rect">
            <a:avLst/>
          </a:prstGeom>
        </p:spPr>
        <p:txBody>
          <a:bodyPr vert="horz" lIns="88615" tIns="44307" rIns="88615" bIns="44307" rtlCol="0" anchor="b"/>
          <a:lstStyle>
            <a:lvl1pPr algn="l">
              <a:defRPr sz="1200"/>
            </a:lvl1pPr>
          </a:lstStyle>
          <a:p>
            <a:endParaRPr lang="en-US"/>
          </a:p>
        </p:txBody>
      </p:sp>
      <p:sp>
        <p:nvSpPr>
          <p:cNvPr id="7" name="Slide Number Placeholder 6"/>
          <p:cNvSpPr>
            <a:spLocks noGrp="1"/>
          </p:cNvSpPr>
          <p:nvPr>
            <p:ph type="sldNum" sz="quarter" idx="5"/>
          </p:nvPr>
        </p:nvSpPr>
        <p:spPr>
          <a:xfrm>
            <a:off x="5633338" y="6513708"/>
            <a:ext cx="4309605" cy="344080"/>
          </a:xfrm>
          <a:prstGeom prst="rect">
            <a:avLst/>
          </a:prstGeom>
        </p:spPr>
        <p:txBody>
          <a:bodyPr vert="horz" lIns="88615" tIns="44307" rIns="88615" bIns="44307"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87722711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429000" y="857250"/>
            <a:ext cx="3086100" cy="2314575"/>
          </a:xfrm>
        </p:spPr>
      </p:sp>
      <p:sp>
        <p:nvSpPr>
          <p:cNvPr id="3" name="Text Placeholder 2"/>
          <p:cNvSpPr>
            <a:spLocks noGrp="1"/>
          </p:cNvSpPr>
          <p:nvPr>
            <p:ph type="body" idx="3"/>
          </p:nvPr>
        </p:nvSpPr>
        <p:spPr/>
        <p:txBody>
          <a:bodyPr/>
          <a:lstStyle/>
          <a:p>
            <a:pPr marL="166370" indent="-166370">
              <a:buFont typeface="Arial" panose="020B0604020202020204" pitchFamily="34" charset="0"/>
              <a:buChar char="•"/>
            </a:pPr>
            <a:r>
              <a:rPr lang="en-US" altLang="ja-JP" dirty="0" err="1">
                <a:sym typeface="+mn-ea"/>
              </a:rPr>
              <a:t>比強度（密度当たりの強度）鉄とアルミを上回るため、強度を保ったまま、車体を軽くすることができる</a:t>
            </a:r>
            <a:r>
              <a:rPr lang="en-US" altLang="ja-JP" dirty="0">
                <a:sym typeface="+mn-ea"/>
              </a:rPr>
              <a:t>。</a:t>
            </a:r>
          </a:p>
          <a:p>
            <a:pPr marL="166370" indent="-166370" defTabSz="886460">
              <a:buFont typeface="Arial" panose="020B0604020202020204" pitchFamily="34" charset="0"/>
              <a:buChar char="•"/>
              <a:defRPr/>
            </a:pPr>
            <a:r>
              <a:rPr lang="ja-JP" altLang="en-US" dirty="0"/>
              <a:t>添加合金元素量が少ないために、一般的な商用</a:t>
            </a:r>
            <a:r>
              <a:rPr lang="ja-JP" altLang="en-US" dirty="0" err="1"/>
              <a:t>m</a:t>
            </a:r>
            <a:r>
              <a:rPr lang="ja-JP" altLang="en-US" dirty="0"/>
              <a:t>っ合金に比べて、強度が劣る。</a:t>
            </a:r>
            <a:endParaRPr lang="en-US" altLang="ja-JP" dirty="0"/>
          </a:p>
          <a:p>
            <a:pPr marL="166370" indent="-166370" defTabSz="886460">
              <a:buFont typeface="Arial" panose="020B0604020202020204" pitchFamily="34" charset="0"/>
              <a:buChar char="•"/>
              <a:defRPr/>
            </a:pPr>
            <a:r>
              <a:rPr kumimoji="1" lang="ja-JP" altLang="en-US" dirty="0"/>
              <a:t>発火温度は</a:t>
            </a:r>
            <a:r>
              <a:rPr kumimoji="1" lang="en-US" altLang="ja-JP" dirty="0"/>
              <a:t>ca</a:t>
            </a:r>
            <a:r>
              <a:rPr kumimoji="1" lang="ja-JP" altLang="en-US" dirty="0"/>
              <a:t>添加量が増加するにつれて高くなり、溶解・鋳造時の作業性改善や構造部材としての実用化を検討する場合には、少なくとも</a:t>
            </a:r>
            <a:r>
              <a:rPr kumimoji="1" lang="en-US" altLang="ja-JP" dirty="0"/>
              <a:t>0.5%</a:t>
            </a:r>
            <a:r>
              <a:rPr kumimoji="1" lang="ja-JP" altLang="en-US" dirty="0"/>
              <a:t>以上の添加が必要であると考えられる</a:t>
            </a:r>
            <a:endParaRPr kumimoji="1" lang="en-US" altLang="ja-JP" dirty="0"/>
          </a:p>
          <a:p>
            <a:pPr marL="166370" indent="-166370" defTabSz="886460">
              <a:buFont typeface="Arial" panose="020B0604020202020204" pitchFamily="34" charset="0"/>
              <a:buChar char="•"/>
              <a:defRPr/>
            </a:pPr>
            <a:r>
              <a:rPr lang="en-US" altLang="ja-JP" dirty="0"/>
              <a:t>al</a:t>
            </a:r>
            <a:r>
              <a:rPr lang="ja-JP" altLang="en-US" dirty="0"/>
              <a:t>濃度が</a:t>
            </a:r>
            <a:r>
              <a:rPr lang="en-US" altLang="ja-JP" dirty="0"/>
              <a:t>4.0wt%</a:t>
            </a:r>
            <a:r>
              <a:rPr lang="ja-JP" altLang="en-US" dirty="0"/>
              <a:t>以上になると腐食速度が急速に低下する。すなわち、</a:t>
            </a:r>
            <a:r>
              <a:rPr lang="en-US" altLang="ja-JP" dirty="0"/>
              <a:t>al</a:t>
            </a:r>
            <a:r>
              <a:rPr lang="ja-JP" altLang="en-US" dirty="0"/>
              <a:t>添加量の少ない希薄ｍｇ合金は、耐食性も低いと</a:t>
            </a:r>
            <a:r>
              <a:rPr lang="ja-JP" altLang="en-US" dirty="0" err="1"/>
              <a:t>考えらる</a:t>
            </a:r>
            <a:endParaRPr kumimoji="1" lang="ja-JP" altLang="en-US" dirty="0"/>
          </a:p>
          <a:p>
            <a:pPr marL="166370" indent="-166370" defTabSz="886460">
              <a:buFont typeface="Arial" panose="020B0604020202020204" pitchFamily="34" charset="0"/>
              <a:buChar char="•"/>
              <a:defRPr/>
            </a:pPr>
            <a:endParaRPr lang="en-US" altLang="ja-JP" dirty="0"/>
          </a:p>
          <a:p>
            <a:pPr marL="166370" indent="-166370" defTabSz="886460">
              <a:buFont typeface="Arial" panose="020B0604020202020204" pitchFamily="34" charset="0"/>
              <a:buChar char="•"/>
              <a:defRPr/>
            </a:pPr>
            <a:endParaRPr lang="en-US" altLang="ja-JP" dirty="0">
              <a:solidFill>
                <a:schemeClr val="tx1"/>
              </a:solidFill>
            </a:endParaRPr>
          </a:p>
          <a:p>
            <a:pPr marL="166370" indent="-166370">
              <a:buFont typeface="Arial" panose="020B0604020202020204" pitchFamily="34" charset="0"/>
              <a:buChar char="•"/>
            </a:pPr>
            <a:r>
              <a:rPr lang="ja-JP" altLang="en-US" dirty="0">
                <a:solidFill>
                  <a:schemeClr val="tx1"/>
                </a:solidFill>
                <a:sym typeface="+mn-ea"/>
              </a:rPr>
              <a:t>＃＃＃</a:t>
            </a:r>
            <a:r>
              <a:rPr lang="en-US" altLang="ja-JP" dirty="0" err="1">
                <a:solidFill>
                  <a:schemeClr val="tx1"/>
                </a:solidFill>
                <a:sym typeface="+mn-ea"/>
              </a:rPr>
              <a:t>tulis</a:t>
            </a:r>
            <a:r>
              <a:rPr lang="en-US" altLang="ja-JP" dirty="0">
                <a:solidFill>
                  <a:schemeClr val="tx1"/>
                </a:solidFill>
                <a:sym typeface="+mn-ea"/>
              </a:rPr>
              <a:t> </a:t>
            </a:r>
            <a:r>
              <a:rPr lang="en-US" altLang="ja-JP" dirty="0" err="1">
                <a:solidFill>
                  <a:schemeClr val="tx1"/>
                </a:solidFill>
                <a:sym typeface="+mn-ea"/>
              </a:rPr>
              <a:t>sankou</a:t>
            </a:r>
            <a:endParaRPr lang="en-US" altLang="ja-JP" dirty="0">
              <a:solidFill>
                <a:schemeClr val="tx1"/>
              </a:solidFill>
              <a:sym typeface="+mn-ea"/>
            </a:endParaRPr>
          </a:p>
          <a:p>
            <a:pPr marL="166370" indent="-166370">
              <a:buFont typeface="Arial" panose="020B0604020202020204" pitchFamily="34" charset="0"/>
              <a:buChar char="•"/>
            </a:pPr>
            <a:r>
              <a:rPr lang="en-US" dirty="0">
                <a:solidFill>
                  <a:schemeClr val="tx1"/>
                </a:solidFill>
                <a:sym typeface="+mn-ea"/>
              </a:rPr>
              <a:t>####</a:t>
            </a:r>
            <a:r>
              <a:rPr lang="en-US" dirty="0" err="1">
                <a:solidFill>
                  <a:schemeClr val="tx1"/>
                </a:solidFill>
                <a:sym typeface="+mn-ea"/>
              </a:rPr>
              <a:t>tambah</a:t>
            </a:r>
            <a:r>
              <a:rPr lang="en-US" dirty="0">
                <a:solidFill>
                  <a:schemeClr val="tx1"/>
                </a:solidFill>
                <a:sym typeface="+mn-ea"/>
              </a:rPr>
              <a:t> </a:t>
            </a:r>
            <a:r>
              <a:rPr lang="en-US" dirty="0" err="1">
                <a:solidFill>
                  <a:schemeClr val="tx1"/>
                </a:solidFill>
                <a:sym typeface="+mn-ea"/>
              </a:rPr>
              <a:t>graf</a:t>
            </a:r>
            <a:r>
              <a:rPr lang="en-US" dirty="0">
                <a:solidFill>
                  <a:schemeClr val="tx1"/>
                </a:solidFill>
                <a:sym typeface="+mn-ea"/>
              </a:rPr>
              <a:t> al</a:t>
            </a:r>
          </a:p>
          <a:p>
            <a:endParaRPr lang="en-US" dirty="0">
              <a:solidFill>
                <a:schemeClr val="tx1"/>
              </a:solidFill>
              <a:sym typeface="+mn-ea"/>
            </a:endParaRPr>
          </a:p>
          <a:p>
            <a:pPr defTabSz="886460">
              <a:defRPr/>
            </a:pPr>
            <a:endParaRPr lang="en-GB" altLang="ja-JP" dirty="0">
              <a:latin typeface="+mj-ea"/>
            </a:endParaRPr>
          </a:p>
          <a:p>
            <a:pPr defTabSz="886460">
              <a:defRPr/>
            </a:pPr>
            <a:endParaRPr lang="en-US" dirty="0">
              <a:latin typeface="+mj-ea"/>
            </a:endParaRPr>
          </a:p>
          <a:p>
            <a:pPr defTabSz="886460">
              <a:defRPr/>
            </a:pPr>
            <a:endParaRPr lang="en-GB" sz="1000" dirty="0"/>
          </a:p>
          <a:p>
            <a:pPr marL="166370" indent="-166370" defTabSz="886460">
              <a:buFont typeface="Arial" panose="020B0604020202020204" pitchFamily="34" charset="0"/>
              <a:buChar char="•"/>
              <a:defRPr/>
            </a:pPr>
            <a:endParaRPr lang="en-GB" dirty="0">
              <a:latin typeface="+mj-ea"/>
            </a:endParaRPr>
          </a:p>
          <a:p>
            <a:pPr marL="166370" indent="-166370" defTabSz="886460">
              <a:buFont typeface="Arial" panose="020B0604020202020204" pitchFamily="34" charset="0"/>
              <a:buChar char="•"/>
              <a:defRPr/>
            </a:pPr>
            <a:endParaRPr lang="ja-JP" altLang="en-US" dirty="0">
              <a:latin typeface="+mj-ea"/>
            </a:endParaRPr>
          </a:p>
          <a:p>
            <a:endParaRPr lang="en-US" dirty="0"/>
          </a:p>
        </p:txBody>
      </p:sp>
      <p:sp>
        <p:nvSpPr>
          <p:cNvPr id="4" name="Date Placeholder 3">
            <a:extLst>
              <a:ext uri="{FF2B5EF4-FFF2-40B4-BE49-F238E27FC236}">
                <a16:creationId xmlns:a16="http://schemas.microsoft.com/office/drawing/2014/main" id="{23F59882-0512-46A4-9FAB-63C8BF4508C2}"/>
              </a:ext>
            </a:extLst>
          </p:cNvPr>
          <p:cNvSpPr>
            <a:spLocks noGrp="1"/>
          </p:cNvSpPr>
          <p:nvPr>
            <p:ph type="dt" idx="1"/>
          </p:nvPr>
        </p:nvSpPr>
        <p:spPr/>
        <p:txBody>
          <a:bodyPr/>
          <a:lstStyle/>
          <a:p>
            <a:fld id="{F2121E54-1B83-49E9-BB3C-227812A4095F}" type="datetime1">
              <a:rPr lang="en-US" smtClean="0"/>
              <a:t>2/26/2020</a:t>
            </a:fld>
            <a:endParaRPr lang="en-US"/>
          </a:p>
        </p:txBody>
      </p:sp>
    </p:spTree>
    <p:extLst>
      <p:ext uri="{BB962C8B-B14F-4D97-AF65-F5344CB8AC3E}">
        <p14:creationId xmlns:p14="http://schemas.microsoft.com/office/powerpoint/2010/main" val="17449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
        <p:nvSpPr>
          <p:cNvPr id="5" name="Date Placeholder 4">
            <a:extLst>
              <a:ext uri="{FF2B5EF4-FFF2-40B4-BE49-F238E27FC236}">
                <a16:creationId xmlns:a16="http://schemas.microsoft.com/office/drawing/2014/main" id="{0506799A-3F73-4323-A630-8E94D863CCC3}"/>
              </a:ext>
            </a:extLst>
          </p:cNvPr>
          <p:cNvSpPr>
            <a:spLocks noGrp="1"/>
          </p:cNvSpPr>
          <p:nvPr>
            <p:ph type="dt" idx="1"/>
          </p:nvPr>
        </p:nvSpPr>
        <p:spPr/>
        <p:txBody>
          <a:bodyPr/>
          <a:lstStyle/>
          <a:p>
            <a:fld id="{58AA36A8-16EC-4B21-8129-C766CE3A2CFC}" type="datetime1">
              <a:rPr lang="en-US" smtClean="0"/>
              <a:t>2/26/2020</a:t>
            </a:fld>
            <a:endParaRPr lang="en-US"/>
          </a:p>
        </p:txBody>
      </p:sp>
    </p:spTree>
    <p:extLst>
      <p:ext uri="{BB962C8B-B14F-4D97-AF65-F5344CB8AC3E}">
        <p14:creationId xmlns:p14="http://schemas.microsoft.com/office/powerpoint/2010/main" val="210360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Yang </a:t>
            </a:r>
            <a:r>
              <a:rPr kumimoji="1" lang="en-US" altLang="ja-JP" baseline="0" dirty="0" err="1"/>
              <a:t>ni</a:t>
            </a:r>
            <a:r>
              <a:rPr kumimoji="1" lang="en-US" altLang="ja-JP" baseline="0" dirty="0"/>
              <a:t> </a:t>
            </a:r>
            <a:r>
              <a:rPr kumimoji="1" lang="en-US" altLang="ja-JP" baseline="0" dirty="0" err="1"/>
              <a:t>kena</a:t>
            </a:r>
            <a:r>
              <a:rPr kumimoji="1" lang="en-US" altLang="ja-JP" baseline="0" dirty="0"/>
              <a:t> zoom </a:t>
            </a:r>
            <a:r>
              <a:rPr kumimoji="1" lang="en-US" altLang="ja-JP" baseline="0" dirty="0" err="1"/>
              <a:t>gambar</a:t>
            </a:r>
            <a:r>
              <a:rPr kumimoji="1" lang="en-US" altLang="ja-JP" baseline="0" dirty="0"/>
              <a:t> </a:t>
            </a:r>
            <a:r>
              <a:rPr kumimoji="1" lang="en-US" altLang="ja-JP" baseline="0" dirty="0" err="1"/>
              <a:t>dia</a:t>
            </a:r>
            <a:endParaRPr kumimoji="1" lang="en-US" altLang="ja-JP" baseline="0" dirty="0"/>
          </a:p>
        </p:txBody>
      </p:sp>
      <p:sp>
        <p:nvSpPr>
          <p:cNvPr id="4" name="スライド番号プレースホルダー 3"/>
          <p:cNvSpPr>
            <a:spLocks noGrp="1"/>
          </p:cNvSpPr>
          <p:nvPr>
            <p:ph type="sldNum" sz="quarter" idx="10"/>
          </p:nvPr>
        </p:nvSpPr>
        <p:spPr/>
        <p:txBody>
          <a:bodyPr/>
          <a:lstStyle/>
          <a:p>
            <a:fld id="{21B2AA4F-B828-4D7C-AFD3-893933DAFCB4}" type="slidenum">
              <a:rPr lang="en-US" smtClean="0"/>
              <a:t>4</a:t>
            </a:fld>
            <a:endParaRPr lang="en-US"/>
          </a:p>
        </p:txBody>
      </p:sp>
      <p:sp>
        <p:nvSpPr>
          <p:cNvPr id="5" name="Date Placeholder 4">
            <a:extLst>
              <a:ext uri="{FF2B5EF4-FFF2-40B4-BE49-F238E27FC236}">
                <a16:creationId xmlns:a16="http://schemas.microsoft.com/office/drawing/2014/main" id="{2A897B13-5F23-447A-A322-1F24E29AE338}"/>
              </a:ext>
            </a:extLst>
          </p:cNvPr>
          <p:cNvSpPr>
            <a:spLocks noGrp="1"/>
          </p:cNvSpPr>
          <p:nvPr>
            <p:ph type="dt" idx="1"/>
          </p:nvPr>
        </p:nvSpPr>
        <p:spPr/>
        <p:txBody>
          <a:bodyPr/>
          <a:lstStyle/>
          <a:p>
            <a:fld id="{1756B479-78D4-4B2B-BDA6-F76D44C60FD3}" type="datetime1">
              <a:rPr lang="en-US" smtClean="0"/>
              <a:t>2/26/2020</a:t>
            </a:fld>
            <a:endParaRPr lang="en-US"/>
          </a:p>
        </p:txBody>
      </p:sp>
    </p:spTree>
    <p:extLst>
      <p:ext uri="{BB962C8B-B14F-4D97-AF65-F5344CB8AC3E}">
        <p14:creationId xmlns:p14="http://schemas.microsoft.com/office/powerpoint/2010/main" val="89846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Tgk</a:t>
            </a:r>
            <a:r>
              <a:rPr lang="en-GB" dirty="0"/>
              <a:t> </a:t>
            </a:r>
            <a:r>
              <a:rPr lang="en-GB" dirty="0" err="1"/>
              <a:t>balik</a:t>
            </a:r>
            <a:r>
              <a:rPr lang="en-GB" dirty="0"/>
              <a:t> scale</a:t>
            </a:r>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
        <p:nvSpPr>
          <p:cNvPr id="5" name="Date Placeholder 4">
            <a:extLst>
              <a:ext uri="{FF2B5EF4-FFF2-40B4-BE49-F238E27FC236}">
                <a16:creationId xmlns:a16="http://schemas.microsoft.com/office/drawing/2014/main" id="{DDF6B5A0-056B-4407-A315-9F48BCC904AF}"/>
              </a:ext>
            </a:extLst>
          </p:cNvPr>
          <p:cNvSpPr>
            <a:spLocks noGrp="1"/>
          </p:cNvSpPr>
          <p:nvPr>
            <p:ph type="dt" idx="1"/>
          </p:nvPr>
        </p:nvSpPr>
        <p:spPr/>
        <p:txBody>
          <a:bodyPr/>
          <a:lstStyle/>
          <a:p>
            <a:fld id="{C71C0EFC-1DC7-4697-A4F5-0DBE44F15B19}" type="datetime1">
              <a:rPr lang="en-US" smtClean="0"/>
              <a:t>2/26/2020</a:t>
            </a:fld>
            <a:endParaRPr lang="en-US"/>
          </a:p>
        </p:txBody>
      </p:sp>
    </p:spTree>
    <p:extLst>
      <p:ext uri="{BB962C8B-B14F-4D97-AF65-F5344CB8AC3E}">
        <p14:creationId xmlns:p14="http://schemas.microsoft.com/office/powerpoint/2010/main" val="207425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B2AA4F-B828-4D7C-AFD3-893933DAFCB4}" type="slidenum">
              <a:rPr lang="en-US" smtClean="0"/>
              <a:t>8</a:t>
            </a:fld>
            <a:endParaRPr lang="en-US"/>
          </a:p>
        </p:txBody>
      </p:sp>
      <p:sp>
        <p:nvSpPr>
          <p:cNvPr id="5" name="Date Placeholder 4">
            <a:extLst>
              <a:ext uri="{FF2B5EF4-FFF2-40B4-BE49-F238E27FC236}">
                <a16:creationId xmlns:a16="http://schemas.microsoft.com/office/drawing/2014/main" id="{90D4A973-D042-424E-A88B-DB5D438101E7}"/>
              </a:ext>
            </a:extLst>
          </p:cNvPr>
          <p:cNvSpPr>
            <a:spLocks noGrp="1"/>
          </p:cNvSpPr>
          <p:nvPr>
            <p:ph type="dt" idx="1"/>
          </p:nvPr>
        </p:nvSpPr>
        <p:spPr/>
        <p:txBody>
          <a:bodyPr/>
          <a:lstStyle/>
          <a:p>
            <a:fld id="{F8DEFBA2-30D7-4F1A-8014-60233DC09CAD}" type="datetime1">
              <a:rPr lang="en-US" smtClean="0"/>
              <a:t>2/26/2020</a:t>
            </a:fld>
            <a:endParaRPr lang="en-US"/>
          </a:p>
        </p:txBody>
      </p:sp>
    </p:spTree>
    <p:extLst>
      <p:ext uri="{BB962C8B-B14F-4D97-AF65-F5344CB8AC3E}">
        <p14:creationId xmlns:p14="http://schemas.microsoft.com/office/powerpoint/2010/main" val="206972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Yang </a:t>
            </a:r>
            <a:r>
              <a:rPr kumimoji="1" lang="en-US" altLang="ja-JP" baseline="0" dirty="0" err="1"/>
              <a:t>ni</a:t>
            </a:r>
            <a:r>
              <a:rPr kumimoji="1" lang="en-US" altLang="ja-JP" baseline="0" dirty="0"/>
              <a:t> </a:t>
            </a:r>
            <a:r>
              <a:rPr kumimoji="1" lang="en-US" altLang="ja-JP" baseline="0" dirty="0" err="1"/>
              <a:t>kena</a:t>
            </a:r>
            <a:r>
              <a:rPr kumimoji="1" lang="en-US" altLang="ja-JP" baseline="0" dirty="0"/>
              <a:t> zoom </a:t>
            </a:r>
            <a:r>
              <a:rPr kumimoji="1" lang="en-US" altLang="ja-JP" baseline="0" dirty="0" err="1"/>
              <a:t>gambar</a:t>
            </a:r>
            <a:r>
              <a:rPr kumimoji="1" lang="en-US" altLang="ja-JP" baseline="0" dirty="0"/>
              <a:t> </a:t>
            </a:r>
            <a:r>
              <a:rPr kumimoji="1" lang="en-US" altLang="ja-JP" baseline="0" dirty="0" err="1"/>
              <a:t>dia</a:t>
            </a:r>
            <a:r>
              <a:rPr kumimoji="1" lang="ja-JP" altLang="en-US" baseline="0" dirty="0" err="1"/>
              <a:t>、</a:t>
            </a:r>
            <a:r>
              <a:rPr kumimoji="1" lang="en-US" altLang="ja-JP" baseline="0" dirty="0" err="1"/>
              <a:t>dn</a:t>
            </a:r>
            <a:r>
              <a:rPr kumimoji="1" lang="ja-JP" altLang="en-US" baseline="0" dirty="0"/>
              <a:t> </a:t>
            </a:r>
            <a:r>
              <a:rPr kumimoji="1" lang="en-US" altLang="ja-JP" baseline="0" dirty="0" err="1"/>
              <a:t>letak</a:t>
            </a:r>
            <a:r>
              <a:rPr kumimoji="1" lang="ja-JP" altLang="en-US" baseline="0" dirty="0"/>
              <a:t> </a:t>
            </a:r>
            <a:r>
              <a:rPr kumimoji="1" lang="en-US" altLang="ja-JP" baseline="0" dirty="0" err="1"/>
              <a:t>bilangan</a:t>
            </a:r>
            <a:r>
              <a:rPr kumimoji="1" lang="ja-JP" altLang="en-US" baseline="0" dirty="0"/>
              <a:t> </a:t>
            </a:r>
            <a:r>
              <a:rPr kumimoji="1" lang="en-US" altLang="ja-JP" baseline="0" dirty="0" err="1"/>
              <a:t>rekahan</a:t>
            </a:r>
            <a:endParaRPr kumimoji="1" lang="en-US" altLang="ja-JP" baseline="0" dirty="0"/>
          </a:p>
        </p:txBody>
      </p:sp>
      <p:sp>
        <p:nvSpPr>
          <p:cNvPr id="4" name="スライド番号プレースホルダー 3"/>
          <p:cNvSpPr>
            <a:spLocks noGrp="1"/>
          </p:cNvSpPr>
          <p:nvPr>
            <p:ph type="sldNum" sz="quarter" idx="10"/>
          </p:nvPr>
        </p:nvSpPr>
        <p:spPr/>
        <p:txBody>
          <a:bodyPr/>
          <a:lstStyle/>
          <a:p>
            <a:fld id="{21B2AA4F-B828-4D7C-AFD3-893933DAFCB4}" type="slidenum">
              <a:rPr lang="en-US" smtClean="0"/>
              <a:t>9</a:t>
            </a:fld>
            <a:endParaRPr lang="en-US"/>
          </a:p>
        </p:txBody>
      </p:sp>
      <p:sp>
        <p:nvSpPr>
          <p:cNvPr id="5" name="Date Placeholder 4">
            <a:extLst>
              <a:ext uri="{FF2B5EF4-FFF2-40B4-BE49-F238E27FC236}">
                <a16:creationId xmlns:a16="http://schemas.microsoft.com/office/drawing/2014/main" id="{AE530D98-3A8E-4D43-B1FA-4A7503FFD4B8}"/>
              </a:ext>
            </a:extLst>
          </p:cNvPr>
          <p:cNvSpPr>
            <a:spLocks noGrp="1"/>
          </p:cNvSpPr>
          <p:nvPr>
            <p:ph type="dt" idx="1"/>
          </p:nvPr>
        </p:nvSpPr>
        <p:spPr/>
        <p:txBody>
          <a:bodyPr/>
          <a:lstStyle/>
          <a:p>
            <a:fld id="{8E2B606F-8390-4A39-8E65-92AACA119E8D}" type="datetime1">
              <a:rPr lang="en-US" smtClean="0"/>
              <a:t>2/26/2020</a:t>
            </a:fld>
            <a:endParaRPr lang="en-US"/>
          </a:p>
        </p:txBody>
      </p:sp>
    </p:spTree>
    <p:extLst>
      <p:ext uri="{BB962C8B-B14F-4D97-AF65-F5344CB8AC3E}">
        <p14:creationId xmlns:p14="http://schemas.microsoft.com/office/powerpoint/2010/main" val="24764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429000" y="857250"/>
            <a:ext cx="3086100" cy="2314575"/>
          </a:xfrm>
        </p:spPr>
      </p:sp>
      <p:sp>
        <p:nvSpPr>
          <p:cNvPr id="3" name="Text Placeholder 2"/>
          <p:cNvSpPr>
            <a:spLocks noGrp="1"/>
          </p:cNvSpPr>
          <p:nvPr>
            <p:ph type="body" idx="3"/>
          </p:nvPr>
        </p:nvSpPr>
        <p:spPr/>
        <p:txBody>
          <a:bodyPr/>
          <a:lstStyle/>
          <a:p>
            <a:endParaRPr lang="en-US" dirty="0"/>
          </a:p>
        </p:txBody>
      </p:sp>
      <p:sp>
        <p:nvSpPr>
          <p:cNvPr id="4" name="Date Placeholder 3">
            <a:extLst>
              <a:ext uri="{FF2B5EF4-FFF2-40B4-BE49-F238E27FC236}">
                <a16:creationId xmlns:a16="http://schemas.microsoft.com/office/drawing/2014/main" id="{18EE5860-5F8F-46AA-BAC2-81BC0F2D18B6}"/>
              </a:ext>
            </a:extLst>
          </p:cNvPr>
          <p:cNvSpPr>
            <a:spLocks noGrp="1"/>
          </p:cNvSpPr>
          <p:nvPr>
            <p:ph type="dt" idx="1"/>
          </p:nvPr>
        </p:nvSpPr>
        <p:spPr/>
        <p:txBody>
          <a:bodyPr/>
          <a:lstStyle/>
          <a:p>
            <a:fld id="{2DAAFB2B-B0F3-447E-A60D-53E920BCBE51}" type="datetime1">
              <a:rPr lang="en-US" smtClean="0"/>
              <a:t>2/26/2020</a:t>
            </a:fld>
            <a:endParaRPr lang="en-US"/>
          </a:p>
        </p:txBody>
      </p:sp>
    </p:spTree>
    <p:extLst>
      <p:ext uri="{BB962C8B-B14F-4D97-AF65-F5344CB8AC3E}">
        <p14:creationId xmlns:p14="http://schemas.microsoft.com/office/powerpoint/2010/main" val="423224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92C2CBB-9786-4F2E-87C1-4F6CE77D96C8}"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54FCC8-15A1-4663-ACF0-2B35A50D8F41}"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92E4C7-9804-416D-9917-4CEACAB6B4DC}"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AA9AC3-E90B-4C10-AB24-0754267997EB}"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8CD912-15A9-49F6-B661-39945C32E6BF}"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143D86A-07B8-494D-A926-4F2AFC936387}" type="datetime1">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A52862C-688D-4900-8E51-3AB1E2E7987B}" type="datetime1">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23FD519-09D1-418C-91C2-D1EA9A95689D}" type="datetime1">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92E6-AFC9-4CCF-A14F-871421B95828}" type="datetime1">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874C8F-5739-488D-B436-9631EFDF8FC0}" type="datetime1">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3461CB-5DDE-4139-BFA3-7BC55118DCED}" type="datetime1">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B244E-C87E-4637-B93E-E967F76029E3}" type="datetime1">
              <a:rPr lang="en-US" smtClean="0"/>
              <a:t>2/26/2020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p:cNvSpPr/>
          <p:nvPr/>
        </p:nvSpPr>
        <p:spPr>
          <a:xfrm>
            <a:off x="-24970" y="-136524"/>
            <a:ext cx="9168970" cy="69945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0678" y="97781"/>
            <a:ext cx="1017669" cy="1246642"/>
          </a:xfrm>
          <a:prstGeom prst="rect">
            <a:avLst/>
          </a:prstGeom>
        </p:spPr>
      </p:pic>
      <p:sp>
        <p:nvSpPr>
          <p:cNvPr id="18" name="TextBox 3"/>
          <p:cNvSpPr txBox="1"/>
          <p:nvPr/>
        </p:nvSpPr>
        <p:spPr>
          <a:xfrm>
            <a:off x="655961" y="1597422"/>
            <a:ext cx="7832078" cy="1661993"/>
          </a:xfrm>
          <a:prstGeom prst="rect">
            <a:avLst/>
          </a:prstGeom>
          <a:noFill/>
        </p:spPr>
        <p:txBody>
          <a:bodyPr wrap="square" rtlCol="0">
            <a:spAutoFit/>
          </a:bodyPr>
          <a:lstStyle/>
          <a:p>
            <a:pPr algn="ctr"/>
            <a:r>
              <a:rPr lang="en-US" sz="2800" b="1" dirty="0"/>
              <a:t>The effect of open and short circuit of piezoelectric element towards the resonance frequency of cantilever beam bonded with piezoelectric element</a:t>
            </a:r>
            <a:br>
              <a:rPr lang="ja-JP" altLang="en-US" dirty="0"/>
            </a:br>
            <a:endParaRPr lang="en-MY" dirty="0"/>
          </a:p>
        </p:txBody>
      </p:sp>
      <p:sp>
        <p:nvSpPr>
          <p:cNvPr id="24" name="TextBox 20"/>
          <p:cNvSpPr txBox="1"/>
          <p:nvPr/>
        </p:nvSpPr>
        <p:spPr>
          <a:xfrm>
            <a:off x="2192688" y="3085549"/>
            <a:ext cx="4733651" cy="2031325"/>
          </a:xfrm>
          <a:prstGeom prst="rect">
            <a:avLst/>
          </a:prstGeom>
          <a:noFill/>
        </p:spPr>
        <p:txBody>
          <a:bodyPr wrap="square" rtlCol="0">
            <a:spAutoFit/>
          </a:bodyPr>
          <a:lstStyle/>
          <a:p>
            <a:pPr algn="ctr"/>
            <a:r>
              <a:rPr lang="en-US" dirty="0"/>
              <a:t> </a:t>
            </a:r>
          </a:p>
          <a:p>
            <a:pPr algn="ctr"/>
            <a:r>
              <a:rPr lang="en-US" dirty="0"/>
              <a:t>NUR AFIFAH NABILA BINTI AZHAR</a:t>
            </a:r>
          </a:p>
          <a:p>
            <a:pPr algn="ctr"/>
            <a:r>
              <a:rPr lang="en-US" dirty="0"/>
              <a:t>18306091</a:t>
            </a:r>
            <a:endParaRPr lang="en-GB" dirty="0"/>
          </a:p>
          <a:p>
            <a:pPr algn="ctr"/>
            <a:endParaRPr lang="en-US" b="1" dirty="0"/>
          </a:p>
          <a:p>
            <a:pPr algn="ctr"/>
            <a:endParaRPr lang="en-US" b="1" dirty="0"/>
          </a:p>
          <a:p>
            <a:pPr algn="ctr"/>
            <a:r>
              <a:rPr lang="en-US" b="1" dirty="0"/>
              <a:t>Academic Advisor </a:t>
            </a:r>
            <a:endParaRPr lang="en-GB" b="1" dirty="0"/>
          </a:p>
          <a:p>
            <a:pPr algn="ctr"/>
            <a:r>
              <a:rPr lang="en-US" dirty="0"/>
              <a:t>Associate Prof. Kobayashi </a:t>
            </a:r>
            <a:r>
              <a:rPr lang="en-US" dirty="0" err="1"/>
              <a:t>Yasuhide</a:t>
            </a:r>
            <a:endParaRPr lang="en-US" dirty="0"/>
          </a:p>
        </p:txBody>
      </p:sp>
      <p:sp>
        <p:nvSpPr>
          <p:cNvPr id="25" name="Subtitle 2"/>
          <p:cNvSpPr txBox="1"/>
          <p:nvPr/>
        </p:nvSpPr>
        <p:spPr>
          <a:xfrm>
            <a:off x="3752066" y="5649679"/>
            <a:ext cx="1614896" cy="39241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800" dirty="0"/>
              <a:t>25</a:t>
            </a:r>
            <a:r>
              <a:rPr lang="en-US" altLang="ja-JP" sz="1800" baseline="30000" dirty="0"/>
              <a:t>th</a:t>
            </a:r>
            <a:r>
              <a:rPr lang="en-US" altLang="ja-JP" sz="1800" dirty="0"/>
              <a:t> Feb 2020</a:t>
            </a:r>
            <a:endParaRPr lang="ja-JP" altLang="en-US" sz="1800" dirty="0"/>
          </a:p>
          <a:p>
            <a:pPr indent="-171450" algn="l">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C0801EE-C9C1-43BD-9F17-7228EC99A808}"/>
              </a:ext>
            </a:extLst>
          </p:cNvPr>
          <p:cNvSpPr>
            <a:spLocks noGrp="1"/>
          </p:cNvSpPr>
          <p:nvPr>
            <p:ph type="sldNum" sz="quarter" idx="12"/>
          </p:nvPr>
        </p:nvSpPr>
        <p:spPr/>
        <p:txBody>
          <a:bodyPr/>
          <a:lstStyle/>
          <a:p>
            <a:fld id="{B3561BA9-CDCF-4958-B8AB-66F3BF063E13}"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7C17C82-5310-48B5-8053-4B825FA3EFF8}"/>
              </a:ext>
            </a:extLst>
          </p:cNvPr>
          <p:cNvGrpSpPr/>
          <p:nvPr/>
        </p:nvGrpSpPr>
        <p:grpSpPr>
          <a:xfrm>
            <a:off x="870987" y="1715895"/>
            <a:ext cx="7402024" cy="1885519"/>
            <a:chOff x="870987" y="1715895"/>
            <a:chExt cx="7402024" cy="1885519"/>
          </a:xfrm>
        </p:grpSpPr>
        <p:grpSp>
          <p:nvGrpSpPr>
            <p:cNvPr id="2" name="Group 1">
              <a:extLst>
                <a:ext uri="{FF2B5EF4-FFF2-40B4-BE49-F238E27FC236}">
                  <a16:creationId xmlns:a16="http://schemas.microsoft.com/office/drawing/2014/main" id="{A8588D1C-EBCB-46FD-8409-D697EB1812A5}"/>
                </a:ext>
              </a:extLst>
            </p:cNvPr>
            <p:cNvGrpSpPr/>
            <p:nvPr/>
          </p:nvGrpSpPr>
          <p:grpSpPr>
            <a:xfrm>
              <a:off x="870987" y="1715895"/>
              <a:ext cx="7402024" cy="1885519"/>
              <a:chOff x="1043608" y="1729322"/>
              <a:chExt cx="7402024" cy="1885519"/>
            </a:xfrm>
          </p:grpSpPr>
          <p:grpSp>
            <p:nvGrpSpPr>
              <p:cNvPr id="13" name="グループ化 1">
                <a:extLst>
                  <a:ext uri="{FF2B5EF4-FFF2-40B4-BE49-F238E27FC236}">
                    <a16:creationId xmlns:a16="http://schemas.microsoft.com/office/drawing/2014/main" id="{D2884262-6A56-439A-8492-954A12F5D25F}"/>
                  </a:ext>
                </a:extLst>
              </p:cNvPr>
              <p:cNvGrpSpPr/>
              <p:nvPr/>
            </p:nvGrpSpPr>
            <p:grpSpPr>
              <a:xfrm>
                <a:off x="1043608" y="1729322"/>
                <a:ext cx="3276364" cy="1885519"/>
                <a:chOff x="190614" y="3811040"/>
                <a:chExt cx="4067941" cy="1885519"/>
              </a:xfrm>
            </p:grpSpPr>
            <p:sp>
              <p:nvSpPr>
                <p:cNvPr id="16" name="テキスト ボックス 864">
                  <a:extLst>
                    <a:ext uri="{FF2B5EF4-FFF2-40B4-BE49-F238E27FC236}">
                      <a16:creationId xmlns:a16="http://schemas.microsoft.com/office/drawing/2014/main" id="{26CA3E38-F304-436A-9ED0-0C9DE3AECF96}"/>
                    </a:ext>
                  </a:extLst>
                </p:cNvPr>
                <p:cNvSpPr txBox="1"/>
                <p:nvPr/>
              </p:nvSpPr>
              <p:spPr>
                <a:xfrm>
                  <a:off x="190614" y="4065343"/>
                  <a:ext cx="4067941" cy="1631216"/>
                </a:xfrm>
                <a:prstGeom prst="rect">
                  <a:avLst/>
                </a:prstGeom>
                <a:noFill/>
                <a:ln w="19050">
                  <a:solidFill>
                    <a:srgbClr val="DEEBF7"/>
                  </a:solidFill>
                </a:ln>
              </p:spPr>
              <p:txBody>
                <a:bodyPr wrap="square" rtlCol="0">
                  <a:spAutoFit/>
                </a:bodyPr>
                <a:lstStyle/>
                <a:p>
                  <a:pPr algn="ctr"/>
                  <a:endParaRPr lang="en-GB" sz="2000" b="1" dirty="0"/>
                </a:p>
                <a:p>
                  <a:pPr algn="ctr"/>
                  <a:r>
                    <a:rPr lang="en-GB" sz="2000" b="1" dirty="0"/>
                    <a:t>SHORT CIRCUIT </a:t>
                  </a:r>
                </a:p>
                <a:p>
                  <a:pPr algn="ctr"/>
                  <a:r>
                    <a:rPr lang="en-GB" sz="2000" dirty="0"/>
                    <a:t>32.00Hz</a:t>
                  </a:r>
                </a:p>
                <a:p>
                  <a:pPr algn="ctr"/>
                  <a:r>
                    <a:rPr lang="en-GB" sz="2000" b="1" dirty="0"/>
                    <a:t>OPEN CIRCUIT </a:t>
                  </a:r>
                </a:p>
                <a:p>
                  <a:pPr algn="ctr"/>
                  <a:r>
                    <a:rPr lang="en-GB" sz="2000" dirty="0"/>
                    <a:t>32.36Hz</a:t>
                  </a:r>
                </a:p>
              </p:txBody>
            </p:sp>
            <p:sp>
              <p:nvSpPr>
                <p:cNvPr id="15" name="Rectangle 14">
                  <a:extLst>
                    <a:ext uri="{FF2B5EF4-FFF2-40B4-BE49-F238E27FC236}">
                      <a16:creationId xmlns:a16="http://schemas.microsoft.com/office/drawing/2014/main" id="{933EE6B2-397C-4B51-BD7D-53C6C8F9BDE4}"/>
                    </a:ext>
                  </a:extLst>
                </p:cNvPr>
                <p:cNvSpPr/>
                <p:nvPr/>
              </p:nvSpPr>
              <p:spPr>
                <a:xfrm>
                  <a:off x="190614" y="3811040"/>
                  <a:ext cx="4067941" cy="461665"/>
                </a:xfrm>
                <a:prstGeom prst="rect">
                  <a:avLst/>
                </a:prstGeom>
                <a:solidFill>
                  <a:schemeClr val="accent1">
                    <a:lumMod val="20000"/>
                    <a:lumOff val="80000"/>
                  </a:schemeClr>
                </a:solidFill>
                <a:ln w="19050">
                  <a:solidFill>
                    <a:srgbClr val="DEEBF7"/>
                  </a:solidFill>
                </a:ln>
              </p:spPr>
              <p:txBody>
                <a:bodyPr wrap="square">
                  <a:spAutoFit/>
                </a:bodyPr>
                <a:lstStyle/>
                <a:p>
                  <a:pPr algn="ctr"/>
                  <a:r>
                    <a:rPr lang="en-GB" altLang="ja-JP" sz="2400" b="1" dirty="0"/>
                    <a:t>THEORETICAL VALUE</a:t>
                  </a:r>
                  <a:endParaRPr lang="ja-JP" altLang="en-US" sz="2400" b="1" dirty="0"/>
                </a:p>
              </p:txBody>
            </p:sp>
          </p:grpSp>
          <p:grpSp>
            <p:nvGrpSpPr>
              <p:cNvPr id="8" name="グループ化 1">
                <a:extLst>
                  <a:ext uri="{FF2B5EF4-FFF2-40B4-BE49-F238E27FC236}">
                    <a16:creationId xmlns:a16="http://schemas.microsoft.com/office/drawing/2014/main" id="{3FBA5800-B06E-418B-999A-D1DC790E3065}"/>
                  </a:ext>
                </a:extLst>
              </p:cNvPr>
              <p:cNvGrpSpPr/>
              <p:nvPr/>
            </p:nvGrpSpPr>
            <p:grpSpPr>
              <a:xfrm>
                <a:off x="5169268" y="1729322"/>
                <a:ext cx="3276364" cy="1879698"/>
                <a:chOff x="190614" y="3811038"/>
                <a:chExt cx="4067941" cy="1160570"/>
              </a:xfrm>
            </p:grpSpPr>
            <p:sp>
              <p:nvSpPr>
                <p:cNvPr id="11" name="テキスト ボックス 864">
                  <a:extLst>
                    <a:ext uri="{FF2B5EF4-FFF2-40B4-BE49-F238E27FC236}">
                      <a16:creationId xmlns:a16="http://schemas.microsoft.com/office/drawing/2014/main" id="{BDC7A009-C85A-4B11-86E6-C86C88551FDB}"/>
                    </a:ext>
                  </a:extLst>
                </p:cNvPr>
                <p:cNvSpPr txBox="1"/>
                <p:nvPr/>
              </p:nvSpPr>
              <p:spPr>
                <a:xfrm>
                  <a:off x="190614" y="3964457"/>
                  <a:ext cx="4067941" cy="1007151"/>
                </a:xfrm>
                <a:prstGeom prst="rect">
                  <a:avLst/>
                </a:prstGeom>
                <a:noFill/>
                <a:ln w="19050">
                  <a:solidFill>
                    <a:schemeClr val="accent1">
                      <a:lumMod val="20000"/>
                      <a:lumOff val="80000"/>
                    </a:schemeClr>
                  </a:solidFill>
                </a:ln>
              </p:spPr>
              <p:txBody>
                <a:bodyPr wrap="square" rtlCol="0">
                  <a:spAutoFit/>
                </a:bodyPr>
                <a:lstStyle/>
                <a:p>
                  <a:pPr algn="ctr"/>
                  <a:endParaRPr lang="en-GB" sz="2000" b="1" dirty="0"/>
                </a:p>
                <a:p>
                  <a:pPr algn="ctr"/>
                  <a:r>
                    <a:rPr lang="en-GB" sz="2000" b="1" dirty="0"/>
                    <a:t>SHORT CIRCUIT</a:t>
                  </a:r>
                </a:p>
                <a:p>
                  <a:pPr algn="ctr"/>
                  <a:r>
                    <a:rPr lang="en-GB" sz="2000" dirty="0"/>
                    <a:t>29.17Hz </a:t>
                  </a:r>
                </a:p>
                <a:p>
                  <a:pPr algn="ctr"/>
                  <a:r>
                    <a:rPr lang="en-GB" sz="2000" b="1" dirty="0"/>
                    <a:t>OPEN CIRCUIT</a:t>
                  </a:r>
                </a:p>
                <a:p>
                  <a:pPr algn="ctr"/>
                  <a:r>
                    <a:rPr lang="en-GB" sz="2000" dirty="0"/>
                    <a:t>29.51Hz</a:t>
                  </a:r>
                </a:p>
              </p:txBody>
            </p:sp>
            <p:sp>
              <p:nvSpPr>
                <p:cNvPr id="10" name="Rectangle 9">
                  <a:extLst>
                    <a:ext uri="{FF2B5EF4-FFF2-40B4-BE49-F238E27FC236}">
                      <a16:creationId xmlns:a16="http://schemas.microsoft.com/office/drawing/2014/main" id="{312595D5-E50A-4742-AB3B-9B1974652C47}"/>
                    </a:ext>
                  </a:extLst>
                </p:cNvPr>
                <p:cNvSpPr/>
                <p:nvPr/>
              </p:nvSpPr>
              <p:spPr>
                <a:xfrm>
                  <a:off x="190614" y="3811038"/>
                  <a:ext cx="4066324" cy="285043"/>
                </a:xfrm>
                <a:prstGeom prst="rect">
                  <a:avLst/>
                </a:prstGeom>
                <a:solidFill>
                  <a:schemeClr val="accent1">
                    <a:lumMod val="20000"/>
                    <a:lumOff val="80000"/>
                  </a:schemeClr>
                </a:solidFill>
                <a:ln w="19050">
                  <a:solidFill>
                    <a:srgbClr val="DEEBF7"/>
                  </a:solidFill>
                </a:ln>
              </p:spPr>
              <p:txBody>
                <a:bodyPr wrap="square">
                  <a:spAutoFit/>
                </a:bodyPr>
                <a:lstStyle/>
                <a:p>
                  <a:pPr algn="ctr"/>
                  <a:r>
                    <a:rPr lang="en-GB" altLang="ja-JP" sz="2400" b="1" dirty="0"/>
                    <a:t>EXPERIMENTAL VALUE</a:t>
                  </a:r>
                  <a:endParaRPr lang="ja-JP" altLang="en-US" sz="2400" b="1" dirty="0"/>
                </a:p>
              </p:txBody>
            </p:sp>
          </p:grpSp>
        </p:grpSp>
        <p:sp>
          <p:nvSpPr>
            <p:cNvPr id="18" name="Half Frame 17">
              <a:extLst>
                <a:ext uri="{FF2B5EF4-FFF2-40B4-BE49-F238E27FC236}">
                  <a16:creationId xmlns:a16="http://schemas.microsoft.com/office/drawing/2014/main" id="{00206E4A-771E-4E65-BCAA-98BD66C8A7A0}"/>
                </a:ext>
              </a:extLst>
            </p:cNvPr>
            <p:cNvSpPr/>
            <p:nvPr/>
          </p:nvSpPr>
          <p:spPr>
            <a:xfrm rot="8142098">
              <a:off x="4230773" y="2579930"/>
              <a:ext cx="396044" cy="400110"/>
            </a:xfrm>
            <a:prstGeom prst="halfFrame">
              <a:avLst>
                <a:gd name="adj1" fmla="val 11537"/>
                <a:gd name="adj2" fmla="val 128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 name="Rectangle 4"/>
          <p:cNvSpPr/>
          <p:nvPr/>
        </p:nvSpPr>
        <p:spPr>
          <a:xfrm>
            <a:off x="0" y="-73572"/>
            <a:ext cx="9144000" cy="564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2700" dirty="0">
                <a:solidFill>
                  <a:schemeClr val="tx1"/>
                </a:solidFill>
                <a:effectLst>
                  <a:outerShdw blurRad="38100" dist="38100" dir="2700000" algn="tl">
                    <a:srgbClr val="000000">
                      <a:alpha val="43137"/>
                    </a:srgbClr>
                  </a:outerShdw>
                </a:effectLst>
              </a:rPr>
              <a:t>DISCUSSION 1</a:t>
            </a:r>
            <a:endParaRPr lang="ja-JP" altLang="en-US" sz="2700" dirty="0">
              <a:solidFill>
                <a:schemeClr val="tx1"/>
              </a:solidFill>
              <a:effectLst>
                <a:outerShdw blurRad="38100" dist="38100" dir="2700000" algn="tl">
                  <a:srgbClr val="000000">
                    <a:alpha val="43137"/>
                  </a:srgbClr>
                </a:outerShdw>
              </a:effectLst>
            </a:endParaRPr>
          </a:p>
        </p:txBody>
      </p:sp>
      <p:sp>
        <p:nvSpPr>
          <p:cNvPr id="6" name="角丸四角形 214">
            <a:extLst>
              <a:ext uri="{FF2B5EF4-FFF2-40B4-BE49-F238E27FC236}">
                <a16:creationId xmlns:a16="http://schemas.microsoft.com/office/drawing/2014/main" id="{B4C3B550-4367-458D-86A3-F2B29F81F99A}"/>
              </a:ext>
            </a:extLst>
          </p:cNvPr>
          <p:cNvSpPr/>
          <p:nvPr/>
        </p:nvSpPr>
        <p:spPr>
          <a:xfrm>
            <a:off x="488146" y="659567"/>
            <a:ext cx="8167706" cy="887305"/>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2400" dirty="0">
                <a:solidFill>
                  <a:schemeClr val="tx1"/>
                </a:solidFill>
              </a:rPr>
              <a:t>RELATION BETWEEN THEORETICAL AND EXPERIMENTAL VALUE OF RESONANCE FREQUNCY </a:t>
            </a:r>
            <a:endParaRPr kumimoji="1" lang="ja-JP" altLang="en-US" sz="2400" dirty="0">
              <a:solidFill>
                <a:schemeClr val="tx1"/>
              </a:solidFill>
            </a:endParaRPr>
          </a:p>
        </p:txBody>
      </p:sp>
      <p:pic>
        <p:nvPicPr>
          <p:cNvPr id="20" name="Picture 19">
            <a:extLst>
              <a:ext uri="{FF2B5EF4-FFF2-40B4-BE49-F238E27FC236}">
                <a16:creationId xmlns:a16="http://schemas.microsoft.com/office/drawing/2014/main" id="{0BE0D171-A107-43D4-B1B4-2854CEE9950F}"/>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6735" r="6148" b="18881"/>
          <a:stretch/>
        </p:blipFill>
        <p:spPr bwMode="auto">
          <a:xfrm rot="5400000">
            <a:off x="6251189" y="4049407"/>
            <a:ext cx="2348842" cy="185313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FA96D13-44A1-402C-BCAE-02742FDEC923}"/>
                  </a:ext>
                </a:extLst>
              </p:cNvPr>
              <p:cNvSpPr/>
              <p:nvPr/>
            </p:nvSpPr>
            <p:spPr>
              <a:xfrm>
                <a:off x="577402" y="4212167"/>
                <a:ext cx="1923795"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𝑓</m:t>
                      </m:r>
                      <m:r>
                        <a:rPr lang="en-GB" i="1" smtClean="0">
                          <a:latin typeface="Cambria Math" panose="02040503050406030204" pitchFamily="18" charset="0"/>
                        </a:rPr>
                        <m:t> </m:t>
                      </m:r>
                      <m:r>
                        <a:rPr lang="en-GB" i="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den>
                      </m:f>
                      <m:rad>
                        <m:radPr>
                          <m:degHide m:val="on"/>
                          <m:ctrlPr>
                            <a:rPr lang="en-GB" i="1">
                              <a:latin typeface="Cambria Math" panose="02040503050406030204" pitchFamily="18" charset="0"/>
                            </a:rPr>
                          </m:ctrlPr>
                        </m:radPr>
                        <m:deg/>
                        <m:e>
                          <m:f>
                            <m:fPr>
                              <m:ctrlPr>
                                <a:rPr lang="en-GB" i="1">
                                  <a:latin typeface="Cambria Math" panose="02040503050406030204" pitchFamily="18" charset="0"/>
                                </a:rPr>
                              </m:ctrlPr>
                            </m:fPr>
                            <m:num>
                              <m:r>
                                <a:rPr lang="en-GB" i="1">
                                  <a:latin typeface="Cambria Math" panose="02040503050406030204" pitchFamily="18" charset="0"/>
                                </a:rPr>
                                <m:t>𝐾</m:t>
                              </m:r>
                            </m:num>
                            <m:den>
                              <m:r>
                                <a:rPr lang="en-GB" i="1">
                                  <a:latin typeface="Cambria Math" panose="02040503050406030204" pitchFamily="18" charset="0"/>
                                </a:rPr>
                                <m:t>𝑀</m:t>
                              </m:r>
                            </m:den>
                          </m:f>
                        </m:e>
                      </m:rad>
                      <m:r>
                        <a:rPr lang="en-GB" b="0" i="1" smtClean="0">
                          <a:latin typeface="Cambria Math" panose="02040503050406030204" pitchFamily="18" charset="0"/>
                        </a:rPr>
                        <m:t>          </m:t>
                      </m:r>
                    </m:oMath>
                  </m:oMathPara>
                </a14:m>
                <a:endParaRPr lang="en-GB" dirty="0"/>
              </a:p>
            </p:txBody>
          </p:sp>
        </mc:Choice>
        <mc:Fallback xmlns="">
          <p:sp>
            <p:nvSpPr>
              <p:cNvPr id="4" name="Rectangle 3">
                <a:extLst>
                  <a:ext uri="{FF2B5EF4-FFF2-40B4-BE49-F238E27FC236}">
                    <a16:creationId xmlns:a16="http://schemas.microsoft.com/office/drawing/2014/main" id="{8FA96D13-44A1-402C-BCAE-02742FDEC923}"/>
                  </a:ext>
                </a:extLst>
              </p:cNvPr>
              <p:cNvSpPr>
                <a:spLocks noRot="1" noChangeAspect="1" noMove="1" noResize="1" noEditPoints="1" noAdjustHandles="1" noChangeArrowheads="1" noChangeShapeType="1" noTextEdit="1"/>
              </p:cNvSpPr>
              <p:nvPr/>
            </p:nvSpPr>
            <p:spPr>
              <a:xfrm>
                <a:off x="577402" y="4212167"/>
                <a:ext cx="1923795" cy="910699"/>
              </a:xfrm>
              <a:prstGeom prst="rect">
                <a:avLst/>
              </a:prstGeom>
              <a:blipFill>
                <a:blip r:embed="rId5"/>
                <a:stretch>
                  <a:fillRect/>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97271F0B-06EE-4238-872F-AD6028901FB2}"/>
              </a:ext>
            </a:extLst>
          </p:cNvPr>
          <p:cNvSpPr txBox="1"/>
          <p:nvPr/>
        </p:nvSpPr>
        <p:spPr>
          <a:xfrm>
            <a:off x="2007821" y="4329455"/>
            <a:ext cx="4279057" cy="707886"/>
          </a:xfrm>
          <a:prstGeom prst="rect">
            <a:avLst/>
          </a:prstGeom>
          <a:noFill/>
        </p:spPr>
        <p:txBody>
          <a:bodyPr wrap="none" rtlCol="0">
            <a:spAutoFit/>
          </a:bodyPr>
          <a:lstStyle/>
          <a:p>
            <a:r>
              <a:rPr lang="en-GB" sz="2000" dirty="0"/>
              <a:t>Mass of beam in calculation   : 17.649g</a:t>
            </a:r>
          </a:p>
          <a:p>
            <a:r>
              <a:rPr lang="en-GB" sz="2000" dirty="0"/>
              <a:t>Mass of beam in experiment  : 22.292g</a:t>
            </a:r>
          </a:p>
        </p:txBody>
      </p:sp>
      <p:sp>
        <p:nvSpPr>
          <p:cNvPr id="19" name="TextBox 18">
            <a:extLst>
              <a:ext uri="{FF2B5EF4-FFF2-40B4-BE49-F238E27FC236}">
                <a16:creationId xmlns:a16="http://schemas.microsoft.com/office/drawing/2014/main" id="{CBA37923-F6CD-4C5F-B83C-1463065BCC0F}"/>
              </a:ext>
            </a:extLst>
          </p:cNvPr>
          <p:cNvSpPr txBox="1"/>
          <p:nvPr/>
        </p:nvSpPr>
        <p:spPr>
          <a:xfrm>
            <a:off x="497264" y="3782265"/>
            <a:ext cx="6019405" cy="461665"/>
          </a:xfrm>
          <a:prstGeom prst="rect">
            <a:avLst/>
          </a:prstGeom>
          <a:noFill/>
        </p:spPr>
        <p:txBody>
          <a:bodyPr wrap="none" rtlCol="0">
            <a:spAutoFit/>
          </a:bodyPr>
          <a:lstStyle/>
          <a:p>
            <a:r>
              <a:rPr lang="en-GB" sz="2400" b="1" dirty="0"/>
              <a:t>REASON : EFFECT OF DIFFERENT MASS VALUE </a:t>
            </a:r>
          </a:p>
        </p:txBody>
      </p:sp>
      <p:sp>
        <p:nvSpPr>
          <p:cNvPr id="7" name="Slide Number Placeholder 6">
            <a:extLst>
              <a:ext uri="{FF2B5EF4-FFF2-40B4-BE49-F238E27FC236}">
                <a16:creationId xmlns:a16="http://schemas.microsoft.com/office/drawing/2014/main" id="{03B6FC38-BB59-4CA9-A88D-767688142D93}"/>
              </a:ext>
            </a:extLst>
          </p:cNvPr>
          <p:cNvSpPr>
            <a:spLocks noGrp="1"/>
          </p:cNvSpPr>
          <p:nvPr>
            <p:ph type="sldNum" sz="quarter" idx="12"/>
          </p:nvPr>
        </p:nvSpPr>
        <p:spPr/>
        <p:txBody>
          <a:bodyPr/>
          <a:lstStyle/>
          <a:p>
            <a:fld id="{B3561BA9-CDCF-4958-B8AB-66F3BF063E13}"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CBE246-CDE3-4D06-914E-C75F01799E99}"/>
              </a:ext>
            </a:extLst>
          </p:cNvPr>
          <p:cNvSpPr/>
          <p:nvPr/>
        </p:nvSpPr>
        <p:spPr>
          <a:xfrm>
            <a:off x="0" y="-73572"/>
            <a:ext cx="9144000" cy="564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2700" dirty="0">
                <a:solidFill>
                  <a:schemeClr val="tx1"/>
                </a:solidFill>
                <a:effectLst>
                  <a:outerShdw blurRad="38100" dist="38100" dir="2700000" algn="tl">
                    <a:srgbClr val="000000">
                      <a:alpha val="43137"/>
                    </a:srgbClr>
                  </a:outerShdw>
                </a:effectLst>
              </a:rPr>
              <a:t>DISCUSSION 2</a:t>
            </a:r>
            <a:endParaRPr lang="ja-JP" altLang="en-US" sz="2700" dirty="0">
              <a:solidFill>
                <a:schemeClr val="tx1"/>
              </a:solidFill>
              <a:effectLst>
                <a:outerShdw blurRad="38100" dist="38100" dir="2700000" algn="tl">
                  <a:srgbClr val="000000">
                    <a:alpha val="43137"/>
                  </a:srgbClr>
                </a:outerShdw>
              </a:effectLst>
            </a:endParaRPr>
          </a:p>
        </p:txBody>
      </p:sp>
      <p:sp>
        <p:nvSpPr>
          <p:cNvPr id="5" name="角丸四角形 214">
            <a:extLst>
              <a:ext uri="{FF2B5EF4-FFF2-40B4-BE49-F238E27FC236}">
                <a16:creationId xmlns:a16="http://schemas.microsoft.com/office/drawing/2014/main" id="{CD581CD5-18FA-40D8-A299-4FE5FF2A24E0}"/>
              </a:ext>
            </a:extLst>
          </p:cNvPr>
          <p:cNvSpPr/>
          <p:nvPr/>
        </p:nvSpPr>
        <p:spPr>
          <a:xfrm>
            <a:off x="488146" y="659567"/>
            <a:ext cx="8167706" cy="887305"/>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2400" dirty="0">
                <a:solidFill>
                  <a:schemeClr val="tx1"/>
                </a:solidFill>
              </a:rPr>
              <a:t>RELATION OF RESONANCE FREQUENCY IN OPEN AND SHORT CIRCUIT CONFIGURATION</a:t>
            </a:r>
            <a:endParaRPr kumimoji="1" lang="ja-JP" altLang="en-US" sz="2400" dirty="0">
              <a:solidFill>
                <a:schemeClr val="tx1"/>
              </a:solidFill>
            </a:endParaRPr>
          </a:p>
        </p:txBody>
      </p:sp>
      <p:grpSp>
        <p:nvGrpSpPr>
          <p:cNvPr id="29" name="Group 28">
            <a:extLst>
              <a:ext uri="{FF2B5EF4-FFF2-40B4-BE49-F238E27FC236}">
                <a16:creationId xmlns:a16="http://schemas.microsoft.com/office/drawing/2014/main" id="{C922A1A1-3333-49D5-B791-2920BFD48622}"/>
              </a:ext>
            </a:extLst>
          </p:cNvPr>
          <p:cNvGrpSpPr/>
          <p:nvPr/>
        </p:nvGrpSpPr>
        <p:grpSpPr>
          <a:xfrm>
            <a:off x="701569" y="1786372"/>
            <a:ext cx="7740861" cy="2182688"/>
            <a:chOff x="701569" y="1786372"/>
            <a:chExt cx="7740861" cy="2182688"/>
          </a:xfrm>
        </p:grpSpPr>
        <p:grpSp>
          <p:nvGrpSpPr>
            <p:cNvPr id="16" name="Group 15">
              <a:extLst>
                <a:ext uri="{FF2B5EF4-FFF2-40B4-BE49-F238E27FC236}">
                  <a16:creationId xmlns:a16="http://schemas.microsoft.com/office/drawing/2014/main" id="{08BF36A0-77B7-4058-9316-7BD8FD2927DD}"/>
                </a:ext>
              </a:extLst>
            </p:cNvPr>
            <p:cNvGrpSpPr/>
            <p:nvPr/>
          </p:nvGrpSpPr>
          <p:grpSpPr>
            <a:xfrm>
              <a:off x="701570" y="1786372"/>
              <a:ext cx="7740860" cy="1070494"/>
              <a:chOff x="971600" y="4731534"/>
              <a:chExt cx="7740860" cy="1070494"/>
            </a:xfrm>
          </p:grpSpPr>
          <p:grpSp>
            <p:nvGrpSpPr>
              <p:cNvPr id="17" name="グループ化 1">
                <a:extLst>
                  <a:ext uri="{FF2B5EF4-FFF2-40B4-BE49-F238E27FC236}">
                    <a16:creationId xmlns:a16="http://schemas.microsoft.com/office/drawing/2014/main" id="{2D90EBAD-24FA-458E-9302-29DB62EC00F7}"/>
                  </a:ext>
                </a:extLst>
              </p:cNvPr>
              <p:cNvGrpSpPr/>
              <p:nvPr/>
            </p:nvGrpSpPr>
            <p:grpSpPr>
              <a:xfrm>
                <a:off x="971600" y="4731534"/>
                <a:ext cx="7740860" cy="1070494"/>
                <a:chOff x="190614" y="3811040"/>
                <a:chExt cx="4067941" cy="1070494"/>
              </a:xfrm>
            </p:grpSpPr>
            <p:sp>
              <p:nvSpPr>
                <p:cNvPr id="19" name="Rectangle 18">
                  <a:extLst>
                    <a:ext uri="{FF2B5EF4-FFF2-40B4-BE49-F238E27FC236}">
                      <a16:creationId xmlns:a16="http://schemas.microsoft.com/office/drawing/2014/main" id="{58146C54-D5ED-4279-B61D-91231E4FEBF5}"/>
                    </a:ext>
                  </a:extLst>
                </p:cNvPr>
                <p:cNvSpPr/>
                <p:nvPr/>
              </p:nvSpPr>
              <p:spPr>
                <a:xfrm>
                  <a:off x="190614" y="3811040"/>
                  <a:ext cx="4067941" cy="400110"/>
                </a:xfrm>
                <a:prstGeom prst="rect">
                  <a:avLst/>
                </a:prstGeom>
                <a:solidFill>
                  <a:schemeClr val="accent1">
                    <a:lumMod val="20000"/>
                    <a:lumOff val="80000"/>
                  </a:schemeClr>
                </a:solidFill>
                <a:ln w="19050">
                  <a:solidFill>
                    <a:srgbClr val="DEEBF7"/>
                  </a:solidFill>
                </a:ln>
              </p:spPr>
              <p:txBody>
                <a:bodyPr wrap="square">
                  <a:spAutoFit/>
                </a:bodyPr>
                <a:lstStyle/>
                <a:p>
                  <a:pPr algn="ctr"/>
                  <a:r>
                    <a:rPr lang="en-GB" altLang="ja-JP" sz="2000" b="1" dirty="0"/>
                    <a:t>THEORETICAL VALUE</a:t>
                  </a:r>
                  <a:endParaRPr lang="ja-JP" altLang="en-US" sz="2000" b="1" dirty="0"/>
                </a:p>
              </p:txBody>
            </p:sp>
            <p:sp>
              <p:nvSpPr>
                <p:cNvPr id="20" name="テキスト ボックス 864">
                  <a:extLst>
                    <a:ext uri="{FF2B5EF4-FFF2-40B4-BE49-F238E27FC236}">
                      <a16:creationId xmlns:a16="http://schemas.microsoft.com/office/drawing/2014/main" id="{2C4734D9-AD10-4A46-B51F-76443F39A448}"/>
                    </a:ext>
                  </a:extLst>
                </p:cNvPr>
                <p:cNvSpPr txBox="1"/>
                <p:nvPr/>
              </p:nvSpPr>
              <p:spPr>
                <a:xfrm>
                  <a:off x="190614" y="4173648"/>
                  <a:ext cx="4067941" cy="707886"/>
                </a:xfrm>
                <a:prstGeom prst="rect">
                  <a:avLst/>
                </a:prstGeom>
                <a:noFill/>
                <a:ln w="19050">
                  <a:solidFill>
                    <a:schemeClr val="accent1">
                      <a:lumMod val="20000"/>
                      <a:lumOff val="80000"/>
                    </a:schemeClr>
                  </a:solidFill>
                </a:ln>
              </p:spPr>
              <p:txBody>
                <a:bodyPr wrap="square" rtlCol="0">
                  <a:spAutoFit/>
                </a:bodyPr>
                <a:lstStyle/>
                <a:p>
                  <a:pPr algn="ctr"/>
                  <a:r>
                    <a:rPr lang="en-GB" sz="2000" dirty="0"/>
                    <a:t>SHORT CIRCUIT 			OPEN CIRCUIT </a:t>
                  </a:r>
                </a:p>
                <a:p>
                  <a:pPr algn="ctr"/>
                  <a:r>
                    <a:rPr lang="en-GB" sz="2000" dirty="0"/>
                    <a:t>32.00Hz				32.36Hz</a:t>
                  </a:r>
                </a:p>
              </p:txBody>
            </p:sp>
          </p:grpSp>
          <p:sp>
            <p:nvSpPr>
              <p:cNvPr id="18" name="Half Frame 17">
                <a:extLst>
                  <a:ext uri="{FF2B5EF4-FFF2-40B4-BE49-F238E27FC236}">
                    <a16:creationId xmlns:a16="http://schemas.microsoft.com/office/drawing/2014/main" id="{23E75474-BC0D-4A9B-B786-C88DC8C32417}"/>
                  </a:ext>
                </a:extLst>
              </p:cNvPr>
              <p:cNvSpPr/>
              <p:nvPr/>
            </p:nvSpPr>
            <p:spPr>
              <a:xfrm rot="19006709">
                <a:off x="4763293" y="5228303"/>
                <a:ext cx="396044" cy="400110"/>
              </a:xfrm>
              <a:prstGeom prst="halfFrame">
                <a:avLst>
                  <a:gd name="adj1" fmla="val 11537"/>
                  <a:gd name="adj2" fmla="val 128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1" name="Group 20">
              <a:extLst>
                <a:ext uri="{FF2B5EF4-FFF2-40B4-BE49-F238E27FC236}">
                  <a16:creationId xmlns:a16="http://schemas.microsoft.com/office/drawing/2014/main" id="{741167E9-EF7B-4D1C-A958-DE6DDB718FE2}"/>
                </a:ext>
              </a:extLst>
            </p:cNvPr>
            <p:cNvGrpSpPr/>
            <p:nvPr/>
          </p:nvGrpSpPr>
          <p:grpSpPr>
            <a:xfrm>
              <a:off x="701569" y="2872188"/>
              <a:ext cx="7740860" cy="1096872"/>
              <a:chOff x="971600" y="4731534"/>
              <a:chExt cx="7740860" cy="1096872"/>
            </a:xfrm>
          </p:grpSpPr>
          <p:grpSp>
            <p:nvGrpSpPr>
              <p:cNvPr id="22" name="グループ化 1">
                <a:extLst>
                  <a:ext uri="{FF2B5EF4-FFF2-40B4-BE49-F238E27FC236}">
                    <a16:creationId xmlns:a16="http://schemas.microsoft.com/office/drawing/2014/main" id="{A7AF1DCA-5DC0-4CCD-96CF-FFA8C97E5887}"/>
                  </a:ext>
                </a:extLst>
              </p:cNvPr>
              <p:cNvGrpSpPr/>
              <p:nvPr/>
            </p:nvGrpSpPr>
            <p:grpSpPr>
              <a:xfrm>
                <a:off x="971600" y="4731534"/>
                <a:ext cx="7740860" cy="1096872"/>
                <a:chOff x="190614" y="3811040"/>
                <a:chExt cx="4067941" cy="1096872"/>
              </a:xfrm>
            </p:grpSpPr>
            <p:sp>
              <p:nvSpPr>
                <p:cNvPr id="24" name="Rectangle 23">
                  <a:extLst>
                    <a:ext uri="{FF2B5EF4-FFF2-40B4-BE49-F238E27FC236}">
                      <a16:creationId xmlns:a16="http://schemas.microsoft.com/office/drawing/2014/main" id="{8938DDB6-A390-4433-8F47-5AA4F56054C2}"/>
                    </a:ext>
                  </a:extLst>
                </p:cNvPr>
                <p:cNvSpPr/>
                <p:nvPr/>
              </p:nvSpPr>
              <p:spPr>
                <a:xfrm>
                  <a:off x="190614" y="3811040"/>
                  <a:ext cx="4067941" cy="400110"/>
                </a:xfrm>
                <a:prstGeom prst="rect">
                  <a:avLst/>
                </a:prstGeom>
                <a:solidFill>
                  <a:schemeClr val="accent1">
                    <a:lumMod val="20000"/>
                    <a:lumOff val="80000"/>
                  </a:schemeClr>
                </a:solidFill>
                <a:ln w="19050">
                  <a:solidFill>
                    <a:srgbClr val="DEEBF7"/>
                  </a:solidFill>
                </a:ln>
              </p:spPr>
              <p:txBody>
                <a:bodyPr wrap="square">
                  <a:spAutoFit/>
                </a:bodyPr>
                <a:lstStyle/>
                <a:p>
                  <a:pPr algn="ctr"/>
                  <a:r>
                    <a:rPr lang="en-GB" altLang="ja-JP" sz="2000" b="1" dirty="0"/>
                    <a:t>EXPERIMENTAL VALUE</a:t>
                  </a:r>
                  <a:endParaRPr lang="ja-JP" altLang="en-US" sz="2000" b="1" dirty="0"/>
                </a:p>
              </p:txBody>
            </p:sp>
            <p:sp>
              <p:nvSpPr>
                <p:cNvPr id="25" name="テキスト ボックス 864">
                  <a:extLst>
                    <a:ext uri="{FF2B5EF4-FFF2-40B4-BE49-F238E27FC236}">
                      <a16:creationId xmlns:a16="http://schemas.microsoft.com/office/drawing/2014/main" id="{7BF826EC-6595-44F7-8B5C-B88280259916}"/>
                    </a:ext>
                  </a:extLst>
                </p:cNvPr>
                <p:cNvSpPr txBox="1"/>
                <p:nvPr/>
              </p:nvSpPr>
              <p:spPr>
                <a:xfrm>
                  <a:off x="190614" y="4200026"/>
                  <a:ext cx="4067941" cy="707886"/>
                </a:xfrm>
                <a:prstGeom prst="rect">
                  <a:avLst/>
                </a:prstGeom>
                <a:noFill/>
                <a:ln w="19050">
                  <a:solidFill>
                    <a:schemeClr val="accent1">
                      <a:lumMod val="20000"/>
                      <a:lumOff val="80000"/>
                    </a:schemeClr>
                  </a:solidFill>
                </a:ln>
              </p:spPr>
              <p:txBody>
                <a:bodyPr wrap="square" rtlCol="0">
                  <a:spAutoFit/>
                </a:bodyPr>
                <a:lstStyle/>
                <a:p>
                  <a:pPr algn="ctr"/>
                  <a:r>
                    <a:rPr lang="en-GB" sz="2000" dirty="0"/>
                    <a:t>SHORT CIRCUIT			OPEN CIRCUIT </a:t>
                  </a:r>
                </a:p>
                <a:p>
                  <a:pPr algn="ctr"/>
                  <a:r>
                    <a:rPr lang="en-GB" sz="2000" dirty="0"/>
                    <a:t>29.17Hz				29.51Hz</a:t>
                  </a:r>
                </a:p>
              </p:txBody>
            </p:sp>
          </p:grpSp>
          <p:sp>
            <p:nvSpPr>
              <p:cNvPr id="23" name="Half Frame 22">
                <a:extLst>
                  <a:ext uri="{FF2B5EF4-FFF2-40B4-BE49-F238E27FC236}">
                    <a16:creationId xmlns:a16="http://schemas.microsoft.com/office/drawing/2014/main" id="{C29E384A-46D2-429D-AD88-41E928ED9939}"/>
                  </a:ext>
                </a:extLst>
              </p:cNvPr>
              <p:cNvSpPr/>
              <p:nvPr/>
            </p:nvSpPr>
            <p:spPr>
              <a:xfrm rot="19006709">
                <a:off x="4763293" y="5254681"/>
                <a:ext cx="396044" cy="400110"/>
              </a:xfrm>
              <a:prstGeom prst="halfFrame">
                <a:avLst>
                  <a:gd name="adj1" fmla="val 11537"/>
                  <a:gd name="adj2" fmla="val 128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8E884C7-B230-43B3-A056-9BC9B239DF67}"/>
                  </a:ext>
                </a:extLst>
              </p:cNvPr>
              <p:cNvSpPr/>
              <p:nvPr/>
            </p:nvSpPr>
            <p:spPr>
              <a:xfrm>
                <a:off x="899592" y="4762810"/>
                <a:ext cx="1872499"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𝑓</m:t>
                      </m:r>
                      <m:r>
                        <a:rPr lang="en-GB" i="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den>
                      </m:f>
                      <m:rad>
                        <m:radPr>
                          <m:degHide m:val="on"/>
                          <m:ctrlPr>
                            <a:rPr lang="en-GB" i="1">
                              <a:latin typeface="Cambria Math" panose="02040503050406030204" pitchFamily="18" charset="0"/>
                            </a:rPr>
                          </m:ctrlPr>
                        </m:radPr>
                        <m:deg/>
                        <m:e>
                          <m:f>
                            <m:fPr>
                              <m:ctrlPr>
                                <a:rPr lang="en-GB" i="1">
                                  <a:latin typeface="Cambria Math" panose="02040503050406030204" pitchFamily="18" charset="0"/>
                                </a:rPr>
                              </m:ctrlPr>
                            </m:fPr>
                            <m:num>
                              <m:r>
                                <a:rPr lang="en-GB" i="1">
                                  <a:latin typeface="Cambria Math" panose="02040503050406030204" pitchFamily="18" charset="0"/>
                                </a:rPr>
                                <m:t>𝐾</m:t>
                              </m:r>
                            </m:num>
                            <m:den>
                              <m:r>
                                <a:rPr lang="en-GB" i="1">
                                  <a:latin typeface="Cambria Math" panose="02040503050406030204" pitchFamily="18" charset="0"/>
                                </a:rPr>
                                <m:t>𝑀</m:t>
                              </m:r>
                            </m:den>
                          </m:f>
                        </m:e>
                      </m:rad>
                      <m:r>
                        <a:rPr lang="en-GB" b="0" i="1" smtClean="0">
                          <a:latin typeface="Cambria Math" panose="02040503050406030204" pitchFamily="18" charset="0"/>
                        </a:rPr>
                        <m:t>         </m:t>
                      </m:r>
                    </m:oMath>
                  </m:oMathPara>
                </a14:m>
                <a:endParaRPr lang="en-GB" dirty="0"/>
              </a:p>
            </p:txBody>
          </p:sp>
        </mc:Choice>
        <mc:Fallback xmlns="">
          <p:sp>
            <p:nvSpPr>
              <p:cNvPr id="26" name="Rectangle 25">
                <a:extLst>
                  <a:ext uri="{FF2B5EF4-FFF2-40B4-BE49-F238E27FC236}">
                    <a16:creationId xmlns:a16="http://schemas.microsoft.com/office/drawing/2014/main" id="{B8E884C7-B230-43B3-A056-9BC9B239DF67}"/>
                  </a:ext>
                </a:extLst>
              </p:cNvPr>
              <p:cNvSpPr>
                <a:spLocks noRot="1" noChangeAspect="1" noMove="1" noResize="1" noEditPoints="1" noAdjustHandles="1" noChangeArrowheads="1" noChangeShapeType="1" noTextEdit="1"/>
              </p:cNvSpPr>
              <p:nvPr/>
            </p:nvSpPr>
            <p:spPr>
              <a:xfrm>
                <a:off x="899592" y="4762810"/>
                <a:ext cx="1872499" cy="910699"/>
              </a:xfrm>
              <a:prstGeom prst="rect">
                <a:avLst/>
              </a:prstGeom>
              <a:blipFill>
                <a:blip r:embed="rId2"/>
                <a:stretch>
                  <a:fillRect/>
                </a:stretch>
              </a:blipFill>
            </p:spPr>
            <p:txBody>
              <a:bodyPr/>
              <a:lstStyle/>
              <a:p>
                <a:r>
                  <a:rPr lang="en-GB">
                    <a:noFill/>
                  </a:rPr>
                  <a:t> </a:t>
                </a:r>
              </a:p>
            </p:txBody>
          </p:sp>
        </mc:Fallback>
      </mc:AlternateContent>
      <p:sp>
        <p:nvSpPr>
          <p:cNvPr id="27" name="TextBox 26">
            <a:extLst>
              <a:ext uri="{FF2B5EF4-FFF2-40B4-BE49-F238E27FC236}">
                <a16:creationId xmlns:a16="http://schemas.microsoft.com/office/drawing/2014/main" id="{8995B4E3-E042-42B6-960B-2B2CD7DFFB64}"/>
              </a:ext>
            </a:extLst>
          </p:cNvPr>
          <p:cNvSpPr txBox="1"/>
          <p:nvPr/>
        </p:nvSpPr>
        <p:spPr>
          <a:xfrm>
            <a:off x="1251121" y="4047524"/>
            <a:ext cx="6641755" cy="461665"/>
          </a:xfrm>
          <a:prstGeom prst="rect">
            <a:avLst/>
          </a:prstGeom>
          <a:noFill/>
        </p:spPr>
        <p:txBody>
          <a:bodyPr wrap="none" rtlCol="0">
            <a:spAutoFit/>
          </a:bodyPr>
          <a:lstStyle/>
          <a:p>
            <a:r>
              <a:rPr lang="en-GB" sz="2400" b="1" dirty="0"/>
              <a:t>REASON : EFFECT OF DIFFERENT STIFFNESS VALUE </a:t>
            </a:r>
          </a:p>
        </p:txBody>
      </p:sp>
      <p:sp>
        <p:nvSpPr>
          <p:cNvPr id="28" name="TextBox 27">
            <a:extLst>
              <a:ext uri="{FF2B5EF4-FFF2-40B4-BE49-F238E27FC236}">
                <a16:creationId xmlns:a16="http://schemas.microsoft.com/office/drawing/2014/main" id="{777D909E-54B5-4A66-B1B9-6FD53EB3DB96}"/>
              </a:ext>
            </a:extLst>
          </p:cNvPr>
          <p:cNvSpPr txBox="1"/>
          <p:nvPr/>
        </p:nvSpPr>
        <p:spPr>
          <a:xfrm>
            <a:off x="3708860" y="4762810"/>
            <a:ext cx="4287969" cy="369332"/>
          </a:xfrm>
          <a:prstGeom prst="rect">
            <a:avLst/>
          </a:prstGeom>
          <a:noFill/>
        </p:spPr>
        <p:txBody>
          <a:bodyPr wrap="none" rtlCol="0">
            <a:spAutoFit/>
          </a:bodyPr>
          <a:lstStyle/>
          <a:p>
            <a:r>
              <a:rPr lang="en-GB" dirty="0"/>
              <a:t>short circuit stiffness &lt; open circuit stiffness</a:t>
            </a:r>
            <a:endParaRPr lang="en-GB" sz="2000" dirty="0"/>
          </a:p>
        </p:txBody>
      </p:sp>
      <p:sp>
        <p:nvSpPr>
          <p:cNvPr id="31" name="Rectangle 30">
            <a:extLst>
              <a:ext uri="{FF2B5EF4-FFF2-40B4-BE49-F238E27FC236}">
                <a16:creationId xmlns:a16="http://schemas.microsoft.com/office/drawing/2014/main" id="{22507770-7DC5-42D6-855C-E4319F1AD142}"/>
              </a:ext>
            </a:extLst>
          </p:cNvPr>
          <p:cNvSpPr/>
          <p:nvPr/>
        </p:nvSpPr>
        <p:spPr>
          <a:xfrm>
            <a:off x="9315288" y="2056686"/>
            <a:ext cx="4572000" cy="4801314"/>
          </a:xfrm>
          <a:prstGeom prst="rect">
            <a:avLst/>
          </a:prstGeom>
        </p:spPr>
        <p:txBody>
          <a:bodyPr>
            <a:spAutoFit/>
          </a:bodyPr>
          <a:lstStyle/>
          <a:p>
            <a:r>
              <a:rPr lang="en-GB" dirty="0">
                <a:latin typeface="TimesNewRomanPSMT"/>
              </a:rPr>
              <a:t>due to</a:t>
            </a:r>
          </a:p>
          <a:p>
            <a:r>
              <a:rPr lang="en-GB" dirty="0">
                <a:latin typeface="TimesNewRomanPSMT"/>
              </a:rPr>
              <a:t>their ability to change their mechanical compliance, caused</a:t>
            </a:r>
          </a:p>
          <a:p>
            <a:r>
              <a:rPr lang="en-GB" dirty="0">
                <a:latin typeface="TimesNewRomanPSMT"/>
              </a:rPr>
              <a:t>by changes in their electrical impedance when connected in</a:t>
            </a:r>
          </a:p>
          <a:p>
            <a:r>
              <a:rPr lang="en-GB" dirty="0">
                <a:latin typeface="TimesNewRomanPSMT"/>
              </a:rPr>
              <a:t>open or short circuit.</a:t>
            </a:r>
          </a:p>
          <a:p>
            <a:r>
              <a:rPr lang="en-GB" dirty="0">
                <a:latin typeface="TimesNewRomanPSMT"/>
              </a:rPr>
              <a:t>During open circuit, the piezoelectric actuator is able to</a:t>
            </a:r>
          </a:p>
          <a:p>
            <a:r>
              <a:rPr lang="en-GB" dirty="0">
                <a:latin typeface="TimesNewRomanPSMT"/>
              </a:rPr>
              <a:t>store more potential energy due to its higher stiffness and</a:t>
            </a:r>
          </a:p>
          <a:p>
            <a:r>
              <a:rPr lang="en-GB" dirty="0">
                <a:latin typeface="TimesNewRomanPSMT"/>
              </a:rPr>
              <a:t>inherent capacitance, when switched to low stiffness (i.e.</a:t>
            </a:r>
          </a:p>
          <a:p>
            <a:r>
              <a:rPr lang="en-GB" dirty="0">
                <a:latin typeface="TimesNewRomanPSMT"/>
              </a:rPr>
              <a:t>short circuit), the piezoelectric is able to dissipate the</a:t>
            </a:r>
          </a:p>
          <a:p>
            <a:r>
              <a:rPr lang="en-GB" dirty="0">
                <a:latin typeface="TimesNewRomanPSMT"/>
              </a:rPr>
              <a:t>energy effectively as the capacitor is shunted to short and</a:t>
            </a:r>
          </a:p>
          <a:p>
            <a:r>
              <a:rPr lang="en-GB" dirty="0">
                <a:latin typeface="TimesNewRomanPSMT"/>
              </a:rPr>
              <a:t>the stiffness becomes low.</a:t>
            </a:r>
            <a:endParaRPr lang="en-GB" dirty="0"/>
          </a:p>
        </p:txBody>
      </p:sp>
      <p:sp>
        <p:nvSpPr>
          <p:cNvPr id="32" name="Rectangle 31">
            <a:extLst>
              <a:ext uri="{FF2B5EF4-FFF2-40B4-BE49-F238E27FC236}">
                <a16:creationId xmlns:a16="http://schemas.microsoft.com/office/drawing/2014/main" id="{6B175705-7670-4D46-B09D-4B9800406C30}"/>
              </a:ext>
            </a:extLst>
          </p:cNvPr>
          <p:cNvSpPr/>
          <p:nvPr/>
        </p:nvSpPr>
        <p:spPr>
          <a:xfrm>
            <a:off x="3267483" y="5270535"/>
            <a:ext cx="5170725" cy="923330"/>
          </a:xfrm>
          <a:prstGeom prst="rect">
            <a:avLst/>
          </a:prstGeom>
        </p:spPr>
        <p:txBody>
          <a:bodyPr wrap="square">
            <a:spAutoFit/>
          </a:bodyPr>
          <a:lstStyle/>
          <a:p>
            <a:pPr algn="ctr"/>
            <a:r>
              <a:rPr lang="en-GB" dirty="0"/>
              <a:t>due to their ability to </a:t>
            </a:r>
            <a:r>
              <a:rPr lang="en-GB" b="1" dirty="0"/>
              <a:t>change their mechanical compliance</a:t>
            </a:r>
            <a:r>
              <a:rPr lang="en-GB" dirty="0"/>
              <a:t>, caused by changes in their electrical impedance when connected in open or short circuit.</a:t>
            </a:r>
          </a:p>
        </p:txBody>
      </p:sp>
      <p:sp>
        <p:nvSpPr>
          <p:cNvPr id="2" name="Slide Number Placeholder 1">
            <a:extLst>
              <a:ext uri="{FF2B5EF4-FFF2-40B4-BE49-F238E27FC236}">
                <a16:creationId xmlns:a16="http://schemas.microsoft.com/office/drawing/2014/main" id="{3BC9A0BD-9C4F-4E38-B3C7-6CCB4CFE2778}"/>
              </a:ext>
            </a:extLst>
          </p:cNvPr>
          <p:cNvSpPr>
            <a:spLocks noGrp="1"/>
          </p:cNvSpPr>
          <p:nvPr>
            <p:ph type="sldNum" sz="quarter" idx="12"/>
          </p:nvPr>
        </p:nvSpPr>
        <p:spPr/>
        <p:txBody>
          <a:bodyPr/>
          <a:lstStyle/>
          <a:p>
            <a:fld id="{B3561BA9-CDCF-4958-B8AB-66F3BF063E13}" type="slidenum">
              <a:rPr lang="en-US" smtClean="0"/>
              <a:t>11</a:t>
            </a:fld>
            <a:endParaRPr lang="en-US"/>
          </a:p>
        </p:txBody>
      </p:sp>
    </p:spTree>
    <p:extLst>
      <p:ext uri="{BB962C8B-B14F-4D97-AF65-F5344CB8AC3E}">
        <p14:creationId xmlns:p14="http://schemas.microsoft.com/office/powerpoint/2010/main" val="409654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435DDF-75CF-4D2A-8C79-6D383F0F2E8E}"/>
              </a:ext>
            </a:extLst>
          </p:cNvPr>
          <p:cNvSpPr/>
          <p:nvPr/>
        </p:nvSpPr>
        <p:spPr>
          <a:xfrm>
            <a:off x="0" y="-73572"/>
            <a:ext cx="9144000" cy="564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2700" dirty="0">
                <a:solidFill>
                  <a:schemeClr val="tx1"/>
                </a:solidFill>
                <a:effectLst>
                  <a:outerShdw blurRad="38100" dist="38100" dir="2700000" algn="tl">
                    <a:srgbClr val="000000">
                      <a:alpha val="43137"/>
                    </a:srgbClr>
                  </a:outerShdw>
                </a:effectLst>
              </a:rPr>
              <a:t>CONCLUSION</a:t>
            </a:r>
            <a:endParaRPr lang="ja-JP" altLang="en-US" sz="2700" dirty="0">
              <a:solidFill>
                <a:schemeClr val="tx1"/>
              </a:solidFill>
              <a:effectLst>
                <a:outerShdw blurRad="38100" dist="38100" dir="2700000" algn="tl">
                  <a:srgbClr val="000000">
                    <a:alpha val="43137"/>
                  </a:srgbClr>
                </a:outerShdw>
              </a:effectLst>
            </a:endParaRPr>
          </a:p>
        </p:txBody>
      </p:sp>
      <p:sp>
        <p:nvSpPr>
          <p:cNvPr id="6" name="角丸四角形 214">
            <a:extLst>
              <a:ext uri="{FF2B5EF4-FFF2-40B4-BE49-F238E27FC236}">
                <a16:creationId xmlns:a16="http://schemas.microsoft.com/office/drawing/2014/main" id="{0C4A6977-90CF-41C5-9D3A-7078E6610EA8}"/>
              </a:ext>
            </a:extLst>
          </p:cNvPr>
          <p:cNvSpPr/>
          <p:nvPr/>
        </p:nvSpPr>
        <p:spPr>
          <a:xfrm>
            <a:off x="483106" y="851199"/>
            <a:ext cx="8167706" cy="1534356"/>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a:spcBef>
                <a:spcPts val="1200"/>
              </a:spcBef>
              <a:spcAft>
                <a:spcPts val="2000"/>
              </a:spcAft>
            </a:pPr>
            <a:r>
              <a:rPr lang="en-US" sz="2000" dirty="0">
                <a:solidFill>
                  <a:schemeClr val="tx1"/>
                </a:solidFill>
                <a:ea typeface="游明朝" panose="02020400000000000000" pitchFamily="18" charset="-128"/>
                <a:cs typeface="Times New Roman" panose="02020603050405020304" pitchFamily="18" charset="0"/>
              </a:rPr>
              <a:t>Prove that the inverse-piezoelectric effect of the piezoelectric-bonded plate is </a:t>
            </a:r>
            <a:r>
              <a:rPr lang="en-US" sz="2000" b="1" dirty="0">
                <a:solidFill>
                  <a:srgbClr val="FF0000"/>
                </a:solidFill>
                <a:ea typeface="游明朝" panose="02020400000000000000" pitchFamily="18" charset="-128"/>
                <a:cs typeface="Times New Roman" panose="02020603050405020304" pitchFamily="18" charset="0"/>
              </a:rPr>
              <a:t>reproducible</a:t>
            </a:r>
            <a:r>
              <a:rPr lang="en-US" sz="2000" dirty="0">
                <a:solidFill>
                  <a:schemeClr val="tx1"/>
                </a:solidFill>
                <a:ea typeface="游明朝" panose="02020400000000000000" pitchFamily="18" charset="-128"/>
                <a:cs typeface="Times New Roman" panose="02020603050405020304" pitchFamily="18" charset="0"/>
              </a:rPr>
              <a:t> and </a:t>
            </a:r>
            <a:r>
              <a:rPr lang="en-US" sz="2000" b="1" dirty="0">
                <a:solidFill>
                  <a:srgbClr val="FF0000"/>
                </a:solidFill>
                <a:ea typeface="游明朝" panose="02020400000000000000" pitchFamily="18" charset="-128"/>
                <a:cs typeface="Times New Roman" panose="02020603050405020304" pitchFamily="18" charset="0"/>
              </a:rPr>
              <a:t>can be considered to be implemented in the application of SADC</a:t>
            </a:r>
            <a:r>
              <a:rPr lang="en-US" sz="2000" dirty="0">
                <a:solidFill>
                  <a:schemeClr val="tx1"/>
                </a:solidFill>
                <a:ea typeface="游明朝" panose="02020400000000000000" pitchFamily="18" charset="-128"/>
                <a:cs typeface="Times New Roman" panose="02020603050405020304" pitchFamily="18" charset="0"/>
              </a:rPr>
              <a:t> as semi-active control by monitoring the circuit configuration.</a:t>
            </a:r>
            <a:endParaRPr lang="en-GB" sz="2000" dirty="0">
              <a:solidFill>
                <a:schemeClr val="tx1"/>
              </a:solidFill>
              <a:ea typeface="游明朝" panose="02020400000000000000" pitchFamily="18" charset="-128"/>
              <a:cs typeface="Times New Roman" panose="02020603050405020304" pitchFamily="18" charset="0"/>
            </a:endParaRPr>
          </a:p>
        </p:txBody>
      </p:sp>
      <p:sp>
        <p:nvSpPr>
          <p:cNvPr id="26" name="角丸四角形 214">
            <a:extLst>
              <a:ext uri="{FF2B5EF4-FFF2-40B4-BE49-F238E27FC236}">
                <a16:creationId xmlns:a16="http://schemas.microsoft.com/office/drawing/2014/main" id="{98A2BAB1-2BA0-4BCB-8ABE-2883B01F6A44}"/>
              </a:ext>
            </a:extLst>
          </p:cNvPr>
          <p:cNvSpPr/>
          <p:nvPr/>
        </p:nvSpPr>
        <p:spPr>
          <a:xfrm>
            <a:off x="483106" y="3066153"/>
            <a:ext cx="8167706" cy="1382277"/>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ja-JP" sz="2000" b="1" dirty="0">
                <a:solidFill>
                  <a:schemeClr val="tx1"/>
                </a:solidFill>
                <a:ea typeface="游明朝" panose="02020400000000000000" pitchFamily="18" charset="-128"/>
                <a:cs typeface="Arial" panose="020B0604020202020204" pitchFamily="34" charset="0"/>
              </a:rPr>
              <a:t>AUTOMATIC MONITORING </a:t>
            </a:r>
            <a:r>
              <a:rPr lang="ja-JP" altLang="en-US" sz="2000" b="1" dirty="0">
                <a:solidFill>
                  <a:schemeClr val="tx1"/>
                </a:solidFill>
                <a:ea typeface="游明朝" panose="02020400000000000000" pitchFamily="18" charset="-128"/>
                <a:cs typeface="Arial" panose="020B0604020202020204" pitchFamily="34" charset="0"/>
              </a:rPr>
              <a:t>⇒　</a:t>
            </a:r>
            <a:r>
              <a:rPr lang="en-US" altLang="ja-JP" sz="2000" dirty="0">
                <a:solidFill>
                  <a:schemeClr val="tx1"/>
                </a:solidFill>
                <a:ea typeface="游明朝" panose="02020400000000000000" pitchFamily="18" charset="-128"/>
                <a:cs typeface="Arial" panose="020B0604020202020204" pitchFamily="34" charset="0"/>
              </a:rPr>
              <a:t>The </a:t>
            </a:r>
            <a:r>
              <a:rPr lang="en-US" altLang="ja-JP" sz="2000" b="1" dirty="0">
                <a:solidFill>
                  <a:schemeClr val="tx1"/>
                </a:solidFill>
                <a:ea typeface="游明朝" panose="02020400000000000000" pitchFamily="18" charset="-128"/>
                <a:cs typeface="Arial" panose="020B0604020202020204" pitchFamily="34" charset="0"/>
              </a:rPr>
              <a:t>implementation of </a:t>
            </a:r>
            <a:r>
              <a:rPr lang="en-US" altLang="ja-JP" sz="2000" b="1" dirty="0" err="1">
                <a:solidFill>
                  <a:schemeClr val="tx1"/>
                </a:solidFill>
                <a:ea typeface="游明朝" panose="02020400000000000000" pitchFamily="18" charset="-128"/>
                <a:cs typeface="Arial" panose="020B0604020202020204" pitchFamily="34" charset="0"/>
              </a:rPr>
              <a:t>photoswitch</a:t>
            </a:r>
            <a:r>
              <a:rPr lang="en-US" altLang="ja-JP" sz="2000" b="1" dirty="0">
                <a:solidFill>
                  <a:schemeClr val="tx1"/>
                </a:solidFill>
                <a:ea typeface="游明朝" panose="02020400000000000000" pitchFamily="18" charset="-128"/>
                <a:cs typeface="Arial" panose="020B0604020202020204" pitchFamily="34" charset="0"/>
              </a:rPr>
              <a:t> </a:t>
            </a:r>
            <a:r>
              <a:rPr lang="en-US" altLang="ja-JP" sz="2000" dirty="0">
                <a:solidFill>
                  <a:schemeClr val="tx1"/>
                </a:solidFill>
                <a:ea typeface="游明朝" panose="02020400000000000000" pitchFamily="18" charset="-128"/>
                <a:cs typeface="Arial" panose="020B0604020202020204" pitchFamily="34" charset="0"/>
              </a:rPr>
              <a:t>in the electrical circuit configuration of piezoelectric-bonded plate is a significant way in tuning the resonance frequency of the device</a:t>
            </a:r>
            <a:r>
              <a:rPr lang="en-GB" altLang="ja-JP" sz="2000" dirty="0">
                <a:solidFill>
                  <a:schemeClr val="tx1"/>
                </a:solidFill>
                <a:ea typeface="游明朝" panose="02020400000000000000" pitchFamily="18" charset="-128"/>
                <a:cs typeface="Arial" panose="020B0604020202020204" pitchFamily="34" charset="0"/>
              </a:rPr>
              <a:t>.</a:t>
            </a:r>
            <a:endParaRPr lang="en-GB" altLang="ja-JP" sz="2000" dirty="0">
              <a:solidFill>
                <a:schemeClr val="tx1"/>
              </a:solidFill>
            </a:endParaRPr>
          </a:p>
        </p:txBody>
      </p:sp>
      <p:sp>
        <p:nvSpPr>
          <p:cNvPr id="31" name="角丸四角形 214">
            <a:extLst>
              <a:ext uri="{FF2B5EF4-FFF2-40B4-BE49-F238E27FC236}">
                <a16:creationId xmlns:a16="http://schemas.microsoft.com/office/drawing/2014/main" id="{F288A550-1AD3-4736-A51F-CE8EA7CF5533}"/>
              </a:ext>
            </a:extLst>
          </p:cNvPr>
          <p:cNvSpPr/>
          <p:nvPr/>
        </p:nvSpPr>
        <p:spPr>
          <a:xfrm>
            <a:off x="483106" y="5031820"/>
            <a:ext cx="8167706" cy="1306891"/>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a:spcBef>
                <a:spcPts val="1200"/>
              </a:spcBef>
              <a:spcAft>
                <a:spcPts val="2000"/>
              </a:spcAft>
            </a:pPr>
            <a:r>
              <a:rPr lang="en-US" sz="2000" b="1" dirty="0">
                <a:solidFill>
                  <a:schemeClr val="tx1"/>
                </a:solidFill>
                <a:ea typeface="游明朝" panose="02020400000000000000" pitchFamily="18" charset="-128"/>
                <a:cs typeface="Times New Roman" panose="02020603050405020304" pitchFamily="18" charset="0"/>
              </a:rPr>
              <a:t>FURTHER IMPROVEMENT </a:t>
            </a:r>
            <a:r>
              <a:rPr lang="ja-JP" altLang="en-US" sz="2000" b="1" dirty="0">
                <a:solidFill>
                  <a:schemeClr val="tx1"/>
                </a:solidFill>
                <a:ea typeface="游明朝" panose="02020400000000000000" pitchFamily="18" charset="-128"/>
                <a:cs typeface="Times New Roman" panose="02020603050405020304" pitchFamily="18" charset="0"/>
              </a:rPr>
              <a:t>⇒　</a:t>
            </a:r>
            <a:r>
              <a:rPr lang="en-US" sz="2000" b="1" dirty="0">
                <a:solidFill>
                  <a:schemeClr val="tx1"/>
                </a:solidFill>
                <a:ea typeface="游明朝" panose="02020400000000000000" pitchFamily="18" charset="-128"/>
                <a:cs typeface="Times New Roman" panose="02020603050405020304" pitchFamily="18" charset="0"/>
              </a:rPr>
              <a:t>deriving resistor </a:t>
            </a:r>
            <a:r>
              <a:rPr lang="en-US" sz="2000" dirty="0">
                <a:solidFill>
                  <a:schemeClr val="tx1"/>
                </a:solidFill>
                <a:ea typeface="游明朝" panose="02020400000000000000" pitchFamily="18" charset="-128"/>
                <a:cs typeface="Times New Roman" panose="02020603050405020304" pitchFamily="18" charset="0"/>
              </a:rPr>
              <a:t>in the circuit can allow better parameter control in tuning the resonance frequency of the piezoelectric-bonded plate.</a:t>
            </a:r>
            <a:endParaRPr lang="en-GB" sz="2000" dirty="0">
              <a:solidFill>
                <a:schemeClr val="tx1"/>
              </a:solidFill>
              <a:ea typeface="游明朝" panose="02020400000000000000" pitchFamily="18" charset="-128"/>
              <a:cs typeface="Times New Roman" panose="02020603050405020304" pitchFamily="18" charset="0"/>
            </a:endParaRPr>
          </a:p>
        </p:txBody>
      </p:sp>
      <p:sp>
        <p:nvSpPr>
          <p:cNvPr id="2" name="Slide Number Placeholder 1">
            <a:extLst>
              <a:ext uri="{FF2B5EF4-FFF2-40B4-BE49-F238E27FC236}">
                <a16:creationId xmlns:a16="http://schemas.microsoft.com/office/drawing/2014/main" id="{E659FD1D-8A91-4527-A01B-79D7F5672C9E}"/>
              </a:ext>
            </a:extLst>
          </p:cNvPr>
          <p:cNvSpPr>
            <a:spLocks noGrp="1"/>
          </p:cNvSpPr>
          <p:nvPr>
            <p:ph type="sldNum" sz="quarter" idx="12"/>
          </p:nvPr>
        </p:nvSpPr>
        <p:spPr/>
        <p:txBody>
          <a:bodyPr/>
          <a:lstStyle/>
          <a:p>
            <a:fld id="{B3561BA9-CDCF-4958-B8AB-66F3BF063E13}" type="slidenum">
              <a:rPr lang="en-US" smtClean="0"/>
              <a:t>12</a:t>
            </a:fld>
            <a:endParaRPr lang="en-US"/>
          </a:p>
        </p:txBody>
      </p:sp>
    </p:spTree>
    <p:extLst>
      <p:ext uri="{BB962C8B-B14F-4D97-AF65-F5344CB8AC3E}">
        <p14:creationId xmlns:p14="http://schemas.microsoft.com/office/powerpoint/2010/main" val="398287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4826C0-4836-47DF-8698-2E281C699E9A}"/>
              </a:ext>
            </a:extLst>
          </p:cNvPr>
          <p:cNvSpPr/>
          <p:nvPr/>
        </p:nvSpPr>
        <p:spPr>
          <a:xfrm>
            <a:off x="1838393" y="5415753"/>
            <a:ext cx="1797503" cy="420044"/>
          </a:xfrm>
          <a:prstGeom prst="rect">
            <a:avLst/>
          </a:prstGeom>
          <a:solidFill>
            <a:srgbClr val="DEEBF7"/>
          </a:solidFill>
          <a:ln>
            <a:solidFill>
              <a:srgbClr val="DEE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0" y="-5933"/>
            <a:ext cx="9143999" cy="564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tx1"/>
                </a:solidFill>
              </a:rPr>
              <a:t>INTRODUCTION</a:t>
            </a:r>
            <a:endParaRPr lang="en-MY" sz="2700" dirty="0">
              <a:solidFill>
                <a:schemeClr val="tx1"/>
              </a:solidFill>
            </a:endParaRPr>
          </a:p>
        </p:txBody>
      </p:sp>
      <p:sp>
        <p:nvSpPr>
          <p:cNvPr id="24" name="Rectangle 23">
            <a:extLst>
              <a:ext uri="{FF2B5EF4-FFF2-40B4-BE49-F238E27FC236}">
                <a16:creationId xmlns:a16="http://schemas.microsoft.com/office/drawing/2014/main" id="{BAD2EFC2-AC18-4F52-A51E-6A629750FA75}"/>
              </a:ext>
            </a:extLst>
          </p:cNvPr>
          <p:cNvSpPr/>
          <p:nvPr/>
        </p:nvSpPr>
        <p:spPr>
          <a:xfrm>
            <a:off x="461101" y="5832150"/>
            <a:ext cx="7812868" cy="369332"/>
          </a:xfrm>
          <a:prstGeom prst="rect">
            <a:avLst/>
          </a:prstGeom>
        </p:spPr>
        <p:txBody>
          <a:bodyPr wrap="square">
            <a:spAutoFit/>
          </a:bodyPr>
          <a:lstStyle/>
          <a:p>
            <a:pPr algn="ctr"/>
            <a:r>
              <a:rPr lang="en-GB" dirty="0"/>
              <a:t>as a method of disturbance suppression </a:t>
            </a:r>
          </a:p>
        </p:txBody>
      </p:sp>
      <p:grpSp>
        <p:nvGrpSpPr>
          <p:cNvPr id="28" name="Group 27">
            <a:extLst>
              <a:ext uri="{FF2B5EF4-FFF2-40B4-BE49-F238E27FC236}">
                <a16:creationId xmlns:a16="http://schemas.microsoft.com/office/drawing/2014/main" id="{9C94EC1A-88E0-4C8C-AEBB-4344EAEE4893}"/>
              </a:ext>
            </a:extLst>
          </p:cNvPr>
          <p:cNvGrpSpPr/>
          <p:nvPr/>
        </p:nvGrpSpPr>
        <p:grpSpPr>
          <a:xfrm>
            <a:off x="419824" y="1995939"/>
            <a:ext cx="8298930" cy="2353372"/>
            <a:chOff x="2549873" y="2276698"/>
            <a:chExt cx="4277521" cy="2338249"/>
          </a:xfrm>
        </p:grpSpPr>
        <p:grpSp>
          <p:nvGrpSpPr>
            <p:cNvPr id="44" name="グループ化 1">
              <a:extLst>
                <a:ext uri="{FF2B5EF4-FFF2-40B4-BE49-F238E27FC236}">
                  <a16:creationId xmlns:a16="http://schemas.microsoft.com/office/drawing/2014/main" id="{96FF589C-DC77-4B72-86D1-C4D6F960CBD3}"/>
                </a:ext>
              </a:extLst>
            </p:cNvPr>
            <p:cNvGrpSpPr/>
            <p:nvPr/>
          </p:nvGrpSpPr>
          <p:grpSpPr>
            <a:xfrm>
              <a:off x="2549873" y="2276698"/>
              <a:ext cx="4277521" cy="2338249"/>
              <a:chOff x="190614" y="3811040"/>
              <a:chExt cx="4067941" cy="2338249"/>
            </a:xfrm>
          </p:grpSpPr>
          <p:sp>
            <p:nvSpPr>
              <p:cNvPr id="45" name="Rectangle 44">
                <a:extLst>
                  <a:ext uri="{FF2B5EF4-FFF2-40B4-BE49-F238E27FC236}">
                    <a16:creationId xmlns:a16="http://schemas.microsoft.com/office/drawing/2014/main" id="{FA4622A7-D6E2-45C7-BA84-02358A7DC26E}"/>
                  </a:ext>
                </a:extLst>
              </p:cNvPr>
              <p:cNvSpPr/>
              <p:nvPr/>
            </p:nvSpPr>
            <p:spPr>
              <a:xfrm>
                <a:off x="190614" y="3811040"/>
                <a:ext cx="4067941" cy="400110"/>
              </a:xfrm>
              <a:prstGeom prst="rect">
                <a:avLst/>
              </a:prstGeom>
              <a:solidFill>
                <a:schemeClr val="accent1">
                  <a:lumMod val="20000"/>
                  <a:lumOff val="80000"/>
                </a:schemeClr>
              </a:solidFill>
              <a:ln w="19050">
                <a:solidFill>
                  <a:srgbClr val="DEEBF7"/>
                </a:solidFill>
              </a:ln>
            </p:spPr>
            <p:txBody>
              <a:bodyPr wrap="square">
                <a:spAutoFit/>
              </a:bodyPr>
              <a:lstStyle/>
              <a:p>
                <a:pPr algn="ctr"/>
                <a:r>
                  <a:rPr lang="en-GB" altLang="ja-JP" sz="2000" b="1" dirty="0"/>
                  <a:t>IN 2-INERTIA TORSIONAL VIBRATION</a:t>
                </a:r>
                <a:endParaRPr lang="ja-JP" altLang="en-US" sz="2000" b="1" dirty="0"/>
              </a:p>
            </p:txBody>
          </p:sp>
          <p:sp>
            <p:nvSpPr>
              <p:cNvPr id="46" name="テキスト ボックス 864">
                <a:extLst>
                  <a:ext uri="{FF2B5EF4-FFF2-40B4-BE49-F238E27FC236}">
                    <a16:creationId xmlns:a16="http://schemas.microsoft.com/office/drawing/2014/main" id="{BA06C1F3-4938-4D61-A87C-80C76D0E0436}"/>
                  </a:ext>
                </a:extLst>
              </p:cNvPr>
              <p:cNvSpPr txBox="1"/>
              <p:nvPr/>
            </p:nvSpPr>
            <p:spPr>
              <a:xfrm>
                <a:off x="190614" y="4222757"/>
                <a:ext cx="4067941" cy="1926532"/>
              </a:xfrm>
              <a:prstGeom prst="rect">
                <a:avLst/>
              </a:prstGeom>
              <a:noFill/>
              <a:ln w="19050">
                <a:solidFill>
                  <a:schemeClr val="accent1">
                    <a:lumMod val="20000"/>
                    <a:lumOff val="80000"/>
                  </a:schemeClr>
                </a:solidFill>
              </a:ln>
            </p:spPr>
            <p:txBody>
              <a:bodyPr wrap="square" rtlCol="0">
                <a:spAutoFit/>
              </a:bodyPr>
              <a:lstStyle/>
              <a:p>
                <a:pPr algn="ctr"/>
                <a:r>
                  <a:rPr lang="en-GB" sz="2000" dirty="0"/>
                  <a:t>motor is used in the drive unit of a lightweight and high-speed industrial machine, there is problem of </a:t>
                </a:r>
                <a:r>
                  <a:rPr lang="en-GB" sz="2000" b="1" dirty="0"/>
                  <a:t>low rigidity and high moment of inertia ratio</a:t>
                </a:r>
                <a:r>
                  <a:rPr lang="en-GB" sz="2000" dirty="0"/>
                  <a:t>.</a:t>
                </a:r>
              </a:p>
              <a:p>
                <a:pPr algn="ctr"/>
                <a:endParaRPr lang="en-GB" altLang="ja-JP" sz="2000" dirty="0"/>
              </a:p>
              <a:p>
                <a:pPr algn="ctr"/>
                <a:r>
                  <a:rPr lang="en-GB" altLang="ja-JP" sz="2000" dirty="0"/>
                  <a:t>Due to disturbance, undesirable mechanical resonance is generated</a:t>
                </a:r>
              </a:p>
              <a:p>
                <a:pPr algn="ctr"/>
                <a:endParaRPr lang="en-GB" sz="2000" dirty="0"/>
              </a:p>
              <a:p>
                <a:pPr algn="ctr"/>
                <a:r>
                  <a:rPr lang="en-GB" altLang="ja-JP" sz="2000" dirty="0"/>
                  <a:t> Method of disturbance suppression is important</a:t>
                </a:r>
                <a:endParaRPr lang="en-US" altLang="ja-JP" sz="2000" dirty="0"/>
              </a:p>
            </p:txBody>
          </p:sp>
        </p:grpSp>
        <p:sp>
          <p:nvSpPr>
            <p:cNvPr id="47" name="Arrow: Striped Right 46">
              <a:extLst>
                <a:ext uri="{FF2B5EF4-FFF2-40B4-BE49-F238E27FC236}">
                  <a16:creationId xmlns:a16="http://schemas.microsoft.com/office/drawing/2014/main" id="{5ADAF453-95BA-4C1D-9853-E90CED18AF77}"/>
                </a:ext>
              </a:extLst>
            </p:cNvPr>
            <p:cNvSpPr/>
            <p:nvPr/>
          </p:nvSpPr>
          <p:spPr>
            <a:xfrm rot="5400000">
              <a:off x="4537177" y="3384760"/>
              <a:ext cx="302912" cy="22387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Rectangle 29">
            <a:extLst>
              <a:ext uri="{FF2B5EF4-FFF2-40B4-BE49-F238E27FC236}">
                <a16:creationId xmlns:a16="http://schemas.microsoft.com/office/drawing/2014/main" id="{5E002296-EADC-4547-8024-65224C9BFCC4}"/>
              </a:ext>
            </a:extLst>
          </p:cNvPr>
          <p:cNvSpPr/>
          <p:nvPr/>
        </p:nvSpPr>
        <p:spPr>
          <a:xfrm>
            <a:off x="1838390" y="5394942"/>
            <a:ext cx="5638723" cy="461665"/>
          </a:xfrm>
          <a:prstGeom prst="rect">
            <a:avLst/>
          </a:prstGeom>
        </p:spPr>
        <p:txBody>
          <a:bodyPr wrap="none">
            <a:spAutoFit/>
          </a:bodyPr>
          <a:lstStyle/>
          <a:p>
            <a:r>
              <a:rPr lang="en-GB" sz="2400" b="1" dirty="0"/>
              <a:t>SEMI-ACTIVE DAMPER COUPLING (SADC) </a:t>
            </a:r>
            <a:r>
              <a:rPr lang="en-GB" sz="1200" dirty="0"/>
              <a:t>[1]</a:t>
            </a:r>
            <a:endParaRPr lang="en-GB" sz="2400" dirty="0"/>
          </a:p>
        </p:txBody>
      </p:sp>
      <p:sp>
        <p:nvSpPr>
          <p:cNvPr id="2" name="Rectangle 1">
            <a:extLst>
              <a:ext uri="{FF2B5EF4-FFF2-40B4-BE49-F238E27FC236}">
                <a16:creationId xmlns:a16="http://schemas.microsoft.com/office/drawing/2014/main" id="{55A2B1A3-1DC4-4C08-B69A-FA11365CB285}"/>
              </a:ext>
            </a:extLst>
          </p:cNvPr>
          <p:cNvSpPr/>
          <p:nvPr/>
        </p:nvSpPr>
        <p:spPr>
          <a:xfrm>
            <a:off x="0" y="6442502"/>
            <a:ext cx="7992380" cy="415498"/>
          </a:xfrm>
          <a:prstGeom prst="rect">
            <a:avLst/>
          </a:prstGeom>
        </p:spPr>
        <p:txBody>
          <a:bodyPr wrap="square">
            <a:spAutoFit/>
          </a:bodyPr>
          <a:lstStyle/>
          <a:p>
            <a:r>
              <a:rPr lang="en-US" sz="1050" dirty="0">
                <a:latin typeface="Arial" panose="020B0604020202020204" pitchFamily="34" charset="0"/>
                <a:ea typeface="游明朝" panose="02020400000000000000" pitchFamily="18" charset="-128"/>
                <a:cs typeface="Times New Roman" panose="02020603050405020304" pitchFamily="18" charset="0"/>
              </a:rPr>
              <a:t>[1] R. Kobayashi, "Development of a semi-active-damper coupling for variable damping characteristics of two-inertia system," Nagaoka University of Technology, Mechanical Engineering Department Poster Presentation, Nagaoka, Japan, 2018.</a:t>
            </a:r>
            <a:endParaRPr lang="en-GB" sz="1050" dirty="0"/>
          </a:p>
        </p:txBody>
      </p:sp>
      <p:sp>
        <p:nvSpPr>
          <p:cNvPr id="17" name="TextBox 16">
            <a:extLst>
              <a:ext uri="{FF2B5EF4-FFF2-40B4-BE49-F238E27FC236}">
                <a16:creationId xmlns:a16="http://schemas.microsoft.com/office/drawing/2014/main" id="{F66B22D6-C421-4BCE-B7C6-C325D94A507D}"/>
              </a:ext>
            </a:extLst>
          </p:cNvPr>
          <p:cNvSpPr txBox="1"/>
          <p:nvPr/>
        </p:nvSpPr>
        <p:spPr>
          <a:xfrm>
            <a:off x="1431404" y="4628101"/>
            <a:ext cx="6275767" cy="646331"/>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a:t>Does not require energy from outside and can vary mechanical characteristics  </a:t>
            </a:r>
          </a:p>
        </p:txBody>
      </p:sp>
      <p:sp>
        <p:nvSpPr>
          <p:cNvPr id="20" name="Slide Number Placeholder 19">
            <a:extLst>
              <a:ext uri="{FF2B5EF4-FFF2-40B4-BE49-F238E27FC236}">
                <a16:creationId xmlns:a16="http://schemas.microsoft.com/office/drawing/2014/main" id="{20930897-9159-4231-AB7A-3234BE2310EF}"/>
              </a:ext>
            </a:extLst>
          </p:cNvPr>
          <p:cNvSpPr>
            <a:spLocks noGrp="1"/>
          </p:cNvSpPr>
          <p:nvPr>
            <p:ph type="sldNum" sz="quarter" idx="12"/>
          </p:nvPr>
        </p:nvSpPr>
        <p:spPr/>
        <p:txBody>
          <a:bodyPr/>
          <a:lstStyle/>
          <a:p>
            <a:fld id="{B3561BA9-CDCF-4958-B8AB-66F3BF063E13}" type="slidenum">
              <a:rPr lang="en-US" smtClean="0"/>
              <a:t>2</a:t>
            </a:fld>
            <a:endParaRPr lang="en-US"/>
          </a:p>
        </p:txBody>
      </p:sp>
      <p:grpSp>
        <p:nvGrpSpPr>
          <p:cNvPr id="5" name="Group 4">
            <a:extLst>
              <a:ext uri="{FF2B5EF4-FFF2-40B4-BE49-F238E27FC236}">
                <a16:creationId xmlns:a16="http://schemas.microsoft.com/office/drawing/2014/main" id="{745D7189-CEFD-4047-BFA9-1C7D8ACA57FF}"/>
              </a:ext>
            </a:extLst>
          </p:cNvPr>
          <p:cNvGrpSpPr/>
          <p:nvPr/>
        </p:nvGrpSpPr>
        <p:grpSpPr>
          <a:xfrm>
            <a:off x="2385749" y="665149"/>
            <a:ext cx="4372479" cy="1351022"/>
            <a:chOff x="2385749" y="665149"/>
            <a:chExt cx="4372479" cy="1351022"/>
          </a:xfrm>
        </p:grpSpPr>
        <p:sp>
          <p:nvSpPr>
            <p:cNvPr id="18" name="TextBox 17">
              <a:extLst>
                <a:ext uri="{FF2B5EF4-FFF2-40B4-BE49-F238E27FC236}">
                  <a16:creationId xmlns:a16="http://schemas.microsoft.com/office/drawing/2014/main" id="{C19F8FCB-ABDD-4A57-9B41-8886F798E107}"/>
                </a:ext>
              </a:extLst>
            </p:cNvPr>
            <p:cNvSpPr txBox="1"/>
            <p:nvPr/>
          </p:nvSpPr>
          <p:spPr>
            <a:xfrm>
              <a:off x="2385749" y="1646839"/>
              <a:ext cx="4372479" cy="369332"/>
            </a:xfrm>
            <a:prstGeom prst="rect">
              <a:avLst/>
            </a:prstGeom>
            <a:noFill/>
          </p:spPr>
          <p:txBody>
            <a:bodyPr wrap="none" rtlCol="0">
              <a:spAutoFit/>
            </a:bodyPr>
            <a:lstStyle/>
            <a:p>
              <a:r>
                <a:rPr lang="en-US" i="1" dirty="0"/>
                <a:t>Figure 1 : 2-Inertia torsional vibrating system</a:t>
              </a:r>
              <a:endParaRPr lang="en-GB" i="1" dirty="0"/>
            </a:p>
          </p:txBody>
        </p:sp>
        <p:pic>
          <p:nvPicPr>
            <p:cNvPr id="4" name="Picture 3">
              <a:extLst>
                <a:ext uri="{FF2B5EF4-FFF2-40B4-BE49-F238E27FC236}">
                  <a16:creationId xmlns:a16="http://schemas.microsoft.com/office/drawing/2014/main" id="{C8CF2294-ED8C-4E73-A898-7AC9CEAA1CA2}"/>
                </a:ext>
              </a:extLst>
            </p:cNvPr>
            <p:cNvPicPr>
              <a:picLocks noChangeAspect="1"/>
            </p:cNvPicPr>
            <p:nvPr/>
          </p:nvPicPr>
          <p:blipFill>
            <a:blip r:embed="rId3"/>
            <a:stretch>
              <a:fillRect/>
            </a:stretch>
          </p:blipFill>
          <p:spPr>
            <a:xfrm>
              <a:off x="3323470" y="665149"/>
              <a:ext cx="2497038" cy="1193896"/>
            </a:xfrm>
            <a:prstGeom prst="rect">
              <a:avLst/>
            </a:prstGeom>
          </p:spPr>
        </p:pic>
      </p:grpSp>
      <p:sp>
        <p:nvSpPr>
          <p:cNvPr id="38" name="Arrow: Striped Right 37">
            <a:extLst>
              <a:ext uri="{FF2B5EF4-FFF2-40B4-BE49-F238E27FC236}">
                <a16:creationId xmlns:a16="http://schemas.microsoft.com/office/drawing/2014/main" id="{6E5E73FF-D314-48AE-81F3-994103C95DE9}"/>
              </a:ext>
            </a:extLst>
          </p:cNvPr>
          <p:cNvSpPr/>
          <p:nvPr/>
        </p:nvSpPr>
        <p:spPr>
          <a:xfrm rot="5400000">
            <a:off x="4416853" y="3651762"/>
            <a:ext cx="304871" cy="43434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Turn 14">
            <a:extLst>
              <a:ext uri="{FF2B5EF4-FFF2-40B4-BE49-F238E27FC236}">
                <a16:creationId xmlns:a16="http://schemas.microsoft.com/office/drawing/2014/main" id="{D3663412-0360-40AC-8B44-E78F9B5D4839}"/>
              </a:ext>
            </a:extLst>
          </p:cNvPr>
          <p:cNvSpPr/>
          <p:nvPr/>
        </p:nvSpPr>
        <p:spPr>
          <a:xfrm rot="16200000">
            <a:off x="1005102" y="4845084"/>
            <a:ext cx="836593" cy="829985"/>
          </a:xfrm>
          <a:prstGeom prst="uturnArrow">
            <a:avLst>
              <a:gd name="adj1" fmla="val 10386"/>
              <a:gd name="adj2" fmla="val 15444"/>
              <a:gd name="adj3" fmla="val 21627"/>
              <a:gd name="adj4" fmla="val 30889"/>
              <a:gd name="adj5" fmla="val 50268"/>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ectangle 15">
            <a:extLst>
              <a:ext uri="{FF2B5EF4-FFF2-40B4-BE49-F238E27FC236}">
                <a16:creationId xmlns:a16="http://schemas.microsoft.com/office/drawing/2014/main" id="{0CE1DE6D-B2F6-4AF7-9398-B55B882BCC48}"/>
              </a:ext>
            </a:extLst>
          </p:cNvPr>
          <p:cNvSpPr/>
          <p:nvPr/>
        </p:nvSpPr>
        <p:spPr>
          <a:xfrm>
            <a:off x="9792580" y="1395774"/>
            <a:ext cx="4572000" cy="1200329"/>
          </a:xfrm>
          <a:prstGeom prst="rect">
            <a:avLst/>
          </a:prstGeom>
        </p:spPr>
        <p:txBody>
          <a:bodyPr>
            <a:spAutoFit/>
          </a:bodyPr>
          <a:lstStyle/>
          <a:p>
            <a:r>
              <a:rPr lang="en-GB" dirty="0">
                <a:solidFill>
                  <a:srgbClr val="283546"/>
                </a:solidFill>
                <a:latin typeface="Lato"/>
              </a:rPr>
              <a:t> Excitation of the resonant frequency will degrade system performance in both short term accuracy and long term maintenance issues.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8"/>
          <p:cNvSpPr/>
          <p:nvPr/>
        </p:nvSpPr>
        <p:spPr>
          <a:xfrm>
            <a:off x="0" y="-8774"/>
            <a:ext cx="9143999" cy="564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tx1"/>
                </a:solidFill>
              </a:rPr>
              <a:t>PROPOSED MODEL FOR DISTUBANCE SUPPRESSION</a:t>
            </a:r>
            <a:endParaRPr lang="en-MY" sz="2700" dirty="0">
              <a:solidFill>
                <a:schemeClr val="tx1"/>
              </a:solidFill>
            </a:endParaRPr>
          </a:p>
        </p:txBody>
      </p:sp>
      <p:sp>
        <p:nvSpPr>
          <p:cNvPr id="7" name="角丸四角形 6"/>
          <p:cNvSpPr/>
          <p:nvPr/>
        </p:nvSpPr>
        <p:spPr>
          <a:xfrm>
            <a:off x="1522058" y="674474"/>
            <a:ext cx="6099881" cy="437339"/>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altLang="ja-JP" sz="2400" dirty="0">
                <a:solidFill>
                  <a:schemeClr val="tx1"/>
                </a:solidFill>
              </a:rPr>
              <a:t>IDEA OF INSTALLATION OF SADC</a:t>
            </a:r>
            <a:endParaRPr kumimoji="1" lang="ja-JP" altLang="en-US" sz="2400" dirty="0">
              <a:solidFill>
                <a:schemeClr val="tx1"/>
              </a:solidFill>
            </a:endParaRPr>
          </a:p>
        </p:txBody>
      </p:sp>
      <p:sp>
        <p:nvSpPr>
          <p:cNvPr id="15" name="角丸四角形 214"/>
          <p:cNvSpPr/>
          <p:nvPr/>
        </p:nvSpPr>
        <p:spPr>
          <a:xfrm>
            <a:off x="1522057" y="3645341"/>
            <a:ext cx="6099881" cy="496400"/>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2400" dirty="0">
                <a:solidFill>
                  <a:schemeClr val="tx1"/>
                </a:solidFill>
              </a:rPr>
              <a:t>DYNAMIC VIBRATION ABSORVER (DVA)</a:t>
            </a:r>
            <a:endParaRPr kumimoji="1" lang="ja-JP" altLang="en-US" sz="2400" dirty="0">
              <a:solidFill>
                <a:schemeClr val="tx1"/>
              </a:solidFill>
            </a:endParaRPr>
          </a:p>
        </p:txBody>
      </p:sp>
      <p:grpSp>
        <p:nvGrpSpPr>
          <p:cNvPr id="51" name="Group 50">
            <a:extLst>
              <a:ext uri="{FF2B5EF4-FFF2-40B4-BE49-F238E27FC236}">
                <a16:creationId xmlns:a16="http://schemas.microsoft.com/office/drawing/2014/main" id="{96CC8739-805E-442F-8088-0C371E18291E}"/>
              </a:ext>
            </a:extLst>
          </p:cNvPr>
          <p:cNvGrpSpPr/>
          <p:nvPr/>
        </p:nvGrpSpPr>
        <p:grpSpPr>
          <a:xfrm>
            <a:off x="811630" y="4274062"/>
            <a:ext cx="4080284" cy="2107266"/>
            <a:chOff x="409945" y="2534878"/>
            <a:chExt cx="4384782" cy="2280217"/>
          </a:xfrm>
        </p:grpSpPr>
        <p:pic>
          <p:nvPicPr>
            <p:cNvPr id="52" name="Picture 51">
              <a:extLst>
                <a:ext uri="{FF2B5EF4-FFF2-40B4-BE49-F238E27FC236}">
                  <a16:creationId xmlns:a16="http://schemas.microsoft.com/office/drawing/2014/main" id="{54CE93DB-B323-463C-B8A0-306C6495A2B6}"/>
                </a:ext>
              </a:extLst>
            </p:cNvPr>
            <p:cNvPicPr/>
            <p:nvPr/>
          </p:nvPicPr>
          <p:blipFill rotWithShape="1">
            <a:blip r:embed="rId3" cstate="print">
              <a:extLst>
                <a:ext uri="{28A0092B-C50C-407E-A947-70E740481C1C}">
                  <a14:useLocalDpi xmlns:a14="http://schemas.microsoft.com/office/drawing/2010/main" val="0"/>
                </a:ext>
              </a:extLst>
            </a:blip>
            <a:srcRect t="4874" b="6503"/>
            <a:stretch/>
          </p:blipFill>
          <p:spPr>
            <a:xfrm>
              <a:off x="1259632" y="2534878"/>
              <a:ext cx="2229412" cy="1880573"/>
            </a:xfrm>
            <a:prstGeom prst="rect">
              <a:avLst/>
            </a:prstGeom>
          </p:spPr>
        </p:pic>
        <p:sp>
          <p:nvSpPr>
            <p:cNvPr id="53" name="Rectangle 52">
              <a:extLst>
                <a:ext uri="{FF2B5EF4-FFF2-40B4-BE49-F238E27FC236}">
                  <a16:creationId xmlns:a16="http://schemas.microsoft.com/office/drawing/2014/main" id="{79040B63-4693-474A-AE75-6967014F5019}"/>
                </a:ext>
              </a:extLst>
            </p:cNvPr>
            <p:cNvSpPr/>
            <p:nvPr/>
          </p:nvSpPr>
          <p:spPr>
            <a:xfrm>
              <a:off x="409945" y="4415451"/>
              <a:ext cx="4384782" cy="399644"/>
            </a:xfrm>
            <a:prstGeom prst="rect">
              <a:avLst/>
            </a:prstGeom>
          </p:spPr>
          <p:txBody>
            <a:bodyPr wrap="none">
              <a:spAutoFit/>
            </a:bodyPr>
            <a:lstStyle/>
            <a:p>
              <a:pPr algn="ctr">
                <a:spcBef>
                  <a:spcPts val="1800"/>
                </a:spcBef>
                <a:spcAft>
                  <a:spcPts val="1800"/>
                </a:spcAft>
              </a:pPr>
              <a:r>
                <a:rPr lang="en-US" i="1" dirty="0">
                  <a:ea typeface="游明朝" panose="02020400000000000000" pitchFamily="18" charset="-128"/>
                  <a:cs typeface="Times New Roman" panose="02020603050405020304" pitchFamily="18" charset="0"/>
                </a:rPr>
                <a:t>Figure 3 : Schematic Diagram for DVA</a:t>
              </a:r>
              <a:r>
                <a:rPr lang="en-US" dirty="0">
                  <a:latin typeface="Arial" panose="020B0604020202020204" pitchFamily="34" charset="0"/>
                  <a:ea typeface="游明朝" panose="02020400000000000000" pitchFamily="18" charset="-128"/>
                  <a:cs typeface="Times New Roman" panose="02020603050405020304" pitchFamily="18" charset="0"/>
                </a:rPr>
                <a:t> </a:t>
              </a:r>
              <a:r>
                <a:rPr lang="en-US" sz="1200" dirty="0">
                  <a:latin typeface="Arial" panose="020B0604020202020204" pitchFamily="34" charset="0"/>
                  <a:ea typeface="游明朝" panose="02020400000000000000" pitchFamily="18" charset="-128"/>
                  <a:cs typeface="Times New Roman" panose="02020603050405020304" pitchFamily="18" charset="0"/>
                </a:rPr>
                <a:t>[2] </a:t>
              </a:r>
              <a:endParaRPr lang="en-GB" i="1" dirty="0">
                <a:ea typeface="游明朝" panose="02020400000000000000" pitchFamily="18" charset="-128"/>
                <a:cs typeface="Times New Roman" panose="02020603050405020304" pitchFamily="18" charset="0"/>
              </a:endParaRPr>
            </a:p>
          </p:txBody>
        </p:sp>
      </p:grpSp>
      <p:sp>
        <p:nvSpPr>
          <p:cNvPr id="11" name="Rectangle 10">
            <a:extLst>
              <a:ext uri="{FF2B5EF4-FFF2-40B4-BE49-F238E27FC236}">
                <a16:creationId xmlns:a16="http://schemas.microsoft.com/office/drawing/2014/main" id="{F1E05D94-556C-4CB2-A9AC-8237338F2D88}"/>
              </a:ext>
            </a:extLst>
          </p:cNvPr>
          <p:cNvSpPr/>
          <p:nvPr/>
        </p:nvSpPr>
        <p:spPr>
          <a:xfrm>
            <a:off x="5160121" y="4458198"/>
            <a:ext cx="316835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ea typeface="游明朝" panose="02020400000000000000" pitchFamily="18" charset="-128"/>
                <a:cs typeface="Times New Roman" panose="02020603050405020304" pitchFamily="18" charset="0"/>
              </a:rPr>
              <a:t>DVA is an additional system that is tuned to counteracts the force from the vibration imbalance</a:t>
            </a:r>
            <a:endParaRPr lang="en-GB" dirty="0"/>
          </a:p>
        </p:txBody>
      </p:sp>
      <p:sp>
        <p:nvSpPr>
          <p:cNvPr id="4" name="Rectangle 3">
            <a:extLst>
              <a:ext uri="{FF2B5EF4-FFF2-40B4-BE49-F238E27FC236}">
                <a16:creationId xmlns:a16="http://schemas.microsoft.com/office/drawing/2014/main" id="{4C421127-AED1-4A22-99D1-CBF67A14728C}"/>
              </a:ext>
            </a:extLst>
          </p:cNvPr>
          <p:cNvSpPr/>
          <p:nvPr/>
        </p:nvSpPr>
        <p:spPr>
          <a:xfrm>
            <a:off x="1" y="6442502"/>
            <a:ext cx="6552220" cy="415498"/>
          </a:xfrm>
          <a:prstGeom prst="rect">
            <a:avLst/>
          </a:prstGeom>
        </p:spPr>
        <p:txBody>
          <a:bodyPr wrap="square">
            <a:spAutoFit/>
          </a:bodyPr>
          <a:lstStyle/>
          <a:p>
            <a:r>
              <a:rPr lang="en-US" sz="1050" dirty="0">
                <a:ea typeface="游明朝" panose="02020400000000000000" pitchFamily="18" charset="-128"/>
                <a:cs typeface="Times New Roman" panose="02020603050405020304" pitchFamily="18" charset="0"/>
              </a:rPr>
              <a:t>[2]I. </a:t>
            </a:r>
            <a:r>
              <a:rPr lang="en-US" sz="1050" dirty="0" err="1">
                <a:ea typeface="游明朝" panose="02020400000000000000" pitchFamily="18" charset="-128"/>
                <a:cs typeface="Times New Roman" panose="02020603050405020304" pitchFamily="18" charset="0"/>
              </a:rPr>
              <a:t>Chikashi</a:t>
            </a:r>
            <a:r>
              <a:rPr lang="en-US" sz="1050" dirty="0">
                <a:ea typeface="游明朝" panose="02020400000000000000" pitchFamily="18" charset="-128"/>
                <a:cs typeface="Times New Roman" panose="02020603050405020304" pitchFamily="18" charset="0"/>
              </a:rPr>
              <a:t>, "Control of vibration amplitude by generation and regeneration," Bachelor of Master Degree Thesis , Mechanical Engineering Department, Nagaoka University of Technology, </a:t>
            </a:r>
            <a:r>
              <a:rPr lang="en-US" sz="1050" dirty="0" err="1">
                <a:ea typeface="游明朝" panose="02020400000000000000" pitchFamily="18" charset="-128"/>
                <a:cs typeface="Times New Roman" panose="02020603050405020304" pitchFamily="18" charset="0"/>
              </a:rPr>
              <a:t>Nagaoka,Japan</a:t>
            </a:r>
            <a:r>
              <a:rPr lang="en-US" sz="1050" dirty="0">
                <a:ea typeface="游明朝" panose="02020400000000000000" pitchFamily="18" charset="-128"/>
                <a:cs typeface="Times New Roman" panose="02020603050405020304" pitchFamily="18" charset="0"/>
              </a:rPr>
              <a:t>, 2018.</a:t>
            </a:r>
            <a:endParaRPr lang="en-GB" sz="1050" dirty="0"/>
          </a:p>
        </p:txBody>
      </p:sp>
      <p:grpSp>
        <p:nvGrpSpPr>
          <p:cNvPr id="14" name="Group 13">
            <a:extLst>
              <a:ext uri="{FF2B5EF4-FFF2-40B4-BE49-F238E27FC236}">
                <a16:creationId xmlns:a16="http://schemas.microsoft.com/office/drawing/2014/main" id="{33E707AD-D9CD-4BC1-B7E7-B01E99504D60}"/>
              </a:ext>
            </a:extLst>
          </p:cNvPr>
          <p:cNvGrpSpPr/>
          <p:nvPr/>
        </p:nvGrpSpPr>
        <p:grpSpPr>
          <a:xfrm>
            <a:off x="6718292" y="1239533"/>
            <a:ext cx="2356467" cy="1628596"/>
            <a:chOff x="6544514" y="1285747"/>
            <a:chExt cx="2356467" cy="162859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F330225-22EA-4430-8A8D-27FAD48C1510}"/>
                    </a:ext>
                  </a:extLst>
                </p:cNvPr>
                <p:cNvSpPr/>
                <p:nvPr/>
              </p:nvSpPr>
              <p:spPr>
                <a:xfrm>
                  <a:off x="6552221" y="1285747"/>
                  <a:ext cx="2125776" cy="1277273"/>
                </a:xfrm>
                <a:prstGeom prst="rect">
                  <a:avLst/>
                </a:prstGeom>
              </p:spPr>
              <p:txBody>
                <a:bodyPr wrap="square">
                  <a:spAutoFit/>
                </a:bodyPr>
                <a:lstStyle/>
                <a:p>
                  <a:pPr>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100" i="1">
                                <a:latin typeface="Cambria Math" panose="02040503050406030204" pitchFamily="18" charset="0"/>
                                <a:ea typeface="游明朝" panose="02020400000000000000" pitchFamily="18" charset="-128"/>
                                <a:cs typeface="Times New Roman" panose="02020603050405020304" pitchFamily="18" charset="0"/>
                              </a:rPr>
                            </m:ctrlPr>
                          </m:sSubPr>
                          <m:e>
                            <m:r>
                              <a:rPr lang="en-US" sz="1100" i="1">
                                <a:latin typeface="Cambria Math" panose="02040503050406030204" pitchFamily="18" charset="0"/>
                                <a:ea typeface="游明朝" panose="02020400000000000000" pitchFamily="18" charset="-128"/>
                                <a:cs typeface="Times New Roman" panose="02020603050405020304" pitchFamily="18" charset="0"/>
                              </a:rPr>
                              <m:t>𝑇</m:t>
                            </m:r>
                          </m:e>
                          <m:sub>
                            <m:r>
                              <a:rPr lang="en-US" sz="1100" i="1">
                                <a:latin typeface="Cambria Math" panose="02040503050406030204" pitchFamily="18" charset="0"/>
                                <a:ea typeface="游明朝" panose="02020400000000000000" pitchFamily="18" charset="-128"/>
                                <a:cs typeface="Times New Roman" panose="02020603050405020304" pitchFamily="18" charset="0"/>
                              </a:rPr>
                              <m:t>𝑀</m:t>
                            </m:r>
                          </m:sub>
                        </m:sSub>
                        <m:r>
                          <a:rPr lang="en-US" sz="1100" i="1">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sz="1100" i="0">
                            <a:latin typeface="Cambria Math" panose="02040503050406030204" pitchFamily="18" charset="0"/>
                            <a:ea typeface="游明朝" panose="02020400000000000000" pitchFamily="18" charset="-128"/>
                            <a:cs typeface="Times New Roman" panose="02020603050405020304" pitchFamily="18" charset="0"/>
                          </a:rPr>
                          <m:t>Motor</m:t>
                        </m:r>
                        <m:r>
                          <a:rPr lang="en-US" sz="1100" i="1">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100" i="0">
                            <a:latin typeface="Cambria Math" panose="02040503050406030204" pitchFamily="18" charset="0"/>
                            <a:ea typeface="游明朝" panose="02020400000000000000" pitchFamily="18" charset="-128"/>
                            <a:cs typeface="Times New Roman" panose="02020603050405020304" pitchFamily="18" charset="0"/>
                          </a:rPr>
                          <m:t>Torque</m:t>
                        </m:r>
                      </m:oMath>
                    </m:oMathPara>
                  </a14:m>
                  <a:endParaRPr lang="en-GB" sz="1400" dirty="0">
                    <a:effectLst/>
                    <a:latin typeface="Arial" panose="020B0604020202020204" pitchFamily="34" charset="0"/>
                    <a:ea typeface="游明朝" panose="02020400000000000000" pitchFamily="18" charset="-128"/>
                    <a:cs typeface="Times New Roman" panose="02020603050405020304" pitchFamily="18" charset="0"/>
                  </a:endParaRPr>
                </a:p>
                <a:p>
                  <a:pPr>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100" i="1">
                                <a:latin typeface="Cambria Math" panose="02040503050406030204" pitchFamily="18" charset="0"/>
                                <a:ea typeface="游明朝" panose="02020400000000000000" pitchFamily="18" charset="-128"/>
                                <a:cs typeface="Times New Roman" panose="02020603050405020304" pitchFamily="18" charset="0"/>
                              </a:rPr>
                            </m:ctrlPr>
                          </m:sSubPr>
                          <m:e>
                            <m:r>
                              <a:rPr lang="en-US" sz="1100" i="1">
                                <a:latin typeface="Cambria Math" panose="02040503050406030204" pitchFamily="18" charset="0"/>
                                <a:ea typeface="游明朝" panose="02020400000000000000" pitchFamily="18" charset="-128"/>
                                <a:cs typeface="Times New Roman" panose="02020603050405020304" pitchFamily="18" charset="0"/>
                              </a:rPr>
                              <m:t>𝐽</m:t>
                            </m:r>
                          </m:e>
                          <m:sub>
                            <m:r>
                              <a:rPr lang="en-US" sz="1100" i="1">
                                <a:latin typeface="Cambria Math" panose="02040503050406030204" pitchFamily="18" charset="0"/>
                                <a:ea typeface="游明朝" panose="02020400000000000000" pitchFamily="18" charset="-128"/>
                                <a:cs typeface="Times New Roman" panose="02020603050405020304" pitchFamily="18" charset="0"/>
                              </a:rPr>
                              <m:t>𝑀</m:t>
                            </m:r>
                          </m:sub>
                        </m:sSub>
                        <m:r>
                          <a:rPr lang="en-US" sz="1100" i="1">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Motor</m:t>
                        </m:r>
                        <m:r>
                          <a:rPr lang="en-US" sz="1100">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s</m:t>
                        </m:r>
                        <m:r>
                          <a:rPr lang="en-US" sz="11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inertia</m:t>
                        </m:r>
                      </m:oMath>
                    </m:oMathPara>
                  </a14:m>
                  <a:endParaRPr lang="en-GB" sz="1400" dirty="0">
                    <a:effectLst/>
                    <a:latin typeface="Arial" panose="020B0604020202020204" pitchFamily="34" charset="0"/>
                    <a:ea typeface="游明朝" panose="02020400000000000000" pitchFamily="18" charset="-128"/>
                    <a:cs typeface="Times New Roman" panose="02020603050405020304" pitchFamily="18" charset="0"/>
                  </a:endParaRPr>
                </a:p>
                <a:p>
                  <a:pPr>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100" i="1">
                                <a:latin typeface="Cambria Math" panose="02040503050406030204" pitchFamily="18" charset="0"/>
                                <a:ea typeface="游明朝" panose="02020400000000000000" pitchFamily="18" charset="-128"/>
                                <a:cs typeface="Times New Roman" panose="02020603050405020304" pitchFamily="18" charset="0"/>
                              </a:rPr>
                            </m:ctrlPr>
                          </m:sSubPr>
                          <m:e>
                            <m:r>
                              <a:rPr lang="en-US" sz="1100" i="1">
                                <a:latin typeface="Cambria Math" panose="02040503050406030204" pitchFamily="18" charset="0"/>
                                <a:ea typeface="游明朝" panose="02020400000000000000" pitchFamily="18" charset="-128"/>
                                <a:cs typeface="Times New Roman" panose="02020603050405020304" pitchFamily="18" charset="0"/>
                              </a:rPr>
                              <m:t>𝑇</m:t>
                            </m:r>
                          </m:e>
                          <m:sub>
                            <m:r>
                              <a:rPr lang="en-US" sz="1100" i="1">
                                <a:latin typeface="Cambria Math" panose="02040503050406030204" pitchFamily="18" charset="0"/>
                                <a:ea typeface="游明朝" panose="02020400000000000000" pitchFamily="18" charset="-128"/>
                                <a:cs typeface="Times New Roman" panose="02020603050405020304" pitchFamily="18" charset="0"/>
                              </a:rPr>
                              <m:t>𝐿</m:t>
                            </m:r>
                          </m:sub>
                        </m:sSub>
                        <m:r>
                          <a:rPr lang="en-US" sz="1100" i="1">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Load</m:t>
                        </m:r>
                        <m:r>
                          <a:rPr lang="en-US" sz="11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100" i="0">
                            <a:latin typeface="Cambria Math" panose="02040503050406030204" pitchFamily="18" charset="0"/>
                            <a:ea typeface="游明朝" panose="02020400000000000000" pitchFamily="18" charset="-128"/>
                            <a:cs typeface="Times New Roman" panose="02020603050405020304" pitchFamily="18" charset="0"/>
                          </a:rPr>
                          <m:t>Torque</m:t>
                        </m:r>
                      </m:oMath>
                    </m:oMathPara>
                  </a14:m>
                  <a:endParaRPr lang="en-GB" sz="1400" dirty="0">
                    <a:effectLst/>
                    <a:latin typeface="Arial" panose="020B0604020202020204" pitchFamily="34" charset="0"/>
                    <a:ea typeface="游明朝" panose="02020400000000000000" pitchFamily="18" charset="-128"/>
                    <a:cs typeface="Times New Roman" panose="02020603050405020304" pitchFamily="18" charset="0"/>
                  </a:endParaRPr>
                </a:p>
                <a:p>
                  <a:pPr>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100" i="1">
                                <a:latin typeface="Cambria Math" panose="02040503050406030204" pitchFamily="18" charset="0"/>
                                <a:ea typeface="游明朝" panose="02020400000000000000" pitchFamily="18" charset="-128"/>
                                <a:cs typeface="Times New Roman" panose="02020603050405020304" pitchFamily="18" charset="0"/>
                              </a:rPr>
                            </m:ctrlPr>
                          </m:sSubPr>
                          <m:e>
                            <m:r>
                              <a:rPr lang="en-US" sz="1100" i="1">
                                <a:latin typeface="Cambria Math" panose="02040503050406030204" pitchFamily="18" charset="0"/>
                                <a:ea typeface="游明朝" panose="02020400000000000000" pitchFamily="18" charset="-128"/>
                                <a:cs typeface="Times New Roman" panose="02020603050405020304" pitchFamily="18" charset="0"/>
                              </a:rPr>
                              <m:t>𝐽</m:t>
                            </m:r>
                          </m:e>
                          <m:sub>
                            <m:r>
                              <a:rPr lang="en-US" sz="1100" i="1">
                                <a:latin typeface="Cambria Math" panose="02040503050406030204" pitchFamily="18" charset="0"/>
                                <a:ea typeface="游明朝" panose="02020400000000000000" pitchFamily="18" charset="-128"/>
                                <a:cs typeface="Times New Roman" panose="02020603050405020304" pitchFamily="18" charset="0"/>
                              </a:rPr>
                              <m:t>𝑀</m:t>
                            </m:r>
                          </m:sub>
                        </m:sSub>
                        <m:r>
                          <a:rPr lang="en-US" sz="1100" i="1">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Load</m:t>
                        </m:r>
                        <m:r>
                          <a:rPr lang="en-US" sz="1100" i="1">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s</m:t>
                        </m:r>
                        <m:r>
                          <a:rPr lang="en-US" sz="11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inertia</m:t>
                        </m:r>
                      </m:oMath>
                    </m:oMathPara>
                  </a14:m>
                  <a:endParaRPr lang="en-GB" sz="1400" dirty="0">
                    <a:effectLst/>
                    <a:latin typeface="Arial" panose="020B0604020202020204" pitchFamily="34" charset="0"/>
                    <a:ea typeface="游明朝" panose="02020400000000000000" pitchFamily="18" charset="-128"/>
                    <a:cs typeface="Times New Roman" panose="02020603050405020304" pitchFamily="18" charset="0"/>
                  </a:endParaRPr>
                </a:p>
                <a:p>
                  <a:pPr>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100" i="1">
                                <a:latin typeface="Cambria Math" panose="02040503050406030204" pitchFamily="18" charset="0"/>
                                <a:ea typeface="游明朝" panose="02020400000000000000" pitchFamily="18" charset="-128"/>
                                <a:cs typeface="Times New Roman" panose="02020603050405020304" pitchFamily="18" charset="0"/>
                              </a:rPr>
                            </m:ctrlPr>
                          </m:sSubPr>
                          <m:e>
                            <m:r>
                              <a:rPr lang="en-US" sz="1100" i="1">
                                <a:latin typeface="Cambria Math" panose="02040503050406030204" pitchFamily="18" charset="0"/>
                                <a:ea typeface="游明朝" panose="02020400000000000000" pitchFamily="18" charset="-128"/>
                                <a:cs typeface="Times New Roman" panose="02020603050405020304" pitchFamily="18" charset="0"/>
                              </a:rPr>
                              <m:t>𝑇</m:t>
                            </m:r>
                          </m:e>
                          <m:sub>
                            <m:r>
                              <a:rPr lang="en-US" sz="1100" i="1">
                                <a:latin typeface="Cambria Math" panose="02040503050406030204" pitchFamily="18" charset="0"/>
                                <a:ea typeface="游明朝" panose="02020400000000000000" pitchFamily="18" charset="-128"/>
                                <a:cs typeface="Times New Roman" panose="02020603050405020304" pitchFamily="18" charset="0"/>
                              </a:rPr>
                              <m:t>𝑆</m:t>
                            </m:r>
                          </m:sub>
                        </m:sSub>
                        <m:r>
                          <a:rPr lang="en-US" sz="1100" i="1">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Shaft</m:t>
                        </m:r>
                        <m:r>
                          <a:rPr lang="en-US" sz="11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Torque</m:t>
                        </m:r>
                      </m:oMath>
                    </m:oMathPara>
                  </a14:m>
                  <a:endParaRPr lang="en-GB" sz="1400" dirty="0">
                    <a:effectLst/>
                    <a:latin typeface="Arial" panose="020B0604020202020204" pitchFamily="34" charset="0"/>
                    <a:ea typeface="游明朝" panose="02020400000000000000" pitchFamily="18" charset="-128"/>
                    <a:cs typeface="Times New Roman" panose="02020603050405020304" pitchFamily="18" charset="0"/>
                  </a:endParaRPr>
                </a:p>
                <a:p>
                  <a:pPr>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100" i="1">
                                <a:latin typeface="Cambria Math" panose="02040503050406030204" pitchFamily="18" charset="0"/>
                                <a:ea typeface="游明朝" panose="02020400000000000000" pitchFamily="18" charset="-128"/>
                                <a:cs typeface="Times New Roman" panose="02020603050405020304" pitchFamily="18" charset="0"/>
                              </a:rPr>
                            </m:ctrlPr>
                          </m:sSubPr>
                          <m:e>
                            <m:r>
                              <a:rPr lang="en-US" sz="1100" i="1">
                                <a:latin typeface="Cambria Math" panose="02040503050406030204" pitchFamily="18" charset="0"/>
                                <a:ea typeface="游明朝" panose="02020400000000000000" pitchFamily="18" charset="-128"/>
                                <a:cs typeface="Times New Roman" panose="02020603050405020304" pitchFamily="18" charset="0"/>
                              </a:rPr>
                              <m:t>𝐽</m:t>
                            </m:r>
                          </m:e>
                          <m:sub>
                            <m:r>
                              <a:rPr lang="en-US" sz="1100" i="1">
                                <a:latin typeface="Cambria Math" panose="02040503050406030204" pitchFamily="18" charset="0"/>
                                <a:ea typeface="游明朝" panose="02020400000000000000" pitchFamily="18" charset="-128"/>
                                <a:cs typeface="Times New Roman" panose="02020603050405020304" pitchFamily="18" charset="0"/>
                              </a:rPr>
                              <m:t>𝑟</m:t>
                            </m:r>
                          </m:sub>
                        </m:sSub>
                        <m:r>
                          <a:rPr lang="en-US" sz="1100" i="1">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SADC</m:t>
                        </m:r>
                        <m:r>
                          <a:rPr lang="en-US" sz="1100">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s</m:t>
                        </m:r>
                        <m:r>
                          <a:rPr lang="en-US" sz="11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inertia</m:t>
                        </m:r>
                      </m:oMath>
                    </m:oMathPara>
                  </a14:m>
                  <a:endParaRPr lang="en-GB" sz="1400" dirty="0">
                    <a:effectLst/>
                    <a:latin typeface="Arial" panose="020B0604020202020204" pitchFamily="34" charset="0"/>
                    <a:ea typeface="游明朝" panose="02020400000000000000" pitchFamily="18" charset="-128"/>
                    <a:cs typeface="Times New Roman" panose="02020603050405020304" pitchFamily="18" charset="0"/>
                  </a:endParaRPr>
                </a:p>
                <a:p>
                  <a:pPr>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100" i="1">
                                <a:latin typeface="Cambria Math" panose="02040503050406030204" pitchFamily="18" charset="0"/>
                                <a:ea typeface="游明朝" panose="02020400000000000000" pitchFamily="18" charset="-128"/>
                                <a:cs typeface="Times New Roman" panose="02020603050405020304" pitchFamily="18" charset="0"/>
                              </a:rPr>
                            </m:ctrlPr>
                          </m:sSubPr>
                          <m:e>
                            <m:r>
                              <a:rPr lang="en-US" sz="1100" i="1">
                                <a:latin typeface="Cambria Math" panose="02040503050406030204" pitchFamily="18" charset="0"/>
                                <a:ea typeface="游明朝" panose="02020400000000000000" pitchFamily="18" charset="-128"/>
                                <a:cs typeface="Times New Roman" panose="02020603050405020304" pitchFamily="18" charset="0"/>
                              </a:rPr>
                              <m:t>𝐾</m:t>
                            </m:r>
                          </m:e>
                          <m:sub>
                            <m:r>
                              <a:rPr lang="en-US" sz="1100" i="1">
                                <a:latin typeface="Cambria Math" panose="02040503050406030204" pitchFamily="18" charset="0"/>
                                <a:ea typeface="游明朝" panose="02020400000000000000" pitchFamily="18" charset="-128"/>
                                <a:cs typeface="Times New Roman" panose="02020603050405020304" pitchFamily="18" charset="0"/>
                              </a:rPr>
                              <m:t>𝑆</m:t>
                            </m:r>
                          </m:sub>
                        </m:sSub>
                        <m:r>
                          <a:rPr lang="en-US" sz="1100" i="1">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Spring</m:t>
                        </m:r>
                        <m:r>
                          <a:rPr lang="en-US" sz="11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constant</m:t>
                        </m:r>
                        <m:r>
                          <a:rPr lang="en-US" sz="11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of</m:t>
                        </m:r>
                        <m:r>
                          <a:rPr lang="en-US" sz="11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100">
                            <a:latin typeface="Cambria Math" panose="02040503050406030204" pitchFamily="18" charset="0"/>
                            <a:ea typeface="游明朝" panose="02020400000000000000" pitchFamily="18" charset="-128"/>
                            <a:cs typeface="Times New Roman" panose="02020603050405020304" pitchFamily="18" charset="0"/>
                          </a:rPr>
                          <m:t>shaft</m:t>
                        </m:r>
                        <m:r>
                          <a:rPr lang="en-US" sz="1100">
                            <a:latin typeface="Cambria Math" panose="02040503050406030204" pitchFamily="18" charset="0"/>
                            <a:ea typeface="游明朝" panose="02020400000000000000" pitchFamily="18" charset="-128"/>
                            <a:cs typeface="Times New Roman" panose="02020603050405020304" pitchFamily="18" charset="0"/>
                          </a:rPr>
                          <m:t>  </m:t>
                        </m:r>
                      </m:oMath>
                    </m:oMathPara>
                  </a14:m>
                  <a:endParaRPr lang="en-GB" sz="1400" dirty="0">
                    <a:effectLst/>
                    <a:latin typeface="Arial" panose="020B0604020202020204" pitchFamily="34" charset="0"/>
                    <a:ea typeface="游明朝" panose="02020400000000000000" pitchFamily="18" charset="-128"/>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FF330225-22EA-4430-8A8D-27FAD48C1510}"/>
                    </a:ext>
                  </a:extLst>
                </p:cNvPr>
                <p:cNvSpPr>
                  <a:spLocks noRot="1" noChangeAspect="1" noMove="1" noResize="1" noEditPoints="1" noAdjustHandles="1" noChangeArrowheads="1" noChangeShapeType="1" noTextEdit="1"/>
                </p:cNvSpPr>
                <p:nvPr/>
              </p:nvSpPr>
              <p:spPr>
                <a:xfrm>
                  <a:off x="6552221" y="1285747"/>
                  <a:ext cx="2125776" cy="127727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6D6EF9A-BA23-45A5-BB18-83E7BCBFCD2E}"/>
                    </a:ext>
                  </a:extLst>
                </p:cNvPr>
                <p:cNvSpPr/>
                <p:nvPr/>
              </p:nvSpPr>
              <p:spPr>
                <a:xfrm>
                  <a:off x="6544514" y="2452678"/>
                  <a:ext cx="235646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200" i="1" smtClean="0">
                                <a:latin typeface="Cambria Math" panose="02040503050406030204" pitchFamily="18" charset="0"/>
                                <a:ea typeface="游明朝" panose="02020400000000000000" pitchFamily="18" charset="-128"/>
                                <a:cs typeface="Times New Roman" panose="02020603050405020304" pitchFamily="18" charset="0"/>
                              </a:rPr>
                            </m:ctrlPr>
                          </m:sSubPr>
                          <m:e>
                            <m:r>
                              <a:rPr lang="en-US" sz="1200" i="1">
                                <a:latin typeface="Cambria Math" panose="02040503050406030204" pitchFamily="18" charset="0"/>
                                <a:ea typeface="游明朝" panose="02020400000000000000" pitchFamily="18" charset="-128"/>
                                <a:cs typeface="Times New Roman" panose="02020603050405020304" pitchFamily="18" charset="0"/>
                              </a:rPr>
                              <m:t>𝐾</m:t>
                            </m:r>
                          </m:e>
                          <m:sub>
                            <m:r>
                              <a:rPr lang="en-US" sz="1200" i="1">
                                <a:latin typeface="Cambria Math" panose="02040503050406030204" pitchFamily="18" charset="0"/>
                                <a:ea typeface="游明朝" panose="02020400000000000000" pitchFamily="18" charset="-128"/>
                                <a:cs typeface="Times New Roman" panose="02020603050405020304" pitchFamily="18" charset="0"/>
                              </a:rPr>
                              <m:t>𝑟</m:t>
                            </m:r>
                          </m:sub>
                        </m:sSub>
                        <m:r>
                          <a:rPr lang="en-US" sz="1200" i="1">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sz="1200">
                            <a:latin typeface="Cambria Math" panose="02040503050406030204" pitchFamily="18" charset="0"/>
                            <a:ea typeface="游明朝" panose="02020400000000000000" pitchFamily="18" charset="-128"/>
                            <a:cs typeface="Times New Roman" panose="02020603050405020304" pitchFamily="18" charset="0"/>
                          </a:rPr>
                          <m:t>Spring</m:t>
                        </m:r>
                        <m:r>
                          <a:rPr lang="en-US" sz="12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200">
                            <a:latin typeface="Cambria Math" panose="02040503050406030204" pitchFamily="18" charset="0"/>
                            <a:ea typeface="游明朝" panose="02020400000000000000" pitchFamily="18" charset="-128"/>
                            <a:cs typeface="Times New Roman" panose="02020603050405020304" pitchFamily="18" charset="0"/>
                          </a:rPr>
                          <m:t>constant</m:t>
                        </m:r>
                        <m:r>
                          <a:rPr lang="en-US" sz="12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200">
                            <a:latin typeface="Cambria Math" panose="02040503050406030204" pitchFamily="18" charset="0"/>
                            <a:ea typeface="游明朝" panose="02020400000000000000" pitchFamily="18" charset="-128"/>
                            <a:cs typeface="Times New Roman" panose="02020603050405020304" pitchFamily="18" charset="0"/>
                          </a:rPr>
                          <m:t>of</m:t>
                        </m:r>
                        <m:r>
                          <a:rPr lang="en-US" sz="12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200">
                            <a:latin typeface="Cambria Math" panose="02040503050406030204" pitchFamily="18" charset="0"/>
                            <a:ea typeface="游明朝" panose="02020400000000000000" pitchFamily="18" charset="-128"/>
                            <a:cs typeface="Times New Roman" panose="02020603050405020304" pitchFamily="18" charset="0"/>
                          </a:rPr>
                          <m:t>spring</m:t>
                        </m:r>
                        <m:r>
                          <a:rPr lang="en-US" sz="1200">
                            <a:latin typeface="Cambria Math" panose="02040503050406030204" pitchFamily="18" charset="0"/>
                            <a:ea typeface="游明朝" panose="02020400000000000000" pitchFamily="18" charset="-128"/>
                            <a:cs typeface="Times New Roman" panose="02020603050405020304" pitchFamily="18" charset="0"/>
                          </a:rPr>
                          <m:t> </m:t>
                        </m:r>
                      </m:oMath>
                    </m:oMathPara>
                  </a14:m>
                  <a:endParaRPr lang="en-GB" sz="1200" dirty="0">
                    <a:latin typeface="Cambria Math" panose="02040503050406030204" pitchFamily="18" charset="0"/>
                    <a:ea typeface="游明朝" panose="02020400000000000000" pitchFamily="18" charset="-128"/>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sty m:val="p"/>
                          </m:rPr>
                          <a:rPr lang="en-US" sz="1200">
                            <a:latin typeface="Cambria Math" panose="02040503050406030204" pitchFamily="18" charset="0"/>
                            <a:ea typeface="游明朝" panose="02020400000000000000" pitchFamily="18" charset="-128"/>
                            <a:cs typeface="Times New Roman" panose="02020603050405020304" pitchFamily="18" charset="0"/>
                          </a:rPr>
                          <m:t>plate</m:t>
                        </m:r>
                        <m:r>
                          <a:rPr lang="en-US" sz="12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200">
                            <a:latin typeface="Cambria Math" panose="02040503050406030204" pitchFamily="18" charset="0"/>
                            <a:ea typeface="游明朝" panose="02020400000000000000" pitchFamily="18" charset="-128"/>
                            <a:cs typeface="Times New Roman" panose="02020603050405020304" pitchFamily="18" charset="0"/>
                          </a:rPr>
                          <m:t>and</m:t>
                        </m:r>
                        <m:r>
                          <a:rPr lang="en-US" sz="12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200">
                            <a:latin typeface="Cambria Math" panose="02040503050406030204" pitchFamily="18" charset="0"/>
                            <a:ea typeface="游明朝" panose="02020400000000000000" pitchFamily="18" charset="-128"/>
                            <a:cs typeface="Times New Roman" panose="02020603050405020304" pitchFamily="18" charset="0"/>
                          </a:rPr>
                          <m:t>piezoelectric</m:t>
                        </m:r>
                        <m:r>
                          <a:rPr lang="en-US" sz="1200">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200">
                            <a:latin typeface="Cambria Math" panose="02040503050406030204" pitchFamily="18" charset="0"/>
                            <a:ea typeface="游明朝" panose="02020400000000000000" pitchFamily="18" charset="-128"/>
                            <a:cs typeface="Times New Roman" panose="02020603050405020304" pitchFamily="18" charset="0"/>
                          </a:rPr>
                          <m:t>actuator</m:t>
                        </m:r>
                      </m:oMath>
                    </m:oMathPara>
                  </a14:m>
                  <a:endParaRPr lang="en-GB" sz="1200" dirty="0"/>
                </a:p>
              </p:txBody>
            </p:sp>
          </mc:Choice>
          <mc:Fallback xmlns="">
            <p:sp>
              <p:nvSpPr>
                <p:cNvPr id="13" name="Rectangle 12">
                  <a:extLst>
                    <a:ext uri="{FF2B5EF4-FFF2-40B4-BE49-F238E27FC236}">
                      <a16:creationId xmlns:a16="http://schemas.microsoft.com/office/drawing/2014/main" id="{D6D6EF9A-BA23-45A5-BB18-83E7BCBFCD2E}"/>
                    </a:ext>
                  </a:extLst>
                </p:cNvPr>
                <p:cNvSpPr>
                  <a:spLocks noRot="1" noChangeAspect="1" noMove="1" noResize="1" noEditPoints="1" noAdjustHandles="1" noChangeArrowheads="1" noChangeShapeType="1" noTextEdit="1"/>
                </p:cNvSpPr>
                <p:nvPr/>
              </p:nvSpPr>
              <p:spPr>
                <a:xfrm>
                  <a:off x="6544514" y="2452678"/>
                  <a:ext cx="2356467" cy="461665"/>
                </a:xfrm>
                <a:prstGeom prst="rect">
                  <a:avLst/>
                </a:prstGeom>
                <a:blipFill>
                  <a:blip r:embed="rId7"/>
                  <a:stretch>
                    <a:fillRect b="-2667"/>
                  </a:stretch>
                </a:blipFill>
              </p:spPr>
              <p:txBody>
                <a:bodyPr/>
                <a:lstStyle/>
                <a:p>
                  <a:r>
                    <a:rPr lang="en-GB">
                      <a:noFill/>
                    </a:rPr>
                    <a:t> </a:t>
                  </a:r>
                </a:p>
              </p:txBody>
            </p:sp>
          </mc:Fallback>
        </mc:AlternateContent>
      </p:grpSp>
      <p:sp>
        <p:nvSpPr>
          <p:cNvPr id="16" name="Slide Number Placeholder 15">
            <a:extLst>
              <a:ext uri="{FF2B5EF4-FFF2-40B4-BE49-F238E27FC236}">
                <a16:creationId xmlns:a16="http://schemas.microsoft.com/office/drawing/2014/main" id="{4FB0A996-A2FB-43C6-9B43-2A94BE41D5DD}"/>
              </a:ext>
            </a:extLst>
          </p:cNvPr>
          <p:cNvSpPr>
            <a:spLocks noGrp="1"/>
          </p:cNvSpPr>
          <p:nvPr>
            <p:ph type="sldNum" sz="quarter" idx="12"/>
          </p:nvPr>
        </p:nvSpPr>
        <p:spPr/>
        <p:txBody>
          <a:bodyPr/>
          <a:lstStyle/>
          <a:p>
            <a:fld id="{B3561BA9-CDCF-4958-B8AB-66F3BF063E13}" type="slidenum">
              <a:rPr lang="en-US" smtClean="0"/>
              <a:t>3</a:t>
            </a:fld>
            <a:endParaRPr lang="en-US"/>
          </a:p>
        </p:txBody>
      </p:sp>
      <p:grpSp>
        <p:nvGrpSpPr>
          <p:cNvPr id="19" name="Group 18">
            <a:extLst>
              <a:ext uri="{FF2B5EF4-FFF2-40B4-BE49-F238E27FC236}">
                <a16:creationId xmlns:a16="http://schemas.microsoft.com/office/drawing/2014/main" id="{05F396E5-4856-4445-96A8-AB4C6484E23A}"/>
              </a:ext>
            </a:extLst>
          </p:cNvPr>
          <p:cNvGrpSpPr/>
          <p:nvPr/>
        </p:nvGrpSpPr>
        <p:grpSpPr>
          <a:xfrm>
            <a:off x="1048567" y="1115452"/>
            <a:ext cx="7038528" cy="2463728"/>
            <a:chOff x="1048567" y="1115452"/>
            <a:chExt cx="7038528" cy="2463728"/>
          </a:xfrm>
        </p:grpSpPr>
        <p:grpSp>
          <p:nvGrpSpPr>
            <p:cNvPr id="9" name="Group 8">
              <a:extLst>
                <a:ext uri="{FF2B5EF4-FFF2-40B4-BE49-F238E27FC236}">
                  <a16:creationId xmlns:a16="http://schemas.microsoft.com/office/drawing/2014/main" id="{4D01239D-6230-4B26-B132-6540D8BD7C03}"/>
                </a:ext>
              </a:extLst>
            </p:cNvPr>
            <p:cNvGrpSpPr/>
            <p:nvPr/>
          </p:nvGrpSpPr>
          <p:grpSpPr>
            <a:xfrm>
              <a:off x="1048567" y="1263067"/>
              <a:ext cx="7038528" cy="2316113"/>
              <a:chOff x="1351653" y="1228762"/>
              <a:chExt cx="7038528" cy="2316113"/>
            </a:xfrm>
          </p:grpSpPr>
          <p:sp>
            <p:nvSpPr>
              <p:cNvPr id="10" name="Rectangle 9">
                <a:extLst>
                  <a:ext uri="{FF2B5EF4-FFF2-40B4-BE49-F238E27FC236}">
                    <a16:creationId xmlns:a16="http://schemas.microsoft.com/office/drawing/2014/main" id="{78CC1C9B-75E1-4622-942D-CD24B0CEE7C9}"/>
                  </a:ext>
                </a:extLst>
              </p:cNvPr>
              <p:cNvSpPr/>
              <p:nvPr/>
            </p:nvSpPr>
            <p:spPr>
              <a:xfrm>
                <a:off x="1351653" y="2898544"/>
                <a:ext cx="7038528" cy="646331"/>
              </a:xfrm>
              <a:prstGeom prst="rect">
                <a:avLst/>
              </a:prstGeom>
            </p:spPr>
            <p:txBody>
              <a:bodyPr wrap="square">
                <a:spAutoFit/>
              </a:bodyPr>
              <a:lstStyle/>
              <a:p>
                <a:pPr algn="ctr">
                  <a:spcBef>
                    <a:spcPts val="1800"/>
                  </a:spcBef>
                  <a:spcAft>
                    <a:spcPts val="1800"/>
                  </a:spcAft>
                </a:pPr>
                <a:r>
                  <a:rPr lang="en-US" i="1" dirty="0">
                    <a:ea typeface="游明朝" panose="02020400000000000000" pitchFamily="18" charset="-128"/>
                    <a:cs typeface="Times New Roman" panose="02020603050405020304" pitchFamily="18" charset="0"/>
                  </a:rPr>
                  <a:t>Figure 2 : (Left) 2-inertia torsional vibration system with installed SADC, (Right) The Close-up look for idea of SADC model</a:t>
                </a:r>
                <a:endParaRPr lang="en-GB" i="1" dirty="0">
                  <a:ea typeface="游明朝" panose="02020400000000000000" pitchFamily="18" charset="-128"/>
                  <a:cs typeface="Times New Roman" panose="02020603050405020304" pitchFamily="18" charset="0"/>
                </a:endParaRPr>
              </a:p>
            </p:txBody>
          </p:sp>
          <p:pic>
            <p:nvPicPr>
              <p:cNvPr id="2" name="Picture 1">
                <a:extLst>
                  <a:ext uri="{FF2B5EF4-FFF2-40B4-BE49-F238E27FC236}">
                    <a16:creationId xmlns:a16="http://schemas.microsoft.com/office/drawing/2014/main" id="{58C0427E-C83A-4D70-A00A-9D525DD4F02C}"/>
                  </a:ext>
                </a:extLst>
              </p:cNvPr>
              <p:cNvPicPr>
                <a:picLocks noChangeAspect="1"/>
              </p:cNvPicPr>
              <p:nvPr/>
            </p:nvPicPr>
            <p:blipFill>
              <a:blip r:embed="rId8"/>
              <a:stretch>
                <a:fillRect/>
              </a:stretch>
            </p:blipFill>
            <p:spPr>
              <a:xfrm>
                <a:off x="1642846" y="1228762"/>
                <a:ext cx="3887924" cy="1855102"/>
              </a:xfrm>
              <a:prstGeom prst="rect">
                <a:avLst/>
              </a:prstGeom>
            </p:spPr>
          </p:pic>
        </p:grpSp>
        <p:sp>
          <p:nvSpPr>
            <p:cNvPr id="17" name="Rectangle 16">
              <a:extLst>
                <a:ext uri="{FF2B5EF4-FFF2-40B4-BE49-F238E27FC236}">
                  <a16:creationId xmlns:a16="http://schemas.microsoft.com/office/drawing/2014/main" id="{92FA3A33-E9AC-43B4-AAE0-D3F5E337B261}"/>
                </a:ext>
              </a:extLst>
            </p:cNvPr>
            <p:cNvSpPr/>
            <p:nvPr/>
          </p:nvSpPr>
          <p:spPr>
            <a:xfrm>
              <a:off x="5297293" y="1115452"/>
              <a:ext cx="1218923" cy="369332"/>
            </a:xfrm>
            <a:prstGeom prst="rect">
              <a:avLst/>
            </a:prstGeom>
          </p:spPr>
          <p:txBody>
            <a:bodyPr wrap="none">
              <a:spAutoFit/>
            </a:bodyPr>
            <a:lstStyle/>
            <a:p>
              <a:r>
                <a:rPr lang="en-US" dirty="0">
                  <a:ea typeface="游明朝" panose="02020400000000000000" pitchFamily="18" charset="-128"/>
                  <a:cs typeface="Times New Roman" panose="02020603050405020304" pitchFamily="18" charset="0"/>
                </a:rPr>
                <a:t>SADC(DVA)</a:t>
              </a:r>
              <a:endParaRPr lang="en-GB" dirty="0"/>
            </a:p>
          </p:txBody>
        </p:sp>
        <p:pic>
          <p:nvPicPr>
            <p:cNvPr id="18" name="Picture 17">
              <a:extLst>
                <a:ext uri="{FF2B5EF4-FFF2-40B4-BE49-F238E27FC236}">
                  <a16:creationId xmlns:a16="http://schemas.microsoft.com/office/drawing/2014/main" id="{5E72AA02-56B6-46CA-A2E4-A528BCF362D5}"/>
                </a:ext>
              </a:extLst>
            </p:cNvPr>
            <p:cNvPicPr>
              <a:picLocks noChangeAspect="1"/>
            </p:cNvPicPr>
            <p:nvPr/>
          </p:nvPicPr>
          <p:blipFill>
            <a:blip r:embed="rId9"/>
            <a:stretch>
              <a:fillRect/>
            </a:stretch>
          </p:blipFill>
          <p:spPr>
            <a:xfrm>
              <a:off x="5328084" y="1418942"/>
              <a:ext cx="1092750" cy="148671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38"/>
          <p:cNvSpPr/>
          <p:nvPr/>
        </p:nvSpPr>
        <p:spPr>
          <a:xfrm>
            <a:off x="0" y="-5933"/>
            <a:ext cx="9143999" cy="564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700" dirty="0">
                <a:solidFill>
                  <a:schemeClr val="tx1"/>
                </a:solidFill>
              </a:rPr>
              <a:t>PROPOSED EXPERIMENTAL MODEL </a:t>
            </a:r>
          </a:p>
        </p:txBody>
      </p:sp>
      <p:grpSp>
        <p:nvGrpSpPr>
          <p:cNvPr id="2" name="Group 1">
            <a:extLst>
              <a:ext uri="{FF2B5EF4-FFF2-40B4-BE49-F238E27FC236}">
                <a16:creationId xmlns:a16="http://schemas.microsoft.com/office/drawing/2014/main" id="{0EC9C794-3365-47F4-86CD-529DAE05B2BF}"/>
              </a:ext>
            </a:extLst>
          </p:cNvPr>
          <p:cNvGrpSpPr/>
          <p:nvPr/>
        </p:nvGrpSpPr>
        <p:grpSpPr>
          <a:xfrm>
            <a:off x="444341" y="841936"/>
            <a:ext cx="8255316" cy="2587064"/>
            <a:chOff x="878948" y="4169647"/>
            <a:chExt cx="8255316" cy="2587064"/>
          </a:xfrm>
        </p:grpSpPr>
        <p:sp>
          <p:nvSpPr>
            <p:cNvPr id="85" name="角丸四角形 6">
              <a:extLst>
                <a:ext uri="{FF2B5EF4-FFF2-40B4-BE49-F238E27FC236}">
                  <a16:creationId xmlns:a16="http://schemas.microsoft.com/office/drawing/2014/main" id="{D522A9C9-D0FB-47DA-B3E5-620331EFCA5C}"/>
                </a:ext>
              </a:extLst>
            </p:cNvPr>
            <p:cNvSpPr/>
            <p:nvPr/>
          </p:nvSpPr>
          <p:spPr>
            <a:xfrm>
              <a:off x="2835967" y="4169647"/>
              <a:ext cx="4608512" cy="520730"/>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altLang="ja-JP" sz="2400" dirty="0">
                  <a:solidFill>
                    <a:schemeClr val="tx1"/>
                  </a:solidFill>
                </a:rPr>
                <a:t>OBJECTIVE OF EXPERIMENT </a:t>
              </a:r>
              <a:r>
                <a:rPr kumimoji="1" lang="en-GB" altLang="ja-JP" sz="2800" dirty="0">
                  <a:solidFill>
                    <a:schemeClr val="tx1"/>
                  </a:solidFill>
                </a:rPr>
                <a:t> </a:t>
              </a:r>
              <a:endParaRPr kumimoji="1" lang="ja-JP" altLang="en-US" sz="2800" dirty="0">
                <a:solidFill>
                  <a:schemeClr val="tx1"/>
                </a:solidFill>
              </a:endParaRPr>
            </a:p>
          </p:txBody>
        </p:sp>
        <p:sp>
          <p:nvSpPr>
            <p:cNvPr id="89" name="テキスト ボックス 864">
              <a:extLst>
                <a:ext uri="{FF2B5EF4-FFF2-40B4-BE49-F238E27FC236}">
                  <a16:creationId xmlns:a16="http://schemas.microsoft.com/office/drawing/2014/main" id="{D2CA5D85-7DFD-43DA-8014-F1237095DB2F}"/>
                </a:ext>
              </a:extLst>
            </p:cNvPr>
            <p:cNvSpPr txBox="1"/>
            <p:nvPr/>
          </p:nvSpPr>
          <p:spPr>
            <a:xfrm>
              <a:off x="878948" y="4817719"/>
              <a:ext cx="8255316" cy="1938992"/>
            </a:xfrm>
            <a:prstGeom prst="rect">
              <a:avLst/>
            </a:prstGeom>
            <a:noFill/>
            <a:ln w="19050">
              <a:noFill/>
            </a:ln>
          </p:spPr>
          <p:txBody>
            <a:bodyPr wrap="square" rtlCol="0">
              <a:spAutoFit/>
            </a:bodyPr>
            <a:lstStyle/>
            <a:p>
              <a:pPr algn="ctr"/>
              <a:r>
                <a:rPr lang="en-GB" altLang="ja-JP" sz="2000" dirty="0"/>
                <a:t>Determined the ability for piezoelectric-bonded plate to</a:t>
              </a:r>
            </a:p>
            <a:p>
              <a:pPr algn="ctr"/>
              <a:r>
                <a:rPr lang="en-GB" altLang="ja-JP" sz="2000" dirty="0"/>
                <a:t> </a:t>
              </a:r>
              <a:r>
                <a:rPr lang="en-GB" altLang="ja-JP" sz="2000" b="1" dirty="0">
                  <a:solidFill>
                    <a:srgbClr val="FF0000"/>
                  </a:solidFill>
                </a:rPr>
                <a:t>tune the mechanical characteristic</a:t>
              </a:r>
            </a:p>
            <a:p>
              <a:pPr algn="ctr"/>
              <a:r>
                <a:rPr lang="en-GB" altLang="ja-JP" sz="2000" dirty="0"/>
                <a:t>(which is resonance frequency) </a:t>
              </a:r>
            </a:p>
            <a:p>
              <a:pPr algn="ctr"/>
              <a:r>
                <a:rPr lang="en-GB" altLang="ja-JP" sz="2000" dirty="0"/>
                <a:t>by </a:t>
              </a:r>
              <a:r>
                <a:rPr lang="en-GB" altLang="ja-JP" sz="2000" b="1" dirty="0">
                  <a:solidFill>
                    <a:srgbClr val="FF0000"/>
                  </a:solidFill>
                </a:rPr>
                <a:t>changing the circuit configurations</a:t>
              </a:r>
            </a:p>
            <a:p>
              <a:pPr algn="ctr"/>
              <a:r>
                <a:rPr lang="en-GB" altLang="ja-JP" sz="2000" dirty="0"/>
                <a:t>(between open circuit and close circuit)</a:t>
              </a:r>
            </a:p>
            <a:p>
              <a:pPr algn="ctr"/>
              <a:r>
                <a:rPr lang="en-GB" altLang="ja-JP" sz="2000" dirty="0"/>
                <a:t> of piezoelectric actuator.</a:t>
              </a:r>
              <a:r>
                <a:rPr lang="en-GB" altLang="ja-JP" sz="1200" dirty="0"/>
                <a:t>[3]</a:t>
              </a:r>
              <a:endParaRPr lang="en-US" altLang="ja-JP" sz="2000" dirty="0"/>
            </a:p>
          </p:txBody>
        </p:sp>
      </p:grpSp>
      <p:sp>
        <p:nvSpPr>
          <p:cNvPr id="3" name="Slide Number Placeholder 2">
            <a:extLst>
              <a:ext uri="{FF2B5EF4-FFF2-40B4-BE49-F238E27FC236}">
                <a16:creationId xmlns:a16="http://schemas.microsoft.com/office/drawing/2014/main" id="{B3A96AC9-D34D-4664-BDEB-77DA476C2C93}"/>
              </a:ext>
            </a:extLst>
          </p:cNvPr>
          <p:cNvSpPr>
            <a:spLocks noGrp="1"/>
          </p:cNvSpPr>
          <p:nvPr>
            <p:ph type="sldNum" sz="quarter" idx="12"/>
          </p:nvPr>
        </p:nvSpPr>
        <p:spPr/>
        <p:txBody>
          <a:bodyPr/>
          <a:lstStyle/>
          <a:p>
            <a:fld id="{B3561BA9-CDCF-4958-B8AB-66F3BF063E13}" type="slidenum">
              <a:rPr lang="en-US" smtClean="0"/>
              <a:t>4</a:t>
            </a:fld>
            <a:endParaRPr lang="en-US"/>
          </a:p>
        </p:txBody>
      </p:sp>
      <p:sp>
        <p:nvSpPr>
          <p:cNvPr id="4" name="Rectangle 3">
            <a:extLst>
              <a:ext uri="{FF2B5EF4-FFF2-40B4-BE49-F238E27FC236}">
                <a16:creationId xmlns:a16="http://schemas.microsoft.com/office/drawing/2014/main" id="{DD19B379-FB5F-4544-8172-2BEC95B99AB1}"/>
              </a:ext>
            </a:extLst>
          </p:cNvPr>
          <p:cNvSpPr/>
          <p:nvPr/>
        </p:nvSpPr>
        <p:spPr>
          <a:xfrm>
            <a:off x="0" y="6444023"/>
            <a:ext cx="8046640" cy="415498"/>
          </a:xfrm>
          <a:prstGeom prst="rect">
            <a:avLst/>
          </a:prstGeom>
        </p:spPr>
        <p:txBody>
          <a:bodyPr wrap="square">
            <a:spAutoFit/>
          </a:bodyPr>
          <a:lstStyle/>
          <a:p>
            <a:r>
              <a:rPr lang="en-US" sz="1050" dirty="0">
                <a:ea typeface="游明朝" panose="02020400000000000000" pitchFamily="18" charset="-128"/>
                <a:cs typeface="Times New Roman" panose="02020603050405020304" pitchFamily="18" charset="0"/>
              </a:rPr>
              <a:t>[3]Hui </a:t>
            </a:r>
            <a:r>
              <a:rPr lang="en-US" sz="1050" dirty="0" err="1">
                <a:ea typeface="游明朝" panose="02020400000000000000" pitchFamily="18" charset="-128"/>
                <a:cs typeface="Times New Roman" panose="02020603050405020304" pitchFamily="18" charset="0"/>
              </a:rPr>
              <a:t>Shena</a:t>
            </a:r>
            <a:r>
              <a:rPr lang="en-US" sz="1050" dirty="0">
                <a:ea typeface="游明朝" panose="02020400000000000000" pitchFamily="18" charset="-128"/>
                <a:cs typeface="Times New Roman" panose="02020603050405020304" pitchFamily="18" charset="0"/>
              </a:rPr>
              <a:t>; </a:t>
            </a:r>
            <a:r>
              <a:rPr lang="en-US" sz="1050" dirty="0" err="1">
                <a:ea typeface="游明朝" panose="02020400000000000000" pitchFamily="18" charset="-128"/>
                <a:cs typeface="Times New Roman" panose="02020603050405020304" pitchFamily="18" charset="0"/>
              </a:rPr>
              <a:t>Jinhao</a:t>
            </a:r>
            <a:r>
              <a:rPr lang="en-US" sz="1050" dirty="0">
                <a:ea typeface="游明朝" panose="02020400000000000000" pitchFamily="18" charset="-128"/>
                <a:cs typeface="Times New Roman" panose="02020603050405020304" pitchFamily="18" charset="0"/>
              </a:rPr>
              <a:t> </a:t>
            </a:r>
            <a:r>
              <a:rPr lang="en-US" sz="1050" dirty="0" err="1">
                <a:ea typeface="游明朝" panose="02020400000000000000" pitchFamily="18" charset="-128"/>
                <a:cs typeface="Times New Roman" panose="02020603050405020304" pitchFamily="18" charset="0"/>
              </a:rPr>
              <a:t>Qiua</a:t>
            </a:r>
            <a:r>
              <a:rPr lang="en-US" sz="1050" dirty="0">
                <a:ea typeface="游明朝" panose="02020400000000000000" pitchFamily="18" charset="-128"/>
                <a:cs typeface="Times New Roman" panose="02020603050405020304" pitchFamily="18" charset="0"/>
              </a:rPr>
              <a:t>; </a:t>
            </a:r>
            <a:r>
              <a:rPr lang="en-US" sz="1050" dirty="0" err="1">
                <a:ea typeface="游明朝" panose="02020400000000000000" pitchFamily="18" charset="-128"/>
                <a:cs typeface="Times New Roman" panose="02020603050405020304" pitchFamily="18" charset="0"/>
              </a:rPr>
              <a:t>Hongli</a:t>
            </a:r>
            <a:r>
              <a:rPr lang="en-US" sz="1050" dirty="0">
                <a:ea typeface="游明朝" panose="02020400000000000000" pitchFamily="18" charset="-128"/>
                <a:cs typeface="Times New Roman" panose="02020603050405020304" pitchFamily="18" charset="0"/>
              </a:rPr>
              <a:t> Ji ; </a:t>
            </a:r>
            <a:r>
              <a:rPr lang="en-US" sz="1050" dirty="0" err="1">
                <a:ea typeface="游明朝" panose="02020400000000000000" pitchFamily="18" charset="-128"/>
                <a:cs typeface="Times New Roman" panose="02020603050405020304" pitchFamily="18" charset="0"/>
              </a:rPr>
              <a:t>Kongjun</a:t>
            </a:r>
            <a:r>
              <a:rPr lang="en-US" sz="1050" dirty="0">
                <a:ea typeface="游明朝" panose="02020400000000000000" pitchFamily="18" charset="-128"/>
                <a:cs typeface="Times New Roman" panose="02020603050405020304" pitchFamily="18" charset="0"/>
              </a:rPr>
              <a:t> </a:t>
            </a:r>
            <a:r>
              <a:rPr lang="en-US" sz="1050" dirty="0" err="1">
                <a:ea typeface="游明朝" panose="02020400000000000000" pitchFamily="18" charset="-128"/>
                <a:cs typeface="Times New Roman" panose="02020603050405020304" pitchFamily="18" charset="0"/>
              </a:rPr>
              <a:t>Zhua</a:t>
            </a:r>
            <a:r>
              <a:rPr lang="en-US" sz="1050" dirty="0">
                <a:ea typeface="游明朝" panose="02020400000000000000" pitchFamily="18" charset="-128"/>
                <a:cs typeface="Times New Roman" panose="02020603050405020304" pitchFamily="18" charset="0"/>
              </a:rPr>
              <a:t>; Marco </a:t>
            </a:r>
            <a:r>
              <a:rPr lang="en-US" sz="1050" dirty="0" err="1">
                <a:ea typeface="游明朝" panose="02020400000000000000" pitchFamily="18" charset="-128"/>
                <a:cs typeface="Times New Roman" panose="02020603050405020304" pitchFamily="18" charset="0"/>
              </a:rPr>
              <a:t>Balsi</a:t>
            </a:r>
            <a:r>
              <a:rPr lang="en-US" sz="1050" dirty="0">
                <a:ea typeface="游明朝" panose="02020400000000000000" pitchFamily="18" charset="-128"/>
                <a:cs typeface="Times New Roman" panose="02020603050405020304" pitchFamily="18" charset="0"/>
              </a:rPr>
              <a:t> ; Ivan Giorgio; Francesco </a:t>
            </a:r>
            <a:r>
              <a:rPr lang="en-US" sz="1050" dirty="0" err="1">
                <a:ea typeface="游明朝" panose="02020400000000000000" pitchFamily="18" charset="-128"/>
                <a:cs typeface="Times New Roman" panose="02020603050405020304" pitchFamily="18" charset="0"/>
              </a:rPr>
              <a:t>Dell’Isola</a:t>
            </a:r>
            <a:r>
              <a:rPr lang="en-US" sz="1050" dirty="0">
                <a:ea typeface="游明朝" panose="02020400000000000000" pitchFamily="18" charset="-128"/>
                <a:cs typeface="Times New Roman" panose="02020603050405020304" pitchFamily="18" charset="0"/>
              </a:rPr>
              <a:t> , "A low-power circuit for piezoelectric vibration control by synchronized switching on voltage sources," </a:t>
            </a:r>
            <a:r>
              <a:rPr lang="en-US" sz="1050" i="1" dirty="0">
                <a:ea typeface="游明朝" panose="02020400000000000000" pitchFamily="18" charset="-128"/>
                <a:cs typeface="Times New Roman" panose="02020603050405020304" pitchFamily="18" charset="0"/>
              </a:rPr>
              <a:t>Sensors and Actuators A: Physical, </a:t>
            </a:r>
            <a:r>
              <a:rPr lang="en-US" sz="1050" dirty="0">
                <a:ea typeface="游明朝" panose="02020400000000000000" pitchFamily="18" charset="-128"/>
                <a:cs typeface="Times New Roman" panose="02020603050405020304" pitchFamily="18" charset="0"/>
              </a:rPr>
              <a:t>vol. 161, no. 1-2, pp. 245-255, 2010. </a:t>
            </a:r>
            <a:endParaRPr lang="en-GB" sz="1050" dirty="0"/>
          </a:p>
        </p:txBody>
      </p:sp>
      <p:grpSp>
        <p:nvGrpSpPr>
          <p:cNvPr id="9" name="Group 8">
            <a:extLst>
              <a:ext uri="{FF2B5EF4-FFF2-40B4-BE49-F238E27FC236}">
                <a16:creationId xmlns:a16="http://schemas.microsoft.com/office/drawing/2014/main" id="{230C5A04-5B41-4901-9BAA-2A48F48F9A3B}"/>
              </a:ext>
            </a:extLst>
          </p:cNvPr>
          <p:cNvGrpSpPr/>
          <p:nvPr/>
        </p:nvGrpSpPr>
        <p:grpSpPr>
          <a:xfrm>
            <a:off x="467544" y="3392996"/>
            <a:ext cx="8124974" cy="2913865"/>
            <a:chOff x="467544" y="3392996"/>
            <a:chExt cx="8124974" cy="2913865"/>
          </a:xfrm>
        </p:grpSpPr>
        <p:grpSp>
          <p:nvGrpSpPr>
            <p:cNvPr id="7" name="Group 6">
              <a:extLst>
                <a:ext uri="{FF2B5EF4-FFF2-40B4-BE49-F238E27FC236}">
                  <a16:creationId xmlns:a16="http://schemas.microsoft.com/office/drawing/2014/main" id="{DB77740B-32F3-42EE-BEE9-63B289692A33}"/>
                </a:ext>
              </a:extLst>
            </p:cNvPr>
            <p:cNvGrpSpPr/>
            <p:nvPr/>
          </p:nvGrpSpPr>
          <p:grpSpPr>
            <a:xfrm>
              <a:off x="467544" y="3392996"/>
              <a:ext cx="8124974" cy="2913865"/>
              <a:chOff x="467544" y="3392996"/>
              <a:chExt cx="8124974" cy="2913865"/>
            </a:xfrm>
          </p:grpSpPr>
          <p:grpSp>
            <p:nvGrpSpPr>
              <p:cNvPr id="8" name="Group 7">
                <a:extLst>
                  <a:ext uri="{FF2B5EF4-FFF2-40B4-BE49-F238E27FC236}">
                    <a16:creationId xmlns:a16="http://schemas.microsoft.com/office/drawing/2014/main" id="{C5051DB7-6ADD-4262-92B9-FD5E63AA1051}"/>
                  </a:ext>
                </a:extLst>
              </p:cNvPr>
              <p:cNvGrpSpPr/>
              <p:nvPr/>
            </p:nvGrpSpPr>
            <p:grpSpPr>
              <a:xfrm>
                <a:off x="467544" y="3392996"/>
                <a:ext cx="8124974" cy="2913865"/>
                <a:chOff x="17410" y="3752276"/>
                <a:chExt cx="8124974" cy="2913865"/>
              </a:xfrm>
            </p:grpSpPr>
            <p:pic>
              <p:nvPicPr>
                <p:cNvPr id="137" name="Picture 136">
                  <a:extLst>
                    <a:ext uri="{FF2B5EF4-FFF2-40B4-BE49-F238E27FC236}">
                      <a16:creationId xmlns:a16="http://schemas.microsoft.com/office/drawing/2014/main" id="{55AE859F-11F1-411A-8A6E-2F4352AFE1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10" y="3752276"/>
                  <a:ext cx="6103703" cy="2195391"/>
                </a:xfrm>
                <a:prstGeom prst="rect">
                  <a:avLst/>
                </a:prstGeom>
                <a:noFill/>
              </p:spPr>
            </p:pic>
            <p:pic>
              <p:nvPicPr>
                <p:cNvPr id="138" name="Picture 137">
                  <a:extLst>
                    <a:ext uri="{FF2B5EF4-FFF2-40B4-BE49-F238E27FC236}">
                      <a16:creationId xmlns:a16="http://schemas.microsoft.com/office/drawing/2014/main" id="{6579CFBB-B374-432A-9072-C4E1A90748F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1113" y="3787651"/>
                  <a:ext cx="1733477" cy="2124639"/>
                </a:xfrm>
                <a:prstGeom prst="rect">
                  <a:avLst/>
                </a:prstGeom>
                <a:noFill/>
              </p:spPr>
            </p:pic>
            <p:sp>
              <p:nvSpPr>
                <p:cNvPr id="5" name="Rectangle 4">
                  <a:extLst>
                    <a:ext uri="{FF2B5EF4-FFF2-40B4-BE49-F238E27FC236}">
                      <a16:creationId xmlns:a16="http://schemas.microsoft.com/office/drawing/2014/main" id="{C5E30826-D60D-4091-A9B9-9154A31EDCB3}"/>
                    </a:ext>
                  </a:extLst>
                </p:cNvPr>
                <p:cNvSpPr/>
                <p:nvPr/>
              </p:nvSpPr>
              <p:spPr>
                <a:xfrm>
                  <a:off x="595174" y="6019810"/>
                  <a:ext cx="7547210" cy="646331"/>
                </a:xfrm>
                <a:prstGeom prst="rect">
                  <a:avLst/>
                </a:prstGeom>
              </p:spPr>
              <p:txBody>
                <a:bodyPr wrap="square">
                  <a:spAutoFit/>
                </a:bodyPr>
                <a:lstStyle/>
                <a:p>
                  <a:pPr algn="ctr">
                    <a:spcBef>
                      <a:spcPts val="1800"/>
                    </a:spcBef>
                    <a:spcAft>
                      <a:spcPts val="1800"/>
                    </a:spcAft>
                  </a:pPr>
                  <a:r>
                    <a:rPr lang="en-US" i="1" dirty="0">
                      <a:ea typeface="游明朝" panose="02020400000000000000" pitchFamily="18" charset="-128"/>
                      <a:cs typeface="Times New Roman" panose="02020603050405020304" pitchFamily="18" charset="0"/>
                    </a:rPr>
                    <a:t>Figure 4 : (Left) PZT-Layered Cantilever System, (Right) Equivalent Single Degree of Freedom (SDOF) system</a:t>
                  </a:r>
                  <a:endParaRPr lang="en-GB" i="1" dirty="0">
                    <a:ea typeface="游明朝" panose="02020400000000000000" pitchFamily="18" charset="-128"/>
                    <a:cs typeface="Times New Roman" panose="02020603050405020304" pitchFamily="18" charset="0"/>
                  </a:endParaRPr>
                </a:p>
              </p:txBody>
            </p:sp>
          </p:grpSp>
          <p:sp>
            <p:nvSpPr>
              <p:cNvPr id="6" name="Rectangle 5">
                <a:extLst>
                  <a:ext uri="{FF2B5EF4-FFF2-40B4-BE49-F238E27FC236}">
                    <a16:creationId xmlns:a16="http://schemas.microsoft.com/office/drawing/2014/main" id="{C12439D4-A9B9-4631-BF08-EDD339983F7F}"/>
                  </a:ext>
                </a:extLst>
              </p:cNvPr>
              <p:cNvSpPr/>
              <p:nvPr/>
            </p:nvSpPr>
            <p:spPr>
              <a:xfrm>
                <a:off x="1583668" y="3516672"/>
                <a:ext cx="576064" cy="738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5FB9535-DF5E-4EBB-9070-7F7C35E79570}"/>
                  </a:ext>
                </a:extLst>
              </p:cNvPr>
              <p:cNvSpPr/>
              <p:nvPr/>
            </p:nvSpPr>
            <p:spPr>
              <a:xfrm>
                <a:off x="2149558" y="3778832"/>
                <a:ext cx="207640" cy="155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25C6DB2B-3684-4481-9006-E8190D245F16}"/>
                </a:ext>
              </a:extLst>
            </p:cNvPr>
            <p:cNvSpPr txBox="1"/>
            <p:nvPr/>
          </p:nvSpPr>
          <p:spPr>
            <a:xfrm>
              <a:off x="7416316" y="4365104"/>
              <a:ext cx="392409" cy="369332"/>
            </a:xfrm>
            <a:prstGeom prst="rect">
              <a:avLst/>
            </a:prstGeom>
            <a:noFill/>
          </p:spPr>
          <p:txBody>
            <a:bodyPr wrap="square" rtlCol="0">
              <a:spAutoFit/>
            </a:bodyPr>
            <a:lstStyle/>
            <a:p>
              <a:r>
                <a:rPr lang="en-GB" i="1" dirty="0">
                  <a:latin typeface="Cambria Math" panose="02040503050406030204" pitchFamily="18" charset="0"/>
                  <a:ea typeface="Cambria Math" panose="02040503050406030204" pitchFamily="18" charset="0"/>
                </a:rPr>
                <a:t>K</a:t>
              </a:r>
              <a:endParaRPr lang="en-GB"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06B57E-5C8F-44F1-8946-7BAA189F427E}"/>
              </a:ext>
            </a:extLst>
          </p:cNvPr>
          <p:cNvSpPr/>
          <p:nvPr/>
        </p:nvSpPr>
        <p:spPr>
          <a:xfrm>
            <a:off x="0" y="-8774"/>
            <a:ext cx="9143999" cy="564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tx1"/>
                </a:solidFill>
              </a:rPr>
              <a:t>EXPERIMENTAL APPARATUS</a:t>
            </a:r>
            <a:endParaRPr lang="en-MY" sz="2700" dirty="0">
              <a:solidFill>
                <a:schemeClr val="tx1"/>
              </a:solidFill>
            </a:endParaRPr>
          </a:p>
        </p:txBody>
      </p:sp>
      <p:sp>
        <p:nvSpPr>
          <p:cNvPr id="33" name="角丸四角形 6">
            <a:extLst>
              <a:ext uri="{FF2B5EF4-FFF2-40B4-BE49-F238E27FC236}">
                <a16:creationId xmlns:a16="http://schemas.microsoft.com/office/drawing/2014/main" id="{7010BF20-75B5-48FD-B1E6-4019BAC3DFB7}"/>
              </a:ext>
            </a:extLst>
          </p:cNvPr>
          <p:cNvSpPr/>
          <p:nvPr/>
        </p:nvSpPr>
        <p:spPr>
          <a:xfrm>
            <a:off x="4814946" y="4788077"/>
            <a:ext cx="3924436" cy="1555331"/>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grpSp>
        <p:nvGrpSpPr>
          <p:cNvPr id="15" name="グループ化 3">
            <a:extLst>
              <a:ext uri="{FF2B5EF4-FFF2-40B4-BE49-F238E27FC236}">
                <a16:creationId xmlns:a16="http://schemas.microsoft.com/office/drawing/2014/main" id="{B48FD3AC-E45F-4C17-9545-6F1ACB374825}"/>
              </a:ext>
            </a:extLst>
          </p:cNvPr>
          <p:cNvGrpSpPr/>
          <p:nvPr/>
        </p:nvGrpSpPr>
        <p:grpSpPr>
          <a:xfrm>
            <a:off x="4490445" y="3785856"/>
            <a:ext cx="4145586" cy="2238614"/>
            <a:chOff x="5299535" y="3658055"/>
            <a:chExt cx="4350667" cy="2238614"/>
          </a:xfrm>
        </p:grpSpPr>
        <p:sp>
          <p:nvSpPr>
            <p:cNvPr id="16" name="角丸四角形 134">
              <a:extLst>
                <a:ext uri="{FF2B5EF4-FFF2-40B4-BE49-F238E27FC236}">
                  <a16:creationId xmlns:a16="http://schemas.microsoft.com/office/drawing/2014/main" id="{F73800E7-AB70-4686-94AF-47A490E97598}"/>
                </a:ext>
              </a:extLst>
            </p:cNvPr>
            <p:cNvSpPr/>
            <p:nvPr/>
          </p:nvSpPr>
          <p:spPr>
            <a:xfrm>
              <a:off x="5475970" y="3658055"/>
              <a:ext cx="3988162" cy="437339"/>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altLang="ja-JP" sz="2000" dirty="0">
                  <a:solidFill>
                    <a:schemeClr val="tx1"/>
                  </a:solidFill>
                </a:rPr>
                <a:t>LASER SENSOR</a:t>
              </a:r>
              <a:endParaRPr kumimoji="1" lang="ja-JP" altLang="en-US" sz="2000" dirty="0">
                <a:solidFill>
                  <a:schemeClr val="tx1"/>
                </a:solidFill>
              </a:endParaRPr>
            </a:p>
          </p:txBody>
        </p:sp>
        <p:sp>
          <p:nvSpPr>
            <p:cNvPr id="17" name="テキスト ボックス 50">
              <a:extLst>
                <a:ext uri="{FF2B5EF4-FFF2-40B4-BE49-F238E27FC236}">
                  <a16:creationId xmlns:a16="http://schemas.microsoft.com/office/drawing/2014/main" id="{EAFAC5C4-7D56-4785-9B2D-1E02258BF419}"/>
                </a:ext>
              </a:extLst>
            </p:cNvPr>
            <p:cNvSpPr txBox="1"/>
            <p:nvPr/>
          </p:nvSpPr>
          <p:spPr>
            <a:xfrm>
              <a:off x="5299535" y="4142343"/>
              <a:ext cx="4350667" cy="1754326"/>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dirty="0"/>
                <a:t>Is placed to </a:t>
              </a:r>
              <a:r>
                <a:rPr kumimoji="1" lang="en-US" altLang="ja-JP" b="1" dirty="0">
                  <a:solidFill>
                    <a:srgbClr val="FF0000"/>
                  </a:solidFill>
                </a:rPr>
                <a:t>monitor the displacement </a:t>
              </a:r>
              <a:r>
                <a:rPr kumimoji="1" lang="en-US" altLang="ja-JP" dirty="0"/>
                <a:t>of piezoelectric-boded cantilever near the mass loading.</a:t>
              </a:r>
            </a:p>
            <a:p>
              <a:pPr marL="342900" indent="-342900">
                <a:buFont typeface="Arial" panose="020B0604020202020204" pitchFamily="34" charset="0"/>
                <a:buChar char="•"/>
              </a:pPr>
              <a:r>
                <a:rPr kumimoji="1" lang="en-US" altLang="ja-JP" dirty="0"/>
                <a:t>Connected to AD converter</a:t>
              </a:r>
              <a:r>
                <a:rPr kumimoji="1" lang="ja-JP" altLang="en-US" dirty="0"/>
                <a:t>→</a:t>
              </a:r>
              <a:r>
                <a:rPr kumimoji="1" lang="en-GB" altLang="ja-JP" dirty="0"/>
                <a:t>PC to observe the output graph of frequency response </a:t>
              </a:r>
            </a:p>
          </p:txBody>
        </p:sp>
      </p:grpSp>
      <p:grpSp>
        <p:nvGrpSpPr>
          <p:cNvPr id="21" name="グループ化 1">
            <a:extLst>
              <a:ext uri="{FF2B5EF4-FFF2-40B4-BE49-F238E27FC236}">
                <a16:creationId xmlns:a16="http://schemas.microsoft.com/office/drawing/2014/main" id="{B9C841B3-46AA-4339-A1F5-9AA2D3EB34A2}"/>
              </a:ext>
            </a:extLst>
          </p:cNvPr>
          <p:cNvGrpSpPr/>
          <p:nvPr/>
        </p:nvGrpSpPr>
        <p:grpSpPr>
          <a:xfrm>
            <a:off x="-4741995" y="3362678"/>
            <a:ext cx="4579347" cy="1889045"/>
            <a:chOff x="190614" y="3811040"/>
            <a:chExt cx="4067941" cy="1889045"/>
          </a:xfrm>
        </p:grpSpPr>
        <p:sp>
          <p:nvSpPr>
            <p:cNvPr id="22" name="Rectangle 21">
              <a:extLst>
                <a:ext uri="{FF2B5EF4-FFF2-40B4-BE49-F238E27FC236}">
                  <a16:creationId xmlns:a16="http://schemas.microsoft.com/office/drawing/2014/main" id="{0615909A-C090-4484-B5D9-66FE8DCCA3B0}"/>
                </a:ext>
              </a:extLst>
            </p:cNvPr>
            <p:cNvSpPr/>
            <p:nvPr/>
          </p:nvSpPr>
          <p:spPr>
            <a:xfrm>
              <a:off x="190614" y="3811040"/>
              <a:ext cx="4067941" cy="400110"/>
            </a:xfrm>
            <a:prstGeom prst="rect">
              <a:avLst/>
            </a:prstGeom>
            <a:solidFill>
              <a:schemeClr val="accent1">
                <a:lumMod val="20000"/>
                <a:lumOff val="80000"/>
              </a:schemeClr>
            </a:solidFill>
            <a:ln w="19050">
              <a:solidFill>
                <a:srgbClr val="DEEBF7"/>
              </a:solidFill>
            </a:ln>
          </p:spPr>
          <p:txBody>
            <a:bodyPr wrap="square">
              <a:spAutoFit/>
            </a:bodyPr>
            <a:lstStyle/>
            <a:p>
              <a:pPr algn="ctr"/>
              <a:r>
                <a:rPr kumimoji="1" lang="en-GB" altLang="ja-JP" sz="2000" dirty="0"/>
                <a:t>LASER SENSOR</a:t>
              </a:r>
              <a:endParaRPr kumimoji="1" lang="ja-JP" altLang="en-US" sz="2000" dirty="0"/>
            </a:p>
          </p:txBody>
        </p:sp>
        <p:sp>
          <p:nvSpPr>
            <p:cNvPr id="23" name="テキスト ボックス 864">
              <a:extLst>
                <a:ext uri="{FF2B5EF4-FFF2-40B4-BE49-F238E27FC236}">
                  <a16:creationId xmlns:a16="http://schemas.microsoft.com/office/drawing/2014/main" id="{AB30AFE8-FF3A-40E3-B426-8C0947F0856B}"/>
                </a:ext>
              </a:extLst>
            </p:cNvPr>
            <p:cNvSpPr txBox="1"/>
            <p:nvPr/>
          </p:nvSpPr>
          <p:spPr>
            <a:xfrm>
              <a:off x="190614" y="4222757"/>
              <a:ext cx="4067941" cy="1477328"/>
            </a:xfrm>
            <a:prstGeom prst="rect">
              <a:avLst/>
            </a:prstGeom>
            <a:noFill/>
            <a:ln w="19050">
              <a:solidFill>
                <a:schemeClr val="accent1">
                  <a:lumMod val="20000"/>
                  <a:lumOff val="80000"/>
                </a:schemeClr>
              </a:solidFill>
            </a:ln>
          </p:spPr>
          <p:txBody>
            <a:bodyPr wrap="square" rtlCol="0">
              <a:spAutoFit/>
            </a:bodyPr>
            <a:lstStyle/>
            <a:p>
              <a:pPr marL="342900" indent="-342900">
                <a:buFont typeface="Arial" panose="020B0604020202020204" pitchFamily="34" charset="0"/>
                <a:buChar char="•"/>
              </a:pPr>
              <a:r>
                <a:rPr kumimoji="1" lang="en-US" altLang="ja-JP" dirty="0"/>
                <a:t>Is placed to </a:t>
              </a:r>
              <a:r>
                <a:rPr kumimoji="1" lang="en-US" altLang="ja-JP" b="1" dirty="0">
                  <a:solidFill>
                    <a:srgbClr val="FF0000"/>
                  </a:solidFill>
                </a:rPr>
                <a:t>monitor the displacement </a:t>
              </a:r>
              <a:r>
                <a:rPr kumimoji="1" lang="en-US" altLang="ja-JP" dirty="0"/>
                <a:t>of piezoelectric-boded cantilever near the mass loading.</a:t>
              </a:r>
            </a:p>
            <a:p>
              <a:pPr marL="342900" indent="-342900">
                <a:buFont typeface="Arial" panose="020B0604020202020204" pitchFamily="34" charset="0"/>
                <a:buChar char="•"/>
              </a:pPr>
              <a:r>
                <a:rPr kumimoji="1" lang="en-US" altLang="ja-JP" dirty="0"/>
                <a:t>Connected to AD Converter</a:t>
              </a:r>
              <a:r>
                <a:rPr kumimoji="1" lang="ja-JP" altLang="en-US" dirty="0"/>
                <a:t>→</a:t>
              </a:r>
              <a:r>
                <a:rPr kumimoji="1" lang="en-GB" altLang="ja-JP" dirty="0"/>
                <a:t>PC to observe the output graph of frequency response </a:t>
              </a:r>
            </a:p>
          </p:txBody>
        </p:sp>
      </p:grpSp>
      <p:grpSp>
        <p:nvGrpSpPr>
          <p:cNvPr id="6" name="Group 5">
            <a:extLst>
              <a:ext uri="{FF2B5EF4-FFF2-40B4-BE49-F238E27FC236}">
                <a16:creationId xmlns:a16="http://schemas.microsoft.com/office/drawing/2014/main" id="{6BCC0639-4114-4599-B5FD-DED60C45471B}"/>
              </a:ext>
            </a:extLst>
          </p:cNvPr>
          <p:cNvGrpSpPr/>
          <p:nvPr/>
        </p:nvGrpSpPr>
        <p:grpSpPr>
          <a:xfrm>
            <a:off x="376091" y="1235518"/>
            <a:ext cx="3952103" cy="4386963"/>
            <a:chOff x="4838411" y="834922"/>
            <a:chExt cx="3952103" cy="4386963"/>
          </a:xfrm>
        </p:grpSpPr>
        <p:grpSp>
          <p:nvGrpSpPr>
            <p:cNvPr id="2" name="Group 1">
              <a:extLst>
                <a:ext uri="{FF2B5EF4-FFF2-40B4-BE49-F238E27FC236}">
                  <a16:creationId xmlns:a16="http://schemas.microsoft.com/office/drawing/2014/main" id="{F8358F61-E4A3-415A-BBBF-598462FEDC21}"/>
                </a:ext>
              </a:extLst>
            </p:cNvPr>
            <p:cNvGrpSpPr/>
            <p:nvPr/>
          </p:nvGrpSpPr>
          <p:grpSpPr>
            <a:xfrm>
              <a:off x="4838411" y="834922"/>
              <a:ext cx="3952103" cy="4386963"/>
              <a:chOff x="3023729" y="1824745"/>
              <a:chExt cx="3456557" cy="4120936"/>
            </a:xfrm>
          </p:grpSpPr>
          <p:sp>
            <p:nvSpPr>
              <p:cNvPr id="30" name="Rectangle 29">
                <a:extLst>
                  <a:ext uri="{FF2B5EF4-FFF2-40B4-BE49-F238E27FC236}">
                    <a16:creationId xmlns:a16="http://schemas.microsoft.com/office/drawing/2014/main" id="{5F112607-ECB0-4953-B342-226EDFC44247}"/>
                  </a:ext>
                </a:extLst>
              </p:cNvPr>
              <p:cNvSpPr/>
              <p:nvPr/>
            </p:nvSpPr>
            <p:spPr>
              <a:xfrm>
                <a:off x="3130098" y="5338544"/>
                <a:ext cx="3243816" cy="607137"/>
              </a:xfrm>
              <a:prstGeom prst="rect">
                <a:avLst/>
              </a:prstGeom>
            </p:spPr>
            <p:txBody>
              <a:bodyPr wrap="square">
                <a:spAutoFit/>
              </a:bodyPr>
              <a:lstStyle/>
              <a:p>
                <a:pPr algn="ctr">
                  <a:spcBef>
                    <a:spcPts val="1800"/>
                  </a:spcBef>
                  <a:spcAft>
                    <a:spcPts val="1800"/>
                  </a:spcAft>
                </a:pPr>
                <a:r>
                  <a:rPr lang="en-US" i="1" dirty="0">
                    <a:ea typeface="游明朝" panose="02020400000000000000" pitchFamily="18" charset="-128"/>
                    <a:cs typeface="Times New Roman" panose="02020603050405020304" pitchFamily="18" charset="0"/>
                  </a:rPr>
                  <a:t>Figure 5 : Picture of actual experiment setup apparatus</a:t>
                </a:r>
                <a:endParaRPr lang="en-GB" i="1" dirty="0">
                  <a:ea typeface="游明朝" panose="02020400000000000000" pitchFamily="18" charset="-128"/>
                  <a:cs typeface="Times New Roman" panose="02020603050405020304" pitchFamily="18" charset="0"/>
                </a:endParaRPr>
              </a:p>
            </p:txBody>
          </p:sp>
          <p:pic>
            <p:nvPicPr>
              <p:cNvPr id="10" name="Picture 9">
                <a:extLst>
                  <a:ext uri="{FF2B5EF4-FFF2-40B4-BE49-F238E27FC236}">
                    <a16:creationId xmlns:a16="http://schemas.microsoft.com/office/drawing/2014/main" id="{E7C29A40-F795-4114-A5FB-1EBDAE318003}"/>
                  </a:ext>
                </a:extLst>
              </p:cNvPr>
              <p:cNvPicPr/>
              <p:nvPr/>
            </p:nvPicPr>
            <p:blipFill rotWithShape="1">
              <a:blip r:embed="rId2" cstate="print">
                <a:extLst>
                  <a:ext uri="{28A0092B-C50C-407E-A947-70E740481C1C}">
                    <a14:useLocalDpi xmlns:a14="http://schemas.microsoft.com/office/drawing/2010/main" val="0"/>
                  </a:ext>
                </a:extLst>
              </a:blip>
              <a:srcRect t="12069"/>
              <a:stretch/>
            </p:blipFill>
            <p:spPr bwMode="auto">
              <a:xfrm>
                <a:off x="3023729" y="1824745"/>
                <a:ext cx="3456557" cy="3446014"/>
              </a:xfrm>
              <a:prstGeom prst="rect">
                <a:avLst/>
              </a:prstGeom>
              <a:noFill/>
              <a:ln>
                <a:noFill/>
              </a:ln>
              <a:extLst>
                <a:ext uri="{53640926-AAD7-44D8-BBD7-CCE9431645EC}">
                  <a14:shadowObscured xmlns:a14="http://schemas.microsoft.com/office/drawing/2010/main"/>
                </a:ext>
              </a:extLst>
            </p:spPr>
          </p:pic>
        </p:grpSp>
        <p:sp>
          <p:nvSpPr>
            <p:cNvPr id="3" name="Rectangle 2">
              <a:extLst>
                <a:ext uri="{FF2B5EF4-FFF2-40B4-BE49-F238E27FC236}">
                  <a16:creationId xmlns:a16="http://schemas.microsoft.com/office/drawing/2014/main" id="{5C566E5B-71A4-4285-B794-C8E058FFF34C}"/>
                </a:ext>
              </a:extLst>
            </p:cNvPr>
            <p:cNvSpPr/>
            <p:nvPr/>
          </p:nvSpPr>
          <p:spPr>
            <a:xfrm>
              <a:off x="4950698" y="4157943"/>
              <a:ext cx="1497755" cy="338554"/>
            </a:xfrm>
            <a:prstGeom prst="rect">
              <a:avLst/>
            </a:prstGeom>
            <a:solidFill>
              <a:schemeClr val="bg1"/>
            </a:solidFill>
            <a:ln w="28575">
              <a:solidFill>
                <a:schemeClr val="accent4"/>
              </a:solidFill>
            </a:ln>
          </p:spPr>
          <p:txBody>
            <a:bodyPr wrap="square">
              <a:spAutoFit/>
            </a:bodyPr>
            <a:lstStyle/>
            <a:p>
              <a:pPr algn="ctr"/>
              <a:r>
                <a:rPr kumimoji="1" lang="en-GB" altLang="ja-JP" sz="1600" b="1" dirty="0"/>
                <a:t>LASER</a:t>
              </a:r>
              <a:r>
                <a:rPr kumimoji="1" lang="en-GB" altLang="ja-JP" sz="1600" dirty="0"/>
                <a:t> </a:t>
              </a:r>
              <a:r>
                <a:rPr kumimoji="1" lang="en-GB" altLang="ja-JP" sz="1600" b="1" dirty="0"/>
                <a:t>SENSOR</a:t>
              </a:r>
              <a:endParaRPr kumimoji="1" lang="ja-JP" altLang="en-US" sz="1600" b="1" dirty="0"/>
            </a:p>
          </p:txBody>
        </p:sp>
        <p:sp>
          <p:nvSpPr>
            <p:cNvPr id="36" name="Rectangle 35">
              <a:extLst>
                <a:ext uri="{FF2B5EF4-FFF2-40B4-BE49-F238E27FC236}">
                  <a16:creationId xmlns:a16="http://schemas.microsoft.com/office/drawing/2014/main" id="{C49AA81C-8552-4C78-AAD3-68A940B51241}"/>
                </a:ext>
              </a:extLst>
            </p:cNvPr>
            <p:cNvSpPr/>
            <p:nvPr/>
          </p:nvSpPr>
          <p:spPr>
            <a:xfrm>
              <a:off x="7206338" y="1443054"/>
              <a:ext cx="1497755" cy="338554"/>
            </a:xfrm>
            <a:prstGeom prst="rect">
              <a:avLst/>
            </a:prstGeom>
            <a:solidFill>
              <a:schemeClr val="bg1"/>
            </a:solidFill>
            <a:ln w="28575">
              <a:solidFill>
                <a:schemeClr val="accent4"/>
              </a:solidFill>
            </a:ln>
          </p:spPr>
          <p:txBody>
            <a:bodyPr wrap="square">
              <a:spAutoFit/>
            </a:bodyPr>
            <a:lstStyle/>
            <a:p>
              <a:pPr algn="ctr"/>
              <a:r>
                <a:rPr kumimoji="1" lang="en-GB" altLang="ja-JP" sz="1600" b="1" dirty="0"/>
                <a:t>LINEAR</a:t>
              </a:r>
              <a:r>
                <a:rPr kumimoji="1" lang="ja-JP" altLang="en-US" sz="1600" b="1" dirty="0"/>
                <a:t> </a:t>
              </a:r>
              <a:r>
                <a:rPr kumimoji="1" lang="en-GB" altLang="ja-JP" sz="1600" b="1" dirty="0"/>
                <a:t>MOTOR</a:t>
              </a:r>
              <a:endParaRPr kumimoji="1" lang="ja-JP" altLang="en-US" sz="1600" b="1" dirty="0"/>
            </a:p>
          </p:txBody>
        </p:sp>
        <p:sp>
          <p:nvSpPr>
            <p:cNvPr id="37" name="Rectangle 36">
              <a:extLst>
                <a:ext uri="{FF2B5EF4-FFF2-40B4-BE49-F238E27FC236}">
                  <a16:creationId xmlns:a16="http://schemas.microsoft.com/office/drawing/2014/main" id="{74ACEA55-176F-4052-AFC7-96F492008203}"/>
                </a:ext>
              </a:extLst>
            </p:cNvPr>
            <p:cNvSpPr/>
            <p:nvPr/>
          </p:nvSpPr>
          <p:spPr>
            <a:xfrm>
              <a:off x="5205897" y="2622354"/>
              <a:ext cx="1235692" cy="338554"/>
            </a:xfrm>
            <a:prstGeom prst="rect">
              <a:avLst/>
            </a:prstGeom>
            <a:solidFill>
              <a:schemeClr val="bg1"/>
            </a:solidFill>
            <a:ln w="28575">
              <a:solidFill>
                <a:schemeClr val="accent4"/>
              </a:solidFill>
            </a:ln>
          </p:spPr>
          <p:txBody>
            <a:bodyPr wrap="square">
              <a:spAutoFit/>
            </a:bodyPr>
            <a:lstStyle/>
            <a:p>
              <a:pPr algn="ctr"/>
              <a:r>
                <a:rPr kumimoji="1" lang="en-GB" altLang="ja-JP" sz="1600" b="1" dirty="0"/>
                <a:t>CANTILEVER</a:t>
              </a:r>
              <a:endParaRPr kumimoji="1" lang="ja-JP" altLang="en-US" sz="1600" b="1" dirty="0"/>
            </a:p>
          </p:txBody>
        </p:sp>
      </p:grpSp>
      <p:sp>
        <p:nvSpPr>
          <p:cNvPr id="7" name="Slide Number Placeholder 6">
            <a:extLst>
              <a:ext uri="{FF2B5EF4-FFF2-40B4-BE49-F238E27FC236}">
                <a16:creationId xmlns:a16="http://schemas.microsoft.com/office/drawing/2014/main" id="{751F15F6-ED56-497C-8661-CB1FE31D8F22}"/>
              </a:ext>
            </a:extLst>
          </p:cNvPr>
          <p:cNvSpPr>
            <a:spLocks noGrp="1"/>
          </p:cNvSpPr>
          <p:nvPr>
            <p:ph type="sldNum" sz="quarter" idx="12"/>
          </p:nvPr>
        </p:nvSpPr>
        <p:spPr/>
        <p:txBody>
          <a:bodyPr/>
          <a:lstStyle/>
          <a:p>
            <a:fld id="{B3561BA9-CDCF-4958-B8AB-66F3BF063E13}" type="slidenum">
              <a:rPr lang="en-US" smtClean="0"/>
              <a:t>5</a:t>
            </a:fld>
            <a:endParaRPr lang="en-US"/>
          </a:p>
        </p:txBody>
      </p:sp>
      <p:grpSp>
        <p:nvGrpSpPr>
          <p:cNvPr id="24" name="グループ化 3">
            <a:extLst>
              <a:ext uri="{FF2B5EF4-FFF2-40B4-BE49-F238E27FC236}">
                <a16:creationId xmlns:a16="http://schemas.microsoft.com/office/drawing/2014/main" id="{A773655A-129D-4AF3-8945-654717B017A6}"/>
              </a:ext>
            </a:extLst>
          </p:cNvPr>
          <p:cNvGrpSpPr/>
          <p:nvPr/>
        </p:nvGrpSpPr>
        <p:grpSpPr>
          <a:xfrm>
            <a:off x="4490445" y="1288276"/>
            <a:ext cx="4570994" cy="2238614"/>
            <a:chOff x="5299535" y="3658055"/>
            <a:chExt cx="4797120" cy="2238614"/>
          </a:xfrm>
        </p:grpSpPr>
        <p:sp>
          <p:nvSpPr>
            <p:cNvPr id="25" name="角丸四角形 134">
              <a:extLst>
                <a:ext uri="{FF2B5EF4-FFF2-40B4-BE49-F238E27FC236}">
                  <a16:creationId xmlns:a16="http://schemas.microsoft.com/office/drawing/2014/main" id="{C37A8587-7A4A-497A-90AD-A1CF18BA135F}"/>
                </a:ext>
              </a:extLst>
            </p:cNvPr>
            <p:cNvSpPr/>
            <p:nvPr/>
          </p:nvSpPr>
          <p:spPr>
            <a:xfrm>
              <a:off x="5475970" y="3658055"/>
              <a:ext cx="3988162" cy="437339"/>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altLang="ja-JP" sz="2000" dirty="0">
                  <a:solidFill>
                    <a:schemeClr val="tx1"/>
                  </a:solidFill>
                </a:rPr>
                <a:t>LINEAR</a:t>
              </a:r>
              <a:r>
                <a:rPr kumimoji="1" lang="ja-JP" altLang="en-US" sz="2000" dirty="0">
                  <a:solidFill>
                    <a:schemeClr val="tx1"/>
                  </a:solidFill>
                </a:rPr>
                <a:t> </a:t>
              </a:r>
              <a:r>
                <a:rPr kumimoji="1" lang="en-GB" altLang="ja-JP" sz="2000" dirty="0">
                  <a:solidFill>
                    <a:schemeClr val="tx1"/>
                  </a:solidFill>
                </a:rPr>
                <a:t>MOTOR</a:t>
              </a:r>
              <a:endParaRPr kumimoji="1" lang="ja-JP" altLang="en-US" sz="2000" dirty="0">
                <a:solidFill>
                  <a:schemeClr val="tx1"/>
                </a:solidFill>
              </a:endParaRPr>
            </a:p>
          </p:txBody>
        </p:sp>
        <p:sp>
          <p:nvSpPr>
            <p:cNvPr id="26" name="テキスト ボックス 50">
              <a:extLst>
                <a:ext uri="{FF2B5EF4-FFF2-40B4-BE49-F238E27FC236}">
                  <a16:creationId xmlns:a16="http://schemas.microsoft.com/office/drawing/2014/main" id="{DC0EB7D3-EE1F-4CBA-BD42-1CA6F45012A7}"/>
                </a:ext>
              </a:extLst>
            </p:cNvPr>
            <p:cNvSpPr txBox="1"/>
            <p:nvPr/>
          </p:nvSpPr>
          <p:spPr>
            <a:xfrm>
              <a:off x="5299535" y="4142343"/>
              <a:ext cx="4797120" cy="1754326"/>
            </a:xfrm>
            <a:prstGeom prst="rect">
              <a:avLst/>
            </a:prstGeom>
            <a:noFill/>
          </p:spPr>
          <p:txBody>
            <a:bodyPr wrap="square" rtlCol="0">
              <a:spAutoFit/>
            </a:bodyPr>
            <a:lstStyle/>
            <a:p>
              <a:pPr marL="342900" indent="-342900">
                <a:buFont typeface="Arial" panose="020B0604020202020204" pitchFamily="34" charset="0"/>
                <a:buChar char="•"/>
              </a:pPr>
              <a:r>
                <a:rPr lang="en-GB" altLang="ja-JP" dirty="0"/>
                <a:t>Input parameter for </a:t>
              </a:r>
              <a:r>
                <a:rPr lang="en-GB" altLang="ja-JP" b="1" dirty="0">
                  <a:solidFill>
                    <a:srgbClr val="FF0000"/>
                  </a:solidFill>
                </a:rPr>
                <a:t>vibration of vibrating base</a:t>
              </a:r>
              <a:r>
                <a:rPr lang="en-GB" altLang="ja-JP" dirty="0"/>
                <a:t> is controlled on PC </a:t>
              </a:r>
            </a:p>
            <a:p>
              <a:pPr marL="342900" indent="-342900">
                <a:buFont typeface="Arial" panose="020B0604020202020204" pitchFamily="34" charset="0"/>
                <a:buChar char="•"/>
              </a:pPr>
              <a:r>
                <a:rPr lang="en-GB" altLang="ja-JP" dirty="0"/>
                <a:t>Parameter adjustment included </a:t>
              </a:r>
            </a:p>
            <a:p>
              <a:r>
                <a:rPr lang="en-GB" altLang="ja-JP" dirty="0"/>
                <a:t>	-Range of frequency response experiment</a:t>
              </a:r>
            </a:p>
            <a:p>
              <a:r>
                <a:rPr lang="en-GB" altLang="ja-JP" dirty="0"/>
                <a:t>	-The increment of frequency 	response</a:t>
              </a:r>
            </a:p>
            <a:p>
              <a:r>
                <a:rPr lang="en-GB" altLang="ja-JP" dirty="0"/>
                <a:t>	-The amplitude of vibration </a:t>
              </a:r>
            </a:p>
          </p:txBody>
        </p:sp>
      </p:grpSp>
    </p:spTree>
    <p:extLst>
      <p:ext uri="{BB962C8B-B14F-4D97-AF65-F5344CB8AC3E}">
        <p14:creationId xmlns:p14="http://schemas.microsoft.com/office/powerpoint/2010/main" val="317054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8"/>
          <p:cNvSpPr/>
          <p:nvPr/>
        </p:nvSpPr>
        <p:spPr>
          <a:xfrm>
            <a:off x="0" y="-5933"/>
            <a:ext cx="9143999" cy="564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700" dirty="0">
                <a:solidFill>
                  <a:schemeClr val="tx1"/>
                </a:solidFill>
              </a:rPr>
              <a:t>METHODOLOGY </a:t>
            </a:r>
          </a:p>
        </p:txBody>
      </p:sp>
      <p:grpSp>
        <p:nvGrpSpPr>
          <p:cNvPr id="13" name="Group 12">
            <a:extLst>
              <a:ext uri="{FF2B5EF4-FFF2-40B4-BE49-F238E27FC236}">
                <a16:creationId xmlns:a16="http://schemas.microsoft.com/office/drawing/2014/main" id="{A043E2E6-1B11-49B9-999C-B8EDB83A5D5B}"/>
              </a:ext>
            </a:extLst>
          </p:cNvPr>
          <p:cNvGrpSpPr/>
          <p:nvPr/>
        </p:nvGrpSpPr>
        <p:grpSpPr>
          <a:xfrm>
            <a:off x="886818" y="728700"/>
            <a:ext cx="7645621" cy="4424285"/>
            <a:chOff x="886818" y="728700"/>
            <a:chExt cx="7645621" cy="4424285"/>
          </a:xfrm>
        </p:grpSpPr>
        <p:sp>
          <p:nvSpPr>
            <p:cNvPr id="22" name="角丸四角形 6">
              <a:extLst>
                <a:ext uri="{FF2B5EF4-FFF2-40B4-BE49-F238E27FC236}">
                  <a16:creationId xmlns:a16="http://schemas.microsoft.com/office/drawing/2014/main" id="{2BE85D69-4AAB-4815-A93B-3C90B701DA74}"/>
                </a:ext>
              </a:extLst>
            </p:cNvPr>
            <p:cNvSpPr/>
            <p:nvPr/>
          </p:nvSpPr>
          <p:spPr>
            <a:xfrm>
              <a:off x="1295635" y="728700"/>
              <a:ext cx="6552728" cy="437339"/>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altLang="ja-JP" sz="2400" dirty="0">
                  <a:solidFill>
                    <a:schemeClr val="tx1"/>
                  </a:solidFill>
                </a:rPr>
                <a:t>STEPS OF EXPERIMENT</a:t>
              </a:r>
              <a:endParaRPr kumimoji="1" lang="ja-JP" altLang="en-US" sz="2400" dirty="0">
                <a:solidFill>
                  <a:schemeClr val="tx1"/>
                </a:solidFill>
              </a:endParaRPr>
            </a:p>
          </p:txBody>
        </p:sp>
        <p:sp>
          <p:nvSpPr>
            <p:cNvPr id="9" name="Rectangle 8">
              <a:extLst>
                <a:ext uri="{FF2B5EF4-FFF2-40B4-BE49-F238E27FC236}">
                  <a16:creationId xmlns:a16="http://schemas.microsoft.com/office/drawing/2014/main" id="{F3574C81-5A64-4621-A176-25E5A9C5E821}"/>
                </a:ext>
              </a:extLst>
            </p:cNvPr>
            <p:cNvSpPr/>
            <p:nvPr/>
          </p:nvSpPr>
          <p:spPr>
            <a:xfrm>
              <a:off x="886818" y="1336556"/>
              <a:ext cx="7645621" cy="3816429"/>
            </a:xfrm>
            <a:prstGeom prst="rect">
              <a:avLst/>
            </a:prstGeom>
          </p:spPr>
          <p:txBody>
            <a:bodyPr wrap="square">
              <a:spAutoFit/>
            </a:bodyPr>
            <a:lstStyle/>
            <a:p>
              <a:pPr marL="285750" lvl="0" indent="-285750">
                <a:spcBef>
                  <a:spcPts val="1200"/>
                </a:spcBef>
                <a:spcAft>
                  <a:spcPts val="0"/>
                </a:spcAft>
                <a:buFont typeface="Arial" panose="020B0604020202020204" pitchFamily="34" charset="0"/>
                <a:buChar char="•"/>
              </a:pPr>
              <a:r>
                <a:rPr lang="en-GB" dirty="0">
                  <a:latin typeface="Arial" panose="020B0604020202020204" pitchFamily="34" charset="0"/>
                  <a:ea typeface="游明朝" panose="02020400000000000000" pitchFamily="18" charset="-128"/>
                  <a:cs typeface="Times New Roman" panose="02020603050405020304" pitchFamily="18" charset="0"/>
                </a:rPr>
                <a:t>Condition check of experimental apparatus</a:t>
              </a:r>
            </a:p>
            <a:p>
              <a:pPr marL="285750" lvl="0" indent="-285750">
                <a:spcBef>
                  <a:spcPts val="1200"/>
                </a:spcBef>
                <a:spcAft>
                  <a:spcPts val="0"/>
                </a:spcAft>
                <a:buFont typeface="Arial" panose="020B0604020202020204" pitchFamily="34" charset="0"/>
                <a:buChar char="•"/>
              </a:pPr>
              <a:r>
                <a:rPr lang="en-GB" dirty="0">
                  <a:latin typeface="Arial" panose="020B0604020202020204" pitchFamily="34" charset="0"/>
                  <a:ea typeface="游明朝" panose="02020400000000000000" pitchFamily="18" charset="-128"/>
                  <a:cs typeface="Times New Roman" panose="02020603050405020304" pitchFamily="18" charset="0"/>
                </a:rPr>
                <a:t>Constant variable for all experiments </a:t>
              </a:r>
            </a:p>
            <a:p>
              <a:pPr lvl="0">
                <a:spcBef>
                  <a:spcPts val="1200"/>
                </a:spcBef>
                <a:spcAft>
                  <a:spcPts val="0"/>
                </a:spcAft>
              </a:pPr>
              <a:r>
                <a:rPr lang="en-GB" dirty="0">
                  <a:latin typeface="Arial" panose="020B0604020202020204" pitchFamily="34" charset="0"/>
                  <a:ea typeface="游明朝" panose="02020400000000000000" pitchFamily="18" charset="-128"/>
                  <a:cs typeface="Times New Roman" panose="02020603050405020304" pitchFamily="18" charset="0"/>
                </a:rPr>
                <a:t>	Frequency Range : 20Hz ~ 40Hz</a:t>
              </a:r>
            </a:p>
            <a:p>
              <a:pPr lvl="0">
                <a:spcBef>
                  <a:spcPts val="1200"/>
                </a:spcBef>
                <a:spcAft>
                  <a:spcPts val="0"/>
                </a:spcAft>
              </a:pPr>
              <a:r>
                <a:rPr lang="en-GB" dirty="0">
                  <a:latin typeface="Arial" panose="020B0604020202020204" pitchFamily="34" charset="0"/>
                  <a:ea typeface="游明朝" panose="02020400000000000000" pitchFamily="18" charset="-128"/>
                  <a:cs typeface="Times New Roman" panose="02020603050405020304" pitchFamily="18" charset="0"/>
                </a:rPr>
                <a:t>	Frequency Increment : 1Hz</a:t>
              </a:r>
            </a:p>
            <a:p>
              <a:pPr marL="285750" lvl="0" indent="-285750">
                <a:spcBef>
                  <a:spcPts val="1200"/>
                </a:spcBef>
                <a:spcAft>
                  <a:spcPts val="0"/>
                </a:spcAft>
                <a:buFont typeface="Arial" panose="020B0604020202020204" pitchFamily="34" charset="0"/>
                <a:buChar char="•"/>
              </a:pPr>
              <a:r>
                <a:rPr lang="en-GB" dirty="0">
                  <a:latin typeface="Arial" panose="020B0604020202020204" pitchFamily="34" charset="0"/>
                  <a:ea typeface="游明朝" panose="02020400000000000000" pitchFamily="18" charset="-128"/>
                  <a:cs typeface="Times New Roman" panose="02020603050405020304" pitchFamily="18" charset="0"/>
                </a:rPr>
                <a:t>Manipulated variable </a:t>
              </a:r>
              <a:r>
                <a:rPr lang="ja-JP" altLang="en-US" dirty="0">
                  <a:latin typeface="Arial" panose="020B0604020202020204" pitchFamily="34" charset="0"/>
                  <a:ea typeface="游明朝" panose="02020400000000000000" pitchFamily="18" charset="-128"/>
                  <a:cs typeface="Times New Roman" panose="02020603050405020304" pitchFamily="18" charset="0"/>
                </a:rPr>
                <a:t>⇒ </a:t>
              </a:r>
              <a:r>
                <a:rPr lang="en-GB" altLang="ja-JP" dirty="0">
                  <a:latin typeface="Arial" panose="020B0604020202020204" pitchFamily="34" charset="0"/>
                  <a:ea typeface="游明朝" panose="02020400000000000000" pitchFamily="18" charset="-128"/>
                  <a:cs typeface="Times New Roman" panose="02020603050405020304" pitchFamily="18" charset="0"/>
                </a:rPr>
                <a:t>Circuit configurations</a:t>
              </a:r>
              <a:endParaRPr lang="en-GB" dirty="0">
                <a:latin typeface="Arial" panose="020B0604020202020204" pitchFamily="34" charset="0"/>
                <a:ea typeface="游明朝" panose="02020400000000000000" pitchFamily="18" charset="-128"/>
                <a:cs typeface="Times New Roman" panose="02020603050405020304" pitchFamily="18" charset="0"/>
              </a:endParaRPr>
            </a:p>
            <a:p>
              <a:pPr lvl="0">
                <a:spcBef>
                  <a:spcPts val="1200"/>
                </a:spcBef>
                <a:spcAft>
                  <a:spcPts val="0"/>
                </a:spcAft>
              </a:pPr>
              <a:r>
                <a:rPr lang="en-GB" dirty="0">
                  <a:latin typeface="Arial" panose="020B0604020202020204" pitchFamily="34" charset="0"/>
                  <a:ea typeface="游明朝" panose="02020400000000000000" pitchFamily="18" charset="-128"/>
                  <a:cs typeface="Times New Roman" panose="02020603050405020304" pitchFamily="18" charset="0"/>
                </a:rPr>
                <a:t>	1</a:t>
              </a:r>
              <a:r>
                <a:rPr lang="en-GB" baseline="30000" dirty="0">
                  <a:latin typeface="Arial" panose="020B0604020202020204" pitchFamily="34" charset="0"/>
                  <a:ea typeface="游明朝" panose="02020400000000000000" pitchFamily="18" charset="-128"/>
                  <a:cs typeface="Times New Roman" panose="02020603050405020304" pitchFamily="18" charset="0"/>
                </a:rPr>
                <a:t>st</a:t>
              </a:r>
              <a:r>
                <a:rPr lang="en-GB" dirty="0">
                  <a:latin typeface="Arial" panose="020B0604020202020204" pitchFamily="34" charset="0"/>
                  <a:ea typeface="游明朝" panose="02020400000000000000" pitchFamily="18" charset="-128"/>
                  <a:cs typeface="Times New Roman" panose="02020603050405020304" pitchFamily="18" charset="0"/>
                </a:rPr>
                <a:t> </a:t>
              </a:r>
              <a:r>
                <a:rPr lang="ja-JP" altLang="en-US" dirty="0">
                  <a:latin typeface="Arial" panose="020B0604020202020204" pitchFamily="34" charset="0"/>
                  <a:ea typeface="游明朝" panose="02020400000000000000" pitchFamily="18" charset="-128"/>
                  <a:cs typeface="Times New Roman" panose="02020603050405020304" pitchFamily="18" charset="0"/>
                </a:rPr>
                <a:t> </a:t>
              </a:r>
              <a:r>
                <a:rPr lang="en-GB" altLang="ja-JP" dirty="0">
                  <a:latin typeface="Arial" panose="020B0604020202020204" pitchFamily="34" charset="0"/>
                  <a:ea typeface="游明朝" panose="02020400000000000000" pitchFamily="18" charset="-128"/>
                  <a:cs typeface="Times New Roman" panose="02020603050405020304" pitchFamily="18" charset="0"/>
                </a:rPr>
                <a:t>:</a:t>
              </a:r>
              <a:r>
                <a:rPr lang="ja-JP" altLang="en-US" dirty="0">
                  <a:latin typeface="Arial" panose="020B0604020202020204" pitchFamily="34" charset="0"/>
                  <a:ea typeface="游明朝" panose="02020400000000000000" pitchFamily="18" charset="-128"/>
                  <a:cs typeface="Times New Roman" panose="02020603050405020304" pitchFamily="18" charset="0"/>
                </a:rPr>
                <a:t> </a:t>
              </a:r>
              <a:r>
                <a:rPr lang="en-GB" altLang="ja-JP" dirty="0">
                  <a:latin typeface="Arial" panose="020B0604020202020204" pitchFamily="34" charset="0"/>
                  <a:ea typeface="游明朝" panose="02020400000000000000" pitchFamily="18" charset="-128"/>
                  <a:cs typeface="Times New Roman" panose="02020603050405020304" pitchFamily="18" charset="0"/>
                </a:rPr>
                <a:t>Few cycle of experiment with </a:t>
              </a:r>
              <a:r>
                <a:rPr lang="en-GB" altLang="ja-JP" b="1" dirty="0">
                  <a:solidFill>
                    <a:srgbClr val="FF0000"/>
                  </a:solidFill>
                  <a:latin typeface="Arial" panose="020B0604020202020204" pitchFamily="34" charset="0"/>
                  <a:ea typeface="游明朝" panose="02020400000000000000" pitchFamily="18" charset="-128"/>
                  <a:cs typeface="Times New Roman" panose="02020603050405020304" pitchFamily="18" charset="0"/>
                </a:rPr>
                <a:t>short circuit </a:t>
              </a:r>
              <a:r>
                <a:rPr lang="en-GB" altLang="ja-JP" dirty="0">
                  <a:latin typeface="Arial" panose="020B0604020202020204" pitchFamily="34" charset="0"/>
                  <a:ea typeface="游明朝" panose="02020400000000000000" pitchFamily="18" charset="-128"/>
                  <a:cs typeface="Times New Roman" panose="02020603050405020304" pitchFamily="18" charset="0"/>
                </a:rPr>
                <a:t>configurations</a:t>
              </a:r>
            </a:p>
            <a:p>
              <a:pPr lvl="0">
                <a:spcBef>
                  <a:spcPts val="1200"/>
                </a:spcBef>
                <a:spcAft>
                  <a:spcPts val="0"/>
                </a:spcAft>
              </a:pPr>
              <a:r>
                <a:rPr lang="en-GB" altLang="ja-JP" dirty="0">
                  <a:latin typeface="Arial" panose="020B0604020202020204" pitchFamily="34" charset="0"/>
                  <a:ea typeface="游明朝" panose="02020400000000000000" pitchFamily="18" charset="-128"/>
                  <a:cs typeface="Times New Roman" panose="02020603050405020304" pitchFamily="18" charset="0"/>
                </a:rPr>
                <a:t>	2</a:t>
              </a:r>
              <a:r>
                <a:rPr lang="en-GB" altLang="ja-JP" baseline="30000" dirty="0">
                  <a:latin typeface="Arial" panose="020B0604020202020204" pitchFamily="34" charset="0"/>
                  <a:ea typeface="游明朝" panose="02020400000000000000" pitchFamily="18" charset="-128"/>
                  <a:cs typeface="Times New Roman" panose="02020603050405020304" pitchFamily="18" charset="0"/>
                </a:rPr>
                <a:t>nd</a:t>
              </a:r>
              <a:r>
                <a:rPr lang="en-GB" altLang="ja-JP" dirty="0">
                  <a:latin typeface="Arial" panose="020B0604020202020204" pitchFamily="34" charset="0"/>
                  <a:ea typeface="游明朝" panose="02020400000000000000" pitchFamily="18" charset="-128"/>
                  <a:cs typeface="Times New Roman" panose="02020603050405020304" pitchFamily="18" charset="0"/>
                </a:rPr>
                <a:t> : Few cycle of experiment with </a:t>
              </a:r>
              <a:r>
                <a:rPr lang="en-GB" altLang="ja-JP" b="1" dirty="0">
                  <a:solidFill>
                    <a:srgbClr val="FF0000"/>
                  </a:solidFill>
                  <a:latin typeface="Arial" panose="020B0604020202020204" pitchFamily="34" charset="0"/>
                  <a:ea typeface="游明朝" panose="02020400000000000000" pitchFamily="18" charset="-128"/>
                  <a:cs typeface="Times New Roman" panose="02020603050405020304" pitchFamily="18" charset="0"/>
                </a:rPr>
                <a:t>open circuit </a:t>
              </a:r>
              <a:r>
                <a:rPr lang="en-GB" altLang="ja-JP" dirty="0">
                  <a:latin typeface="Arial" panose="020B0604020202020204" pitchFamily="34" charset="0"/>
                  <a:ea typeface="游明朝" panose="02020400000000000000" pitchFamily="18" charset="-128"/>
                  <a:cs typeface="Times New Roman" panose="02020603050405020304" pitchFamily="18" charset="0"/>
                </a:rPr>
                <a:t>configurations</a:t>
              </a:r>
            </a:p>
            <a:p>
              <a:pPr lvl="0">
                <a:spcBef>
                  <a:spcPts val="1200"/>
                </a:spcBef>
                <a:spcAft>
                  <a:spcPts val="0"/>
                </a:spcAft>
              </a:pPr>
              <a:r>
                <a:rPr lang="en-GB" altLang="ja-JP" dirty="0">
                  <a:latin typeface="Arial" panose="020B0604020202020204" pitchFamily="34" charset="0"/>
                  <a:ea typeface="游明朝" panose="02020400000000000000" pitchFamily="18" charset="-128"/>
                  <a:cs typeface="Times New Roman" panose="02020603050405020304" pitchFamily="18" charset="0"/>
                </a:rPr>
                <a:t>	3</a:t>
              </a:r>
              <a:r>
                <a:rPr lang="en-GB" altLang="ja-JP" baseline="30000" dirty="0">
                  <a:latin typeface="Arial" panose="020B0604020202020204" pitchFamily="34" charset="0"/>
                  <a:ea typeface="游明朝" panose="02020400000000000000" pitchFamily="18" charset="-128"/>
                  <a:cs typeface="Times New Roman" panose="02020603050405020304" pitchFamily="18" charset="0"/>
                </a:rPr>
                <a:t>rd</a:t>
              </a:r>
              <a:r>
                <a:rPr lang="en-GB" altLang="ja-JP" dirty="0">
                  <a:latin typeface="Arial" panose="020B0604020202020204" pitchFamily="34" charset="0"/>
                  <a:ea typeface="游明朝" panose="02020400000000000000" pitchFamily="18" charset="-128"/>
                  <a:cs typeface="Times New Roman" panose="02020603050405020304" pitchFamily="18" charset="0"/>
                </a:rPr>
                <a:t>  : Few cycle of experiment with </a:t>
              </a:r>
              <a:r>
                <a:rPr lang="en-GB" altLang="ja-JP" b="1" dirty="0">
                  <a:solidFill>
                    <a:srgbClr val="FF0000"/>
                  </a:solidFill>
                  <a:latin typeface="Arial" panose="020B0604020202020204" pitchFamily="34" charset="0"/>
                  <a:ea typeface="游明朝" panose="02020400000000000000" pitchFamily="18" charset="-128"/>
                  <a:cs typeface="Times New Roman" panose="02020603050405020304" pitchFamily="18" charset="0"/>
                </a:rPr>
                <a:t>alternate circuit </a:t>
              </a:r>
              <a:r>
                <a:rPr lang="en-GB" altLang="ja-JP" dirty="0">
                  <a:latin typeface="Arial" panose="020B0604020202020204" pitchFamily="34" charset="0"/>
                  <a:ea typeface="游明朝" panose="02020400000000000000" pitchFamily="18" charset="-128"/>
                  <a:cs typeface="Times New Roman" panose="02020603050405020304" pitchFamily="18" charset="0"/>
                </a:rPr>
                <a:t>configurations </a:t>
              </a:r>
              <a:endParaRPr lang="en-GB" dirty="0">
                <a:latin typeface="Arial" panose="020B0604020202020204" pitchFamily="34" charset="0"/>
                <a:ea typeface="游明朝" panose="02020400000000000000" pitchFamily="18" charset="-128"/>
                <a:cs typeface="Times New Roman" panose="02020603050405020304" pitchFamily="18" charset="0"/>
              </a:endParaRPr>
            </a:p>
            <a:p>
              <a:pPr marL="285750" lvl="0" indent="-285750">
                <a:spcBef>
                  <a:spcPts val="1200"/>
                </a:spcBef>
                <a:spcAft>
                  <a:spcPts val="0"/>
                </a:spcAft>
                <a:buFont typeface="Arial" panose="020B0604020202020204" pitchFamily="34" charset="0"/>
                <a:buChar char="•"/>
              </a:pPr>
              <a:endParaRPr lang="en-GB" dirty="0">
                <a:latin typeface="Arial" panose="020B0604020202020204" pitchFamily="34" charset="0"/>
                <a:ea typeface="游明朝" panose="02020400000000000000" pitchFamily="18" charset="-128"/>
                <a:cs typeface="Times New Roman" panose="02020603050405020304" pitchFamily="18" charset="0"/>
              </a:endParaRPr>
            </a:p>
          </p:txBody>
        </p:sp>
      </p:grpSp>
      <p:grpSp>
        <p:nvGrpSpPr>
          <p:cNvPr id="12" name="Group 11">
            <a:extLst>
              <a:ext uri="{FF2B5EF4-FFF2-40B4-BE49-F238E27FC236}">
                <a16:creationId xmlns:a16="http://schemas.microsoft.com/office/drawing/2014/main" id="{FAFB9543-0A9A-4953-AF1B-1602BC5C14CE}"/>
              </a:ext>
            </a:extLst>
          </p:cNvPr>
          <p:cNvGrpSpPr/>
          <p:nvPr/>
        </p:nvGrpSpPr>
        <p:grpSpPr>
          <a:xfrm>
            <a:off x="985163" y="4941168"/>
            <a:ext cx="7173671" cy="1585806"/>
            <a:chOff x="981267" y="4327470"/>
            <a:chExt cx="7173671" cy="1585806"/>
          </a:xfrm>
        </p:grpSpPr>
        <p:sp>
          <p:nvSpPr>
            <p:cNvPr id="24" name="角丸四角形 214">
              <a:extLst>
                <a:ext uri="{FF2B5EF4-FFF2-40B4-BE49-F238E27FC236}">
                  <a16:creationId xmlns:a16="http://schemas.microsoft.com/office/drawing/2014/main" id="{AE4C3F47-3303-4B03-A064-889E74D692FE}"/>
                </a:ext>
              </a:extLst>
            </p:cNvPr>
            <p:cNvSpPr/>
            <p:nvPr/>
          </p:nvSpPr>
          <p:spPr>
            <a:xfrm>
              <a:off x="1291737" y="4327470"/>
              <a:ext cx="6552728" cy="496400"/>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2400" dirty="0">
                  <a:solidFill>
                    <a:schemeClr val="tx1"/>
                  </a:solidFill>
                </a:rPr>
                <a:t>REPEATABILITY OF FREQUENCY RESPONSE </a:t>
              </a:r>
              <a:endParaRPr kumimoji="1" lang="ja-JP" altLang="en-US" sz="2400" dirty="0">
                <a:solidFill>
                  <a:schemeClr val="tx1"/>
                </a:solidFill>
              </a:endParaRPr>
            </a:p>
          </p:txBody>
        </p:sp>
        <p:sp>
          <p:nvSpPr>
            <p:cNvPr id="10" name="Rectangle 9">
              <a:extLst>
                <a:ext uri="{FF2B5EF4-FFF2-40B4-BE49-F238E27FC236}">
                  <a16:creationId xmlns:a16="http://schemas.microsoft.com/office/drawing/2014/main" id="{CF9F7D50-AC38-46EB-BDFC-37B90C4F6075}"/>
                </a:ext>
              </a:extLst>
            </p:cNvPr>
            <p:cNvSpPr/>
            <p:nvPr/>
          </p:nvSpPr>
          <p:spPr>
            <a:xfrm>
              <a:off x="1995394" y="4879945"/>
              <a:ext cx="5145415" cy="400110"/>
            </a:xfrm>
            <a:prstGeom prst="rect">
              <a:avLst/>
            </a:prstGeom>
          </p:spPr>
          <p:txBody>
            <a:bodyPr wrap="square">
              <a:spAutoFit/>
            </a:bodyPr>
            <a:lstStyle/>
            <a:p>
              <a:r>
                <a:rPr lang="en-US" sz="2000" b="1" dirty="0">
                  <a:ea typeface="游明朝" panose="02020400000000000000" pitchFamily="18" charset="-128"/>
                  <a:cs typeface="Times New Roman" panose="02020603050405020304" pitchFamily="18" charset="0"/>
                </a:rPr>
                <a:t>To qualify the reliability of the obtained result</a:t>
              </a:r>
              <a:endParaRPr lang="en-GB" sz="2000" b="1" dirty="0"/>
            </a:p>
          </p:txBody>
        </p:sp>
        <p:sp>
          <p:nvSpPr>
            <p:cNvPr id="11" name="Rectangle 10">
              <a:extLst>
                <a:ext uri="{FF2B5EF4-FFF2-40B4-BE49-F238E27FC236}">
                  <a16:creationId xmlns:a16="http://schemas.microsoft.com/office/drawing/2014/main" id="{C6054B49-86B2-4FE6-B1C9-BB57AB47C64C}"/>
                </a:ext>
              </a:extLst>
            </p:cNvPr>
            <p:cNvSpPr/>
            <p:nvPr/>
          </p:nvSpPr>
          <p:spPr>
            <a:xfrm>
              <a:off x="981267" y="5266945"/>
              <a:ext cx="7173671" cy="646331"/>
            </a:xfrm>
            <a:prstGeom prst="rect">
              <a:avLst/>
            </a:prstGeom>
          </p:spPr>
          <p:txBody>
            <a:bodyPr wrap="square">
              <a:spAutoFit/>
            </a:bodyPr>
            <a:lstStyle/>
            <a:p>
              <a:pPr indent="270510" algn="ctr">
                <a:spcBef>
                  <a:spcPts val="1200"/>
                </a:spcBef>
                <a:spcAft>
                  <a:spcPts val="2000"/>
                </a:spcAft>
              </a:pPr>
              <a:r>
                <a:rPr lang="en-US" dirty="0">
                  <a:ea typeface="游明朝" panose="02020400000000000000" pitchFamily="18" charset="-128"/>
                  <a:cs typeface="Times New Roman" panose="02020603050405020304" pitchFamily="18" charset="0"/>
                </a:rPr>
                <a:t>the frequency response is carried out without changing any parameter including the circuit configuration for few cycle.</a:t>
              </a:r>
              <a:endParaRPr lang="en-GB" dirty="0">
                <a:ea typeface="游明朝" panose="02020400000000000000" pitchFamily="18" charset="-128"/>
                <a:cs typeface="Times New Roman" panose="02020603050405020304" pitchFamily="18" charset="0"/>
              </a:endParaRPr>
            </a:p>
          </p:txBody>
        </p:sp>
      </p:grpSp>
      <p:sp>
        <p:nvSpPr>
          <p:cNvPr id="2" name="Slide Number Placeholder 1">
            <a:extLst>
              <a:ext uri="{FF2B5EF4-FFF2-40B4-BE49-F238E27FC236}">
                <a16:creationId xmlns:a16="http://schemas.microsoft.com/office/drawing/2014/main" id="{BECBC546-3DFF-4751-8C1F-84F19970C583}"/>
              </a:ext>
            </a:extLst>
          </p:cNvPr>
          <p:cNvSpPr>
            <a:spLocks noGrp="1"/>
          </p:cNvSpPr>
          <p:nvPr>
            <p:ph type="sldNum" sz="quarter" idx="12"/>
          </p:nvPr>
        </p:nvSpPr>
        <p:spPr/>
        <p:txBody>
          <a:bodyPr/>
          <a:lstStyle/>
          <a:p>
            <a:fld id="{B3561BA9-CDCF-4958-B8AB-66F3BF063E13}"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9E62981-8843-439D-9AB1-31E328EF101E}"/>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561BA9-CDCF-4958-B8AB-66F3BF063E13}" type="slidenum">
              <a:rPr lang="en-US" smtClean="0"/>
              <a:pPr/>
              <a:t>7</a:t>
            </a:fld>
            <a:endParaRPr lang="en-US"/>
          </a:p>
        </p:txBody>
      </p:sp>
      <p:sp>
        <p:nvSpPr>
          <p:cNvPr id="4" name="Rectangle 3">
            <a:extLst>
              <a:ext uri="{FF2B5EF4-FFF2-40B4-BE49-F238E27FC236}">
                <a16:creationId xmlns:a16="http://schemas.microsoft.com/office/drawing/2014/main" id="{C7F3E58F-C0F6-4E09-A9D2-3DB54859AAB7}"/>
              </a:ext>
            </a:extLst>
          </p:cNvPr>
          <p:cNvSpPr/>
          <p:nvPr/>
        </p:nvSpPr>
        <p:spPr>
          <a:xfrm>
            <a:off x="0" y="-73572"/>
            <a:ext cx="9144000" cy="564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2700" dirty="0">
                <a:solidFill>
                  <a:schemeClr val="tx1"/>
                </a:solidFill>
                <a:effectLst>
                  <a:outerShdw blurRad="38100" dist="38100" dir="2700000" algn="tl">
                    <a:srgbClr val="000000">
                      <a:alpha val="43137"/>
                    </a:srgbClr>
                  </a:outerShdw>
                </a:effectLst>
              </a:rPr>
              <a:t>EXPERIMENTAL RESULT</a:t>
            </a:r>
            <a:endParaRPr lang="ja-JP" altLang="en-US" sz="2700" dirty="0">
              <a:solidFill>
                <a:schemeClr val="tx1"/>
              </a:solidFill>
              <a:effectLst>
                <a:outerShdw blurRad="38100" dist="38100" dir="2700000" algn="tl">
                  <a:srgbClr val="000000">
                    <a:alpha val="43137"/>
                  </a:srgbClr>
                </a:outerShdw>
              </a:effectLst>
            </a:endParaRPr>
          </a:p>
        </p:txBody>
      </p:sp>
      <p:sp>
        <p:nvSpPr>
          <p:cNvPr id="5" name="Slide Number Placeholder 57">
            <a:extLst>
              <a:ext uri="{FF2B5EF4-FFF2-40B4-BE49-F238E27FC236}">
                <a16:creationId xmlns:a16="http://schemas.microsoft.com/office/drawing/2014/main" id="{14843AC3-5C5C-4FE5-8AD7-5240E9A1A227}"/>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561BA9-CDCF-4958-B8AB-66F3BF063E13}" type="slidenum">
              <a:rPr lang="en-US" smtClean="0"/>
              <a:pPr/>
              <a:t>7</a:t>
            </a:fld>
            <a:endParaRPr lang="en-US"/>
          </a:p>
        </p:txBody>
      </p:sp>
      <p:sp>
        <p:nvSpPr>
          <p:cNvPr id="6" name="角丸四角形 6">
            <a:extLst>
              <a:ext uri="{FF2B5EF4-FFF2-40B4-BE49-F238E27FC236}">
                <a16:creationId xmlns:a16="http://schemas.microsoft.com/office/drawing/2014/main" id="{26F6C6F6-72F4-40A4-91AA-8FA097D42D97}"/>
              </a:ext>
            </a:extLst>
          </p:cNvPr>
          <p:cNvSpPr/>
          <p:nvPr/>
        </p:nvSpPr>
        <p:spPr>
          <a:xfrm>
            <a:off x="524712" y="692696"/>
            <a:ext cx="8295760" cy="437339"/>
          </a:xfrm>
          <a:prstGeom prst="roundRect">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altLang="ja-JP" sz="2800" dirty="0">
                <a:solidFill>
                  <a:schemeClr val="tx1"/>
                </a:solidFill>
              </a:rPr>
              <a:t>ALTERNATE CIRCUIT CONFIGURATIONS</a:t>
            </a:r>
            <a:endParaRPr kumimoji="1" lang="ja-JP" altLang="en-US" sz="2800" dirty="0">
              <a:solidFill>
                <a:schemeClr val="tx1"/>
              </a:solidFill>
            </a:endParaRPr>
          </a:p>
        </p:txBody>
      </p:sp>
      <p:grpSp>
        <p:nvGrpSpPr>
          <p:cNvPr id="10" name="Group 9">
            <a:extLst>
              <a:ext uri="{FF2B5EF4-FFF2-40B4-BE49-F238E27FC236}">
                <a16:creationId xmlns:a16="http://schemas.microsoft.com/office/drawing/2014/main" id="{70C01ED4-F429-4AC9-8CCF-C84E5A8F13F6}"/>
              </a:ext>
            </a:extLst>
          </p:cNvPr>
          <p:cNvGrpSpPr/>
          <p:nvPr/>
        </p:nvGrpSpPr>
        <p:grpSpPr>
          <a:xfrm>
            <a:off x="701570" y="5258933"/>
            <a:ext cx="7740860" cy="1142502"/>
            <a:chOff x="971600" y="4731534"/>
            <a:chExt cx="7740860" cy="1142502"/>
          </a:xfrm>
        </p:grpSpPr>
        <p:grpSp>
          <p:nvGrpSpPr>
            <p:cNvPr id="11" name="グループ化 1">
              <a:extLst>
                <a:ext uri="{FF2B5EF4-FFF2-40B4-BE49-F238E27FC236}">
                  <a16:creationId xmlns:a16="http://schemas.microsoft.com/office/drawing/2014/main" id="{E1A196A9-A8CC-4F6C-828E-19004E286FFE}"/>
                </a:ext>
              </a:extLst>
            </p:cNvPr>
            <p:cNvGrpSpPr/>
            <p:nvPr/>
          </p:nvGrpSpPr>
          <p:grpSpPr>
            <a:xfrm>
              <a:off x="971600" y="4731534"/>
              <a:ext cx="7740860" cy="1142502"/>
              <a:chOff x="190614" y="3811040"/>
              <a:chExt cx="4067941" cy="1142502"/>
            </a:xfrm>
          </p:grpSpPr>
          <p:sp>
            <p:nvSpPr>
              <p:cNvPr id="13" name="Rectangle 12">
                <a:extLst>
                  <a:ext uri="{FF2B5EF4-FFF2-40B4-BE49-F238E27FC236}">
                    <a16:creationId xmlns:a16="http://schemas.microsoft.com/office/drawing/2014/main" id="{C639A1FA-CA9D-4F41-83B1-A7796197B438}"/>
                  </a:ext>
                </a:extLst>
              </p:cNvPr>
              <p:cNvSpPr/>
              <p:nvPr/>
            </p:nvSpPr>
            <p:spPr>
              <a:xfrm>
                <a:off x="190614" y="3811040"/>
                <a:ext cx="4067941" cy="400110"/>
              </a:xfrm>
              <a:prstGeom prst="rect">
                <a:avLst/>
              </a:prstGeom>
              <a:solidFill>
                <a:schemeClr val="accent1">
                  <a:lumMod val="20000"/>
                  <a:lumOff val="80000"/>
                </a:schemeClr>
              </a:solidFill>
            </p:spPr>
            <p:txBody>
              <a:bodyPr wrap="square">
                <a:spAutoFit/>
              </a:bodyPr>
              <a:lstStyle/>
              <a:p>
                <a:pPr algn="ctr"/>
                <a:r>
                  <a:rPr lang="en-GB" altLang="ja-JP" sz="2000" b="1" dirty="0"/>
                  <a:t>EXPERIMENTAL VALUE OF RESONANCE FREQUENCY, f</a:t>
                </a:r>
                <a:endParaRPr lang="ja-JP" altLang="en-US" sz="2000" b="1" dirty="0"/>
              </a:p>
            </p:txBody>
          </p:sp>
          <p:sp>
            <p:nvSpPr>
              <p:cNvPr id="14" name="テキスト ボックス 864">
                <a:extLst>
                  <a:ext uri="{FF2B5EF4-FFF2-40B4-BE49-F238E27FC236}">
                    <a16:creationId xmlns:a16="http://schemas.microsoft.com/office/drawing/2014/main" id="{E3557AF4-E360-4FDA-BC62-32CE4008C758}"/>
                  </a:ext>
                </a:extLst>
              </p:cNvPr>
              <p:cNvSpPr txBox="1"/>
              <p:nvPr/>
            </p:nvSpPr>
            <p:spPr>
              <a:xfrm>
                <a:off x="190614" y="4245656"/>
                <a:ext cx="4067941" cy="707886"/>
              </a:xfrm>
              <a:prstGeom prst="rect">
                <a:avLst/>
              </a:prstGeom>
              <a:noFill/>
              <a:ln w="19050">
                <a:solidFill>
                  <a:schemeClr val="accent1">
                    <a:lumMod val="20000"/>
                    <a:lumOff val="80000"/>
                  </a:schemeClr>
                </a:solidFill>
              </a:ln>
            </p:spPr>
            <p:txBody>
              <a:bodyPr wrap="square" rtlCol="0">
                <a:spAutoFit/>
              </a:bodyPr>
              <a:lstStyle/>
              <a:p>
                <a:pPr algn="ctr"/>
                <a:r>
                  <a:rPr lang="en-GB" sz="2000" dirty="0"/>
                  <a:t>SHORT CIRCUIT			OPEN CIRCUIT </a:t>
                </a:r>
              </a:p>
              <a:p>
                <a:pPr algn="ctr"/>
                <a:r>
                  <a:rPr lang="en-GB" sz="2000" dirty="0"/>
                  <a:t>29.174Hz				29.512Hz</a:t>
                </a:r>
              </a:p>
            </p:txBody>
          </p:sp>
        </p:grpSp>
        <p:sp>
          <p:nvSpPr>
            <p:cNvPr id="12" name="Half Frame 11">
              <a:extLst>
                <a:ext uri="{FF2B5EF4-FFF2-40B4-BE49-F238E27FC236}">
                  <a16:creationId xmlns:a16="http://schemas.microsoft.com/office/drawing/2014/main" id="{FCB5A355-69DE-4F75-944E-83580BB2FDE0}"/>
                </a:ext>
              </a:extLst>
            </p:cNvPr>
            <p:cNvSpPr/>
            <p:nvPr/>
          </p:nvSpPr>
          <p:spPr>
            <a:xfrm rot="19006709">
              <a:off x="4763293" y="5300311"/>
              <a:ext cx="396044" cy="400110"/>
            </a:xfrm>
            <a:prstGeom prst="halfFrame">
              <a:avLst>
                <a:gd name="adj1" fmla="val 11537"/>
                <a:gd name="adj2" fmla="val 128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 name="Slide Number Placeholder 1">
            <a:extLst>
              <a:ext uri="{FF2B5EF4-FFF2-40B4-BE49-F238E27FC236}">
                <a16:creationId xmlns:a16="http://schemas.microsoft.com/office/drawing/2014/main" id="{C5BA154B-0A5E-4026-8C89-3FEA81094C0B}"/>
              </a:ext>
            </a:extLst>
          </p:cNvPr>
          <p:cNvSpPr>
            <a:spLocks noGrp="1"/>
          </p:cNvSpPr>
          <p:nvPr>
            <p:ph type="sldNum" sz="quarter" idx="12"/>
          </p:nvPr>
        </p:nvSpPr>
        <p:spPr/>
        <p:txBody>
          <a:bodyPr/>
          <a:lstStyle/>
          <a:p>
            <a:fld id="{B3561BA9-CDCF-4958-B8AB-66F3BF063E13}" type="slidenum">
              <a:rPr lang="en-US" smtClean="0"/>
              <a:t>7</a:t>
            </a:fld>
            <a:endParaRPr lang="en-US"/>
          </a:p>
        </p:txBody>
      </p:sp>
      <p:grpSp>
        <p:nvGrpSpPr>
          <p:cNvPr id="25" name="Group 24">
            <a:extLst>
              <a:ext uri="{FF2B5EF4-FFF2-40B4-BE49-F238E27FC236}">
                <a16:creationId xmlns:a16="http://schemas.microsoft.com/office/drawing/2014/main" id="{9AF63040-EDDD-4B94-B2D0-EACD43379E28}"/>
              </a:ext>
            </a:extLst>
          </p:cNvPr>
          <p:cNvGrpSpPr/>
          <p:nvPr/>
        </p:nvGrpSpPr>
        <p:grpSpPr>
          <a:xfrm>
            <a:off x="197439" y="1219788"/>
            <a:ext cx="8749122" cy="3719104"/>
            <a:chOff x="197439" y="1219788"/>
            <a:chExt cx="8749122" cy="3719104"/>
          </a:xfrm>
        </p:grpSpPr>
        <p:grpSp>
          <p:nvGrpSpPr>
            <p:cNvPr id="9" name="Group 8">
              <a:extLst>
                <a:ext uri="{FF2B5EF4-FFF2-40B4-BE49-F238E27FC236}">
                  <a16:creationId xmlns:a16="http://schemas.microsoft.com/office/drawing/2014/main" id="{F9DC69A3-A0BA-4441-BA20-67FF2A1C0406}"/>
                </a:ext>
              </a:extLst>
            </p:cNvPr>
            <p:cNvGrpSpPr/>
            <p:nvPr/>
          </p:nvGrpSpPr>
          <p:grpSpPr>
            <a:xfrm>
              <a:off x="197439" y="1219788"/>
              <a:ext cx="8749122" cy="3719104"/>
              <a:chOff x="402030" y="1302978"/>
              <a:chExt cx="7961679" cy="3384375"/>
            </a:xfrm>
          </p:grpSpPr>
          <p:pic>
            <p:nvPicPr>
              <p:cNvPr id="7" name="Picture 6">
                <a:extLst>
                  <a:ext uri="{FF2B5EF4-FFF2-40B4-BE49-F238E27FC236}">
                    <a16:creationId xmlns:a16="http://schemas.microsoft.com/office/drawing/2014/main" id="{950830A3-5828-43F8-863D-49495D6C0BCA}"/>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02030" y="1302978"/>
                <a:ext cx="4199082" cy="3384375"/>
              </a:xfrm>
              <a:prstGeom prst="rect">
                <a:avLst/>
              </a:prstGeom>
              <a:noFill/>
              <a:ln>
                <a:noFill/>
              </a:ln>
            </p:spPr>
          </p:pic>
          <p:pic>
            <p:nvPicPr>
              <p:cNvPr id="8" name="Picture 7">
                <a:extLst>
                  <a:ext uri="{FF2B5EF4-FFF2-40B4-BE49-F238E27FC236}">
                    <a16:creationId xmlns:a16="http://schemas.microsoft.com/office/drawing/2014/main" id="{5035620F-34E3-4B5A-A9A3-D6089420DEDA}"/>
                  </a:ext>
                </a:extLst>
              </p:cNvPr>
              <p:cNvPicPr/>
              <p:nvPr/>
            </p:nvPicPr>
            <p:blipFill rotWithShape="1">
              <a:blip r:embed="rId3" cstate="print">
                <a:extLst>
                  <a:ext uri="{28A0092B-C50C-407E-A947-70E740481C1C}">
                    <a14:useLocalDpi xmlns:a14="http://schemas.microsoft.com/office/drawing/2010/main" val="0"/>
                  </a:ext>
                </a:extLst>
              </a:blip>
              <a:srcRect b="1772"/>
              <a:stretch/>
            </p:blipFill>
            <p:spPr bwMode="auto">
              <a:xfrm>
                <a:off x="4792291" y="1396044"/>
                <a:ext cx="3571418" cy="3246225"/>
              </a:xfrm>
              <a:prstGeom prst="rect">
                <a:avLst/>
              </a:prstGeom>
              <a:noFill/>
              <a:ln>
                <a:noFill/>
              </a:ln>
              <a:extLst>
                <a:ext uri="{53640926-AAD7-44D8-BBD7-CCE9431645EC}">
                  <a14:shadowObscured xmlns:a14="http://schemas.microsoft.com/office/drawing/2010/main"/>
                </a:ext>
              </a:extLst>
            </p:spPr>
          </p:pic>
        </p:grpSp>
        <p:grpSp>
          <p:nvGrpSpPr>
            <p:cNvPr id="17" name="Group 16">
              <a:extLst>
                <a:ext uri="{FF2B5EF4-FFF2-40B4-BE49-F238E27FC236}">
                  <a16:creationId xmlns:a16="http://schemas.microsoft.com/office/drawing/2014/main" id="{C548E600-CDC5-47FD-B5F8-E0E2ED2F01AE}"/>
                </a:ext>
              </a:extLst>
            </p:cNvPr>
            <p:cNvGrpSpPr/>
            <p:nvPr/>
          </p:nvGrpSpPr>
          <p:grpSpPr>
            <a:xfrm>
              <a:off x="7090606" y="1343563"/>
              <a:ext cx="792088" cy="190345"/>
              <a:chOff x="7902370" y="1322059"/>
              <a:chExt cx="792088" cy="190345"/>
            </a:xfrm>
          </p:grpSpPr>
          <p:sp>
            <p:nvSpPr>
              <p:cNvPr id="16" name="Rectangle 15">
                <a:extLst>
                  <a:ext uri="{FF2B5EF4-FFF2-40B4-BE49-F238E27FC236}">
                    <a16:creationId xmlns:a16="http://schemas.microsoft.com/office/drawing/2014/main" id="{EB9C3B44-7BB8-4AE7-AB28-67DD5A5BA69F}"/>
                  </a:ext>
                </a:extLst>
              </p:cNvPr>
              <p:cNvSpPr/>
              <p:nvPr/>
            </p:nvSpPr>
            <p:spPr>
              <a:xfrm>
                <a:off x="7902370" y="1379033"/>
                <a:ext cx="792088"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CED9F63B-C39F-4D10-82FD-92BBF7E66D80}"/>
                  </a:ext>
                </a:extLst>
              </p:cNvPr>
              <p:cNvPicPr/>
              <p:nvPr/>
            </p:nvPicPr>
            <p:blipFill rotWithShape="1">
              <a:blip r:embed="rId3" cstate="print">
                <a:extLst>
                  <a:ext uri="{28A0092B-C50C-407E-A947-70E740481C1C}">
                    <a14:useLocalDpi xmlns:a14="http://schemas.microsoft.com/office/drawing/2010/main" val="0"/>
                  </a:ext>
                </a:extLst>
              </a:blip>
              <a:srcRect l="56209" r="36451" b="94759"/>
              <a:stretch/>
            </p:blipFill>
            <p:spPr bwMode="auto">
              <a:xfrm>
                <a:off x="8154398" y="1322059"/>
                <a:ext cx="288032" cy="190345"/>
              </a:xfrm>
              <a:prstGeom prst="rect">
                <a:avLst/>
              </a:prstGeom>
              <a:noFill/>
              <a:ln>
                <a:noFill/>
              </a:ln>
              <a:extLst>
                <a:ext uri="{53640926-AAD7-44D8-BBD7-CCE9431645EC}">
                  <a14:shadowObscured xmlns:a14="http://schemas.microsoft.com/office/drawing/2010/main"/>
                </a:ext>
              </a:extLst>
            </p:spPr>
          </p:pic>
        </p:grpSp>
        <p:grpSp>
          <p:nvGrpSpPr>
            <p:cNvPr id="24" name="Group 23">
              <a:extLst>
                <a:ext uri="{FF2B5EF4-FFF2-40B4-BE49-F238E27FC236}">
                  <a16:creationId xmlns:a16="http://schemas.microsoft.com/office/drawing/2014/main" id="{DA619C70-73DB-47FE-A75D-C2AC177F5E3B}"/>
                </a:ext>
              </a:extLst>
            </p:cNvPr>
            <p:cNvGrpSpPr/>
            <p:nvPr/>
          </p:nvGrpSpPr>
          <p:grpSpPr>
            <a:xfrm>
              <a:off x="6305994" y="1755335"/>
              <a:ext cx="678244" cy="144016"/>
              <a:chOff x="6305994" y="1755335"/>
              <a:chExt cx="678244" cy="144016"/>
            </a:xfrm>
          </p:grpSpPr>
          <p:grpSp>
            <p:nvGrpSpPr>
              <p:cNvPr id="22" name="Group 21">
                <a:extLst>
                  <a:ext uri="{FF2B5EF4-FFF2-40B4-BE49-F238E27FC236}">
                    <a16:creationId xmlns:a16="http://schemas.microsoft.com/office/drawing/2014/main" id="{A4576606-AEED-45C9-81A7-AF8D4FD88C66}"/>
                  </a:ext>
                </a:extLst>
              </p:cNvPr>
              <p:cNvGrpSpPr/>
              <p:nvPr/>
            </p:nvGrpSpPr>
            <p:grpSpPr>
              <a:xfrm>
                <a:off x="6305994" y="1755335"/>
                <a:ext cx="678244" cy="144016"/>
                <a:chOff x="8154473" y="3099469"/>
                <a:chExt cx="678244" cy="144016"/>
              </a:xfrm>
            </p:grpSpPr>
            <p:sp>
              <p:nvSpPr>
                <p:cNvPr id="19" name="Rectangle 18">
                  <a:extLst>
                    <a:ext uri="{FF2B5EF4-FFF2-40B4-BE49-F238E27FC236}">
                      <a16:creationId xmlns:a16="http://schemas.microsoft.com/office/drawing/2014/main" id="{97F7769C-4ADC-4D71-8130-1FE257BB1C89}"/>
                    </a:ext>
                  </a:extLst>
                </p:cNvPr>
                <p:cNvSpPr/>
                <p:nvPr/>
              </p:nvSpPr>
              <p:spPr>
                <a:xfrm>
                  <a:off x="8154473" y="3099469"/>
                  <a:ext cx="678244"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8A14A81B-7253-44C4-A388-1DA9A74BCDF3}"/>
                    </a:ext>
                  </a:extLst>
                </p:cNvPr>
                <p:cNvPicPr/>
                <p:nvPr/>
              </p:nvPicPr>
              <p:blipFill rotWithShape="1">
                <a:blip r:embed="rId3" cstate="print">
                  <a:extLst>
                    <a:ext uri="{28A0092B-C50C-407E-A947-70E740481C1C}">
                      <a14:useLocalDpi xmlns:a14="http://schemas.microsoft.com/office/drawing/2010/main" val="0"/>
                    </a:ext>
                  </a:extLst>
                </a:blip>
                <a:srcRect l="37401" t="11568" r="54721" b="84467"/>
                <a:stretch/>
              </p:blipFill>
              <p:spPr bwMode="auto">
                <a:xfrm>
                  <a:off x="8415501" y="3099469"/>
                  <a:ext cx="309204" cy="144016"/>
                </a:xfrm>
                <a:prstGeom prst="rect">
                  <a:avLst/>
                </a:prstGeom>
                <a:noFill/>
                <a:ln>
                  <a:noFill/>
                </a:ln>
                <a:extLst>
                  <a:ext uri="{53640926-AAD7-44D8-BBD7-CCE9431645EC}">
                    <a14:shadowObscured xmlns:a14="http://schemas.microsoft.com/office/drawing/2010/main"/>
                  </a:ext>
                </a:extLst>
              </p:spPr>
            </p:pic>
          </p:grpSp>
          <p:sp>
            <p:nvSpPr>
              <p:cNvPr id="23" name="Rectangle 22">
                <a:extLst>
                  <a:ext uri="{FF2B5EF4-FFF2-40B4-BE49-F238E27FC236}">
                    <a16:creationId xmlns:a16="http://schemas.microsoft.com/office/drawing/2014/main" id="{30A6EA35-98FD-45CA-96C8-120605A2A06A}"/>
                  </a:ext>
                </a:extLst>
              </p:cNvPr>
              <p:cNvSpPr/>
              <p:nvPr/>
            </p:nvSpPr>
            <p:spPr>
              <a:xfrm>
                <a:off x="6853366" y="1822015"/>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62590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1EC1F8F0-18DD-4488-AFB7-EE0B37CB1AD7}"/>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561BA9-CDCF-4958-B8AB-66F3BF063E13}" type="slidenum">
              <a:rPr lang="en-US" smtClean="0"/>
              <a:pPr/>
              <a:t>8</a:t>
            </a:fld>
            <a:endParaRPr lang="en-US"/>
          </a:p>
        </p:txBody>
      </p:sp>
      <p:sp>
        <p:nvSpPr>
          <p:cNvPr id="4" name="Rectangle 38">
            <a:extLst>
              <a:ext uri="{FF2B5EF4-FFF2-40B4-BE49-F238E27FC236}">
                <a16:creationId xmlns:a16="http://schemas.microsoft.com/office/drawing/2014/main" id="{EADC9470-45C8-4B58-A250-683A2B56654B}"/>
              </a:ext>
            </a:extLst>
          </p:cNvPr>
          <p:cNvSpPr/>
          <p:nvPr/>
        </p:nvSpPr>
        <p:spPr>
          <a:xfrm>
            <a:off x="0" y="-5933"/>
            <a:ext cx="9143999"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tx1"/>
                </a:solidFill>
              </a:rPr>
              <a:t>THEORETICAL CALCULATION OF RESONANCE FREQUENCY 1 </a:t>
            </a:r>
            <a:endParaRPr lang="en-MY" sz="2700" dirty="0">
              <a:solidFill>
                <a:schemeClr val="tx1"/>
              </a:solidFill>
            </a:endParaRPr>
          </a:p>
        </p:txBody>
      </p:sp>
      <p:grpSp>
        <p:nvGrpSpPr>
          <p:cNvPr id="33" name="Group 32">
            <a:extLst>
              <a:ext uri="{FF2B5EF4-FFF2-40B4-BE49-F238E27FC236}">
                <a16:creationId xmlns:a16="http://schemas.microsoft.com/office/drawing/2014/main" id="{DB3694E5-9B85-4015-A73F-37EAD54297B6}"/>
              </a:ext>
            </a:extLst>
          </p:cNvPr>
          <p:cNvGrpSpPr/>
          <p:nvPr/>
        </p:nvGrpSpPr>
        <p:grpSpPr>
          <a:xfrm>
            <a:off x="1238140" y="548680"/>
            <a:ext cx="6667718" cy="5711847"/>
            <a:chOff x="1231748" y="788633"/>
            <a:chExt cx="6667718" cy="5711847"/>
          </a:xfrm>
        </p:grpSpPr>
        <p:grpSp>
          <p:nvGrpSpPr>
            <p:cNvPr id="16" name="グループ化 1">
              <a:extLst>
                <a:ext uri="{FF2B5EF4-FFF2-40B4-BE49-F238E27FC236}">
                  <a16:creationId xmlns:a16="http://schemas.microsoft.com/office/drawing/2014/main" id="{F4D2B426-E10F-46ED-96AE-771581E8BFE8}"/>
                </a:ext>
              </a:extLst>
            </p:cNvPr>
            <p:cNvGrpSpPr/>
            <p:nvPr/>
          </p:nvGrpSpPr>
          <p:grpSpPr>
            <a:xfrm>
              <a:off x="1238726" y="788633"/>
              <a:ext cx="6660740" cy="1169281"/>
              <a:chOff x="190614" y="3811040"/>
              <a:chExt cx="4067941" cy="1169281"/>
            </a:xfrm>
          </p:grpSpPr>
          <p:sp>
            <p:nvSpPr>
              <p:cNvPr id="17" name="Rectangle 16">
                <a:extLst>
                  <a:ext uri="{FF2B5EF4-FFF2-40B4-BE49-F238E27FC236}">
                    <a16:creationId xmlns:a16="http://schemas.microsoft.com/office/drawing/2014/main" id="{E2136885-3D67-4680-966C-377982F5FCA7}"/>
                  </a:ext>
                </a:extLst>
              </p:cNvPr>
              <p:cNvSpPr/>
              <p:nvPr/>
            </p:nvSpPr>
            <p:spPr>
              <a:xfrm>
                <a:off x="190614" y="3811040"/>
                <a:ext cx="4067941" cy="338554"/>
              </a:xfrm>
              <a:prstGeom prst="rect">
                <a:avLst/>
              </a:prstGeom>
              <a:solidFill>
                <a:schemeClr val="accent1">
                  <a:lumMod val="20000"/>
                  <a:lumOff val="80000"/>
                </a:schemeClr>
              </a:solidFill>
              <a:ln w="19050">
                <a:solidFill>
                  <a:srgbClr val="DEEBF7"/>
                </a:solidFill>
              </a:ln>
            </p:spPr>
            <p:txBody>
              <a:bodyPr wrap="square">
                <a:spAutoFit/>
              </a:bodyPr>
              <a:lstStyle/>
              <a:p>
                <a:pPr algn="ctr"/>
                <a:r>
                  <a:rPr lang="en-GB" altLang="ja-JP" sz="1600" b="1" dirty="0"/>
                  <a:t>RESONANCE FREQUENCY, f</a:t>
                </a:r>
                <a:endParaRPr lang="ja-JP" altLang="en-US" sz="1600" b="1" dirty="0"/>
              </a:p>
            </p:txBody>
          </p:sp>
          <mc:AlternateContent xmlns:mc="http://schemas.openxmlformats.org/markup-compatibility/2006" xmlns:a14="http://schemas.microsoft.com/office/drawing/2010/main">
            <mc:Choice Requires="a14">
              <p:sp>
                <p:nvSpPr>
                  <p:cNvPr id="18" name="テキスト ボックス 864">
                    <a:extLst>
                      <a:ext uri="{FF2B5EF4-FFF2-40B4-BE49-F238E27FC236}">
                        <a16:creationId xmlns:a16="http://schemas.microsoft.com/office/drawing/2014/main" id="{9275E7A4-48D3-477F-94FC-392F412DFD0E}"/>
                      </a:ext>
                    </a:extLst>
                  </p:cNvPr>
                  <p:cNvSpPr txBox="1"/>
                  <p:nvPr/>
                </p:nvSpPr>
                <p:spPr>
                  <a:xfrm>
                    <a:off x="190614" y="4160481"/>
                    <a:ext cx="4067941" cy="819840"/>
                  </a:xfrm>
                  <a:prstGeom prst="rect">
                    <a:avLst/>
                  </a:prstGeom>
                  <a:noFill/>
                  <a:ln w="19050">
                    <a:solidFill>
                      <a:schemeClr val="accent1">
                        <a:lumMod val="20000"/>
                        <a:lumOff val="8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𝑓</m:t>
                          </m:r>
                          <m:r>
                            <a:rPr lang="en-GB" sz="1600">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r>
                                <a:rPr lang="en-GB" sz="1600" i="1">
                                  <a:latin typeface="Cambria Math" panose="02040503050406030204" pitchFamily="18" charset="0"/>
                                  <a:ea typeface="Cambria Math" panose="02040503050406030204" pitchFamily="18" charset="0"/>
                                </a:rPr>
                                <m:t>𝜋</m:t>
                              </m:r>
                            </m:den>
                          </m:f>
                          <m:rad>
                            <m:radPr>
                              <m:degHide m:val="on"/>
                              <m:ctrlPr>
                                <a:rPr lang="en-GB" sz="1600" i="1">
                                  <a:latin typeface="Cambria Math" panose="02040503050406030204" pitchFamily="18" charset="0"/>
                                </a:rPr>
                              </m:ctrlPr>
                            </m:radPr>
                            <m:deg/>
                            <m:e>
                              <m:f>
                                <m:fPr>
                                  <m:ctrlPr>
                                    <a:rPr lang="en-GB" sz="1600" i="1">
                                      <a:latin typeface="Cambria Math" panose="02040503050406030204" pitchFamily="18" charset="0"/>
                                    </a:rPr>
                                  </m:ctrlPr>
                                </m:fPr>
                                <m:num>
                                  <m:r>
                                    <a:rPr lang="en-GB" sz="1600" i="1">
                                      <a:latin typeface="Cambria Math" panose="02040503050406030204" pitchFamily="18" charset="0"/>
                                    </a:rPr>
                                    <m:t>𝐾</m:t>
                                  </m:r>
                                </m:num>
                                <m:den>
                                  <m:r>
                                    <a:rPr lang="en-GB" sz="1600" i="1">
                                      <a:latin typeface="Cambria Math" panose="02040503050406030204" pitchFamily="18" charset="0"/>
                                    </a:rPr>
                                    <m:t>𝑀</m:t>
                                  </m:r>
                                </m:den>
                              </m:f>
                            </m:e>
                          </m:rad>
                          <m:r>
                            <a:rPr lang="en-GB" sz="1600" i="1">
                              <a:latin typeface="Cambria Math" panose="02040503050406030204" pitchFamily="18" charset="0"/>
                            </a:rPr>
                            <m:t> </m:t>
                          </m:r>
                        </m:oMath>
                      </m:oMathPara>
                    </a14:m>
                    <a:endParaRPr lang="en-GB" sz="1600" dirty="0"/>
                  </a:p>
                </p:txBody>
              </p:sp>
            </mc:Choice>
            <mc:Fallback xmlns="">
              <p:sp>
                <p:nvSpPr>
                  <p:cNvPr id="18" name="テキスト ボックス 864">
                    <a:extLst>
                      <a:ext uri="{FF2B5EF4-FFF2-40B4-BE49-F238E27FC236}">
                        <a16:creationId xmlns:a16="http://schemas.microsoft.com/office/drawing/2014/main" id="{9275E7A4-48D3-477F-94FC-392F412DFD0E}"/>
                      </a:ext>
                    </a:extLst>
                  </p:cNvPr>
                  <p:cNvSpPr txBox="1">
                    <a:spLocks noRot="1" noChangeAspect="1" noMove="1" noResize="1" noEditPoints="1" noAdjustHandles="1" noChangeArrowheads="1" noChangeShapeType="1" noTextEdit="1"/>
                  </p:cNvSpPr>
                  <p:nvPr/>
                </p:nvSpPr>
                <p:spPr>
                  <a:xfrm>
                    <a:off x="190614" y="4160481"/>
                    <a:ext cx="4067941" cy="819840"/>
                  </a:xfrm>
                  <a:prstGeom prst="rect">
                    <a:avLst/>
                  </a:prstGeom>
                  <a:blipFill>
                    <a:blip r:embed="rId3"/>
                    <a:stretch>
                      <a:fillRect/>
                    </a:stretch>
                  </a:blipFill>
                  <a:ln w="19050">
                    <a:solidFill>
                      <a:schemeClr val="accent1">
                        <a:lumMod val="20000"/>
                        <a:lumOff val="80000"/>
                      </a:schemeClr>
                    </a:solidFill>
                  </a:ln>
                </p:spPr>
                <p:txBody>
                  <a:bodyPr/>
                  <a:lstStyle/>
                  <a:p>
                    <a:r>
                      <a:rPr lang="en-GB">
                        <a:noFill/>
                      </a:rPr>
                      <a:t> </a:t>
                    </a:r>
                  </a:p>
                </p:txBody>
              </p:sp>
            </mc:Fallback>
          </mc:AlternateContent>
        </p:grpSp>
        <p:grpSp>
          <p:nvGrpSpPr>
            <p:cNvPr id="20" name="グループ化 1">
              <a:extLst>
                <a:ext uri="{FF2B5EF4-FFF2-40B4-BE49-F238E27FC236}">
                  <a16:creationId xmlns:a16="http://schemas.microsoft.com/office/drawing/2014/main" id="{CC96BBC0-E79B-430F-9F34-56791E9A5F99}"/>
                </a:ext>
              </a:extLst>
            </p:cNvPr>
            <p:cNvGrpSpPr/>
            <p:nvPr/>
          </p:nvGrpSpPr>
          <p:grpSpPr>
            <a:xfrm>
              <a:off x="1238335" y="1952836"/>
              <a:ext cx="6661130" cy="1640714"/>
              <a:chOff x="190376" y="3656724"/>
              <a:chExt cx="4068179" cy="1640714"/>
            </a:xfrm>
          </p:grpSpPr>
          <p:sp>
            <p:nvSpPr>
              <p:cNvPr id="21" name="Rectangle 20">
                <a:extLst>
                  <a:ext uri="{FF2B5EF4-FFF2-40B4-BE49-F238E27FC236}">
                    <a16:creationId xmlns:a16="http://schemas.microsoft.com/office/drawing/2014/main" id="{567D60A3-EBF5-4F83-96DC-0426DB956B14}"/>
                  </a:ext>
                </a:extLst>
              </p:cNvPr>
              <p:cNvSpPr/>
              <p:nvPr/>
            </p:nvSpPr>
            <p:spPr>
              <a:xfrm>
                <a:off x="190614" y="3656724"/>
                <a:ext cx="4067941" cy="338554"/>
              </a:xfrm>
              <a:prstGeom prst="rect">
                <a:avLst/>
              </a:prstGeom>
              <a:solidFill>
                <a:schemeClr val="accent1">
                  <a:lumMod val="20000"/>
                  <a:lumOff val="80000"/>
                </a:schemeClr>
              </a:solidFill>
              <a:ln w="19050">
                <a:solidFill>
                  <a:srgbClr val="DEEBF7"/>
                </a:solidFill>
              </a:ln>
            </p:spPr>
            <p:txBody>
              <a:bodyPr wrap="square">
                <a:spAutoFit/>
              </a:bodyPr>
              <a:lstStyle/>
              <a:p>
                <a:pPr algn="ctr"/>
                <a:r>
                  <a:rPr lang="en-GB" altLang="ja-JP" sz="1600" b="1" dirty="0"/>
                  <a:t>STIFFNESS OF CANTILEVER, K </a:t>
                </a:r>
                <a:r>
                  <a:rPr lang="en-GB" altLang="ja-JP" sz="1200" dirty="0"/>
                  <a:t>[4]</a:t>
                </a:r>
                <a:endParaRPr lang="ja-JP" altLang="en-US" sz="1600" dirty="0"/>
              </a:p>
            </p:txBody>
          </p:sp>
          <mc:AlternateContent xmlns:mc="http://schemas.openxmlformats.org/markup-compatibility/2006" xmlns:a14="http://schemas.microsoft.com/office/drawing/2010/main">
            <mc:Choice Requires="a14">
              <p:sp>
                <p:nvSpPr>
                  <p:cNvPr id="22" name="テキスト ボックス 864">
                    <a:extLst>
                      <a:ext uri="{FF2B5EF4-FFF2-40B4-BE49-F238E27FC236}">
                        <a16:creationId xmlns:a16="http://schemas.microsoft.com/office/drawing/2014/main" id="{24CC84CF-5D81-4E54-BFB9-7D172A5BF6A5}"/>
                      </a:ext>
                    </a:extLst>
                  </p:cNvPr>
                  <p:cNvSpPr txBox="1"/>
                  <p:nvPr/>
                </p:nvSpPr>
                <p:spPr>
                  <a:xfrm>
                    <a:off x="190376" y="4011509"/>
                    <a:ext cx="4067941" cy="1285929"/>
                  </a:xfrm>
                  <a:prstGeom prst="rect">
                    <a:avLst/>
                  </a:prstGeom>
                  <a:noFill/>
                  <a:ln w="19050">
                    <a:solidFill>
                      <a:schemeClr val="accent1">
                        <a:lumMod val="20000"/>
                        <a:lumOff val="8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GB" sz="1600" smtClean="0">
                              <a:latin typeface="Cambria Math" panose="02040503050406030204" pitchFamily="18" charset="0"/>
                            </a:rPr>
                            <m:t>K</m:t>
                          </m:r>
                          <m:r>
                            <a:rPr lang="en-GB" sz="1600">
                              <a:latin typeface="Cambria Math" panose="02040503050406030204" pitchFamily="18" charset="0"/>
                            </a:rPr>
                            <m:t>=</m:t>
                          </m:r>
                          <m:f>
                            <m:fPr>
                              <m:ctrlPr>
                                <a:rPr lang="en-GB" sz="1600" i="1">
                                  <a:latin typeface="Cambria Math" panose="02040503050406030204" pitchFamily="18" charset="0"/>
                                </a:rPr>
                              </m:ctrlPr>
                            </m:fPr>
                            <m:num>
                              <m:r>
                                <a:rPr lang="en-GB" sz="1600">
                                  <a:latin typeface="Cambria Math" panose="02040503050406030204" pitchFamily="18" charset="0"/>
                                </a:rPr>
                                <m:t>9 </m:t>
                              </m:r>
                              <m:r>
                                <a:rPr lang="en-GB" sz="1600" i="1">
                                  <a:latin typeface="Cambria Math" panose="02040503050406030204" pitchFamily="18" charset="0"/>
                                </a:rPr>
                                <m:t>𝐸𝐼</m:t>
                              </m:r>
                              <m:r>
                                <a:rPr lang="en-GB" sz="1600">
                                  <a:latin typeface="Cambria Math" panose="02040503050406030204" pitchFamily="18" charset="0"/>
                                </a:rPr>
                                <m:t> </m:t>
                              </m:r>
                              <m:sSub>
                                <m:sSubPr>
                                  <m:ctrlPr>
                                    <a:rPr lang="en-GB" sz="1600" i="1">
                                      <a:latin typeface="Cambria Math" panose="02040503050406030204" pitchFamily="18" charset="0"/>
                                    </a:rPr>
                                  </m:ctrlPr>
                                </m:sSubPr>
                                <m:e>
                                  <m:r>
                                    <a:rPr lang="en-GB" sz="1600" i="1">
                                      <a:latin typeface="Cambria Math" panose="02040503050406030204" pitchFamily="18" charset="0"/>
                                    </a:rPr>
                                    <m:t>𝐸</m:t>
                                  </m:r>
                                </m:e>
                                <m:sub>
                                  <m:r>
                                    <a:rPr lang="en-GB" sz="1600" i="1">
                                      <a:latin typeface="Cambria Math" panose="02040503050406030204" pitchFamily="18" charset="0"/>
                                    </a:rPr>
                                    <m:t>𝑚</m:t>
                                  </m:r>
                                </m:sub>
                              </m:sSub>
                              <m:sSub>
                                <m:sSubPr>
                                  <m:ctrlPr>
                                    <a:rPr lang="en-GB" sz="1600" i="1">
                                      <a:latin typeface="Cambria Math" panose="02040503050406030204" pitchFamily="18" charset="0"/>
                                    </a:rPr>
                                  </m:ctrlPr>
                                </m:sSubPr>
                                <m:e>
                                  <m:r>
                                    <a:rPr lang="en-GB" sz="1600" i="1">
                                      <a:latin typeface="Cambria Math" panose="02040503050406030204" pitchFamily="18" charset="0"/>
                                    </a:rPr>
                                    <m:t>𝐼</m:t>
                                  </m:r>
                                </m:e>
                                <m:sub>
                                  <m:r>
                                    <a:rPr lang="en-GB" sz="1600" i="1">
                                      <a:latin typeface="Cambria Math" panose="02040503050406030204" pitchFamily="18" charset="0"/>
                                    </a:rPr>
                                    <m:t>𝑚</m:t>
                                  </m:r>
                                </m:sub>
                              </m:sSub>
                            </m:num>
                            <m:den>
                              <m:d>
                                <m:dPr>
                                  <m:begChr m:val=""/>
                                  <m:ctrlPr>
                                    <a:rPr lang="en-GB" sz="1600" i="1">
                                      <a:latin typeface="Cambria Math" panose="02040503050406030204" pitchFamily="18" charset="0"/>
                                    </a:rPr>
                                  </m:ctrlPr>
                                </m:dPr>
                                <m:e>
                                  <m:r>
                                    <a:rPr lang="en-GB" sz="1600">
                                      <a:latin typeface="Cambria Math" panose="02040503050406030204" pitchFamily="18" charset="0"/>
                                    </a:rPr>
                                    <m:t>2 </m:t>
                                  </m:r>
                                  <m:r>
                                    <a:rPr lang="en-GB" sz="1600" i="1">
                                      <a:latin typeface="Cambria Math" panose="02040503050406030204" pitchFamily="18" charset="0"/>
                                    </a:rPr>
                                    <m:t>𝐸𝐼</m:t>
                                  </m:r>
                                  <m:r>
                                    <a:rPr lang="en-GB" sz="1600">
                                      <a:latin typeface="Cambria Math" panose="02040503050406030204" pitchFamily="18" charset="0"/>
                                    </a:rPr>
                                    <m:t> </m:t>
                                  </m:r>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r>
                                            <a:rPr lang="en-GB" sz="1600" i="1">
                                              <a:latin typeface="Cambria Math" panose="02040503050406030204" pitchFamily="18" charset="0"/>
                                            </a:rPr>
                                            <m:t>𝐿</m:t>
                                          </m:r>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𝐿</m:t>
                                              </m:r>
                                            </m:e>
                                            <m:sub>
                                              <m:r>
                                                <a:rPr lang="en-GB" sz="1600" i="1">
                                                  <a:latin typeface="Cambria Math" panose="02040503050406030204" pitchFamily="18" charset="0"/>
                                                </a:rPr>
                                                <m:t>𝑝</m:t>
                                              </m:r>
                                            </m:sub>
                                          </m:sSub>
                                        </m:e>
                                      </m:d>
                                    </m:e>
                                    <m:sup>
                                      <m:r>
                                        <a:rPr lang="en-GB" sz="1600">
                                          <a:latin typeface="Cambria Math" panose="02040503050406030204" pitchFamily="18" charset="0"/>
                                        </a:rPr>
                                        <m:t>3</m:t>
                                      </m:r>
                                    </m:sup>
                                  </m:sSup>
                                  <m:r>
                                    <a:rPr lang="en-GB" sz="1600">
                                      <a:latin typeface="Cambria Math" panose="02040503050406030204" pitchFamily="18" charset="0"/>
                                    </a:rPr>
                                    <m:t>+5 </m:t>
                                  </m:r>
                                  <m:sSub>
                                    <m:sSubPr>
                                      <m:ctrlPr>
                                        <a:rPr lang="en-GB" sz="1600" i="1">
                                          <a:latin typeface="Cambria Math" panose="02040503050406030204" pitchFamily="18" charset="0"/>
                                        </a:rPr>
                                      </m:ctrlPr>
                                    </m:sSubPr>
                                    <m:e>
                                      <m:r>
                                        <a:rPr lang="en-GB" sz="1600" i="1">
                                          <a:latin typeface="Cambria Math" panose="02040503050406030204" pitchFamily="18" charset="0"/>
                                        </a:rPr>
                                        <m:t>𝐸</m:t>
                                      </m:r>
                                    </m:e>
                                    <m:sub>
                                      <m:r>
                                        <a:rPr lang="en-GB" sz="1600" i="1">
                                          <a:latin typeface="Cambria Math" panose="02040503050406030204" pitchFamily="18" charset="0"/>
                                        </a:rPr>
                                        <m:t>𝑚</m:t>
                                      </m:r>
                                    </m:sub>
                                  </m:sSub>
                                  <m:sSub>
                                    <m:sSubPr>
                                      <m:ctrlPr>
                                        <a:rPr lang="en-GB" sz="1600" i="1">
                                          <a:latin typeface="Cambria Math" panose="02040503050406030204" pitchFamily="18" charset="0"/>
                                        </a:rPr>
                                      </m:ctrlPr>
                                    </m:sSubPr>
                                    <m:e>
                                      <m:r>
                                        <a:rPr lang="en-GB" sz="1600" i="1">
                                          <a:latin typeface="Cambria Math" panose="02040503050406030204" pitchFamily="18" charset="0"/>
                                        </a:rPr>
                                        <m:t>𝐼</m:t>
                                      </m:r>
                                    </m:e>
                                    <m:sub>
                                      <m:r>
                                        <a:rPr lang="en-GB" sz="1600" i="1">
                                          <a:latin typeface="Cambria Math" panose="02040503050406030204" pitchFamily="18" charset="0"/>
                                        </a:rPr>
                                        <m:t>𝑚</m:t>
                                      </m:r>
                                      <m:r>
                                        <a:rPr lang="en-GB" sz="1600">
                                          <a:latin typeface="Cambria Math" panose="02040503050406030204" pitchFamily="18" charset="0"/>
                                        </a:rPr>
                                        <m:t> </m:t>
                                      </m:r>
                                    </m:sub>
                                  </m:sSub>
                                  <m:sSup>
                                    <m:sSupPr>
                                      <m:ctrlPr>
                                        <a:rPr lang="en-GB" sz="1600" i="1">
                                          <a:latin typeface="Cambria Math" panose="02040503050406030204" pitchFamily="18" charset="0"/>
                                        </a:rPr>
                                      </m:ctrlPr>
                                    </m:sSupPr>
                                    <m:e>
                                      <m:sSub>
                                        <m:sSubPr>
                                          <m:ctrlPr>
                                            <a:rPr lang="en-GB" sz="1600" i="1">
                                              <a:latin typeface="Cambria Math" panose="02040503050406030204" pitchFamily="18" charset="0"/>
                                            </a:rPr>
                                          </m:ctrlPr>
                                        </m:sSubPr>
                                        <m:e>
                                          <m:r>
                                            <a:rPr lang="en-GB" sz="1600" i="1">
                                              <a:latin typeface="Cambria Math" panose="02040503050406030204" pitchFamily="18" charset="0"/>
                                            </a:rPr>
                                            <m:t>𝐿</m:t>
                                          </m:r>
                                        </m:e>
                                        <m:sub>
                                          <m:r>
                                            <a:rPr lang="en-GB" sz="1600" i="1">
                                              <a:latin typeface="Cambria Math" panose="02040503050406030204" pitchFamily="18" charset="0"/>
                                            </a:rPr>
                                            <m:t>𝑝</m:t>
                                          </m:r>
                                        </m:sub>
                                      </m:sSub>
                                    </m:e>
                                    <m:sup>
                                      <m:r>
                                        <a:rPr lang="en-GB" sz="1600">
                                          <a:latin typeface="Cambria Math" panose="02040503050406030204" pitchFamily="18" charset="0"/>
                                        </a:rPr>
                                        <m:t>3</m:t>
                                      </m:r>
                                    </m:sup>
                                  </m:sSup>
                                  <m:r>
                                    <a:rPr lang="en-GB" sz="1600">
                                      <a:latin typeface="Cambria Math" panose="02040503050406030204" pitchFamily="18" charset="0"/>
                                    </a:rPr>
                                    <m:t>+9 </m:t>
                                  </m:r>
                                  <m:sSub>
                                    <m:sSubPr>
                                      <m:ctrlPr>
                                        <a:rPr lang="en-GB" sz="1600" i="1">
                                          <a:latin typeface="Cambria Math" panose="02040503050406030204" pitchFamily="18" charset="0"/>
                                        </a:rPr>
                                      </m:ctrlPr>
                                    </m:sSubPr>
                                    <m:e>
                                      <m:r>
                                        <a:rPr lang="en-GB" sz="1600" i="1">
                                          <a:latin typeface="Cambria Math" panose="02040503050406030204" pitchFamily="18" charset="0"/>
                                        </a:rPr>
                                        <m:t>𝐸</m:t>
                                      </m:r>
                                    </m:e>
                                    <m:sub>
                                      <m:r>
                                        <a:rPr lang="en-GB" sz="1600" i="1">
                                          <a:latin typeface="Cambria Math" panose="02040503050406030204" pitchFamily="18" charset="0"/>
                                        </a:rPr>
                                        <m:t>𝑚</m:t>
                                      </m:r>
                                    </m:sub>
                                  </m:sSub>
                                  <m:sSub>
                                    <m:sSubPr>
                                      <m:ctrlPr>
                                        <a:rPr lang="en-GB" sz="1600" i="1">
                                          <a:latin typeface="Cambria Math" panose="02040503050406030204" pitchFamily="18" charset="0"/>
                                        </a:rPr>
                                      </m:ctrlPr>
                                    </m:sSubPr>
                                    <m:e>
                                      <m:r>
                                        <a:rPr lang="en-GB" sz="1600" i="1">
                                          <a:latin typeface="Cambria Math" panose="02040503050406030204" pitchFamily="18" charset="0"/>
                                        </a:rPr>
                                        <m:t>𝐼</m:t>
                                      </m:r>
                                    </m:e>
                                    <m:sub>
                                      <m:r>
                                        <a:rPr lang="en-GB" sz="1600" i="1">
                                          <a:latin typeface="Cambria Math" panose="02040503050406030204" pitchFamily="18" charset="0"/>
                                        </a:rPr>
                                        <m:t>𝑚</m:t>
                                      </m:r>
                                    </m:sub>
                                  </m:sSub>
                                  <m:r>
                                    <a:rPr lang="en-GB" sz="1600">
                                      <a:latin typeface="Cambria Math" panose="02040503050406030204" pitchFamily="18" charset="0"/>
                                    </a:rPr>
                                    <m:t> </m:t>
                                  </m:r>
                                  <m:sSup>
                                    <m:sSupPr>
                                      <m:ctrlPr>
                                        <a:rPr lang="en-GB" sz="1600" i="1">
                                          <a:latin typeface="Cambria Math" panose="02040503050406030204" pitchFamily="18" charset="0"/>
                                        </a:rPr>
                                      </m:ctrlPr>
                                    </m:sSupPr>
                                    <m:e>
                                      <m:sSub>
                                        <m:sSubPr>
                                          <m:ctrlPr>
                                            <a:rPr lang="en-GB" sz="1600" i="1">
                                              <a:latin typeface="Cambria Math" panose="02040503050406030204" pitchFamily="18" charset="0"/>
                                            </a:rPr>
                                          </m:ctrlPr>
                                        </m:sSubPr>
                                        <m:e>
                                          <m:r>
                                            <a:rPr lang="en-GB" sz="1600" i="1">
                                              <a:latin typeface="Cambria Math" panose="02040503050406030204" pitchFamily="18" charset="0"/>
                                            </a:rPr>
                                            <m:t>𝐿</m:t>
                                          </m:r>
                                        </m:e>
                                        <m:sub>
                                          <m:r>
                                            <a:rPr lang="en-GB" sz="1600" i="1">
                                              <a:latin typeface="Cambria Math" panose="02040503050406030204" pitchFamily="18" charset="0"/>
                                            </a:rPr>
                                            <m:t>𝑝</m:t>
                                          </m:r>
                                        </m:sub>
                                      </m:sSub>
                                    </m:e>
                                    <m:sup>
                                      <m:r>
                                        <a:rPr lang="en-GB" sz="1600">
                                          <a:latin typeface="Cambria Math" panose="02040503050406030204" pitchFamily="18" charset="0"/>
                                        </a:rPr>
                                        <m:t>2</m:t>
                                      </m:r>
                                    </m:sup>
                                  </m:sSup>
                                  <m:r>
                                    <a:rPr lang="en-GB" sz="1600">
                                      <a:latin typeface="Cambria Math" panose="02040503050406030204" pitchFamily="18" charset="0"/>
                                    </a:rPr>
                                    <m:t>(</m:t>
                                  </m:r>
                                  <m:r>
                                    <a:rPr lang="en-GB" sz="1600" i="1">
                                      <a:latin typeface="Cambria Math" panose="02040503050406030204" pitchFamily="18" charset="0"/>
                                    </a:rPr>
                                    <m:t>𝐿</m:t>
                                  </m:r>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𝐿</m:t>
                                      </m:r>
                                    </m:e>
                                    <m:sub>
                                      <m:r>
                                        <a:rPr lang="en-GB" sz="1600" i="1">
                                          <a:latin typeface="Cambria Math" panose="02040503050406030204" pitchFamily="18" charset="0"/>
                                        </a:rPr>
                                        <m:t>𝑝</m:t>
                                      </m:r>
                                    </m:sub>
                                  </m:sSub>
                                </m:e>
                              </m:d>
                            </m:den>
                          </m:f>
                        </m:oMath>
                      </m:oMathPara>
                    </a14:m>
                    <a:endParaRPr lang="en-GB" sz="1600" dirty="0"/>
                  </a:p>
                  <a:p>
                    <a:pPr algn="ctr"/>
                    <a14:m>
                      <m:oMath xmlns:m="http://schemas.openxmlformats.org/officeDocument/2006/math">
                        <m:r>
                          <a:rPr lang="en-GB" i="1">
                            <a:latin typeface="Cambria Math" panose="02040503050406030204" pitchFamily="18" charset="0"/>
                          </a:rPr>
                          <m:t>𝐸</m:t>
                        </m:r>
                        <m:r>
                          <a:rPr lang="en-GB" i="1" smtClean="0">
                            <a:latin typeface="Cambria Math" panose="02040503050406030204" pitchFamily="18" charset="0"/>
                          </a:rPr>
                          <m:t>𝐼</m:t>
                        </m:r>
                      </m:oMath>
                    </a14:m>
                    <a:r>
                      <a:rPr lang="en-GB" dirty="0"/>
                      <a:t> is flexural rigidity of PZT-metal beam composite</a:t>
                    </a:r>
                  </a:p>
                  <a:p>
                    <a:pPr algn="ct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𝑚</m:t>
                            </m:r>
                          </m:sub>
                        </m:sSub>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i="1">
                                <a:latin typeface="Cambria Math" panose="02040503050406030204" pitchFamily="18" charset="0"/>
                              </a:rPr>
                              <m:t>𝑚</m:t>
                            </m:r>
                          </m:sub>
                        </m:sSub>
                      </m:oMath>
                    </a14:m>
                    <a:r>
                      <a:rPr lang="en-GB" dirty="0"/>
                      <a:t> is flexural rigidity of metal beam</a:t>
                    </a:r>
                  </a:p>
                </p:txBody>
              </p:sp>
            </mc:Choice>
            <mc:Fallback xmlns="">
              <p:sp>
                <p:nvSpPr>
                  <p:cNvPr id="22" name="テキスト ボックス 864">
                    <a:extLst>
                      <a:ext uri="{FF2B5EF4-FFF2-40B4-BE49-F238E27FC236}">
                        <a16:creationId xmlns:a16="http://schemas.microsoft.com/office/drawing/2014/main" id="{24CC84CF-5D81-4E54-BFB9-7D172A5BF6A5}"/>
                      </a:ext>
                    </a:extLst>
                  </p:cNvPr>
                  <p:cNvSpPr txBox="1">
                    <a:spLocks noRot="1" noChangeAspect="1" noMove="1" noResize="1" noEditPoints="1" noAdjustHandles="1" noChangeArrowheads="1" noChangeShapeType="1" noTextEdit="1"/>
                  </p:cNvSpPr>
                  <p:nvPr/>
                </p:nvSpPr>
                <p:spPr>
                  <a:xfrm>
                    <a:off x="190376" y="4011509"/>
                    <a:ext cx="4067941" cy="1285929"/>
                  </a:xfrm>
                  <a:prstGeom prst="rect">
                    <a:avLst/>
                  </a:prstGeom>
                  <a:blipFill>
                    <a:blip r:embed="rId4"/>
                    <a:stretch>
                      <a:fillRect b="-5607"/>
                    </a:stretch>
                  </a:blipFill>
                  <a:ln w="19050">
                    <a:solidFill>
                      <a:schemeClr val="accent1">
                        <a:lumMod val="20000"/>
                        <a:lumOff val="80000"/>
                      </a:schemeClr>
                    </a:solidFill>
                  </a:ln>
                </p:spPr>
                <p:txBody>
                  <a:bodyPr/>
                  <a:lstStyle/>
                  <a:p>
                    <a:r>
                      <a:rPr lang="en-GB">
                        <a:noFill/>
                      </a:rPr>
                      <a:t> </a:t>
                    </a:r>
                  </a:p>
                </p:txBody>
              </p:sp>
            </mc:Fallback>
          </mc:AlternateContent>
        </p:grpSp>
        <p:grpSp>
          <p:nvGrpSpPr>
            <p:cNvPr id="23" name="グループ化 1">
              <a:extLst>
                <a:ext uri="{FF2B5EF4-FFF2-40B4-BE49-F238E27FC236}">
                  <a16:creationId xmlns:a16="http://schemas.microsoft.com/office/drawing/2014/main" id="{9FF544E0-E35D-4A28-BC34-3FDEE7C5DEDC}"/>
                </a:ext>
              </a:extLst>
            </p:cNvPr>
            <p:cNvGrpSpPr/>
            <p:nvPr/>
          </p:nvGrpSpPr>
          <p:grpSpPr>
            <a:xfrm>
              <a:off x="1238335" y="3612710"/>
              <a:ext cx="6660740" cy="1904522"/>
              <a:chOff x="186591" y="4123844"/>
              <a:chExt cx="4067941" cy="1904522"/>
            </a:xfrm>
          </p:grpSpPr>
          <p:sp>
            <p:nvSpPr>
              <p:cNvPr id="24" name="Rectangle 23">
                <a:extLst>
                  <a:ext uri="{FF2B5EF4-FFF2-40B4-BE49-F238E27FC236}">
                    <a16:creationId xmlns:a16="http://schemas.microsoft.com/office/drawing/2014/main" id="{E9A26357-05E3-4077-AE8D-24A512D6C257}"/>
                  </a:ext>
                </a:extLst>
              </p:cNvPr>
              <p:cNvSpPr/>
              <p:nvPr/>
            </p:nvSpPr>
            <p:spPr>
              <a:xfrm>
                <a:off x="186591" y="4123844"/>
                <a:ext cx="4067941" cy="338554"/>
              </a:xfrm>
              <a:prstGeom prst="rect">
                <a:avLst/>
              </a:prstGeom>
              <a:solidFill>
                <a:schemeClr val="accent1">
                  <a:lumMod val="20000"/>
                  <a:lumOff val="80000"/>
                </a:schemeClr>
              </a:solidFill>
              <a:ln w="19050">
                <a:solidFill>
                  <a:srgbClr val="DEEBF7"/>
                </a:solidFill>
              </a:ln>
            </p:spPr>
            <p:txBody>
              <a:bodyPr wrap="square">
                <a:spAutoFit/>
              </a:bodyPr>
              <a:lstStyle/>
              <a:p>
                <a:pPr algn="ctr"/>
                <a:r>
                  <a:rPr lang="en-GB" altLang="ja-JP" sz="1600" b="1" dirty="0"/>
                  <a:t>SEISMIC MASS, M</a:t>
                </a:r>
                <a:endParaRPr lang="ja-JP" altLang="en-US" sz="1600" b="1" dirty="0"/>
              </a:p>
            </p:txBody>
          </p:sp>
          <mc:AlternateContent xmlns:mc="http://schemas.openxmlformats.org/markup-compatibility/2006" xmlns:a14="http://schemas.microsoft.com/office/drawing/2010/main">
            <mc:Choice Requires="a14">
              <p:sp>
                <p:nvSpPr>
                  <p:cNvPr id="25" name="テキスト ボックス 864">
                    <a:extLst>
                      <a:ext uri="{FF2B5EF4-FFF2-40B4-BE49-F238E27FC236}">
                        <a16:creationId xmlns:a16="http://schemas.microsoft.com/office/drawing/2014/main" id="{DF083CF9-FC92-4738-B4BC-1FDD683B0E0B}"/>
                      </a:ext>
                    </a:extLst>
                  </p:cNvPr>
                  <p:cNvSpPr txBox="1"/>
                  <p:nvPr/>
                </p:nvSpPr>
                <p:spPr>
                  <a:xfrm>
                    <a:off x="186591" y="4474927"/>
                    <a:ext cx="4067941" cy="1553439"/>
                  </a:xfrm>
                  <a:prstGeom prst="rect">
                    <a:avLst/>
                  </a:prstGeom>
                  <a:noFill/>
                  <a:ln w="19050">
                    <a:solidFill>
                      <a:schemeClr val="accent1">
                        <a:lumMod val="20000"/>
                        <a:lumOff val="80000"/>
                      </a:schemeClr>
                    </a:solidFill>
                  </a:ln>
                </p:spPr>
                <p:txBody>
                  <a:bodyPr wrap="square" rtlCol="0">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rPr>
                            <m:t>𝑀</m:t>
                          </m:r>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𝑀</m:t>
                              </m:r>
                            </m:e>
                            <m:sub>
                              <m:r>
                                <a:rPr lang="en-GB" sz="1600" i="1">
                                  <a:latin typeface="Cambria Math" panose="02040503050406030204" pitchFamily="18" charset="0"/>
                                </a:rPr>
                                <m:t>𝑡𝑖𝑝</m:t>
                              </m:r>
                            </m:sub>
                          </m:sSub>
                          <m:r>
                            <a:rPr lang="en-GB" sz="1600">
                              <a:latin typeface="Cambria Math" panose="02040503050406030204" pitchFamily="18" charset="0"/>
                            </a:rPr>
                            <m:t>+</m:t>
                          </m:r>
                          <m:f>
                            <m:fPr>
                              <m:ctrlPr>
                                <a:rPr lang="en-GB" sz="1600" i="1">
                                  <a:latin typeface="Cambria Math" panose="02040503050406030204" pitchFamily="18" charset="0"/>
                                </a:rPr>
                              </m:ctrlPr>
                            </m:fPr>
                            <m:num>
                              <m:r>
                                <a:rPr lang="en-GB" sz="1600">
                                  <a:latin typeface="Cambria Math" panose="02040503050406030204" pitchFamily="18" charset="0"/>
                                </a:rPr>
                                <m:t>33</m:t>
                              </m:r>
                            </m:num>
                            <m:den>
                              <m:r>
                                <a:rPr lang="en-GB" sz="1600">
                                  <a:latin typeface="Cambria Math" panose="02040503050406030204" pitchFamily="18" charset="0"/>
                                </a:rPr>
                                <m:t>140</m:t>
                              </m:r>
                            </m:den>
                          </m:f>
                          <m:sSub>
                            <m:sSubPr>
                              <m:ctrlPr>
                                <a:rPr lang="en-GB" sz="1600" i="1">
                                  <a:latin typeface="Cambria Math" panose="02040503050406030204" pitchFamily="18" charset="0"/>
                                </a:rPr>
                              </m:ctrlPr>
                            </m:sSubPr>
                            <m:e>
                              <m:r>
                                <a:rPr lang="en-GB" sz="1600" i="1">
                                  <a:latin typeface="Cambria Math" panose="02040503050406030204" pitchFamily="18" charset="0"/>
                                </a:rPr>
                                <m:t>𝑀</m:t>
                              </m:r>
                            </m:e>
                            <m:sub>
                              <m:r>
                                <a:rPr lang="en-GB" sz="1600" i="1">
                                  <a:latin typeface="Cambria Math" panose="02040503050406030204" pitchFamily="18" charset="0"/>
                                </a:rPr>
                                <m:t>𝑏𝑒𝑎𝑚</m:t>
                              </m:r>
                            </m:sub>
                          </m:sSub>
                        </m:oMath>
                      </m:oMathPara>
                    </a14:m>
                    <a:endParaRPr lang="en-GB" sz="1600" dirty="0"/>
                  </a:p>
                  <a:p>
                    <a:pPr algn="ctr">
                      <a:lnSpc>
                        <a:spcPct val="150000"/>
                      </a:lnSpc>
                    </a:pPr>
                    <a:r>
                      <a:rPr lang="en-GB" sz="1600" dirty="0"/>
                      <a:t>Where Mass of beam </a:t>
                    </a: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𝑀</m:t>
                            </m:r>
                          </m:e>
                          <m:sub>
                            <m:r>
                              <a:rPr lang="en-GB" sz="1600" i="1">
                                <a:latin typeface="Cambria Math" panose="02040503050406030204" pitchFamily="18" charset="0"/>
                              </a:rPr>
                              <m:t>𝑏𝑒𝑎𝑚</m:t>
                            </m:r>
                          </m:sub>
                        </m:sSub>
                        <m:r>
                          <a:rPr lang="en-GB" sz="1600" b="0" i="0" smtClean="0">
                            <a:latin typeface="Cambria Math" panose="02040503050406030204" pitchFamily="18" charset="0"/>
                          </a:rPr>
                          <m:t> </m:t>
                        </m:r>
                        <m:r>
                          <m:rPr>
                            <m:sty m:val="p"/>
                          </m:rPr>
                          <a:rPr lang="en-GB" sz="1600" b="0" i="0" smtClean="0">
                            <a:latin typeface="Cambria Math" panose="02040503050406030204" pitchFamily="18" charset="0"/>
                          </a:rPr>
                          <m:t>is</m:t>
                        </m:r>
                        <m:r>
                          <a:rPr lang="en-GB" sz="1600" b="0" i="0" smtClean="0">
                            <a:latin typeface="Cambria Math" panose="02040503050406030204" pitchFamily="18" charset="0"/>
                          </a:rPr>
                          <m:t> </m:t>
                        </m:r>
                        <m:r>
                          <m:rPr>
                            <m:sty m:val="p"/>
                          </m:rPr>
                          <a:rPr lang="en-GB" sz="1600" b="0" i="0" smtClean="0">
                            <a:latin typeface="Cambria Math" panose="02040503050406030204" pitchFamily="18" charset="0"/>
                          </a:rPr>
                          <m:t>define</m:t>
                        </m:r>
                        <m:r>
                          <a:rPr lang="en-GB" sz="1600" b="0" i="0" smtClean="0">
                            <a:latin typeface="Cambria Math" panose="02040503050406030204" pitchFamily="18" charset="0"/>
                          </a:rPr>
                          <m:t> </m:t>
                        </m:r>
                        <m:r>
                          <m:rPr>
                            <m:sty m:val="p"/>
                          </m:rPr>
                          <a:rPr lang="en-GB" sz="1600" b="0" i="0" smtClean="0">
                            <a:latin typeface="Cambria Math" panose="02040503050406030204" pitchFamily="18" charset="0"/>
                          </a:rPr>
                          <m:t>as</m:t>
                        </m:r>
                      </m:oMath>
                    </a14:m>
                    <a:r>
                      <a:rPr lang="en-GB" sz="1600" dirty="0"/>
                      <a:t> ,</a:t>
                    </a:r>
                  </a:p>
                  <a:p>
                    <a:pPr algn="ctr">
                      <a:lnSpc>
                        <a:spcPct val="150000"/>
                      </a:lnSpc>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𝑀</m:t>
                              </m:r>
                            </m:e>
                            <m:sub>
                              <m:r>
                                <a:rPr lang="en-GB" sz="1600" i="1">
                                  <a:latin typeface="Cambria Math" panose="02040503050406030204" pitchFamily="18" charset="0"/>
                                </a:rPr>
                                <m:t>𝑏𝑒𝑎𝑚</m:t>
                              </m:r>
                            </m:sub>
                          </m:sSub>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𝜌</m:t>
                              </m:r>
                            </m:e>
                            <m:sub>
                              <m:r>
                                <a:rPr lang="en-GB" sz="1600" i="1">
                                  <a:latin typeface="Cambria Math" panose="02040503050406030204" pitchFamily="18" charset="0"/>
                                </a:rPr>
                                <m:t>𝑚</m:t>
                              </m:r>
                            </m:sub>
                          </m:sSub>
                          <m:r>
                            <a:rPr lang="en-GB" sz="1600" i="1">
                              <a:latin typeface="Cambria Math" panose="02040503050406030204" pitchFamily="18" charset="0"/>
                            </a:rPr>
                            <m:t>𝐿𝑏</m:t>
                          </m:r>
                          <m:sSub>
                            <m:sSubPr>
                              <m:ctrlPr>
                                <a:rPr lang="en-GB" sz="1600" i="1">
                                  <a:latin typeface="Cambria Math" panose="02040503050406030204" pitchFamily="18" charset="0"/>
                                </a:rPr>
                              </m:ctrlPr>
                            </m:sSubPr>
                            <m:e>
                              <m:r>
                                <a:rPr lang="en-GB" sz="1600" i="1">
                                  <a:latin typeface="Cambria Math" panose="02040503050406030204" pitchFamily="18" charset="0"/>
                                </a:rPr>
                                <m:t>𝑑</m:t>
                              </m:r>
                            </m:e>
                            <m:sub>
                              <m:r>
                                <a:rPr lang="en-GB" sz="1600" i="1">
                                  <a:latin typeface="Cambria Math" panose="02040503050406030204" pitchFamily="18" charset="0"/>
                                </a:rPr>
                                <m:t>𝑚</m:t>
                              </m:r>
                            </m:sub>
                          </m:sSub>
                          <m:r>
                            <a:rPr lang="en-GB" sz="160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𝜌</m:t>
                              </m:r>
                            </m:e>
                            <m:sub>
                              <m:r>
                                <a:rPr lang="en-GB" sz="1600" i="1">
                                  <a:latin typeface="Cambria Math" panose="02040503050406030204" pitchFamily="18" charset="0"/>
                                </a:rPr>
                                <m:t>𝑝</m:t>
                              </m:r>
                            </m:sub>
                          </m:sSub>
                          <m:sSub>
                            <m:sSubPr>
                              <m:ctrlPr>
                                <a:rPr lang="en-GB" sz="1600" i="1">
                                  <a:latin typeface="Cambria Math" panose="02040503050406030204" pitchFamily="18" charset="0"/>
                                </a:rPr>
                              </m:ctrlPr>
                            </m:sSubPr>
                            <m:e>
                              <m:r>
                                <a:rPr lang="en-GB" sz="1600" i="1">
                                  <a:latin typeface="Cambria Math" panose="02040503050406030204" pitchFamily="18" charset="0"/>
                                </a:rPr>
                                <m:t>𝐿</m:t>
                              </m:r>
                            </m:e>
                            <m:sub>
                              <m:r>
                                <a:rPr lang="en-GB" sz="1600" i="1">
                                  <a:latin typeface="Cambria Math" panose="02040503050406030204" pitchFamily="18" charset="0"/>
                                </a:rPr>
                                <m:t>𝑝</m:t>
                              </m:r>
                            </m:sub>
                          </m:sSub>
                          <m:r>
                            <a:rPr lang="en-GB" sz="1600" i="1">
                              <a:latin typeface="Cambria Math" panose="02040503050406030204" pitchFamily="18" charset="0"/>
                            </a:rPr>
                            <m:t>𝑏</m:t>
                          </m:r>
                          <m:sSub>
                            <m:sSubPr>
                              <m:ctrlPr>
                                <a:rPr lang="en-GB" sz="1600" i="1">
                                  <a:latin typeface="Cambria Math" panose="02040503050406030204" pitchFamily="18" charset="0"/>
                                </a:rPr>
                              </m:ctrlPr>
                            </m:sSubPr>
                            <m:e>
                              <m:r>
                                <a:rPr lang="en-GB" sz="1600" i="1">
                                  <a:latin typeface="Cambria Math" panose="02040503050406030204" pitchFamily="18" charset="0"/>
                                </a:rPr>
                                <m:t>𝑑</m:t>
                              </m:r>
                            </m:e>
                            <m:sub>
                              <m:r>
                                <a:rPr lang="en-GB" sz="1600" i="1">
                                  <a:latin typeface="Cambria Math" panose="02040503050406030204" pitchFamily="18" charset="0"/>
                                </a:rPr>
                                <m:t>𝑝</m:t>
                              </m:r>
                            </m:sub>
                          </m:sSub>
                        </m:oMath>
                      </m:oMathPara>
                    </a14:m>
                    <a:endParaRPr lang="en-GB" sz="1600" dirty="0"/>
                  </a:p>
                </p:txBody>
              </p:sp>
            </mc:Choice>
            <mc:Fallback xmlns="">
              <p:sp>
                <p:nvSpPr>
                  <p:cNvPr id="25" name="テキスト ボックス 864">
                    <a:extLst>
                      <a:ext uri="{FF2B5EF4-FFF2-40B4-BE49-F238E27FC236}">
                        <a16:creationId xmlns:a16="http://schemas.microsoft.com/office/drawing/2014/main" id="{DF083CF9-FC92-4738-B4BC-1FDD683B0E0B}"/>
                      </a:ext>
                    </a:extLst>
                  </p:cNvPr>
                  <p:cNvSpPr txBox="1">
                    <a:spLocks noRot="1" noChangeAspect="1" noMove="1" noResize="1" noEditPoints="1" noAdjustHandles="1" noChangeArrowheads="1" noChangeShapeType="1" noTextEdit="1"/>
                  </p:cNvSpPr>
                  <p:nvPr/>
                </p:nvSpPr>
                <p:spPr>
                  <a:xfrm>
                    <a:off x="186591" y="4474927"/>
                    <a:ext cx="4067941" cy="1553439"/>
                  </a:xfrm>
                  <a:prstGeom prst="rect">
                    <a:avLst/>
                  </a:prstGeom>
                  <a:blipFill>
                    <a:blip r:embed="rId5"/>
                    <a:stretch>
                      <a:fillRect/>
                    </a:stretch>
                  </a:blipFill>
                  <a:ln w="19050">
                    <a:solidFill>
                      <a:schemeClr val="accent1">
                        <a:lumMod val="20000"/>
                        <a:lumOff val="80000"/>
                      </a:schemeClr>
                    </a:solidFill>
                  </a:ln>
                </p:spPr>
                <p:txBody>
                  <a:bodyPr/>
                  <a:lstStyle/>
                  <a:p>
                    <a:r>
                      <a:rPr lang="en-GB">
                        <a:noFill/>
                      </a:rPr>
                      <a:t> </a:t>
                    </a:r>
                  </a:p>
                </p:txBody>
              </p:sp>
            </mc:Fallback>
          </mc:AlternateContent>
        </p:grpSp>
        <p:grpSp>
          <p:nvGrpSpPr>
            <p:cNvPr id="26" name="グループ化 1">
              <a:extLst>
                <a:ext uri="{FF2B5EF4-FFF2-40B4-BE49-F238E27FC236}">
                  <a16:creationId xmlns:a16="http://schemas.microsoft.com/office/drawing/2014/main" id="{CA924422-36CF-48C7-AD95-BEC36F4125D7}"/>
                </a:ext>
              </a:extLst>
            </p:cNvPr>
            <p:cNvGrpSpPr/>
            <p:nvPr/>
          </p:nvGrpSpPr>
          <p:grpSpPr>
            <a:xfrm>
              <a:off x="1231748" y="5517232"/>
              <a:ext cx="6660740" cy="983248"/>
              <a:chOff x="186353" y="3880382"/>
              <a:chExt cx="4067941" cy="983248"/>
            </a:xfrm>
          </p:grpSpPr>
          <p:sp>
            <p:nvSpPr>
              <p:cNvPr id="27" name="Rectangle 26">
                <a:extLst>
                  <a:ext uri="{FF2B5EF4-FFF2-40B4-BE49-F238E27FC236}">
                    <a16:creationId xmlns:a16="http://schemas.microsoft.com/office/drawing/2014/main" id="{E4E6550E-0EBB-4E03-AE2C-A6DCFBF1728E}"/>
                  </a:ext>
                </a:extLst>
              </p:cNvPr>
              <p:cNvSpPr/>
              <p:nvPr/>
            </p:nvSpPr>
            <p:spPr>
              <a:xfrm>
                <a:off x="186353" y="3880382"/>
                <a:ext cx="4067941" cy="338554"/>
              </a:xfrm>
              <a:prstGeom prst="rect">
                <a:avLst/>
              </a:prstGeom>
              <a:solidFill>
                <a:schemeClr val="accent1">
                  <a:lumMod val="20000"/>
                  <a:lumOff val="80000"/>
                </a:schemeClr>
              </a:solidFill>
              <a:ln w="19050">
                <a:solidFill>
                  <a:srgbClr val="DEEBF7"/>
                </a:solidFill>
              </a:ln>
            </p:spPr>
            <p:txBody>
              <a:bodyPr wrap="square">
                <a:spAutoFit/>
              </a:bodyPr>
              <a:lstStyle/>
              <a:p>
                <a:pPr algn="ctr"/>
                <a:r>
                  <a:rPr lang="en-GB" altLang="ja-JP" sz="1600" b="1" dirty="0"/>
                  <a:t>YOUNG MODULUS RELATION OPEN &amp; SHORT CIRCUIT</a:t>
                </a:r>
                <a:r>
                  <a:rPr lang="en-GB" altLang="ja-JP" sz="1200" dirty="0"/>
                  <a:t> [5]</a:t>
                </a:r>
                <a:endParaRPr lang="ja-JP" altLang="en-US" sz="1600" dirty="0"/>
              </a:p>
            </p:txBody>
          </p:sp>
          <mc:AlternateContent xmlns:mc="http://schemas.openxmlformats.org/markup-compatibility/2006" xmlns:a14="http://schemas.microsoft.com/office/drawing/2010/main">
            <mc:Choice Requires="a14">
              <p:sp>
                <p:nvSpPr>
                  <p:cNvPr id="28" name="テキスト ボックス 864">
                    <a:extLst>
                      <a:ext uri="{FF2B5EF4-FFF2-40B4-BE49-F238E27FC236}">
                        <a16:creationId xmlns:a16="http://schemas.microsoft.com/office/drawing/2014/main" id="{55A5E9F8-EDE4-4E3F-81B1-076424206AAD}"/>
                      </a:ext>
                    </a:extLst>
                  </p:cNvPr>
                  <p:cNvSpPr txBox="1"/>
                  <p:nvPr/>
                </p:nvSpPr>
                <p:spPr>
                  <a:xfrm>
                    <a:off x="186353" y="4232303"/>
                    <a:ext cx="4067941" cy="631327"/>
                  </a:xfrm>
                  <a:prstGeom prst="rect">
                    <a:avLst/>
                  </a:prstGeom>
                  <a:noFill/>
                  <a:ln w="19050">
                    <a:solidFill>
                      <a:schemeClr val="accent1">
                        <a:lumMod val="20000"/>
                        <a:lumOff val="8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en-US" sz="1600" i="1">
                                  <a:latin typeface="Cambria Math" panose="02040503050406030204" pitchFamily="18" charset="0"/>
                                </a:rPr>
                                <m:t>𝐸</m:t>
                              </m:r>
                            </m:e>
                            <m:sub>
                              <m:r>
                                <a:rPr lang="en-US" sz="1600" i="1">
                                  <a:latin typeface="Cambria Math" panose="02040503050406030204" pitchFamily="18" charset="0"/>
                                </a:rPr>
                                <m:t>𝑝</m:t>
                              </m:r>
                              <m:r>
                                <a:rPr lang="en-US" sz="1600" i="1">
                                  <a:latin typeface="Cambria Math" panose="02040503050406030204" pitchFamily="18" charset="0"/>
                                </a:rPr>
                                <m:t>_</m:t>
                              </m:r>
                              <m:r>
                                <a:rPr lang="en-US" sz="1600" i="1">
                                  <a:latin typeface="Cambria Math" panose="02040503050406030204" pitchFamily="18" charset="0"/>
                                </a:rPr>
                                <m:t>𝑜𝑝𝑒𝑛</m:t>
                              </m:r>
                            </m:sub>
                          </m:sSub>
                          <m:r>
                            <a:rPr lang="en-US" sz="1600">
                              <a:latin typeface="Cambria Math" panose="02040503050406030204" pitchFamily="18" charset="0"/>
                            </a:rPr>
                            <m:t>=</m:t>
                          </m:r>
                          <m:sSub>
                            <m:sSubPr>
                              <m:ctrlPr>
                                <a:rPr lang="en-GB" sz="1600" i="1">
                                  <a:latin typeface="Cambria Math" panose="02040503050406030204" pitchFamily="18" charset="0"/>
                                </a:rPr>
                              </m:ctrlPr>
                            </m:sSubPr>
                            <m:e>
                              <m:r>
                                <a:rPr lang="en-US" sz="1600" i="1">
                                  <a:latin typeface="Cambria Math" panose="02040503050406030204" pitchFamily="18" charset="0"/>
                                </a:rPr>
                                <m:t>𝐸</m:t>
                              </m:r>
                            </m:e>
                            <m:sub>
                              <m:r>
                                <a:rPr lang="en-US" sz="1600" i="1">
                                  <a:latin typeface="Cambria Math" panose="02040503050406030204" pitchFamily="18" charset="0"/>
                                </a:rPr>
                                <m:t>𝑝</m:t>
                              </m:r>
                              <m:r>
                                <a:rPr lang="en-US" sz="1600" i="1">
                                  <a:latin typeface="Cambria Math" panose="02040503050406030204" pitchFamily="18" charset="0"/>
                                </a:rPr>
                                <m:t>_</m:t>
                              </m:r>
                              <m:r>
                                <a:rPr lang="en-US" sz="1600" i="1">
                                  <a:latin typeface="Cambria Math" panose="02040503050406030204" pitchFamily="18" charset="0"/>
                                </a:rPr>
                                <m:t>𝑠h𝑜𝑟𝑡</m:t>
                              </m:r>
                            </m:sub>
                          </m:sSub>
                          <m:f>
                            <m:fPr>
                              <m:ctrlPr>
                                <a:rPr lang="en-GB"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m:t>
                              </m:r>
                              <m:sSup>
                                <m:sSupPr>
                                  <m:ctrlPr>
                                    <a:rPr lang="en-GB" sz="1600" i="1">
                                      <a:latin typeface="Cambria Math" panose="02040503050406030204" pitchFamily="18" charset="0"/>
                                    </a:rPr>
                                  </m:ctrlPr>
                                </m:sSupPr>
                                <m:e>
                                  <m:sSub>
                                    <m:sSubPr>
                                      <m:ctrlPr>
                                        <a:rPr lang="en-GB" sz="1600" i="1">
                                          <a:latin typeface="Cambria Math" panose="02040503050406030204" pitchFamily="18" charset="0"/>
                                        </a:rPr>
                                      </m:ctrlPr>
                                    </m:sSubPr>
                                    <m:e>
                                      <m:r>
                                        <a:rPr lang="en-US" sz="1600" i="1">
                                          <a:latin typeface="Cambria Math" panose="02040503050406030204" pitchFamily="18" charset="0"/>
                                        </a:rPr>
                                        <m:t>𝑘</m:t>
                                      </m:r>
                                    </m:e>
                                    <m:sub>
                                      <m:r>
                                        <a:rPr lang="en-US" sz="1600" i="1">
                                          <a:latin typeface="Cambria Math" panose="02040503050406030204" pitchFamily="18" charset="0"/>
                                        </a:rPr>
                                        <m:t>31</m:t>
                                      </m:r>
                                    </m:sub>
                                  </m:sSub>
                                </m:e>
                                <m:sup>
                                  <m:r>
                                    <a:rPr lang="en-US" sz="1600" i="1">
                                      <a:latin typeface="Cambria Math" panose="02040503050406030204" pitchFamily="18" charset="0"/>
                                    </a:rPr>
                                    <m:t>2</m:t>
                                  </m:r>
                                </m:sup>
                              </m:sSup>
                            </m:den>
                          </m:f>
                        </m:oMath>
                      </m:oMathPara>
                    </a14:m>
                    <a:endParaRPr lang="en-GB" sz="2000" dirty="0"/>
                  </a:p>
                </p:txBody>
              </p:sp>
            </mc:Choice>
            <mc:Fallback xmlns="">
              <p:sp>
                <p:nvSpPr>
                  <p:cNvPr id="28" name="テキスト ボックス 864">
                    <a:extLst>
                      <a:ext uri="{FF2B5EF4-FFF2-40B4-BE49-F238E27FC236}">
                        <a16:creationId xmlns:a16="http://schemas.microsoft.com/office/drawing/2014/main" id="{55A5E9F8-EDE4-4E3F-81B1-076424206AAD}"/>
                      </a:ext>
                    </a:extLst>
                  </p:cNvPr>
                  <p:cNvSpPr txBox="1">
                    <a:spLocks noRot="1" noChangeAspect="1" noMove="1" noResize="1" noEditPoints="1" noAdjustHandles="1" noChangeArrowheads="1" noChangeShapeType="1" noTextEdit="1"/>
                  </p:cNvSpPr>
                  <p:nvPr/>
                </p:nvSpPr>
                <p:spPr>
                  <a:xfrm>
                    <a:off x="186353" y="4232303"/>
                    <a:ext cx="4067941" cy="631327"/>
                  </a:xfrm>
                  <a:prstGeom prst="rect">
                    <a:avLst/>
                  </a:prstGeom>
                  <a:blipFill>
                    <a:blip r:embed="rId6"/>
                    <a:stretch>
                      <a:fillRect/>
                    </a:stretch>
                  </a:blipFill>
                  <a:ln w="19050">
                    <a:solidFill>
                      <a:schemeClr val="accent1">
                        <a:lumMod val="20000"/>
                        <a:lumOff val="80000"/>
                      </a:schemeClr>
                    </a:solidFill>
                  </a:ln>
                </p:spPr>
                <p:txBody>
                  <a:bodyPr/>
                  <a:lstStyle/>
                  <a:p>
                    <a:r>
                      <a:rPr lang="en-GB">
                        <a:noFill/>
                      </a:rPr>
                      <a:t> </a:t>
                    </a:r>
                  </a:p>
                </p:txBody>
              </p:sp>
            </mc:Fallback>
          </mc:AlternateContent>
        </p:grpSp>
      </p:grpSp>
      <p:sp>
        <p:nvSpPr>
          <p:cNvPr id="2" name="Rectangle 1">
            <a:extLst>
              <a:ext uri="{FF2B5EF4-FFF2-40B4-BE49-F238E27FC236}">
                <a16:creationId xmlns:a16="http://schemas.microsoft.com/office/drawing/2014/main" id="{2C9DBF9A-F890-4510-AA98-896C87833BBC}"/>
              </a:ext>
            </a:extLst>
          </p:cNvPr>
          <p:cNvSpPr/>
          <p:nvPr/>
        </p:nvSpPr>
        <p:spPr>
          <a:xfrm>
            <a:off x="0" y="6304002"/>
            <a:ext cx="8820472" cy="553998"/>
          </a:xfrm>
          <a:prstGeom prst="rect">
            <a:avLst/>
          </a:prstGeom>
        </p:spPr>
        <p:txBody>
          <a:bodyPr wrap="square">
            <a:spAutoFit/>
          </a:bodyPr>
          <a:lstStyle/>
          <a:p>
            <a:r>
              <a:rPr lang="en-US" sz="1000" dirty="0">
                <a:ea typeface="游明朝" panose="02020400000000000000" pitchFamily="18" charset="-128"/>
                <a:cs typeface="Times New Roman" panose="02020603050405020304" pitchFamily="18" charset="0"/>
              </a:rPr>
              <a:t>[4]</a:t>
            </a:r>
            <a:r>
              <a:rPr lang="en-US" sz="1000" dirty="0" err="1">
                <a:ea typeface="游明朝" panose="02020400000000000000" pitchFamily="18" charset="-128"/>
                <a:cs typeface="Times New Roman" panose="02020603050405020304" pitchFamily="18" charset="0"/>
              </a:rPr>
              <a:t>Zhoua</a:t>
            </a:r>
            <a:r>
              <a:rPr lang="en-US" sz="1000" dirty="0">
                <a:ea typeface="游明朝" panose="02020400000000000000" pitchFamily="18" charset="-128"/>
                <a:cs typeface="Times New Roman" panose="02020603050405020304" pitchFamily="18" charset="0"/>
              </a:rPr>
              <a:t>, L. </a:t>
            </a:r>
            <a:r>
              <a:rPr lang="en-US" sz="1000" dirty="0" err="1">
                <a:ea typeface="游明朝" panose="02020400000000000000" pitchFamily="18" charset="-128"/>
                <a:cs typeface="Times New Roman" panose="02020603050405020304" pitchFamily="18" charset="0"/>
              </a:rPr>
              <a:t>Suna</a:t>
            </a:r>
            <a:r>
              <a:rPr lang="en-US" sz="1000" dirty="0">
                <a:ea typeface="游明朝" panose="02020400000000000000" pitchFamily="18" charset="-128"/>
                <a:cs typeface="Times New Roman" panose="02020603050405020304" pitchFamily="18" charset="0"/>
              </a:rPr>
              <a:t>, </a:t>
            </a:r>
            <a:r>
              <a:rPr lang="en-US" sz="1000" dirty="0" err="1">
                <a:ea typeface="游明朝" panose="02020400000000000000" pitchFamily="18" charset="-128"/>
                <a:cs typeface="Times New Roman" panose="02020603050405020304" pitchFamily="18" charset="0"/>
              </a:rPr>
              <a:t>Zhenga</a:t>
            </a:r>
            <a:r>
              <a:rPr lang="en-US" sz="1000" dirty="0">
                <a:ea typeface="游明朝" panose="02020400000000000000" pitchFamily="18" charset="-128"/>
                <a:cs typeface="Times New Roman" panose="02020603050405020304" pitchFamily="18" charset="0"/>
              </a:rPr>
              <a:t>, S. Denga, J. </a:t>
            </a:r>
            <a:r>
              <a:rPr lang="en-US" sz="1000" dirty="0" err="1">
                <a:ea typeface="游明朝" panose="02020400000000000000" pitchFamily="18" charset="-128"/>
                <a:cs typeface="Times New Roman" panose="02020603050405020304" pitchFamily="18" charset="0"/>
              </a:rPr>
              <a:t>Zhaoa</a:t>
            </a:r>
            <a:r>
              <a:rPr lang="en-US" sz="1000" dirty="0">
                <a:ea typeface="游明朝" panose="02020400000000000000" pitchFamily="18" charset="-128"/>
                <a:cs typeface="Times New Roman" panose="02020603050405020304" pitchFamily="18" charset="0"/>
              </a:rPr>
              <a:t>, S. </a:t>
            </a:r>
            <a:r>
              <a:rPr lang="en-US" sz="1000" dirty="0" err="1">
                <a:ea typeface="游明朝" panose="02020400000000000000" pitchFamily="18" charset="-128"/>
                <a:cs typeface="Times New Roman" panose="02020603050405020304" pitchFamily="18" charset="0"/>
              </a:rPr>
              <a:t>Penga</a:t>
            </a:r>
            <a:r>
              <a:rPr lang="en-US" sz="1000" dirty="0">
                <a:ea typeface="游明朝" panose="02020400000000000000" pitchFamily="18" charset="-128"/>
                <a:cs typeface="Times New Roman" panose="02020603050405020304" pitchFamily="18" charset="0"/>
              </a:rPr>
              <a:t>, Y. </a:t>
            </a:r>
            <a:r>
              <a:rPr lang="en-US" sz="1000" dirty="0" err="1">
                <a:ea typeface="游明朝" panose="02020400000000000000" pitchFamily="18" charset="-128"/>
                <a:cs typeface="Times New Roman" panose="02020603050405020304" pitchFamily="18" charset="0"/>
              </a:rPr>
              <a:t>Zhanga</a:t>
            </a:r>
            <a:r>
              <a:rPr lang="en-US" sz="1000" dirty="0">
                <a:ea typeface="游明朝" panose="02020400000000000000" pitchFamily="18" charset="-128"/>
                <a:cs typeface="Times New Roman" panose="02020603050405020304" pitchFamily="18" charset="0"/>
              </a:rPr>
              <a:t>, X. </a:t>
            </a:r>
            <a:r>
              <a:rPr lang="en-US" sz="1000" dirty="0" err="1">
                <a:ea typeface="游明朝" panose="02020400000000000000" pitchFamily="18" charset="-128"/>
                <a:cs typeface="Times New Roman" panose="02020603050405020304" pitchFamily="18" charset="0"/>
              </a:rPr>
              <a:t>Wangb</a:t>
            </a:r>
            <a:r>
              <a:rPr lang="en-US" sz="1000" dirty="0">
                <a:ea typeface="游明朝" panose="02020400000000000000" pitchFamily="18" charset="-128"/>
                <a:cs typeface="Times New Roman" panose="02020603050405020304" pitchFamily="18" charset="0"/>
              </a:rPr>
              <a:t> and H. </a:t>
            </a:r>
            <a:r>
              <a:rPr lang="en-US" sz="1000" dirty="0" err="1">
                <a:ea typeface="游明朝" panose="02020400000000000000" pitchFamily="18" charset="-128"/>
                <a:cs typeface="Times New Roman" panose="02020603050405020304" pitchFamily="18" charset="0"/>
              </a:rPr>
              <a:t>Chengb</a:t>
            </a:r>
            <a:r>
              <a:rPr lang="en-US" sz="1000" dirty="0">
                <a:ea typeface="游明朝" panose="02020400000000000000" pitchFamily="18" charset="-128"/>
                <a:cs typeface="Times New Roman" panose="02020603050405020304" pitchFamily="18" charset="0"/>
              </a:rPr>
              <a:t>, "A model for the energy harvesting performance of shear mode piezoelectric cantilever,," </a:t>
            </a:r>
            <a:r>
              <a:rPr lang="en-US" sz="1000" i="1" dirty="0">
                <a:ea typeface="游明朝" panose="02020400000000000000" pitchFamily="18" charset="-128"/>
                <a:cs typeface="Times New Roman" panose="02020603050405020304" pitchFamily="18" charset="0"/>
              </a:rPr>
              <a:t>Sensors and Actuators A: Physical, </a:t>
            </a:r>
            <a:r>
              <a:rPr lang="en-US" sz="1000" dirty="0">
                <a:ea typeface="游明朝" panose="02020400000000000000" pitchFamily="18" charset="-128"/>
                <a:cs typeface="Times New Roman" panose="02020603050405020304" pitchFamily="18" charset="0"/>
              </a:rPr>
              <a:t>vol. 179, pp. 185-192, 2012.</a:t>
            </a:r>
          </a:p>
          <a:p>
            <a:r>
              <a:rPr lang="en-US" sz="1000" dirty="0">
                <a:ea typeface="游明朝" panose="02020400000000000000" pitchFamily="18" charset="-128"/>
                <a:cs typeface="Times New Roman" panose="02020603050405020304" pitchFamily="18" charset="0"/>
              </a:rPr>
              <a:t>[5]</a:t>
            </a:r>
            <a:r>
              <a:rPr lang="en-US" sz="1000" dirty="0"/>
              <a:t> O. </a:t>
            </a:r>
            <a:r>
              <a:rPr lang="en-US" sz="1000" dirty="0" err="1"/>
              <a:t>Guillon</a:t>
            </a:r>
            <a:r>
              <a:rPr lang="en-US" sz="1000" dirty="0"/>
              <a:t>, F. </a:t>
            </a:r>
            <a:r>
              <a:rPr lang="en-US" sz="1000" dirty="0" err="1"/>
              <a:t>Thiebaud</a:t>
            </a:r>
            <a:r>
              <a:rPr lang="en-US" sz="1000" dirty="0"/>
              <a:t>, P. </a:t>
            </a:r>
            <a:r>
              <a:rPr lang="en-US" sz="1000" dirty="0" err="1"/>
              <a:t>Delobelle</a:t>
            </a:r>
            <a:r>
              <a:rPr lang="en-US" sz="1000" dirty="0"/>
              <a:t> and D. </a:t>
            </a:r>
            <a:r>
              <a:rPr lang="en-US" sz="1000" dirty="0" err="1"/>
              <a:t>Perreux</a:t>
            </a:r>
            <a:r>
              <a:rPr lang="en-US" sz="1000" dirty="0"/>
              <a:t>, "Tensile behavior of PZT in short and open-circuit conditions," </a:t>
            </a:r>
            <a:r>
              <a:rPr lang="en-US" sz="1000" i="1" dirty="0"/>
              <a:t>Materials Letters, </a:t>
            </a:r>
            <a:r>
              <a:rPr lang="en-US" sz="1000" dirty="0"/>
              <a:t>vol. 58, pp. 986– 990, 2004. </a:t>
            </a:r>
            <a:endParaRPr lang="en-GB" sz="1000" dirty="0"/>
          </a:p>
        </p:txBody>
      </p:sp>
      <p:sp>
        <p:nvSpPr>
          <p:cNvPr id="5" name="Slide Number Placeholder 4">
            <a:extLst>
              <a:ext uri="{FF2B5EF4-FFF2-40B4-BE49-F238E27FC236}">
                <a16:creationId xmlns:a16="http://schemas.microsoft.com/office/drawing/2014/main" id="{0BF3422E-2687-473D-BFEB-D0262F90FC23}"/>
              </a:ext>
            </a:extLst>
          </p:cNvPr>
          <p:cNvSpPr>
            <a:spLocks noGrp="1"/>
          </p:cNvSpPr>
          <p:nvPr>
            <p:ph type="sldNum" sz="quarter" idx="12"/>
          </p:nvPr>
        </p:nvSpPr>
        <p:spPr/>
        <p:txBody>
          <a:bodyPr/>
          <a:lstStyle/>
          <a:p>
            <a:fld id="{B3561BA9-CDCF-4958-B8AB-66F3BF063E13}" type="slidenum">
              <a:rPr lang="en-US" smtClean="0"/>
              <a:t>8</a:t>
            </a:fld>
            <a:endParaRPr lang="en-US"/>
          </a:p>
        </p:txBody>
      </p:sp>
    </p:spTree>
    <p:extLst>
      <p:ext uri="{BB962C8B-B14F-4D97-AF65-F5344CB8AC3E}">
        <p14:creationId xmlns:p14="http://schemas.microsoft.com/office/powerpoint/2010/main" val="334303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38"/>
          <p:cNvSpPr/>
          <p:nvPr/>
        </p:nvSpPr>
        <p:spPr>
          <a:xfrm>
            <a:off x="0" y="-5933"/>
            <a:ext cx="9143999" cy="564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tx1"/>
                </a:solidFill>
              </a:rPr>
              <a:t>THEORETICAL CALCULATION OF RESONANCE FREQUENCY 2 </a:t>
            </a:r>
            <a:endParaRPr lang="en-MY" sz="2700" dirty="0">
              <a:solidFill>
                <a:schemeClr val="tx1"/>
              </a:solidFill>
            </a:endParaRPr>
          </a:p>
        </p:txBody>
      </p:sp>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274FFAF6-0CC9-4507-836C-3EB571BFBD73}"/>
                  </a:ext>
                </a:extLst>
              </p:cNvPr>
              <p:cNvGraphicFramePr>
                <a:graphicFrameLocks noGrp="1"/>
              </p:cNvGraphicFramePr>
              <p:nvPr>
                <p:extLst>
                  <p:ext uri="{D42A27DB-BD31-4B8C-83A1-F6EECF244321}">
                    <p14:modId xmlns:p14="http://schemas.microsoft.com/office/powerpoint/2010/main" val="4208110389"/>
                  </p:ext>
                </p:extLst>
              </p:nvPr>
            </p:nvGraphicFramePr>
            <p:xfrm>
              <a:off x="2271694" y="2825395"/>
              <a:ext cx="4600603" cy="2239519"/>
            </p:xfrm>
            <a:graphic>
              <a:graphicData uri="http://schemas.openxmlformats.org/drawingml/2006/table">
                <a:tbl>
                  <a:tblPr firstRow="1" firstCol="1" bandRow="1"/>
                  <a:tblGrid>
                    <a:gridCol w="1318728">
                      <a:extLst>
                        <a:ext uri="{9D8B030D-6E8A-4147-A177-3AD203B41FA5}">
                          <a16:colId xmlns:a16="http://schemas.microsoft.com/office/drawing/2014/main" val="1077700575"/>
                        </a:ext>
                      </a:extLst>
                    </a:gridCol>
                    <a:gridCol w="1292860">
                      <a:extLst>
                        <a:ext uri="{9D8B030D-6E8A-4147-A177-3AD203B41FA5}">
                          <a16:colId xmlns:a16="http://schemas.microsoft.com/office/drawing/2014/main" val="4190035867"/>
                        </a:ext>
                      </a:extLst>
                    </a:gridCol>
                    <a:gridCol w="1989015">
                      <a:extLst>
                        <a:ext uri="{9D8B030D-6E8A-4147-A177-3AD203B41FA5}">
                          <a16:colId xmlns:a16="http://schemas.microsoft.com/office/drawing/2014/main" val="739289884"/>
                        </a:ext>
                      </a:extLst>
                    </a:gridCol>
                  </a:tblGrid>
                  <a:tr h="214493">
                    <a:tc>
                      <a:txBody>
                        <a:bodyPr/>
                        <a:lstStyle/>
                        <a:p>
                          <a:pPr algn="ctr">
                            <a:lnSpc>
                              <a:spcPct val="150000"/>
                            </a:lnSpc>
                            <a:spcBef>
                              <a:spcPts val="1200"/>
                            </a:spcBef>
                            <a:spcAft>
                              <a:spcPts val="0"/>
                            </a:spcAft>
                          </a:pPr>
                          <a:r>
                            <a:rPr lang="en-US" sz="1200" dirty="0">
                              <a:effectLst/>
                              <a:latin typeface="Cambria Math" panose="02040503050406030204" pitchFamily="18" charset="0"/>
                              <a:ea typeface="游明朝" panose="02020400000000000000" pitchFamily="18" charset="-128"/>
                              <a:cs typeface="Times New Roman" panose="02020603050405020304" pitchFamily="18" charset="0"/>
                            </a:rPr>
                            <a:t> </a:t>
                          </a:r>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1200"/>
                            </a:spcBef>
                            <a:spcAft>
                              <a:spcPts val="0"/>
                            </a:spcAft>
                          </a:pPr>
                          <a:r>
                            <a:rPr lang="en-US" sz="1100" dirty="0">
                              <a:effectLst/>
                              <a:latin typeface="Cambria Math" panose="02040503050406030204" pitchFamily="18" charset="0"/>
                              <a:ea typeface="游明朝" panose="02020400000000000000" pitchFamily="18" charset="-128"/>
                              <a:cs typeface="Times New Roman" panose="02020603050405020304" pitchFamily="18" charset="0"/>
                            </a:rPr>
                            <a:t>Metal Beam</a:t>
                          </a:r>
                          <a:endParaRPr lang="en-GB" sz="11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1200"/>
                            </a:spcBef>
                            <a:spcAft>
                              <a:spcPts val="0"/>
                            </a:spcAft>
                          </a:pPr>
                          <a:r>
                            <a:rPr lang="en-US" sz="1100" dirty="0">
                              <a:effectLst/>
                              <a:latin typeface="Cambria Math" panose="02040503050406030204" pitchFamily="18" charset="0"/>
                              <a:ea typeface="游明朝" panose="02020400000000000000" pitchFamily="18" charset="-128"/>
                              <a:cs typeface="Times New Roman" panose="02020603050405020304" pitchFamily="18" charset="0"/>
                            </a:rPr>
                            <a:t>PZT</a:t>
                          </a:r>
                          <a:endParaRPr lang="en-GB" sz="11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0677538"/>
                      </a:ext>
                    </a:extLst>
                  </a:tr>
                  <a:tr h="224291">
                    <a:tc>
                      <a:txBody>
                        <a:bodyPr/>
                        <a:lstStyle/>
                        <a:p>
                          <a:pPr algn="ctr">
                            <a:lnSpc>
                              <a:spcPct val="150000"/>
                            </a:lnSpc>
                            <a:spcBef>
                              <a:spcPts val="1200"/>
                            </a:spcBef>
                            <a:spcAft>
                              <a:spcPts val="0"/>
                            </a:spcAft>
                          </a:pPr>
                          <a:r>
                            <a:rPr lang="en-US" sz="1200" dirty="0">
                              <a:effectLst/>
                              <a:latin typeface="Cambria Math" panose="02040503050406030204" pitchFamily="18" charset="0"/>
                              <a:ea typeface="游明朝" panose="02020400000000000000" pitchFamily="18" charset="-128"/>
                              <a:cs typeface="Times New Roman" panose="02020603050405020304" pitchFamily="18" charset="0"/>
                            </a:rPr>
                            <a:t> </a:t>
                          </a:r>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6675" cap="flat" cmpd="dbl"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14:m>
                            <m:oMath xmlns:m="http://schemas.openxmlformats.org/officeDocument/2006/math">
                              <m:r>
                                <m:rPr>
                                  <m:sty m:val="p"/>
                                </m:rPr>
                                <a:rPr lang="en-US" sz="1100">
                                  <a:effectLst/>
                                  <a:latin typeface="Cambria Math" panose="02040503050406030204" pitchFamily="18" charset="0"/>
                                  <a:ea typeface="游明朝" panose="02020400000000000000" pitchFamily="18" charset="-128"/>
                                  <a:cs typeface="Times New Roman" panose="02020603050405020304" pitchFamily="18" charset="0"/>
                                </a:rPr>
                                <m:t>SUS</m:t>
                              </m:r>
                              <m:r>
                                <a:rPr lang="en-US" sz="1100">
                                  <a:effectLst/>
                                  <a:latin typeface="Cambria Math" panose="02040503050406030204" pitchFamily="18" charset="0"/>
                                  <a:ea typeface="游明朝" panose="02020400000000000000" pitchFamily="18" charset="-128"/>
                                  <a:cs typeface="Times New Roman" panose="02020603050405020304" pitchFamily="18" charset="0"/>
                                </a:rPr>
                                <m:t>430</m:t>
                              </m:r>
                            </m:oMath>
                          </a14:m>
                          <a:r>
                            <a:rPr lang="en-US" sz="1100" dirty="0">
                              <a:effectLst/>
                              <a:latin typeface="Cambria Math" panose="02040503050406030204" pitchFamily="18" charset="0"/>
                              <a:ea typeface="游明朝" panose="02020400000000000000" pitchFamily="18" charset="-128"/>
                              <a:cs typeface="Times New Roman" panose="02020603050405020304" pitchFamily="18" charset="0"/>
                            </a:rPr>
                            <a:t> </a:t>
                          </a:r>
                          <a:endParaRPr lang="en-GB" sz="11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6675" cap="flat" cmpd="dbl"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m:rPr>
                                    <m:sty m:val="p"/>
                                  </m:rPr>
                                  <a:rPr lang="en-US" sz="1100">
                                    <a:effectLst/>
                                    <a:latin typeface="Cambria Math" panose="02040503050406030204" pitchFamily="18" charset="0"/>
                                    <a:ea typeface="游明朝" panose="02020400000000000000" pitchFamily="18" charset="-128"/>
                                    <a:cs typeface="Times New Roman" panose="02020603050405020304" pitchFamily="18" charset="0"/>
                                  </a:rPr>
                                  <m:t>Pb</m:t>
                                </m:r>
                                <m:d>
                                  <m:dPr>
                                    <m:ctrlPr>
                                      <a:rPr lang="en-GB" sz="1100" i="1">
                                        <a:effectLst/>
                                        <a:latin typeface="Cambria Math" panose="02040503050406030204" pitchFamily="18" charset="0"/>
                                        <a:ea typeface="游明朝" panose="02020400000000000000" pitchFamily="18" charset="-128"/>
                                        <a:cs typeface="Times New Roman" panose="02020603050405020304" pitchFamily="18" charset="0"/>
                                      </a:rPr>
                                    </m:ctrlPr>
                                  </m:dPr>
                                  <m:e>
                                    <m:r>
                                      <m:rPr>
                                        <m:sty m:val="p"/>
                                      </m:rPr>
                                      <a:rPr lang="en-US" sz="1100">
                                        <a:effectLst/>
                                        <a:latin typeface="Cambria Math" panose="02040503050406030204" pitchFamily="18" charset="0"/>
                                        <a:ea typeface="游明朝" panose="02020400000000000000" pitchFamily="18" charset="-128"/>
                                        <a:cs typeface="Times New Roman" panose="02020603050405020304" pitchFamily="18" charset="0"/>
                                      </a:rPr>
                                      <m:t>Zr</m:t>
                                    </m:r>
                                    <m:r>
                                      <a:rPr lang="en-US" sz="1100">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sz="1100">
                                        <a:effectLst/>
                                        <a:latin typeface="Cambria Math" panose="02040503050406030204" pitchFamily="18" charset="0"/>
                                        <a:ea typeface="游明朝" panose="02020400000000000000" pitchFamily="18" charset="-128"/>
                                        <a:cs typeface="Times New Roman" panose="02020603050405020304" pitchFamily="18" charset="0"/>
                                      </a:rPr>
                                      <m:t>Ti</m:t>
                                    </m:r>
                                  </m:e>
                                </m:d>
                                <m:sSub>
                                  <m:sSubPr>
                                    <m:ctrlPr>
                                      <a:rPr lang="en-GB" sz="1100" i="1">
                                        <a:effectLst/>
                                        <a:latin typeface="Cambria Math" panose="02040503050406030204" pitchFamily="18" charset="0"/>
                                        <a:ea typeface="游明朝" panose="02020400000000000000" pitchFamily="18" charset="-128"/>
                                        <a:cs typeface="Times New Roman" panose="02020603050405020304" pitchFamily="18" charset="0"/>
                                      </a:rPr>
                                    </m:ctrlPr>
                                  </m:sSubPr>
                                  <m:e>
                                    <m:r>
                                      <m:rPr>
                                        <m:sty m:val="p"/>
                                      </m:rPr>
                                      <a:rPr lang="en-US" sz="1100">
                                        <a:effectLst/>
                                        <a:latin typeface="Cambria Math" panose="02040503050406030204" pitchFamily="18" charset="0"/>
                                        <a:ea typeface="游明朝" panose="02020400000000000000" pitchFamily="18" charset="-128"/>
                                        <a:cs typeface="Times New Roman" panose="02020603050405020304" pitchFamily="18" charset="0"/>
                                      </a:rPr>
                                      <m:t>O</m:t>
                                    </m:r>
                                  </m:e>
                                  <m:sub>
                                    <m:r>
                                      <a:rPr lang="en-US" sz="1100" i="1">
                                        <a:effectLst/>
                                        <a:latin typeface="Cambria Math" panose="02040503050406030204" pitchFamily="18" charset="0"/>
                                        <a:ea typeface="游明朝" panose="02020400000000000000" pitchFamily="18" charset="-128"/>
                                        <a:cs typeface="Times New Roman" panose="02020603050405020304" pitchFamily="18" charset="0"/>
                                      </a:rPr>
                                      <m:t>3</m:t>
                                    </m:r>
                                  </m:sub>
                                </m:sSub>
                              </m:oMath>
                            </m:oMathPara>
                          </a14:m>
                          <a:endParaRPr lang="en-GB" sz="11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66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87100276"/>
                      </a:ext>
                    </a:extLst>
                  </a:tr>
                  <a:tr h="268583">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m:rPr>
                                    <m:sty m:val="p"/>
                                  </m:rPr>
                                  <a:rPr lang="en-US" sz="1200">
                                    <a:effectLst/>
                                    <a:latin typeface="Cambria Math" panose="02040503050406030204" pitchFamily="18" charset="0"/>
                                    <a:ea typeface="游明朝" panose="02020400000000000000" pitchFamily="18" charset="-128"/>
                                    <a:cs typeface="Times New Roman" panose="02020603050405020304" pitchFamily="18" charset="0"/>
                                  </a:rPr>
                                  <m:t>Density</m:t>
                                </m:r>
                                <m:r>
                                  <a:rPr lang="en-US" sz="1200">
                                    <a:effectLst/>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200" i="0">
                                    <a:effectLst/>
                                    <a:latin typeface="Cambria Math" panose="02040503050406030204" pitchFamily="18" charset="0"/>
                                    <a:ea typeface="游明朝" panose="02020400000000000000" pitchFamily="18" charset="-128"/>
                                    <a:cs typeface="Times New Roman" panose="02020603050405020304" pitchFamily="18" charset="0"/>
                                  </a:rPr>
                                  <m:t>kg</m:t>
                                </m:r>
                                <m:r>
                                  <a:rPr lang="en-US" sz="1200" i="0">
                                    <a:effectLst/>
                                    <a:latin typeface="Cambria Math" panose="02040503050406030204" pitchFamily="18" charset="0"/>
                                    <a:ea typeface="游明朝" panose="02020400000000000000" pitchFamily="18" charset="-128"/>
                                    <a:cs typeface="Times New Roman" panose="02020603050405020304" pitchFamily="18" charset="0"/>
                                  </a:rPr>
                                  <m:t>/</m:t>
                                </m:r>
                                <m:sSup>
                                  <m:sSup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pPr>
                                  <m:e>
                                    <m:r>
                                      <m:rPr>
                                        <m:sty m:val="p"/>
                                      </m:rPr>
                                      <a:rPr lang="en-US" sz="1200" i="0">
                                        <a:effectLst/>
                                        <a:latin typeface="Cambria Math" panose="02040503050406030204" pitchFamily="18" charset="0"/>
                                        <a:ea typeface="游明朝" panose="02020400000000000000" pitchFamily="18" charset="-128"/>
                                        <a:cs typeface="Times New Roman" panose="02020603050405020304" pitchFamily="18" charset="0"/>
                                      </a:rPr>
                                      <m:t>m</m:t>
                                    </m:r>
                                  </m:e>
                                  <m:sup>
                                    <m:r>
                                      <a:rPr lang="en-US" sz="1200" i="0">
                                        <a:effectLst/>
                                        <a:latin typeface="Cambria Math" panose="02040503050406030204" pitchFamily="18" charset="0"/>
                                        <a:ea typeface="游明朝" panose="02020400000000000000" pitchFamily="18" charset="-128"/>
                                        <a:cs typeface="Times New Roman" panose="02020603050405020304" pitchFamily="18" charset="0"/>
                                      </a:rPr>
                                      <m:t>3</m:t>
                                    </m:r>
                                  </m:sup>
                                </m:sSup>
                                <m:r>
                                  <a:rPr lang="en-US" sz="1200" i="0">
                                    <a:effectLst/>
                                    <a:latin typeface="Cambria Math" panose="02040503050406030204" pitchFamily="18" charset="0"/>
                                    <a:ea typeface="游明朝" panose="02020400000000000000" pitchFamily="18" charset="-128"/>
                                    <a:cs typeface="Times New Roman" panose="02020603050405020304" pitchFamily="18" charset="0"/>
                                  </a:rPr>
                                  <m:t> </m:t>
                                </m:r>
                                <m:r>
                                  <a:rPr lang="en-US" sz="1200" i="1">
                                    <a:effectLst/>
                                    <a:latin typeface="Cambria Math" panose="02040503050406030204" pitchFamily="18" charset="0"/>
                                    <a:ea typeface="游明朝" panose="02020400000000000000" pitchFamily="18" charset="-128"/>
                                    <a:cs typeface="Times New Roman" panose="02020603050405020304" pitchFamily="18" charset="0"/>
                                  </a:rPr>
                                  <m:t>]</m:t>
                                </m:r>
                              </m:oMath>
                            </m:oMathPara>
                          </a14:m>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bPr>
                                  <m:e>
                                    <m:r>
                                      <a:rPr lang="en-US" sz="1200" i="1">
                                        <a:effectLst/>
                                        <a:latin typeface="Cambria Math" panose="02040503050406030204" pitchFamily="18" charset="0"/>
                                        <a:ea typeface="游明朝" panose="02020400000000000000" pitchFamily="18" charset="-128"/>
                                        <a:cs typeface="Times New Roman" panose="02020603050405020304" pitchFamily="18" charset="0"/>
                                      </a:rPr>
                                      <m:t>𝜌</m:t>
                                    </m:r>
                                  </m:e>
                                  <m:sub>
                                    <m:r>
                                      <a:rPr lang="en-US" sz="1200" i="1">
                                        <a:effectLst/>
                                        <a:latin typeface="Cambria Math" panose="02040503050406030204" pitchFamily="18" charset="0"/>
                                        <a:ea typeface="游明朝" panose="02020400000000000000" pitchFamily="18" charset="-128"/>
                                        <a:cs typeface="Times New Roman" panose="02020603050405020304" pitchFamily="18" charset="0"/>
                                      </a:rPr>
                                      <m:t>𝑚</m:t>
                                    </m:r>
                                  </m:sub>
                                </m:sSub>
                                <m:r>
                                  <a:rPr lang="en-US" sz="1200">
                                    <a:effectLst/>
                                    <a:latin typeface="Cambria Math" panose="02040503050406030204" pitchFamily="18" charset="0"/>
                                    <a:ea typeface="游明朝" panose="02020400000000000000" pitchFamily="18" charset="-128"/>
                                    <a:cs typeface="Times New Roman" panose="02020603050405020304" pitchFamily="18" charset="0"/>
                                  </a:rPr>
                                  <m:t>=7.8×</m:t>
                                </m:r>
                                <m:sSup>
                                  <m:sSup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pPr>
                                  <m:e>
                                    <m:r>
                                      <a:rPr lang="en-US" sz="12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sz="1200" i="1">
                                        <a:effectLst/>
                                        <a:latin typeface="Cambria Math" panose="02040503050406030204" pitchFamily="18" charset="0"/>
                                        <a:ea typeface="游明朝" panose="02020400000000000000" pitchFamily="18" charset="-128"/>
                                        <a:cs typeface="Times New Roman" panose="02020603050405020304" pitchFamily="18" charset="0"/>
                                      </a:rPr>
                                      <m:t>3</m:t>
                                    </m:r>
                                  </m:sup>
                                </m:sSup>
                              </m:oMath>
                            </m:oMathPara>
                          </a14:m>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bPr>
                                  <m:e>
                                    <m:r>
                                      <a:rPr lang="en-US" sz="1200" i="1">
                                        <a:effectLst/>
                                        <a:latin typeface="Cambria Math" panose="02040503050406030204" pitchFamily="18" charset="0"/>
                                        <a:ea typeface="游明朝" panose="02020400000000000000" pitchFamily="18" charset="-128"/>
                                        <a:cs typeface="Times New Roman" panose="02020603050405020304" pitchFamily="18" charset="0"/>
                                      </a:rPr>
                                      <m:t>𝜌</m:t>
                                    </m:r>
                                  </m:e>
                                  <m:sub>
                                    <m:r>
                                      <a:rPr lang="en-US" sz="1200" i="1">
                                        <a:effectLst/>
                                        <a:latin typeface="Cambria Math" panose="02040503050406030204" pitchFamily="18" charset="0"/>
                                        <a:ea typeface="游明朝" panose="02020400000000000000" pitchFamily="18" charset="-128"/>
                                        <a:cs typeface="Times New Roman" panose="02020603050405020304" pitchFamily="18" charset="0"/>
                                      </a:rPr>
                                      <m:t>𝑝</m:t>
                                    </m:r>
                                  </m:sub>
                                </m:sSub>
                                <m:r>
                                  <a:rPr lang="en-US" sz="1200" i="1">
                                    <a:effectLst/>
                                    <a:latin typeface="Cambria Math" panose="02040503050406030204" pitchFamily="18" charset="0"/>
                                    <a:ea typeface="游明朝" panose="02020400000000000000" pitchFamily="18" charset="-128"/>
                                    <a:cs typeface="Times New Roman" panose="02020603050405020304" pitchFamily="18" charset="0"/>
                                  </a:rPr>
                                  <m:t>=7.65×</m:t>
                                </m:r>
                                <m:sSup>
                                  <m:sSup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pPr>
                                  <m:e>
                                    <m:r>
                                      <a:rPr lang="en-US" sz="12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sz="1200" i="1">
                                        <a:effectLst/>
                                        <a:latin typeface="Cambria Math" panose="02040503050406030204" pitchFamily="18" charset="0"/>
                                        <a:ea typeface="游明朝" panose="02020400000000000000" pitchFamily="18" charset="-128"/>
                                        <a:cs typeface="Times New Roman" panose="02020603050405020304" pitchFamily="18" charset="0"/>
                                      </a:rPr>
                                      <m:t>3</m:t>
                                    </m:r>
                                  </m:sup>
                                </m:sSup>
                              </m:oMath>
                            </m:oMathPara>
                          </a14:m>
                          <a:endParaRPr lang="en-GB" sz="120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963732"/>
                      </a:ext>
                    </a:extLst>
                  </a:tr>
                  <a:tr h="268583">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m:rPr>
                                    <m:sty m:val="p"/>
                                  </m:rPr>
                                  <a:rPr lang="en-US" sz="1200">
                                    <a:effectLst/>
                                    <a:latin typeface="Cambria Math" panose="02040503050406030204" pitchFamily="18" charset="0"/>
                                    <a:ea typeface="游明朝" panose="02020400000000000000" pitchFamily="18" charset="-128"/>
                                    <a:cs typeface="Times New Roman" panose="02020603050405020304" pitchFamily="18" charset="0"/>
                                  </a:rPr>
                                  <m:t>Young</m:t>
                                </m:r>
                                <m:r>
                                  <a:rPr lang="en-US" sz="1200">
                                    <a:effectLst/>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200">
                                    <a:effectLst/>
                                    <a:latin typeface="Cambria Math" panose="02040503050406030204" pitchFamily="18" charset="0"/>
                                    <a:ea typeface="游明朝" panose="02020400000000000000" pitchFamily="18" charset="-128"/>
                                    <a:cs typeface="Times New Roman" panose="02020603050405020304" pitchFamily="18" charset="0"/>
                                  </a:rPr>
                                  <m:t>ratio</m:t>
                                </m:r>
                                <m:r>
                                  <a:rPr lang="en-US" sz="1200">
                                    <a:effectLst/>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200">
                                    <a:effectLst/>
                                    <a:latin typeface="Cambria Math" panose="02040503050406030204" pitchFamily="18" charset="0"/>
                                    <a:ea typeface="游明朝" panose="02020400000000000000" pitchFamily="18" charset="-128"/>
                                    <a:cs typeface="Times New Roman" panose="02020603050405020304" pitchFamily="18" charset="0"/>
                                  </a:rPr>
                                  <m:t>Pa</m:t>
                                </m:r>
                                <m:r>
                                  <a:rPr lang="en-US" sz="1200">
                                    <a:effectLst/>
                                    <a:latin typeface="Cambria Math" panose="02040503050406030204" pitchFamily="18" charset="0"/>
                                    <a:ea typeface="游明朝" panose="02020400000000000000" pitchFamily="18" charset="-128"/>
                                    <a:cs typeface="Times New Roman" panose="02020603050405020304" pitchFamily="18" charset="0"/>
                                  </a:rPr>
                                  <m:t>]</m:t>
                                </m:r>
                              </m:oMath>
                            </m:oMathPara>
                          </a14:m>
                          <a:endParaRPr lang="en-GB" sz="120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bPr>
                                  <m:e>
                                    <m:r>
                                      <a:rPr lang="en-US" sz="1200" i="1">
                                        <a:effectLst/>
                                        <a:latin typeface="Cambria Math" panose="02040503050406030204" pitchFamily="18" charset="0"/>
                                        <a:ea typeface="游明朝" panose="02020400000000000000" pitchFamily="18" charset="-128"/>
                                        <a:cs typeface="Times New Roman" panose="02020603050405020304" pitchFamily="18" charset="0"/>
                                      </a:rPr>
                                      <m:t>𝐸</m:t>
                                    </m:r>
                                  </m:e>
                                  <m:sub>
                                    <m:r>
                                      <a:rPr lang="en-US" sz="1200" i="1">
                                        <a:effectLst/>
                                        <a:latin typeface="Cambria Math" panose="02040503050406030204" pitchFamily="18" charset="0"/>
                                        <a:ea typeface="游明朝" panose="02020400000000000000" pitchFamily="18" charset="-128"/>
                                        <a:cs typeface="Times New Roman" panose="02020603050405020304" pitchFamily="18" charset="0"/>
                                      </a:rPr>
                                      <m:t>𝑚</m:t>
                                    </m:r>
                                  </m:sub>
                                </m:sSub>
                                <m:r>
                                  <a:rPr lang="en-US" sz="1200" i="1">
                                    <a:effectLst/>
                                    <a:latin typeface="Cambria Math" panose="02040503050406030204" pitchFamily="18" charset="0"/>
                                    <a:ea typeface="游明朝" panose="02020400000000000000" pitchFamily="18" charset="-128"/>
                                    <a:cs typeface="Times New Roman" panose="02020603050405020304" pitchFamily="18" charset="0"/>
                                  </a:rPr>
                                  <m:t>=2×</m:t>
                                </m:r>
                                <m:sSup>
                                  <m:sSup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pPr>
                                  <m:e>
                                    <m:r>
                                      <a:rPr lang="en-US" sz="12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sz="1200" i="1">
                                        <a:effectLst/>
                                        <a:latin typeface="Cambria Math" panose="02040503050406030204" pitchFamily="18" charset="0"/>
                                        <a:ea typeface="游明朝" panose="02020400000000000000" pitchFamily="18" charset="-128"/>
                                        <a:cs typeface="Times New Roman" panose="02020603050405020304" pitchFamily="18" charset="0"/>
                                      </a:rPr>
                                      <m:t>11</m:t>
                                    </m:r>
                                  </m:sup>
                                </m:sSup>
                              </m:oMath>
                            </m:oMathPara>
                          </a14:m>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bPr>
                                  <m:e>
                                    <m:r>
                                      <a:rPr lang="en-US" sz="1200" i="1">
                                        <a:effectLst/>
                                        <a:latin typeface="Cambria Math" panose="02040503050406030204" pitchFamily="18" charset="0"/>
                                        <a:ea typeface="游明朝" panose="02020400000000000000" pitchFamily="18" charset="-128"/>
                                        <a:cs typeface="Times New Roman" panose="02020603050405020304" pitchFamily="18" charset="0"/>
                                      </a:rPr>
                                      <m:t>𝐸</m:t>
                                    </m:r>
                                  </m:e>
                                  <m:sub>
                                    <m:r>
                                      <a:rPr lang="en-US" sz="1200" i="1">
                                        <a:effectLst/>
                                        <a:latin typeface="Cambria Math" panose="02040503050406030204" pitchFamily="18" charset="0"/>
                                        <a:ea typeface="游明朝" panose="02020400000000000000" pitchFamily="18" charset="-128"/>
                                        <a:cs typeface="Times New Roman" panose="02020603050405020304" pitchFamily="18" charset="0"/>
                                      </a:rPr>
                                      <m:t>𝑝</m:t>
                                    </m:r>
                                    <m:r>
                                      <a:rPr lang="en-US" sz="1200" i="1">
                                        <a:effectLst/>
                                        <a:latin typeface="Cambria Math" panose="02040503050406030204" pitchFamily="18" charset="0"/>
                                        <a:ea typeface="游明朝" panose="02020400000000000000" pitchFamily="18" charset="-128"/>
                                        <a:cs typeface="Times New Roman" panose="02020603050405020304" pitchFamily="18" charset="0"/>
                                      </a:rPr>
                                      <m:t>_</m:t>
                                    </m:r>
                                    <m:r>
                                      <a:rPr lang="en-US" sz="1200" i="1">
                                        <a:effectLst/>
                                        <a:latin typeface="Cambria Math" panose="02040503050406030204" pitchFamily="18" charset="0"/>
                                        <a:ea typeface="游明朝" panose="02020400000000000000" pitchFamily="18" charset="-128"/>
                                        <a:cs typeface="Times New Roman" panose="02020603050405020304" pitchFamily="18" charset="0"/>
                                      </a:rPr>
                                      <m:t>𝑜𝑝𝑒𝑛</m:t>
                                    </m:r>
                                  </m:sub>
                                </m:sSub>
                                <m:r>
                                  <a:rPr lang="en-US" sz="1200" i="1">
                                    <a:effectLst/>
                                    <a:latin typeface="Cambria Math" panose="02040503050406030204" pitchFamily="18" charset="0"/>
                                    <a:ea typeface="游明朝" panose="02020400000000000000" pitchFamily="18" charset="-128"/>
                                    <a:cs typeface="Times New Roman" panose="02020603050405020304" pitchFamily="18" charset="0"/>
                                  </a:rPr>
                                  <m:t>=6.2×</m:t>
                                </m:r>
                                <m:sSup>
                                  <m:sSup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pPr>
                                  <m:e>
                                    <m:r>
                                      <a:rPr lang="en-US" sz="12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sz="1200" i="1">
                                        <a:effectLst/>
                                        <a:latin typeface="Cambria Math" panose="02040503050406030204" pitchFamily="18" charset="0"/>
                                        <a:ea typeface="游明朝" panose="02020400000000000000" pitchFamily="18" charset="-128"/>
                                        <a:cs typeface="Times New Roman" panose="02020603050405020304" pitchFamily="18" charset="0"/>
                                      </a:rPr>
                                      <m:t>10</m:t>
                                    </m:r>
                                  </m:sup>
                                </m:sSup>
                              </m:oMath>
                            </m:oMathPara>
                          </a14:m>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55124906"/>
                      </a:ext>
                    </a:extLst>
                  </a:tr>
                  <a:tr h="268583">
                    <a:tc>
                      <a:txBody>
                        <a:bodyPr/>
                        <a:lstStyle/>
                        <a:p>
                          <a:pPr algn="ctr">
                            <a:lnSpc>
                              <a:spcPct val="150000"/>
                            </a:lnSpc>
                            <a:spcBef>
                              <a:spcPts val="1200"/>
                            </a:spcBef>
                            <a:spcAft>
                              <a:spcPts val="0"/>
                            </a:spcAft>
                          </a:pPr>
                          <a:r>
                            <a:rPr lang="en-US" sz="1200" dirty="0">
                              <a:effectLst/>
                              <a:latin typeface="Arial" panose="020B0604020202020204" pitchFamily="34" charset="0"/>
                              <a:ea typeface="游明朝" panose="02020400000000000000" pitchFamily="18" charset="-128"/>
                              <a:cs typeface="Times New Roman" panose="02020603050405020304" pitchFamily="18" charset="0"/>
                            </a:rPr>
                            <a:t> </a:t>
                          </a:r>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n-US" sz="1200" dirty="0">
                              <a:effectLst/>
                              <a:latin typeface="Cambria Math" panose="02040503050406030204" pitchFamily="18" charset="0"/>
                              <a:ea typeface="游明朝" panose="02020400000000000000" pitchFamily="18" charset="-128"/>
                              <a:cs typeface="Times New Roman" panose="02020603050405020304" pitchFamily="18" charset="0"/>
                            </a:rPr>
                            <a:t> </a:t>
                          </a:r>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bPr>
                                  <m:e>
                                    <m:r>
                                      <a:rPr lang="en-US" sz="1200" i="1">
                                        <a:effectLst/>
                                        <a:latin typeface="Cambria Math" panose="02040503050406030204" pitchFamily="18" charset="0"/>
                                        <a:ea typeface="游明朝" panose="02020400000000000000" pitchFamily="18" charset="-128"/>
                                        <a:cs typeface="Times New Roman" panose="02020603050405020304" pitchFamily="18" charset="0"/>
                                      </a:rPr>
                                      <m:t>𝐸</m:t>
                                    </m:r>
                                  </m:e>
                                  <m:sub>
                                    <m:r>
                                      <a:rPr lang="en-US" sz="1200" i="1">
                                        <a:effectLst/>
                                        <a:latin typeface="Cambria Math" panose="02040503050406030204" pitchFamily="18" charset="0"/>
                                        <a:ea typeface="游明朝" panose="02020400000000000000" pitchFamily="18" charset="-128"/>
                                        <a:cs typeface="Times New Roman" panose="02020603050405020304" pitchFamily="18" charset="0"/>
                                      </a:rPr>
                                      <m:t>𝑝</m:t>
                                    </m:r>
                                    <m:r>
                                      <a:rPr lang="en-US" sz="1200" i="1">
                                        <a:effectLst/>
                                        <a:latin typeface="Cambria Math" panose="02040503050406030204" pitchFamily="18" charset="0"/>
                                        <a:ea typeface="游明朝" panose="02020400000000000000" pitchFamily="18" charset="-128"/>
                                        <a:cs typeface="Times New Roman" panose="02020603050405020304" pitchFamily="18" charset="0"/>
                                      </a:rPr>
                                      <m:t>_</m:t>
                                    </m:r>
                                    <m:r>
                                      <a:rPr lang="en-US" sz="1200" i="1">
                                        <a:effectLst/>
                                        <a:latin typeface="Cambria Math" panose="02040503050406030204" pitchFamily="18" charset="0"/>
                                        <a:ea typeface="游明朝" panose="02020400000000000000" pitchFamily="18" charset="-128"/>
                                        <a:cs typeface="Times New Roman" panose="02020603050405020304" pitchFamily="18" charset="0"/>
                                      </a:rPr>
                                      <m:t>𝑠h𝑜𝑟𝑡</m:t>
                                    </m:r>
                                  </m:sub>
                                </m:sSub>
                                <m:r>
                                  <a:rPr lang="en-US" sz="1200" i="1">
                                    <a:effectLst/>
                                    <a:latin typeface="Cambria Math" panose="02040503050406030204" pitchFamily="18" charset="0"/>
                                    <a:ea typeface="游明朝" panose="02020400000000000000" pitchFamily="18" charset="-128"/>
                                    <a:cs typeface="Times New Roman" panose="02020603050405020304" pitchFamily="18" charset="0"/>
                                  </a:rPr>
                                  <m:t>=7.3×</m:t>
                                </m:r>
                                <m:sSup>
                                  <m:sSup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pPr>
                                  <m:e>
                                    <m:r>
                                      <a:rPr lang="en-US" sz="12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sz="1200" i="1">
                                        <a:effectLst/>
                                        <a:latin typeface="Cambria Math" panose="02040503050406030204" pitchFamily="18" charset="0"/>
                                        <a:ea typeface="游明朝" panose="02020400000000000000" pitchFamily="18" charset="-128"/>
                                        <a:cs typeface="Times New Roman" panose="02020603050405020304" pitchFamily="18" charset="0"/>
                                      </a:rPr>
                                      <m:t>10</m:t>
                                    </m:r>
                                  </m:sup>
                                </m:sSup>
                              </m:oMath>
                            </m:oMathPara>
                          </a14:m>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156587"/>
                      </a:ext>
                    </a:extLst>
                  </a:tr>
                  <a:tr h="244682">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sSup>
                                  <m:sSup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pPr>
                                  <m:e>
                                    <m:r>
                                      <m:rPr>
                                        <m:sty m:val="p"/>
                                      </m:rPr>
                                      <a:rPr lang="en-US" sz="1200">
                                        <a:effectLst/>
                                        <a:latin typeface="Cambria Math" panose="02040503050406030204" pitchFamily="18" charset="0"/>
                                        <a:ea typeface="游明朝" panose="02020400000000000000" pitchFamily="18" charset="-128"/>
                                        <a:cs typeface="Times New Roman" panose="02020603050405020304" pitchFamily="18" charset="0"/>
                                      </a:rPr>
                                      <m:t>Poisson</m:t>
                                    </m:r>
                                  </m:e>
                                  <m:sup>
                                    <m:r>
                                      <a:rPr lang="en-US" sz="1200" i="1">
                                        <a:effectLst/>
                                        <a:latin typeface="Cambria Math" panose="02040503050406030204" pitchFamily="18" charset="0"/>
                                        <a:ea typeface="游明朝" panose="02020400000000000000" pitchFamily="18" charset="-128"/>
                                        <a:cs typeface="Times New Roman" panose="02020603050405020304" pitchFamily="18" charset="0"/>
                                      </a:rPr>
                                      <m:t>′</m:t>
                                    </m:r>
                                  </m:sup>
                                </m:sSup>
                                <m:r>
                                  <m:rPr>
                                    <m:sty m:val="p"/>
                                  </m:rPr>
                                  <a:rPr lang="en-US" sz="1200">
                                    <a:effectLst/>
                                    <a:latin typeface="Cambria Math" panose="02040503050406030204" pitchFamily="18" charset="0"/>
                                    <a:ea typeface="游明朝" panose="02020400000000000000" pitchFamily="18" charset="-128"/>
                                    <a:cs typeface="Times New Roman" panose="02020603050405020304" pitchFamily="18" charset="0"/>
                                  </a:rPr>
                                  <m:t>s</m:t>
                                </m:r>
                                <m:r>
                                  <a:rPr lang="en-US" sz="1200">
                                    <a:effectLst/>
                                    <a:latin typeface="Cambria Math" panose="02040503050406030204" pitchFamily="18" charset="0"/>
                                    <a:ea typeface="游明朝" panose="02020400000000000000" pitchFamily="18" charset="-128"/>
                                    <a:cs typeface="Times New Roman" panose="02020603050405020304" pitchFamily="18" charset="0"/>
                                  </a:rPr>
                                  <m:t> </m:t>
                                </m:r>
                                <m:r>
                                  <m:rPr>
                                    <m:sty m:val="p"/>
                                  </m:rPr>
                                  <a:rPr lang="en-US" sz="1200">
                                    <a:effectLst/>
                                    <a:latin typeface="Cambria Math" panose="02040503050406030204" pitchFamily="18" charset="0"/>
                                    <a:ea typeface="游明朝" panose="02020400000000000000" pitchFamily="18" charset="-128"/>
                                    <a:cs typeface="Times New Roman" panose="02020603050405020304" pitchFamily="18" charset="0"/>
                                  </a:rPr>
                                  <m:t>ratio</m:t>
                                </m:r>
                              </m:oMath>
                            </m:oMathPara>
                          </a14:m>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bPr>
                                  <m:e>
                                    <m:r>
                                      <m:rPr>
                                        <m:sty m:val="p"/>
                                      </m:rPr>
                                      <a:rPr lang="en-US" sz="1200">
                                        <a:effectLst/>
                                        <a:latin typeface="Cambria Math" panose="02040503050406030204" pitchFamily="18" charset="0"/>
                                        <a:ea typeface="游明朝" panose="02020400000000000000" pitchFamily="18" charset="-128"/>
                                        <a:cs typeface="Times New Roman" panose="02020603050405020304" pitchFamily="18" charset="0"/>
                                      </a:rPr>
                                      <m:t>ν</m:t>
                                    </m:r>
                                  </m:e>
                                  <m:sub>
                                    <m:r>
                                      <a:rPr lang="en-US" sz="1200" i="1">
                                        <a:effectLst/>
                                        <a:latin typeface="Cambria Math" panose="02040503050406030204" pitchFamily="18" charset="0"/>
                                        <a:ea typeface="游明朝" panose="02020400000000000000" pitchFamily="18" charset="-128"/>
                                        <a:cs typeface="Times New Roman" panose="02020603050405020304" pitchFamily="18" charset="0"/>
                                      </a:rPr>
                                      <m:t>𝑚</m:t>
                                    </m:r>
                                  </m:sub>
                                </m:sSub>
                                <m:r>
                                  <a:rPr lang="en-US" sz="1200" i="1">
                                    <a:effectLst/>
                                    <a:latin typeface="Cambria Math" panose="02040503050406030204" pitchFamily="18" charset="0"/>
                                    <a:ea typeface="游明朝" panose="02020400000000000000" pitchFamily="18" charset="-128"/>
                                    <a:cs typeface="Times New Roman" panose="02020603050405020304" pitchFamily="18" charset="0"/>
                                  </a:rPr>
                                  <m:t>=0.275</m:t>
                                </m:r>
                              </m:oMath>
                            </m:oMathPara>
                          </a14:m>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n-US" sz="1200" dirty="0">
                              <a:effectLst/>
                              <a:latin typeface="Cambria Math" panose="02040503050406030204" pitchFamily="18" charset="0"/>
                              <a:ea typeface="游明朝" panose="02020400000000000000" pitchFamily="18" charset="-128"/>
                              <a:cs typeface="Times New Roman" panose="02020603050405020304" pitchFamily="18" charset="0"/>
                            </a:rPr>
                            <a:t>-</a:t>
                          </a:r>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762733"/>
                      </a:ext>
                    </a:extLst>
                  </a:tr>
                  <a:tr h="263656">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m:rPr>
                                    <m:sty m:val="p"/>
                                  </m:rPr>
                                  <a:rPr lang="en-US" sz="1200" smtClean="0">
                                    <a:effectLst/>
                                    <a:latin typeface="Cambria Math" panose="02040503050406030204" pitchFamily="18" charset="0"/>
                                    <a:ea typeface="游明朝" panose="02020400000000000000" pitchFamily="18" charset="-128"/>
                                    <a:cs typeface="Times New Roman" panose="02020603050405020304" pitchFamily="18" charset="0"/>
                                  </a:rPr>
                                  <m:t>Size</m:t>
                                </m:r>
                                <m:r>
                                  <a:rPr lang="en-US" sz="1200" smtClean="0">
                                    <a:effectLst/>
                                    <a:latin typeface="Cambria Math" panose="02040503050406030204" pitchFamily="18" charset="0"/>
                                    <a:ea typeface="游明朝" panose="02020400000000000000" pitchFamily="18" charset="-128"/>
                                    <a:cs typeface="Times New Roman" panose="02020603050405020304" pitchFamily="18" charset="0"/>
                                  </a:rPr>
                                  <m:t> [</m:t>
                                </m:r>
                                <m:sSup>
                                  <m:sSup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pPr>
                                  <m:e>
                                    <m:r>
                                      <m:rPr>
                                        <m:sty m:val="p"/>
                                      </m:rPr>
                                      <a:rPr lang="en-US" sz="1200" i="0" smtClean="0">
                                        <a:effectLst/>
                                        <a:latin typeface="Cambria Math" panose="02040503050406030204" pitchFamily="18" charset="0"/>
                                        <a:ea typeface="游明朝" panose="02020400000000000000" pitchFamily="18" charset="-128"/>
                                        <a:cs typeface="Times New Roman" panose="02020603050405020304" pitchFamily="18" charset="0"/>
                                      </a:rPr>
                                      <m:t>m</m:t>
                                    </m:r>
                                    <m:r>
                                      <m:rPr>
                                        <m:sty m:val="p"/>
                                      </m:rPr>
                                      <a:rPr lang="en-GB" sz="1200" b="0" i="0" smtClean="0">
                                        <a:effectLst/>
                                        <a:latin typeface="Cambria Math" panose="02040503050406030204" pitchFamily="18" charset="0"/>
                                        <a:ea typeface="游明朝" panose="02020400000000000000" pitchFamily="18" charset="-128"/>
                                        <a:cs typeface="Times New Roman" panose="02020603050405020304" pitchFamily="18" charset="0"/>
                                      </a:rPr>
                                      <m:t>m</m:t>
                                    </m:r>
                                  </m:e>
                                  <m:sup>
                                    <m:r>
                                      <a:rPr lang="en-US" sz="1200" i="0">
                                        <a:effectLst/>
                                        <a:latin typeface="Cambria Math" panose="02040503050406030204" pitchFamily="18" charset="0"/>
                                        <a:ea typeface="游明朝" panose="02020400000000000000" pitchFamily="18" charset="-128"/>
                                        <a:cs typeface="Times New Roman" panose="02020603050405020304" pitchFamily="18" charset="0"/>
                                      </a:rPr>
                                      <m:t>3</m:t>
                                    </m:r>
                                  </m:sup>
                                </m:sSup>
                                <m:r>
                                  <a:rPr lang="en-US" sz="1200" i="1">
                                    <a:effectLst/>
                                    <a:latin typeface="Cambria Math" panose="02040503050406030204" pitchFamily="18" charset="0"/>
                                    <a:ea typeface="游明朝" panose="02020400000000000000" pitchFamily="18" charset="-128"/>
                                    <a:cs typeface="Times New Roman" panose="02020603050405020304" pitchFamily="18" charset="0"/>
                                  </a:rPr>
                                  <m:t>]</m:t>
                                </m:r>
                              </m:oMath>
                            </m:oMathPara>
                          </a14:m>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m:rPr>
                                    <m:sty m:val="p"/>
                                  </m:rPr>
                                  <a:rPr lang="en-US" sz="1200">
                                    <a:effectLst/>
                                    <a:latin typeface="Cambria Math" panose="02040503050406030204" pitchFamily="18" charset="0"/>
                                    <a:ea typeface="游明朝" panose="02020400000000000000" pitchFamily="18" charset="-128"/>
                                    <a:cs typeface="Times New Roman" panose="02020603050405020304" pitchFamily="18" charset="0"/>
                                  </a:rPr>
                                  <m:t>L</m:t>
                                </m:r>
                                <m:r>
                                  <a:rPr lang="en-US" sz="1200">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bPr>
                                  <m:e>
                                    <m:r>
                                      <a:rPr lang="en-US" sz="1200"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sz="1200" i="1">
                                        <a:effectLst/>
                                        <a:latin typeface="Cambria Math" panose="02040503050406030204" pitchFamily="18" charset="0"/>
                                        <a:ea typeface="游明朝" panose="02020400000000000000" pitchFamily="18" charset="-128"/>
                                        <a:cs typeface="Times New Roman" panose="02020603050405020304" pitchFamily="18" charset="0"/>
                                      </a:rPr>
                                      <m:t>𝑚</m:t>
                                    </m:r>
                                  </m:sub>
                                </m:sSub>
                                <m:r>
                                  <a:rPr lang="en-US" sz="1200" i="1">
                                    <a:effectLst/>
                                    <a:latin typeface="Cambria Math" panose="02040503050406030204" pitchFamily="18" charset="0"/>
                                    <a:ea typeface="游明朝" panose="02020400000000000000" pitchFamily="18" charset="-128"/>
                                    <a:cs typeface="Times New Roman" panose="02020603050405020304" pitchFamily="18" charset="0"/>
                                  </a:rPr>
                                  <m:t>×</m:t>
                                </m:r>
                                <m:r>
                                  <a:rPr lang="en-US" sz="1200" i="1">
                                    <a:effectLst/>
                                    <a:latin typeface="Cambria Math" panose="02040503050406030204" pitchFamily="18" charset="0"/>
                                    <a:ea typeface="游明朝" panose="02020400000000000000" pitchFamily="18" charset="-128"/>
                                    <a:cs typeface="Times New Roman" panose="02020603050405020304" pitchFamily="18" charset="0"/>
                                  </a:rPr>
                                  <m:t>𝑏</m:t>
                                </m:r>
                              </m:oMath>
                            </m:oMathPara>
                          </a14:m>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bPr>
                                  <m:e>
                                    <m:r>
                                      <m:rPr>
                                        <m:sty m:val="p"/>
                                      </m:rPr>
                                      <a:rPr lang="en-US" sz="1200">
                                        <a:effectLst/>
                                        <a:latin typeface="Cambria Math" panose="02040503050406030204" pitchFamily="18" charset="0"/>
                                        <a:ea typeface="游明朝" panose="02020400000000000000" pitchFamily="18" charset="-128"/>
                                        <a:cs typeface="Times New Roman" panose="02020603050405020304" pitchFamily="18" charset="0"/>
                                      </a:rPr>
                                      <m:t>L</m:t>
                                    </m:r>
                                  </m:e>
                                  <m:sub>
                                    <m:r>
                                      <a:rPr lang="en-US" sz="1200" i="1">
                                        <a:effectLst/>
                                        <a:latin typeface="Cambria Math" panose="02040503050406030204" pitchFamily="18" charset="0"/>
                                        <a:ea typeface="游明朝" panose="02020400000000000000" pitchFamily="18" charset="-128"/>
                                        <a:cs typeface="Times New Roman" panose="02020603050405020304" pitchFamily="18" charset="0"/>
                                      </a:rPr>
                                      <m:t>𝑝</m:t>
                                    </m:r>
                                  </m:sub>
                                </m:sSub>
                                <m:r>
                                  <a:rPr lang="en-US" sz="1200">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en-GB" sz="1200" i="1">
                                        <a:effectLst/>
                                        <a:latin typeface="Cambria Math" panose="02040503050406030204" pitchFamily="18" charset="0"/>
                                        <a:ea typeface="游明朝" panose="02020400000000000000" pitchFamily="18" charset="-128"/>
                                        <a:cs typeface="Times New Roman" panose="02020603050405020304" pitchFamily="18" charset="0"/>
                                      </a:rPr>
                                    </m:ctrlPr>
                                  </m:sSubPr>
                                  <m:e>
                                    <m:r>
                                      <a:rPr lang="en-US" sz="1200"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sz="1200" i="1">
                                        <a:effectLst/>
                                        <a:latin typeface="Cambria Math" panose="02040503050406030204" pitchFamily="18" charset="0"/>
                                        <a:ea typeface="游明朝" panose="02020400000000000000" pitchFamily="18" charset="-128"/>
                                        <a:cs typeface="Times New Roman" panose="02020603050405020304" pitchFamily="18" charset="0"/>
                                      </a:rPr>
                                      <m:t>𝑝</m:t>
                                    </m:r>
                                  </m:sub>
                                </m:sSub>
                                <m:r>
                                  <a:rPr lang="en-US" sz="1200" i="1">
                                    <a:effectLst/>
                                    <a:latin typeface="Cambria Math" panose="02040503050406030204" pitchFamily="18" charset="0"/>
                                    <a:ea typeface="游明朝" panose="02020400000000000000" pitchFamily="18" charset="-128"/>
                                    <a:cs typeface="Times New Roman" panose="02020603050405020304" pitchFamily="18" charset="0"/>
                                  </a:rPr>
                                  <m:t>×</m:t>
                                </m:r>
                                <m:r>
                                  <a:rPr lang="en-US" sz="1200" i="1">
                                    <a:effectLst/>
                                    <a:latin typeface="Cambria Math" panose="02040503050406030204" pitchFamily="18" charset="0"/>
                                    <a:ea typeface="游明朝" panose="02020400000000000000" pitchFamily="18" charset="-128"/>
                                    <a:cs typeface="Times New Roman" panose="02020603050405020304" pitchFamily="18" charset="0"/>
                                  </a:rPr>
                                  <m:t>𝑏</m:t>
                                </m:r>
                              </m:oMath>
                            </m:oMathPara>
                          </a14:m>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41874846"/>
                      </a:ext>
                    </a:extLst>
                  </a:tr>
                  <a:tr h="244682">
                    <a:tc>
                      <a:txBody>
                        <a:bodyPr/>
                        <a:lstStyle/>
                        <a:p>
                          <a:pPr algn="ctr">
                            <a:lnSpc>
                              <a:spcPct val="150000"/>
                            </a:lnSpc>
                            <a:spcBef>
                              <a:spcPts val="1200"/>
                            </a:spcBef>
                            <a:spcAft>
                              <a:spcPts val="0"/>
                            </a:spcAft>
                          </a:pPr>
                          <a:r>
                            <a:rPr lang="en-US" sz="1200" dirty="0">
                              <a:effectLst/>
                              <a:latin typeface="Cambria Math" panose="02040503050406030204" pitchFamily="18" charset="0"/>
                              <a:ea typeface="游明朝" panose="02020400000000000000" pitchFamily="18" charset="-128"/>
                              <a:cs typeface="Times New Roman" panose="02020603050405020304" pitchFamily="18" charset="0"/>
                            </a:rPr>
                            <a:t> </a:t>
                          </a:r>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ea typeface="游明朝" panose="02020400000000000000" pitchFamily="18" charset="-128"/>
                                    <a:cs typeface="Times New Roman" panose="02020603050405020304" pitchFamily="18" charset="0"/>
                                  </a:rPr>
                                  <m:t>115×0.3×40</m:t>
                                </m:r>
                              </m:oMath>
                            </m:oMathPara>
                          </a14:m>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panose="02040503050406030204" pitchFamily="18" charset="0"/>
                                    <a:ea typeface="游明朝" panose="02020400000000000000" pitchFamily="18" charset="-128"/>
                                    <a:cs typeface="Times New Roman" panose="02020603050405020304" pitchFamily="18" charset="0"/>
                                  </a:rPr>
                                  <m:t>45×0.5×40</m:t>
                                </m:r>
                              </m:oMath>
                            </m:oMathPara>
                          </a14:m>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943383"/>
                      </a:ext>
                    </a:extLst>
                  </a:tr>
                </a:tbl>
              </a:graphicData>
            </a:graphic>
          </p:graphicFrame>
        </mc:Choice>
        <mc:Fallback xmlns="">
          <p:graphicFrame>
            <p:nvGraphicFramePr>
              <p:cNvPr id="23" name="Table 22">
                <a:extLst>
                  <a:ext uri="{FF2B5EF4-FFF2-40B4-BE49-F238E27FC236}">
                    <a16:creationId xmlns:a16="http://schemas.microsoft.com/office/drawing/2014/main" id="{274FFAF6-0CC9-4507-836C-3EB571BFBD73}"/>
                  </a:ext>
                </a:extLst>
              </p:cNvPr>
              <p:cNvGraphicFramePr>
                <a:graphicFrameLocks noGrp="1"/>
              </p:cNvGraphicFramePr>
              <p:nvPr>
                <p:extLst>
                  <p:ext uri="{D42A27DB-BD31-4B8C-83A1-F6EECF244321}">
                    <p14:modId xmlns:p14="http://schemas.microsoft.com/office/powerpoint/2010/main" val="4208110389"/>
                  </p:ext>
                </p:extLst>
              </p:nvPr>
            </p:nvGraphicFramePr>
            <p:xfrm>
              <a:off x="2271694" y="2825395"/>
              <a:ext cx="4600603" cy="2239519"/>
            </p:xfrm>
            <a:graphic>
              <a:graphicData uri="http://schemas.openxmlformats.org/drawingml/2006/table">
                <a:tbl>
                  <a:tblPr firstRow="1" firstCol="1" bandRow="1"/>
                  <a:tblGrid>
                    <a:gridCol w="1318728">
                      <a:extLst>
                        <a:ext uri="{9D8B030D-6E8A-4147-A177-3AD203B41FA5}">
                          <a16:colId xmlns:a16="http://schemas.microsoft.com/office/drawing/2014/main" val="1077700575"/>
                        </a:ext>
                      </a:extLst>
                    </a:gridCol>
                    <a:gridCol w="1292860">
                      <a:extLst>
                        <a:ext uri="{9D8B030D-6E8A-4147-A177-3AD203B41FA5}">
                          <a16:colId xmlns:a16="http://schemas.microsoft.com/office/drawing/2014/main" val="4190035867"/>
                        </a:ext>
                      </a:extLst>
                    </a:gridCol>
                    <a:gridCol w="1989015">
                      <a:extLst>
                        <a:ext uri="{9D8B030D-6E8A-4147-A177-3AD203B41FA5}">
                          <a16:colId xmlns:a16="http://schemas.microsoft.com/office/drawing/2014/main" val="739289884"/>
                        </a:ext>
                      </a:extLst>
                    </a:gridCol>
                  </a:tblGrid>
                  <a:tr h="240475">
                    <a:tc>
                      <a:txBody>
                        <a:bodyPr/>
                        <a:lstStyle/>
                        <a:p>
                          <a:pPr algn="ctr">
                            <a:lnSpc>
                              <a:spcPct val="150000"/>
                            </a:lnSpc>
                            <a:spcBef>
                              <a:spcPts val="1200"/>
                            </a:spcBef>
                            <a:spcAft>
                              <a:spcPts val="0"/>
                            </a:spcAft>
                          </a:pPr>
                          <a:r>
                            <a:rPr lang="en-US" sz="1200" dirty="0">
                              <a:effectLst/>
                              <a:latin typeface="Cambria Math" panose="02040503050406030204" pitchFamily="18" charset="0"/>
                              <a:ea typeface="游明朝" panose="02020400000000000000" pitchFamily="18" charset="-128"/>
                              <a:cs typeface="Times New Roman" panose="02020603050405020304" pitchFamily="18" charset="0"/>
                            </a:rPr>
                            <a:t> </a:t>
                          </a:r>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1200"/>
                            </a:spcBef>
                            <a:spcAft>
                              <a:spcPts val="0"/>
                            </a:spcAft>
                          </a:pPr>
                          <a:r>
                            <a:rPr lang="en-US" sz="1100" dirty="0">
                              <a:effectLst/>
                              <a:latin typeface="Cambria Math" panose="02040503050406030204" pitchFamily="18" charset="0"/>
                              <a:ea typeface="游明朝" panose="02020400000000000000" pitchFamily="18" charset="-128"/>
                              <a:cs typeface="Times New Roman" panose="02020603050405020304" pitchFamily="18" charset="0"/>
                            </a:rPr>
                            <a:t>Metal Beam</a:t>
                          </a:r>
                          <a:endParaRPr lang="en-GB" sz="11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1200"/>
                            </a:spcBef>
                            <a:spcAft>
                              <a:spcPts val="0"/>
                            </a:spcAft>
                          </a:pPr>
                          <a:r>
                            <a:rPr lang="en-US" sz="1100" dirty="0">
                              <a:effectLst/>
                              <a:latin typeface="Cambria Math" panose="02040503050406030204" pitchFamily="18" charset="0"/>
                              <a:ea typeface="游明朝" panose="02020400000000000000" pitchFamily="18" charset="-128"/>
                              <a:cs typeface="Times New Roman" panose="02020603050405020304" pitchFamily="18" charset="0"/>
                            </a:rPr>
                            <a:t>PZT</a:t>
                          </a:r>
                          <a:endParaRPr lang="en-GB" sz="11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0677538"/>
                      </a:ext>
                    </a:extLst>
                  </a:tr>
                  <a:tr h="251460">
                    <a:tc>
                      <a:txBody>
                        <a:bodyPr/>
                        <a:lstStyle/>
                        <a:p>
                          <a:pPr algn="ctr">
                            <a:lnSpc>
                              <a:spcPct val="150000"/>
                            </a:lnSpc>
                            <a:spcBef>
                              <a:spcPts val="1200"/>
                            </a:spcBef>
                            <a:spcAft>
                              <a:spcPts val="0"/>
                            </a:spcAft>
                          </a:pPr>
                          <a:r>
                            <a:rPr lang="en-US" sz="1200" dirty="0">
                              <a:effectLst/>
                              <a:latin typeface="Cambria Math" panose="02040503050406030204" pitchFamily="18" charset="0"/>
                              <a:ea typeface="游明朝" panose="02020400000000000000" pitchFamily="18" charset="-128"/>
                              <a:cs typeface="Times New Roman" panose="02020603050405020304" pitchFamily="18" charset="0"/>
                            </a:rPr>
                            <a:t> </a:t>
                          </a:r>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6675" cap="flat" cmpd="dbl"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6675" cap="flat" cmpd="dbl" algn="ctr">
                          <a:solidFill>
                            <a:srgbClr val="000000"/>
                          </a:solidFill>
                          <a:prstDash val="solid"/>
                          <a:round/>
                          <a:headEnd type="none" w="med" len="med"/>
                          <a:tailEnd type="none" w="med" len="med"/>
                        </a:lnB>
                        <a:blipFill>
                          <a:blip r:embed="rId3"/>
                          <a:stretch>
                            <a:fillRect l="-102830" t="-102439" r="-157547" b="-70975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6675" cap="flat" cmpd="dbl" algn="ctr">
                          <a:solidFill>
                            <a:srgbClr val="000000"/>
                          </a:solidFill>
                          <a:prstDash val="solid"/>
                          <a:round/>
                          <a:headEnd type="none" w="med" len="med"/>
                          <a:tailEnd type="none" w="med" len="med"/>
                        </a:lnB>
                        <a:blipFill>
                          <a:blip r:embed="rId3"/>
                          <a:stretch>
                            <a:fillRect l="-131498" t="-102439" r="-2141" b="-709756"/>
                          </a:stretch>
                        </a:blipFill>
                      </a:tcPr>
                    </a:tc>
                    <a:extLst>
                      <a:ext uri="{0D108BD9-81ED-4DB2-BD59-A6C34878D82A}">
                        <a16:rowId xmlns:a16="http://schemas.microsoft.com/office/drawing/2014/main" val="2587100276"/>
                      </a:ext>
                    </a:extLst>
                  </a:tr>
                  <a:tr h="301117">
                    <a:tc>
                      <a:txBody>
                        <a:bodyPr/>
                        <a:lstStyle/>
                        <a:p>
                          <a:endParaRPr lang="en-US"/>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61" t="-169388" r="-251613" b="-49387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2830" t="-169388" r="-157547" b="-49387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31498" t="-169388" r="-2141" b="-493878"/>
                          </a:stretch>
                        </a:blipFill>
                      </a:tcPr>
                    </a:tc>
                    <a:extLst>
                      <a:ext uri="{0D108BD9-81ED-4DB2-BD59-A6C34878D82A}">
                        <a16:rowId xmlns:a16="http://schemas.microsoft.com/office/drawing/2014/main" val="1811963732"/>
                      </a:ext>
                    </a:extLst>
                  </a:tr>
                  <a:tr h="301117">
                    <a:tc>
                      <a:txBody>
                        <a:bodyPr/>
                        <a:lstStyle/>
                        <a:p>
                          <a:endParaRPr lang="en-US"/>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3"/>
                          <a:stretch>
                            <a:fillRect l="-461" t="-264000" r="-251613" b="-384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3"/>
                          <a:stretch>
                            <a:fillRect l="-102830" t="-264000" r="-157547" b="-384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3"/>
                          <a:stretch>
                            <a:fillRect l="-131498" t="-264000" r="-2141" b="-384000"/>
                          </a:stretch>
                        </a:blipFill>
                      </a:tcPr>
                    </a:tc>
                    <a:extLst>
                      <a:ext uri="{0D108BD9-81ED-4DB2-BD59-A6C34878D82A}">
                        <a16:rowId xmlns:a16="http://schemas.microsoft.com/office/drawing/2014/main" val="1755124906"/>
                      </a:ext>
                    </a:extLst>
                  </a:tr>
                  <a:tr h="301117">
                    <a:tc>
                      <a:txBody>
                        <a:bodyPr/>
                        <a:lstStyle/>
                        <a:p>
                          <a:pPr algn="ctr">
                            <a:lnSpc>
                              <a:spcPct val="150000"/>
                            </a:lnSpc>
                            <a:spcBef>
                              <a:spcPts val="1200"/>
                            </a:spcBef>
                            <a:spcAft>
                              <a:spcPts val="0"/>
                            </a:spcAft>
                          </a:pPr>
                          <a:r>
                            <a:rPr lang="en-US" sz="1200" dirty="0">
                              <a:effectLst/>
                              <a:latin typeface="Arial" panose="020B0604020202020204" pitchFamily="34" charset="0"/>
                              <a:ea typeface="游明朝" panose="02020400000000000000" pitchFamily="18" charset="-128"/>
                              <a:cs typeface="Times New Roman" panose="02020603050405020304" pitchFamily="18" charset="0"/>
                            </a:rPr>
                            <a:t> </a:t>
                          </a:r>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n-US" sz="1200" dirty="0">
                              <a:effectLst/>
                              <a:latin typeface="Cambria Math" panose="02040503050406030204" pitchFamily="18" charset="0"/>
                              <a:ea typeface="游明朝" panose="02020400000000000000" pitchFamily="18" charset="-128"/>
                              <a:cs typeface="Times New Roman" panose="02020603050405020304" pitchFamily="18" charset="0"/>
                            </a:rPr>
                            <a:t> </a:t>
                          </a:r>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3"/>
                          <a:stretch>
                            <a:fillRect l="-131498" t="-371429" r="-2141" b="-291837"/>
                          </a:stretch>
                        </a:blipFill>
                      </a:tcPr>
                    </a:tc>
                    <a:extLst>
                      <a:ext uri="{0D108BD9-81ED-4DB2-BD59-A6C34878D82A}">
                        <a16:rowId xmlns:a16="http://schemas.microsoft.com/office/drawing/2014/main" val="2724156587"/>
                      </a:ext>
                    </a:extLst>
                  </a:tr>
                  <a:tr h="274320">
                    <a:tc>
                      <a:txBody>
                        <a:bodyPr/>
                        <a:lstStyle/>
                        <a:p>
                          <a:endParaRPr lang="en-US"/>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61" t="-513333" r="-251613" b="-21777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2830" t="-513333" r="-157547" b="-217778"/>
                          </a:stretch>
                        </a:blipFill>
                      </a:tcPr>
                    </a:tc>
                    <a:tc>
                      <a:txBody>
                        <a:bodyPr/>
                        <a:lstStyle/>
                        <a:p>
                          <a:pPr algn="ctr">
                            <a:lnSpc>
                              <a:spcPct val="150000"/>
                            </a:lnSpc>
                            <a:spcBef>
                              <a:spcPts val="1200"/>
                            </a:spcBef>
                            <a:spcAft>
                              <a:spcPts val="0"/>
                            </a:spcAft>
                          </a:pPr>
                          <a:r>
                            <a:rPr lang="en-US" sz="1200" dirty="0">
                              <a:effectLst/>
                              <a:latin typeface="Cambria Math" panose="02040503050406030204" pitchFamily="18" charset="0"/>
                              <a:ea typeface="游明朝" panose="02020400000000000000" pitchFamily="18" charset="-128"/>
                              <a:cs typeface="Times New Roman" panose="02020603050405020304" pitchFamily="18" charset="0"/>
                            </a:rPr>
                            <a:t>-</a:t>
                          </a:r>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762733"/>
                      </a:ext>
                    </a:extLst>
                  </a:tr>
                  <a:tr h="295593">
                    <a:tc>
                      <a:txBody>
                        <a:bodyPr/>
                        <a:lstStyle/>
                        <a:p>
                          <a:endParaRPr lang="en-US"/>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3"/>
                          <a:stretch>
                            <a:fillRect l="-461" t="-563265" r="-251613" b="-1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3"/>
                          <a:stretch>
                            <a:fillRect l="-102830" t="-563265" r="-157547" b="-1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3"/>
                          <a:stretch>
                            <a:fillRect l="-131498" t="-563265" r="-2141" b="-100000"/>
                          </a:stretch>
                        </a:blipFill>
                      </a:tcPr>
                    </a:tc>
                    <a:extLst>
                      <a:ext uri="{0D108BD9-81ED-4DB2-BD59-A6C34878D82A}">
                        <a16:rowId xmlns:a16="http://schemas.microsoft.com/office/drawing/2014/main" val="541874846"/>
                      </a:ext>
                    </a:extLst>
                  </a:tr>
                  <a:tr h="274320">
                    <a:tc>
                      <a:txBody>
                        <a:bodyPr/>
                        <a:lstStyle/>
                        <a:p>
                          <a:pPr algn="ctr">
                            <a:lnSpc>
                              <a:spcPct val="150000"/>
                            </a:lnSpc>
                            <a:spcBef>
                              <a:spcPts val="1200"/>
                            </a:spcBef>
                            <a:spcAft>
                              <a:spcPts val="0"/>
                            </a:spcAft>
                          </a:pPr>
                          <a:r>
                            <a:rPr lang="en-US" sz="1200" dirty="0">
                              <a:effectLst/>
                              <a:latin typeface="Cambria Math" panose="02040503050406030204" pitchFamily="18" charset="0"/>
                              <a:ea typeface="游明朝" panose="02020400000000000000" pitchFamily="18" charset="-128"/>
                              <a:cs typeface="Times New Roman" panose="02020603050405020304" pitchFamily="18" charset="0"/>
                            </a:rPr>
                            <a:t> </a:t>
                          </a:r>
                          <a:endParaRPr lang="en-GB" sz="1200" dirty="0">
                            <a:effectLst/>
                            <a:latin typeface="Arial" panose="020B0604020202020204" pitchFamily="34" charset="0"/>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blipFill>
                          <a:blip r:embed="rId3"/>
                          <a:stretch>
                            <a:fillRect l="-102830" t="-722222" r="-157547" b="-888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blipFill>
                          <a:blip r:embed="rId3"/>
                          <a:stretch>
                            <a:fillRect l="-131498" t="-722222" r="-2141" b="-8889"/>
                          </a:stretch>
                        </a:blipFill>
                      </a:tcPr>
                    </a:tc>
                    <a:extLst>
                      <a:ext uri="{0D108BD9-81ED-4DB2-BD59-A6C34878D82A}">
                        <a16:rowId xmlns:a16="http://schemas.microsoft.com/office/drawing/2014/main" val="2090943383"/>
                      </a:ext>
                    </a:extLst>
                  </a:tr>
                </a:tbl>
              </a:graphicData>
            </a:graphic>
          </p:graphicFrame>
        </mc:Fallback>
      </mc:AlternateContent>
      <p:grpSp>
        <p:nvGrpSpPr>
          <p:cNvPr id="25" name="Group 24">
            <a:extLst>
              <a:ext uri="{FF2B5EF4-FFF2-40B4-BE49-F238E27FC236}">
                <a16:creationId xmlns:a16="http://schemas.microsoft.com/office/drawing/2014/main" id="{76D60A5C-D898-43E5-AEDC-0D5EA8CF594C}"/>
              </a:ext>
            </a:extLst>
          </p:cNvPr>
          <p:cNvGrpSpPr/>
          <p:nvPr/>
        </p:nvGrpSpPr>
        <p:grpSpPr>
          <a:xfrm>
            <a:off x="701566" y="5157192"/>
            <a:ext cx="7740860" cy="1466538"/>
            <a:chOff x="971600" y="4731534"/>
            <a:chExt cx="7740860" cy="1466538"/>
          </a:xfrm>
        </p:grpSpPr>
        <p:grpSp>
          <p:nvGrpSpPr>
            <p:cNvPr id="64" name="グループ化 1">
              <a:extLst>
                <a:ext uri="{FF2B5EF4-FFF2-40B4-BE49-F238E27FC236}">
                  <a16:creationId xmlns:a16="http://schemas.microsoft.com/office/drawing/2014/main" id="{E67CB115-2B36-4FA3-ABCD-C27CDF231BDF}"/>
                </a:ext>
              </a:extLst>
            </p:cNvPr>
            <p:cNvGrpSpPr/>
            <p:nvPr/>
          </p:nvGrpSpPr>
          <p:grpSpPr>
            <a:xfrm>
              <a:off x="971600" y="4731534"/>
              <a:ext cx="7740860" cy="1466538"/>
              <a:chOff x="190614" y="3811040"/>
              <a:chExt cx="4067941" cy="1466538"/>
            </a:xfrm>
          </p:grpSpPr>
          <p:sp>
            <p:nvSpPr>
              <p:cNvPr id="65" name="Rectangle 64">
                <a:extLst>
                  <a:ext uri="{FF2B5EF4-FFF2-40B4-BE49-F238E27FC236}">
                    <a16:creationId xmlns:a16="http://schemas.microsoft.com/office/drawing/2014/main" id="{F3F9A9EC-1074-4A79-9525-4E1C4A42BB9E}"/>
                  </a:ext>
                </a:extLst>
              </p:cNvPr>
              <p:cNvSpPr/>
              <p:nvPr/>
            </p:nvSpPr>
            <p:spPr>
              <a:xfrm>
                <a:off x="190614" y="3811040"/>
                <a:ext cx="4067941" cy="707886"/>
              </a:xfrm>
              <a:prstGeom prst="rect">
                <a:avLst/>
              </a:prstGeom>
              <a:solidFill>
                <a:schemeClr val="accent1">
                  <a:lumMod val="20000"/>
                  <a:lumOff val="80000"/>
                </a:schemeClr>
              </a:solidFill>
            </p:spPr>
            <p:txBody>
              <a:bodyPr wrap="square">
                <a:spAutoFit/>
              </a:bodyPr>
              <a:lstStyle/>
              <a:p>
                <a:pPr algn="ctr"/>
                <a:r>
                  <a:rPr lang="en-GB" altLang="ja-JP" sz="2000" b="1" dirty="0"/>
                  <a:t>SUBSTITUTE THESE PARAMETER INTO EQUATIONS TO CALCULATE</a:t>
                </a:r>
              </a:p>
              <a:p>
                <a:pPr algn="ctr"/>
                <a:r>
                  <a:rPr lang="en-GB" altLang="ja-JP" sz="2000" b="1" dirty="0"/>
                  <a:t>RESONANCE FREQUENCY, f </a:t>
                </a:r>
                <a:endParaRPr lang="ja-JP" altLang="en-US" sz="2000" b="1" dirty="0"/>
              </a:p>
            </p:txBody>
          </p:sp>
          <p:sp>
            <p:nvSpPr>
              <p:cNvPr id="66" name="テキスト ボックス 864">
                <a:extLst>
                  <a:ext uri="{FF2B5EF4-FFF2-40B4-BE49-F238E27FC236}">
                    <a16:creationId xmlns:a16="http://schemas.microsoft.com/office/drawing/2014/main" id="{D5BDD785-5218-423E-B58C-B172D32E372C}"/>
                  </a:ext>
                </a:extLst>
              </p:cNvPr>
              <p:cNvSpPr txBox="1"/>
              <p:nvPr/>
            </p:nvSpPr>
            <p:spPr>
              <a:xfrm>
                <a:off x="190614" y="4569692"/>
                <a:ext cx="4067941" cy="707886"/>
              </a:xfrm>
              <a:prstGeom prst="rect">
                <a:avLst/>
              </a:prstGeom>
              <a:noFill/>
              <a:ln w="19050">
                <a:solidFill>
                  <a:schemeClr val="accent1">
                    <a:lumMod val="20000"/>
                    <a:lumOff val="80000"/>
                  </a:schemeClr>
                </a:solidFill>
              </a:ln>
            </p:spPr>
            <p:txBody>
              <a:bodyPr wrap="square" rtlCol="0">
                <a:spAutoFit/>
              </a:bodyPr>
              <a:lstStyle/>
              <a:p>
                <a:pPr algn="ctr"/>
                <a:r>
                  <a:rPr lang="en-GB" sz="2000" dirty="0"/>
                  <a:t>SHORT CIRCUIT 			OPEN CIRCUIT </a:t>
                </a:r>
              </a:p>
              <a:p>
                <a:pPr algn="ctr"/>
                <a:r>
                  <a:rPr lang="en-GB" sz="2000" dirty="0"/>
                  <a:t>32.00Hz				32.36Hz</a:t>
                </a:r>
              </a:p>
            </p:txBody>
          </p:sp>
        </p:grpSp>
        <p:sp>
          <p:nvSpPr>
            <p:cNvPr id="24" name="Half Frame 23">
              <a:extLst>
                <a:ext uri="{FF2B5EF4-FFF2-40B4-BE49-F238E27FC236}">
                  <a16:creationId xmlns:a16="http://schemas.microsoft.com/office/drawing/2014/main" id="{09744561-850A-4456-A2BC-4901EA191C13}"/>
                </a:ext>
              </a:extLst>
            </p:cNvPr>
            <p:cNvSpPr/>
            <p:nvPr/>
          </p:nvSpPr>
          <p:spPr>
            <a:xfrm rot="19006709">
              <a:off x="4763293" y="5624347"/>
              <a:ext cx="396044" cy="400110"/>
            </a:xfrm>
            <a:prstGeom prst="halfFrame">
              <a:avLst>
                <a:gd name="adj1" fmla="val 11537"/>
                <a:gd name="adj2" fmla="val 128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1" name="Picture 10">
            <a:extLst>
              <a:ext uri="{FF2B5EF4-FFF2-40B4-BE49-F238E27FC236}">
                <a16:creationId xmlns:a16="http://schemas.microsoft.com/office/drawing/2014/main" id="{CCBF131B-2F1A-4D0C-869B-468A83DCBFF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9658" y="670188"/>
            <a:ext cx="5760640" cy="2122721"/>
          </a:xfrm>
          <a:prstGeom prst="rect">
            <a:avLst/>
          </a:prstGeom>
          <a:noFill/>
        </p:spPr>
      </p:pic>
      <p:sp>
        <p:nvSpPr>
          <p:cNvPr id="2" name="TextBox 1">
            <a:extLst>
              <a:ext uri="{FF2B5EF4-FFF2-40B4-BE49-F238E27FC236}">
                <a16:creationId xmlns:a16="http://schemas.microsoft.com/office/drawing/2014/main" id="{3411475A-3A8A-4E61-A8C8-80ACCB2F9AE5}"/>
              </a:ext>
            </a:extLst>
          </p:cNvPr>
          <p:cNvSpPr txBox="1"/>
          <p:nvPr/>
        </p:nvSpPr>
        <p:spPr>
          <a:xfrm>
            <a:off x="6855047" y="935432"/>
            <a:ext cx="957313" cy="369332"/>
          </a:xfrm>
          <a:prstGeom prst="rect">
            <a:avLst/>
          </a:prstGeom>
          <a:noFill/>
        </p:spPr>
        <p:txBody>
          <a:bodyPr wrap="none" rtlCol="0">
            <a:spAutoFit/>
          </a:bodyPr>
          <a:lstStyle/>
          <a:p>
            <a:r>
              <a:rPr lang="en-GB" dirty="0"/>
              <a:t>=</a:t>
            </a:r>
            <a:r>
              <a:rPr lang="en-GB" sz="1600" dirty="0"/>
              <a:t>0.008kg</a:t>
            </a:r>
            <a:endParaRPr lang="en-GB" dirty="0"/>
          </a:p>
        </p:txBody>
      </p:sp>
      <p:sp>
        <p:nvSpPr>
          <p:cNvPr id="3" name="Slide Number Placeholder 2">
            <a:extLst>
              <a:ext uri="{FF2B5EF4-FFF2-40B4-BE49-F238E27FC236}">
                <a16:creationId xmlns:a16="http://schemas.microsoft.com/office/drawing/2014/main" id="{A991FB67-09BC-4692-89D2-2698AE790199}"/>
              </a:ext>
            </a:extLst>
          </p:cNvPr>
          <p:cNvSpPr>
            <a:spLocks noGrp="1"/>
          </p:cNvSpPr>
          <p:nvPr>
            <p:ph type="sldNum" sz="quarter" idx="12"/>
          </p:nvPr>
        </p:nvSpPr>
        <p:spPr/>
        <p:txBody>
          <a:bodyPr/>
          <a:lstStyle/>
          <a:p>
            <a:fld id="{B3561BA9-CDCF-4958-B8AB-66F3BF063E13}" type="slidenum">
              <a:rPr lang="en-US" smtClean="0"/>
              <a:t>9</a:t>
            </a:fld>
            <a:endParaRPr lang="en-US"/>
          </a:p>
        </p:txBody>
      </p:sp>
    </p:spTree>
  </p:cSld>
  <p:clrMapOvr>
    <a:masterClrMapping/>
  </p:clrMapOvr>
</p:sld>
</file>

<file path=ppt/theme/theme1.xml><?xml version="1.0" encoding="utf-8"?>
<a:theme xmlns:a="http://schemas.openxmlformats.org/drawingml/2006/main" name="Default Design">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7091</TotalTime>
  <Words>1272</Words>
  <Application>Microsoft Office PowerPoint</Application>
  <PresentationFormat>On-screen Show (4:3)</PresentationFormat>
  <Paragraphs>217</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Lato</vt:lpstr>
      <vt:lpstr>ＭＳ Ｐゴシック</vt:lpstr>
      <vt:lpstr>TimesNewRomanPSMT</vt:lpstr>
      <vt:lpstr>Arial</vt:lpstr>
      <vt:lpstr>Calibri</vt:lpstr>
      <vt:lpstr>Calibri Light</vt:lpstr>
      <vt:lpstr>Cambria Math</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Nabila Afifah</cp:lastModifiedBy>
  <cp:revision>1033</cp:revision>
  <cp:lastPrinted>2019-09-19T14:13:00Z</cp:lastPrinted>
  <dcterms:created xsi:type="dcterms:W3CDTF">2018-11-10T10:28:00Z</dcterms:created>
  <dcterms:modified xsi:type="dcterms:W3CDTF">2020-02-25T23:39:12Z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