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7" r:id="rId2"/>
    <p:sldId id="262" r:id="rId3"/>
    <p:sldId id="282" r:id="rId4"/>
    <p:sldId id="320" r:id="rId5"/>
    <p:sldId id="312" r:id="rId6"/>
    <p:sldId id="307" r:id="rId7"/>
    <p:sldId id="266" r:id="rId8"/>
    <p:sldId id="319" r:id="rId9"/>
    <p:sldId id="295" r:id="rId10"/>
    <p:sldId id="294" r:id="rId11"/>
    <p:sldId id="317" r:id="rId12"/>
    <p:sldId id="283" r:id="rId13"/>
    <p:sldId id="292" r:id="rId14"/>
    <p:sldId id="272" r:id="rId15"/>
    <p:sldId id="274" r:id="rId16"/>
    <p:sldId id="297" r:id="rId17"/>
    <p:sldId id="298" r:id="rId18"/>
    <p:sldId id="315" r:id="rId19"/>
    <p:sldId id="316" r:id="rId20"/>
    <p:sldId id="299" r:id="rId21"/>
    <p:sldId id="300" r:id="rId22"/>
    <p:sldId id="301" r:id="rId23"/>
    <p:sldId id="302" r:id="rId24"/>
    <p:sldId id="303" r:id="rId25"/>
    <p:sldId id="304" r:id="rId26"/>
    <p:sldId id="308" r:id="rId27"/>
    <p:sldId id="313"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村 元気" initials="竹村" lastIdx="3" clrIdx="0">
    <p:extLst>
      <p:ext uri="{19B8F6BF-5375-455C-9EA6-DF929625EA0E}">
        <p15:presenceInfo xmlns:p15="http://schemas.microsoft.com/office/powerpoint/2012/main" userId="fc4c86c6f3382f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3" autoAdjust="0"/>
    <p:restoredTop sz="71176" autoAdjust="0"/>
  </p:normalViewPr>
  <p:slideViewPr>
    <p:cSldViewPr snapToGrid="0">
      <p:cViewPr varScale="1">
        <p:scale>
          <a:sx n="61" d="100"/>
          <a:sy n="61" d="100"/>
        </p:scale>
        <p:origin x="188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1T05:34:40.609" idx="3">
    <p:pos x="3345" y="2044"/>
    <p:text>目標をどこに於けばいいか不明</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01T05:34:40.609" idx="3">
    <p:pos x="3345" y="2044"/>
    <p:text>目標をどこに於けばいいか不明</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8-26T06:10:45.059" idx="2">
    <p:pos x="10" y="10"/>
    <p:text>定常発振手法とは</p:text>
    <p:extLst>
      <p:ext uri="{C676402C-5697-4E1C-873F-D02D1690AC5C}">
        <p15:threadingInfo xmlns:p15="http://schemas.microsoft.com/office/powerpoint/2012/main" timeZoneBias="-5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9-01T05:34:40.609" idx="3">
    <p:pos x="3345" y="2044"/>
    <p:text>目標をどこに於けばいいか不明</p:text>
    <p:extLst>
      <p:ext uri="{C676402C-5697-4E1C-873F-D02D1690AC5C}">
        <p15:threadingInfo xmlns:p15="http://schemas.microsoft.com/office/powerpoint/2012/main" timeZoneBias="-5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9-01T05:34:40.609" idx="3">
    <p:pos x="3345" y="2044"/>
    <p:text>目標をどこに於けばいいか不明</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9C8E2-6406-4137-BEC8-CD4FF63A1695}" type="datetimeFigureOut">
              <a:rPr kumimoji="1" lang="ja-JP" altLang="en-US" smtClean="0"/>
              <a:t>2020/9/9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89E42-A404-4A40-B588-8053B5E62C1D}" type="slidenum">
              <a:rPr kumimoji="1" lang="ja-JP" altLang="en-US" smtClean="0"/>
              <a:t>‹#›</a:t>
            </a:fld>
            <a:endParaRPr kumimoji="1" lang="ja-JP" altLang="en-US"/>
          </a:p>
        </p:txBody>
      </p:sp>
    </p:spTree>
    <p:extLst>
      <p:ext uri="{BB962C8B-B14F-4D97-AF65-F5344CB8AC3E}">
        <p14:creationId xmlns:p14="http://schemas.microsoft.com/office/powerpoint/2010/main" val="39087426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振幅依存性を考慮した熱音響コアの周波数応答関数行列計測と自励発振時圧力振幅の推定について長岡技術科学大学竹村元気が発表します。</a:t>
            </a:r>
          </a:p>
        </p:txBody>
      </p:sp>
      <p:sp>
        <p:nvSpPr>
          <p:cNvPr id="4" name="スライド番号プレースホルダー 3"/>
          <p:cNvSpPr>
            <a:spLocks noGrp="1"/>
          </p:cNvSpPr>
          <p:nvPr>
            <p:ph type="sldNum" sz="quarter" idx="10"/>
          </p:nvPr>
        </p:nvSpPr>
        <p:spPr/>
        <p:txBody>
          <a:bodyPr/>
          <a:lstStyle/>
          <a:p>
            <a:fld id="{7076C713-6ADE-4C22-9667-ECD6B44AACEF}" type="slidenum">
              <a:rPr kumimoji="1" lang="ja-JP" altLang="en-US" smtClean="0"/>
              <a:t>1</a:t>
            </a:fld>
            <a:endParaRPr kumimoji="1" lang="ja-JP" altLang="en-US"/>
          </a:p>
        </p:txBody>
      </p:sp>
    </p:spTree>
    <p:extLst>
      <p:ext uri="{BB962C8B-B14F-4D97-AF65-F5344CB8AC3E}">
        <p14:creationId xmlns:p14="http://schemas.microsoft.com/office/powerpoint/2010/main" val="296953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続いて，一方のコアへの入力を低減させる効果について説明します．</a:t>
            </a:r>
          </a:p>
          <a:p>
            <a:r>
              <a:rPr kumimoji="1" lang="ja-JP" altLang="en-US" dirty="0"/>
              <a:t>この図は目標圧力が</a:t>
            </a:r>
            <a:r>
              <a:rPr kumimoji="1" lang="en-US" altLang="ja-JP" dirty="0"/>
              <a:t>500Pa</a:t>
            </a:r>
            <a:r>
              <a:rPr kumimoji="1" lang="ja-JP" altLang="en-US" dirty="0"/>
              <a:t>のときの，各圧力進行波成分と周波数の関係を示します．</a:t>
            </a:r>
          </a:p>
          <a:p>
            <a:r>
              <a:rPr kumimoji="1" lang="ja-JP" altLang="en-US" dirty="0"/>
              <a:t>点線より右が定常発振制御を行えていた範囲になります．</a:t>
            </a:r>
          </a:p>
          <a:p>
            <a:r>
              <a:rPr kumimoji="1" lang="ja-JP" altLang="en-US" dirty="0"/>
              <a:t>その結果は，大きいものから順に，</a:t>
            </a:r>
          </a:p>
          <a:p>
            <a:r>
              <a:rPr kumimoji="1" lang="en-US" altLang="ja-JP" dirty="0"/>
              <a:t>B1,B2,A1,A2</a:t>
            </a:r>
            <a:r>
              <a:rPr kumimoji="1" lang="ja-JP" altLang="en-US" dirty="0"/>
              <a:t>という順になり，</a:t>
            </a:r>
            <a:r>
              <a:rPr kumimoji="1" lang="en-US" altLang="ja-JP" dirty="0"/>
              <a:t>A2</a:t>
            </a:r>
            <a:r>
              <a:rPr kumimoji="1" lang="ja-JP" altLang="en-US" dirty="0"/>
              <a:t>が最も小さくなりましたが，</a:t>
            </a:r>
          </a:p>
          <a:p>
            <a:r>
              <a:rPr kumimoji="1" lang="en-US" altLang="ja-JP" dirty="0"/>
              <a:t>b1</a:t>
            </a:r>
            <a:r>
              <a:rPr kumimoji="1" lang="ja-JP" altLang="en-US" dirty="0"/>
              <a:t>に対して</a:t>
            </a:r>
            <a:r>
              <a:rPr kumimoji="1" lang="en-US" altLang="ja-JP" dirty="0"/>
              <a:t>A1</a:t>
            </a:r>
            <a:r>
              <a:rPr kumimoji="1" lang="ja-JP" altLang="en-US" dirty="0"/>
              <a:t>は</a:t>
            </a:r>
            <a:r>
              <a:rPr kumimoji="1" lang="en-US" altLang="ja-JP" dirty="0"/>
              <a:t>3db</a:t>
            </a:r>
            <a:r>
              <a:rPr kumimoji="1" lang="ja-JP" altLang="en-US" dirty="0"/>
              <a:t>ほど低減することができたことから．コアへの入力に対し一定の低減効果はあったと考えています．</a:t>
            </a:r>
          </a:p>
          <a:p>
            <a:r>
              <a:rPr kumimoji="1" lang="ja-JP" altLang="en-US" dirty="0"/>
              <a:t>今回示していない，</a:t>
            </a:r>
            <a:r>
              <a:rPr kumimoji="1" lang="en-US" altLang="ja-JP" dirty="0"/>
              <a:t>1000Pa</a:t>
            </a:r>
            <a:r>
              <a:rPr kumimoji="1" lang="ja-JP" altLang="en-US" dirty="0"/>
              <a:t>の場合も同様の傾向を示しております．</a:t>
            </a:r>
          </a:p>
        </p:txBody>
      </p:sp>
      <p:sp>
        <p:nvSpPr>
          <p:cNvPr id="4" name="スライド番号プレースホルダー 3"/>
          <p:cNvSpPr>
            <a:spLocks noGrp="1"/>
          </p:cNvSpPr>
          <p:nvPr>
            <p:ph type="sldNum" sz="quarter" idx="5"/>
          </p:nvPr>
        </p:nvSpPr>
        <p:spPr/>
        <p:txBody>
          <a:bodyPr/>
          <a:lstStyle/>
          <a:p>
            <a:fld id="{DB489E42-A404-4A40-B588-8053B5E62C1D}" type="slidenum">
              <a:rPr kumimoji="1" lang="ja-JP" altLang="en-US" smtClean="0"/>
              <a:t>10</a:t>
            </a:fld>
            <a:endParaRPr kumimoji="1" lang="ja-JP" altLang="en-US"/>
          </a:p>
        </p:txBody>
      </p:sp>
    </p:spTree>
    <p:extLst>
      <p:ext uri="{BB962C8B-B14F-4D97-AF65-F5344CB8AC3E}">
        <p14:creationId xmlns:p14="http://schemas.microsoft.com/office/powerpoint/2010/main" val="88519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g11,g21</a:t>
            </a:r>
            <a:r>
              <a:rPr kumimoji="1" lang="ja-JP" altLang="en-US" dirty="0"/>
              <a:t>の取得結果について説明します．</a:t>
            </a:r>
          </a:p>
          <a:p>
            <a:r>
              <a:rPr kumimoji="1" lang="ja-JP" altLang="en-US" dirty="0"/>
              <a:t>縦軸がゲイン，横軸が周波数です．また，点線より右側の領域が定常発振制御ができていた範囲です．</a:t>
            </a:r>
          </a:p>
          <a:p>
            <a:r>
              <a:rPr kumimoji="1" lang="ja-JP" altLang="en-US" dirty="0"/>
              <a:t>右上に示すのが</a:t>
            </a:r>
            <a:r>
              <a:rPr kumimoji="1" lang="en-US" altLang="ja-JP" dirty="0"/>
              <a:t>b2</a:t>
            </a:r>
            <a:r>
              <a:rPr kumimoji="1" lang="ja-JP" altLang="en-US" dirty="0"/>
              <a:t>から</a:t>
            </a:r>
            <a:r>
              <a:rPr kumimoji="1" lang="en-US" altLang="ja-JP" dirty="0"/>
              <a:t>a2</a:t>
            </a:r>
            <a:r>
              <a:rPr kumimoji="1" lang="ja-JP" altLang="en-US" dirty="0"/>
              <a:t>のゲインにあたる</a:t>
            </a:r>
            <a:r>
              <a:rPr kumimoji="1" lang="en-US" altLang="ja-JP" dirty="0"/>
              <a:t>g11</a:t>
            </a:r>
            <a:r>
              <a:rPr kumimoji="1" lang="ja-JP" altLang="en-US" dirty="0"/>
              <a:t>の取得結果です，</a:t>
            </a:r>
            <a:r>
              <a:rPr kumimoji="1" lang="en-US" altLang="ja-JP" dirty="0"/>
              <a:t>1000pa</a:t>
            </a:r>
            <a:r>
              <a:rPr kumimoji="1" lang="ja-JP" altLang="en-US" dirty="0"/>
              <a:t>のほうが小さい傾向がありますが，これについての解釈はよく分かっておりません．</a:t>
            </a:r>
          </a:p>
          <a:p>
            <a:r>
              <a:rPr kumimoji="1" lang="ja-JP" altLang="en-US" dirty="0"/>
              <a:t>右下に</a:t>
            </a:r>
            <a:r>
              <a:rPr kumimoji="1" lang="en-US" altLang="ja-JP" dirty="0"/>
              <a:t>B2→B1</a:t>
            </a:r>
            <a:r>
              <a:rPr kumimoji="1" lang="ja-JP" altLang="en-US" dirty="0"/>
              <a:t>のゲインにあたる</a:t>
            </a:r>
            <a:r>
              <a:rPr kumimoji="1" lang="en-US" altLang="ja-JP" dirty="0"/>
              <a:t>g21</a:t>
            </a:r>
            <a:r>
              <a:rPr kumimoji="1" lang="ja-JP" altLang="en-US" dirty="0"/>
              <a:t>の取得結果について説明します．</a:t>
            </a:r>
            <a:r>
              <a:rPr kumimoji="1" lang="en-US" altLang="ja-JP" dirty="0"/>
              <a:t>500pa</a:t>
            </a:r>
            <a:r>
              <a:rPr kumimoji="1" lang="ja-JP" altLang="en-US" dirty="0"/>
              <a:t>より</a:t>
            </a:r>
            <a:r>
              <a:rPr kumimoji="1" lang="en-US" altLang="ja-JP" dirty="0"/>
              <a:t>1000pa</a:t>
            </a:r>
            <a:r>
              <a:rPr kumimoji="1" lang="ja-JP" altLang="en-US" dirty="0"/>
              <a:t>のほうが小さい傾向があり，これは先行研究で示されていた振幅依存性と同様の傾向です．</a:t>
            </a:r>
          </a:p>
        </p:txBody>
      </p:sp>
      <p:sp>
        <p:nvSpPr>
          <p:cNvPr id="4" name="スライド番号プレースホルダー 3"/>
          <p:cNvSpPr>
            <a:spLocks noGrp="1"/>
          </p:cNvSpPr>
          <p:nvPr>
            <p:ph type="sldNum" sz="quarter" idx="5"/>
          </p:nvPr>
        </p:nvSpPr>
        <p:spPr/>
        <p:txBody>
          <a:bodyPr/>
          <a:lstStyle/>
          <a:p>
            <a:fld id="{DB489E42-A404-4A40-B588-8053B5E62C1D}" type="slidenum">
              <a:rPr kumimoji="1" lang="ja-JP" altLang="en-US" smtClean="0"/>
              <a:t>11</a:t>
            </a:fld>
            <a:endParaRPr kumimoji="1" lang="ja-JP" altLang="en-US"/>
          </a:p>
        </p:txBody>
      </p:sp>
    </p:spTree>
    <p:extLst>
      <p:ext uri="{BB962C8B-B14F-4D97-AF65-F5344CB8AC3E}">
        <p14:creationId xmlns:p14="http://schemas.microsoft.com/office/powerpoint/2010/main" val="2400658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r>
                  <a:rPr lang="ja-JP" altLang="en-US" sz="1200" dirty="0"/>
                  <a:t>・</a:t>
                </a:r>
                <a:r>
                  <a:rPr lang="en-US" altLang="ja-JP" sz="1200" dirty="0"/>
                  <a:t>2</a:t>
                </a:r>
                <a:r>
                  <a:rPr lang="ja-JP" altLang="en-US" sz="1200" dirty="0"/>
                  <a:t>入出力系の熱音響コア部の一方の周波数応答計測を </a:t>
                </a:r>
                <a:endParaRPr lang="en-US" altLang="ja-JP" sz="1200" dirty="0"/>
              </a:p>
              <a:p>
                <a:r>
                  <a:rPr lang="en-US" altLang="ja-JP" sz="1200" dirty="0"/>
                  <a:t>  </a:t>
                </a:r>
                <a:r>
                  <a:rPr lang="ja-JP" altLang="en-US" sz="1200" dirty="0"/>
                  <a:t>行った</a:t>
                </a:r>
              </a:p>
              <a:p>
                <a:r>
                  <a:rPr lang="ja-JP" altLang="en-US" sz="1200" dirty="0"/>
                  <a:t>→</a:t>
                </a:r>
                <a14:m>
                  <m:oMath xmlns:m="http://schemas.openxmlformats.org/officeDocument/2006/math">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B</m:t>
                            </m:r>
                          </m:e>
                        </m:acc>
                      </m:e>
                      <m:sub>
                        <m:r>
                          <a:rPr lang="en-US" altLang="ja-JP" sz="1200" i="1">
                            <a:latin typeface="Cambria Math" panose="02040503050406030204" pitchFamily="18" charset="0"/>
                          </a:rPr>
                          <m:t>2</m:t>
                        </m:r>
                      </m:sub>
                    </m:sSub>
                  </m:oMath>
                </a14:m>
                <a:r>
                  <a:rPr lang="ja-JP" altLang="en-US" sz="1200" dirty="0"/>
                  <a:t>に対して圧力振幅が大きいとゲインが下がる振幅依存性が得られた</a:t>
                </a:r>
                <a:endParaRPr lang="en-US" altLang="ja-JP" sz="1200" dirty="0"/>
              </a:p>
              <a:p>
                <a:endParaRPr lang="en-US" altLang="ja-JP" sz="1200" dirty="0"/>
              </a:p>
              <a:p>
                <a:r>
                  <a:rPr lang="ja-JP" altLang="en-US" sz="1200" dirty="0"/>
                  <a:t>・</a:t>
                </a:r>
                <a:r>
                  <a:rPr lang="en-US" altLang="ja-JP" sz="1200" dirty="0"/>
                  <a:t> </a:t>
                </a:r>
                <a14:m>
                  <m:oMath xmlns:m="http://schemas.openxmlformats.org/officeDocument/2006/math">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B</m:t>
                            </m:r>
                          </m:e>
                        </m:acc>
                      </m:e>
                      <m:sub>
                        <m:r>
                          <a:rPr lang="en-US" altLang="ja-JP" sz="1200" i="1">
                            <a:latin typeface="Cambria Math" panose="02040503050406030204" pitchFamily="18" charset="0"/>
                          </a:rPr>
                          <m:t>2</m:t>
                        </m:r>
                      </m:sub>
                    </m:sSub>
                  </m:oMath>
                </a14:m>
                <a:r>
                  <a:rPr lang="ja-JP" altLang="en-US" sz="1200" dirty="0"/>
                  <a:t>から</a:t>
                </a:r>
                <a14:m>
                  <m:oMath xmlns:m="http://schemas.openxmlformats.org/officeDocument/2006/math">
                    <m:sSub>
                      <m:sSubPr>
                        <m:ctrlPr>
                          <a:rPr lang="en-US" altLang="ja-JP" sz="1200" i="1">
                            <a:latin typeface="Cambria Math" panose="02040503050406030204" pitchFamily="18" charset="0"/>
                          </a:rPr>
                        </m:ctrlPr>
                      </m:sSubPr>
                      <m:e>
                        <m:acc>
                          <m:accPr>
                            <m:chr m:val="̃"/>
                            <m:ctrlPr>
                              <a:rPr lang="en-US" altLang="ja-JP" sz="1200" i="1">
                                <a:latin typeface="Cambria Math" panose="02040503050406030204" pitchFamily="18" charset="0"/>
                              </a:rPr>
                            </m:ctrlPr>
                          </m:accPr>
                          <m:e>
                            <m:r>
                              <m:rPr>
                                <m:sty m:val="p"/>
                              </m:rPr>
                              <a:rPr lang="en-US" altLang="ja-JP" sz="1200" i="1">
                                <a:latin typeface="Cambria Math" panose="02040503050406030204" pitchFamily="18" charset="0"/>
                              </a:rPr>
                              <m:t>B</m:t>
                            </m:r>
                          </m:e>
                        </m:acc>
                      </m:e>
                      <m:sub>
                        <m:r>
                          <a:rPr lang="en-US" altLang="ja-JP" sz="1200" i="1">
                            <a:latin typeface="Cambria Math" panose="02040503050406030204" pitchFamily="18" charset="0"/>
                          </a:rPr>
                          <m:t>1</m:t>
                        </m:r>
                      </m:sub>
                    </m:sSub>
                    <m:r>
                      <a:rPr lang="ja-JP" altLang="en-US" sz="1200" i="1" dirty="0">
                        <a:latin typeface="Cambria Math" panose="02040503050406030204" pitchFamily="18" charset="0"/>
                      </a:rPr>
                      <m:t>のゲイン</m:t>
                    </m:r>
                  </m:oMath>
                </a14:m>
                <a:r>
                  <a:rPr lang="en-US" altLang="ja-JP" sz="1200" dirty="0"/>
                  <a:t>(</a:t>
                </a:r>
                <a14:m>
                  <m:oMath xmlns:m="http://schemas.openxmlformats.org/officeDocument/2006/math">
                    <m:sSub>
                      <m:sSubPr>
                        <m:ctrlPr>
                          <a:rPr lang="en-US" altLang="ja-JP" sz="1200" i="1">
                            <a:latin typeface="Cambria Math" panose="02040503050406030204" pitchFamily="18" charset="0"/>
                          </a:rPr>
                        </m:ctrlPr>
                      </m:sSubPr>
                      <m:e>
                        <m:r>
                          <a:rPr lang="en-US" altLang="ja-JP" sz="1200" b="0" i="1">
                            <a:latin typeface="Cambria Math" panose="02040503050406030204" pitchFamily="18" charset="0"/>
                          </a:rPr>
                          <m:t>𝑔</m:t>
                        </m:r>
                      </m:e>
                      <m:sub>
                        <m:r>
                          <a:rPr lang="en-US" altLang="ja-JP" sz="1200" b="0" i="1">
                            <a:latin typeface="Cambria Math" panose="02040503050406030204" pitchFamily="18" charset="0"/>
                          </a:rPr>
                          <m:t>21</m:t>
                        </m:r>
                      </m:sub>
                    </m:sSub>
                  </m:oMath>
                </a14:m>
                <a:r>
                  <a:rPr lang="en-US" altLang="ja-JP" sz="1200" dirty="0"/>
                  <a:t>)</a:t>
                </a:r>
                <a:r>
                  <a:rPr lang="ja-JP" altLang="en-US" sz="1200" dirty="0"/>
                  <a:t>の値が</a:t>
                </a:r>
                <a:r>
                  <a:rPr lang="en-US" altLang="ja-JP" sz="1200" dirty="0"/>
                  <a:t>0db</a:t>
                </a:r>
                <a:r>
                  <a:rPr lang="ja-JP" altLang="en-US" sz="1200" dirty="0"/>
                  <a:t>以上であり，</a:t>
                </a:r>
                <a:r>
                  <a:rPr lang="en-US" altLang="ja-JP" sz="1200" dirty="0"/>
                  <a:t> </a:t>
                </a:r>
                <a14:m>
                  <m:oMath xmlns:m="http://schemas.openxmlformats.org/officeDocument/2006/math">
                    <m:sSub>
                      <m:sSubPr>
                        <m:ctrlPr>
                          <a:rPr lang="en-US" altLang="ja-JP" sz="1200" i="1">
                            <a:latin typeface="Cambria Math" panose="02040503050406030204" pitchFamily="18" charset="0"/>
                          </a:rPr>
                        </m:ctrlPr>
                      </m:sSubPr>
                      <m:e>
                        <m:r>
                          <a:rPr lang="en-US" altLang="ja-JP" sz="1200" i="1">
                            <a:latin typeface="Cambria Math" panose="02040503050406030204" pitchFamily="18" charset="0"/>
                          </a:rPr>
                          <m:t>𝑔</m:t>
                        </m:r>
                      </m:e>
                      <m:sub>
                        <m:r>
                          <a:rPr lang="en-US" altLang="ja-JP" sz="1200" i="1">
                            <a:latin typeface="Cambria Math" panose="02040503050406030204" pitchFamily="18" charset="0"/>
                          </a:rPr>
                          <m:t>21</m:t>
                        </m:r>
                      </m:sub>
                    </m:sSub>
                  </m:oMath>
                </a14:m>
                <a:r>
                  <a:rPr lang="ja-JP" altLang="en-US" sz="1200" dirty="0"/>
                  <a:t>は音波が増幅する方向であることから妥当な結果である</a:t>
                </a:r>
                <a:endParaRPr lang="en-US" altLang="ja-JP" sz="1200" dirty="0"/>
              </a:p>
            </p:txBody>
          </p:sp>
        </mc:Choice>
        <mc:Fallback>
          <p:sp>
            <p:nvSpPr>
              <p:cNvPr id="3" name="ノート プレースホルダー 2"/>
              <p:cNvSpPr>
                <a:spLocks noGrp="1"/>
              </p:cNvSpPr>
              <p:nvPr>
                <p:ph type="body" idx="1"/>
              </p:nvPr>
            </p:nvSpPr>
            <p:spPr/>
            <p:txBody>
              <a:bodyPr/>
              <a:lstStyle/>
              <a:p>
                <a:r>
                  <a:rPr lang="ja-JP" altLang="en-US" sz="1200" dirty="0"/>
                  <a:t>・</a:t>
                </a:r>
                <a:r>
                  <a:rPr lang="en-US" altLang="ja-JP" sz="1200" dirty="0"/>
                  <a:t>2</a:t>
                </a:r>
                <a:r>
                  <a:rPr lang="ja-JP" altLang="en-US" sz="1200" dirty="0"/>
                  <a:t>入出力系の熱音響コア部の一方の周波数応答計測を </a:t>
                </a:r>
                <a:endParaRPr lang="en-US" altLang="ja-JP" sz="1200" dirty="0"/>
              </a:p>
              <a:p>
                <a:r>
                  <a:rPr lang="en-US" altLang="ja-JP" sz="1200" dirty="0"/>
                  <a:t>  </a:t>
                </a:r>
                <a:r>
                  <a:rPr lang="ja-JP" altLang="en-US" sz="1200" dirty="0"/>
                  <a:t>行った</a:t>
                </a:r>
              </a:p>
              <a:p>
                <a:r>
                  <a:rPr lang="ja-JP" altLang="en-US" sz="1200" dirty="0"/>
                  <a:t>→</a:t>
                </a:r>
                <a:r>
                  <a:rPr lang="en-US" altLang="ja-JP" sz="1200" i="0">
                    <a:latin typeface="Cambria Math" panose="02040503050406030204" pitchFamily="18" charset="0"/>
                  </a:rPr>
                  <a:t>B ̃_2</a:t>
                </a:r>
                <a:r>
                  <a:rPr lang="ja-JP" altLang="en-US" sz="1200" dirty="0"/>
                  <a:t>に対して圧力振幅が大きいとゲインが下がる振幅依存性が得られた</a:t>
                </a:r>
                <a:endParaRPr lang="en-US" altLang="ja-JP" sz="1200" dirty="0"/>
              </a:p>
              <a:p>
                <a:endParaRPr lang="en-US" altLang="ja-JP" sz="1200" dirty="0"/>
              </a:p>
              <a:p>
                <a:r>
                  <a:rPr lang="ja-JP" altLang="en-US" sz="1200" dirty="0"/>
                  <a:t>・</a:t>
                </a:r>
                <a:r>
                  <a:rPr lang="en-US" altLang="ja-JP" sz="1200" dirty="0"/>
                  <a:t> </a:t>
                </a:r>
                <a:r>
                  <a:rPr lang="en-US" altLang="ja-JP" sz="1200" i="0">
                    <a:latin typeface="Cambria Math" panose="02040503050406030204" pitchFamily="18" charset="0"/>
                  </a:rPr>
                  <a:t>B ̃_2</a:t>
                </a:r>
                <a:r>
                  <a:rPr lang="ja-JP" altLang="en-US" sz="1200" dirty="0"/>
                  <a:t>から</a:t>
                </a:r>
                <a:r>
                  <a:rPr lang="en-US" altLang="ja-JP" sz="1200" i="0">
                    <a:latin typeface="Cambria Math" panose="02040503050406030204" pitchFamily="18" charset="0"/>
                  </a:rPr>
                  <a:t>B ̃_1</a:t>
                </a:r>
                <a:r>
                  <a:rPr lang="ja-JP" altLang="en-US" sz="1200" i="0" dirty="0">
                    <a:latin typeface="Cambria Math" panose="02040503050406030204" pitchFamily="18" charset="0"/>
                  </a:rPr>
                  <a:t> のゲイン</a:t>
                </a:r>
                <a:r>
                  <a:rPr lang="en-US" altLang="ja-JP" sz="1200" dirty="0"/>
                  <a:t>(</a:t>
                </a:r>
                <a:r>
                  <a:rPr lang="en-US" altLang="ja-JP" sz="1200" b="0" i="0">
                    <a:latin typeface="Cambria Math" panose="02040503050406030204" pitchFamily="18" charset="0"/>
                  </a:rPr>
                  <a:t>𝑔_21</a:t>
                </a:r>
                <a:r>
                  <a:rPr lang="en-US" altLang="ja-JP" sz="1200" dirty="0"/>
                  <a:t>)</a:t>
                </a:r>
                <a:r>
                  <a:rPr lang="ja-JP" altLang="en-US" sz="1200" dirty="0"/>
                  <a:t>の値が</a:t>
                </a:r>
                <a:r>
                  <a:rPr lang="en-US" altLang="ja-JP" sz="1200" dirty="0"/>
                  <a:t>0db</a:t>
                </a:r>
                <a:r>
                  <a:rPr lang="ja-JP" altLang="en-US" sz="1200" dirty="0"/>
                  <a:t>以上であり，</a:t>
                </a:r>
                <a:r>
                  <a:rPr lang="en-US" altLang="ja-JP" sz="1200" dirty="0"/>
                  <a:t> </a:t>
                </a:r>
                <a:r>
                  <a:rPr lang="en-US" altLang="ja-JP" sz="1200" i="0">
                    <a:latin typeface="Cambria Math" panose="02040503050406030204" pitchFamily="18" charset="0"/>
                  </a:rPr>
                  <a:t>𝑔_21</a:t>
                </a:r>
                <a:r>
                  <a:rPr lang="ja-JP" altLang="en-US" sz="1200" dirty="0"/>
                  <a:t>は音波が増幅する方向であることから妥当な結果である</a:t>
                </a:r>
                <a:endParaRPr lang="en-US" altLang="ja-JP" sz="1200" dirty="0"/>
              </a:p>
            </p:txBody>
          </p:sp>
        </mc:Fallback>
      </mc:AlternateContent>
      <p:sp>
        <p:nvSpPr>
          <p:cNvPr id="4" name="スライド番号プレースホルダー 3"/>
          <p:cNvSpPr>
            <a:spLocks noGrp="1"/>
          </p:cNvSpPr>
          <p:nvPr>
            <p:ph type="sldNum" sz="quarter" idx="5"/>
          </p:nvPr>
        </p:nvSpPr>
        <p:spPr/>
        <p:txBody>
          <a:bodyPr/>
          <a:lstStyle/>
          <a:p>
            <a:fld id="{DB489E42-A404-4A40-B588-8053B5E62C1D}" type="slidenum">
              <a:rPr kumimoji="1" lang="ja-JP" altLang="en-US" smtClean="0"/>
              <a:t>12</a:t>
            </a:fld>
            <a:endParaRPr kumimoji="1" lang="ja-JP" altLang="en-US"/>
          </a:p>
        </p:txBody>
      </p:sp>
    </p:spTree>
    <p:extLst>
      <p:ext uri="{BB962C8B-B14F-4D97-AF65-F5344CB8AC3E}">
        <p14:creationId xmlns:p14="http://schemas.microsoft.com/office/powerpoint/2010/main" val="235570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r>
                  <a:rPr lang="ja-JP" altLang="en-US" sz="1200" dirty="0"/>
                  <a:t>・一方のコア部の入力にあたる進行波圧力成分を低減</a:t>
                </a:r>
                <a:endParaRPr lang="en-US" altLang="ja-JP" sz="1200" dirty="0"/>
              </a:p>
              <a:p>
                <a:r>
                  <a:rPr lang="ja-JP" altLang="en-US" sz="1200" dirty="0"/>
                  <a:t>　する効果の改善</a:t>
                </a:r>
                <a:endParaRPr lang="en-US" altLang="ja-JP" sz="1200" dirty="0"/>
              </a:p>
              <a:p>
                <a:endParaRPr lang="en-US" altLang="ja-JP" sz="1200" dirty="0"/>
              </a:p>
              <a:p>
                <a:r>
                  <a:rPr lang="ja-JP" altLang="en-US" sz="1200" dirty="0"/>
                  <a:t>・低周波域における定常発振制御の改善</a:t>
                </a:r>
                <a:endParaRPr lang="en-US" altLang="ja-JP" sz="1200" dirty="0"/>
              </a:p>
              <a:p>
                <a:endParaRPr lang="en-US" altLang="ja-JP" sz="1200" dirty="0"/>
              </a:p>
              <a:p>
                <a:r>
                  <a:rPr lang="ja-JP" altLang="en-US" sz="1200" dirty="0"/>
                  <a:t>・</a:t>
                </a:r>
                <a:r>
                  <a:rPr lang="en-US" altLang="ja-JP" sz="1200" dirty="0"/>
                  <a:t>2</a:t>
                </a:r>
                <a:r>
                  <a:rPr lang="ja-JP" altLang="en-US" sz="1200" dirty="0"/>
                  <a:t>入出力系の周波数応答関数行列</a:t>
                </a:r>
                <a14:m>
                  <m:oMath xmlns:m="http://schemas.openxmlformats.org/officeDocument/2006/math">
                    <m:r>
                      <a:rPr lang="en-US" altLang="ja-JP" sz="1200" i="1" dirty="0">
                        <a:latin typeface="Cambria Math" panose="02040503050406030204" pitchFamily="18" charset="0"/>
                      </a:rPr>
                      <m:t>𝐺</m:t>
                    </m:r>
                  </m:oMath>
                </a14:m>
                <a:r>
                  <a:rPr lang="en-US" altLang="ja-JP" sz="1200" i="1" dirty="0"/>
                  <a:t> </a:t>
                </a:r>
                <a:r>
                  <a:rPr lang="ja-JP" altLang="en-US" sz="1200" dirty="0"/>
                  <a:t>を用いた</a:t>
                </a:r>
                <a:endParaRPr lang="en-US" altLang="ja-JP" sz="1200" dirty="0"/>
              </a:p>
              <a:p>
                <a:r>
                  <a:rPr lang="ja-JP" altLang="en-US" sz="1200" dirty="0"/>
                  <a:t>　自励発振時圧力振幅の推定</a:t>
                </a:r>
              </a:p>
              <a:p>
                <a:endParaRPr kumimoji="1" lang="ja-JP" altLang="en-US" dirty="0"/>
              </a:p>
            </p:txBody>
          </p:sp>
        </mc:Choice>
        <mc:Fallback>
          <p:sp>
            <p:nvSpPr>
              <p:cNvPr id="3" name="ノート プレースホルダー 2"/>
              <p:cNvSpPr>
                <a:spLocks noGrp="1"/>
              </p:cNvSpPr>
              <p:nvPr>
                <p:ph type="body" idx="1"/>
              </p:nvPr>
            </p:nvSpPr>
            <p:spPr/>
            <p:txBody>
              <a:bodyPr/>
              <a:lstStyle/>
              <a:p>
                <a:r>
                  <a:rPr lang="ja-JP" altLang="en-US" sz="1200" dirty="0"/>
                  <a:t>・一方のコア部の入力にあたる進行波圧力成分を低減</a:t>
                </a:r>
                <a:endParaRPr lang="en-US" altLang="ja-JP" sz="1200" dirty="0"/>
              </a:p>
              <a:p>
                <a:r>
                  <a:rPr lang="ja-JP" altLang="en-US" sz="1200" dirty="0"/>
                  <a:t>　する効果の改善</a:t>
                </a:r>
                <a:endParaRPr lang="en-US" altLang="ja-JP" sz="1200" dirty="0"/>
              </a:p>
              <a:p>
                <a:endParaRPr lang="en-US" altLang="ja-JP" sz="1200" dirty="0"/>
              </a:p>
              <a:p>
                <a:r>
                  <a:rPr lang="ja-JP" altLang="en-US" sz="1200" dirty="0"/>
                  <a:t>・低周波域における定常発振制御の改善</a:t>
                </a:r>
                <a:endParaRPr lang="en-US" altLang="ja-JP" sz="1200" dirty="0"/>
              </a:p>
              <a:p>
                <a:endParaRPr lang="en-US" altLang="ja-JP" sz="1200" dirty="0"/>
              </a:p>
              <a:p>
                <a:r>
                  <a:rPr lang="ja-JP" altLang="en-US" sz="1200" dirty="0"/>
                  <a:t>・</a:t>
                </a:r>
                <a:r>
                  <a:rPr lang="en-US" altLang="ja-JP" sz="1200" dirty="0"/>
                  <a:t>2</a:t>
                </a:r>
                <a:r>
                  <a:rPr lang="ja-JP" altLang="en-US" sz="1200" dirty="0"/>
                  <a:t>入出力系の周波数応答関数行列</a:t>
                </a:r>
                <a:r>
                  <a:rPr lang="en-US" altLang="ja-JP" sz="1200" i="0" dirty="0">
                    <a:latin typeface="Cambria Math" panose="02040503050406030204" pitchFamily="18" charset="0"/>
                  </a:rPr>
                  <a:t>𝐺</a:t>
                </a:r>
                <a:r>
                  <a:rPr lang="en-US" altLang="ja-JP" sz="1200" i="1" dirty="0"/>
                  <a:t> </a:t>
                </a:r>
                <a:r>
                  <a:rPr lang="ja-JP" altLang="en-US" sz="1200" dirty="0"/>
                  <a:t>を用いた</a:t>
                </a:r>
                <a:endParaRPr lang="en-US" altLang="ja-JP" sz="1200" dirty="0"/>
              </a:p>
              <a:p>
                <a:r>
                  <a:rPr lang="ja-JP" altLang="en-US" sz="1200" dirty="0"/>
                  <a:t>　自励発振時圧力振幅の推定</a:t>
                </a:r>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DB489E42-A404-4A40-B588-8053B5E62C1D}" type="slidenum">
              <a:rPr kumimoji="1" lang="ja-JP" altLang="en-US" smtClean="0"/>
              <a:t>13</a:t>
            </a:fld>
            <a:endParaRPr kumimoji="1" lang="ja-JP" altLang="en-US"/>
          </a:p>
        </p:txBody>
      </p:sp>
    </p:spTree>
    <p:extLst>
      <p:ext uri="{BB962C8B-B14F-4D97-AF65-F5344CB8AC3E}">
        <p14:creationId xmlns:p14="http://schemas.microsoft.com/office/powerpoint/2010/main" val="302037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まず、研究背景です。</a:t>
            </a:r>
          </a:p>
          <a:p>
            <a:r>
              <a:rPr kumimoji="1" lang="ja-JP" altLang="en-US" dirty="0"/>
              <a:t>未使用のまま環境中に捨てられてきた自動車や工場からの比較的低温度の排熱を回収、利用する手段の一つとして熱音響現象が注目されています。</a:t>
            </a:r>
          </a:p>
          <a:p>
            <a:r>
              <a:rPr kumimoji="1" lang="ja-JP" altLang="en-US" dirty="0"/>
              <a:t> 熱音響現象とは 中空の菅にスタックと呼ばれる細い空洞をたくさん持つデバイスを挿入してスタックの両端に十分な温度差を与えると管内に音波が応じる現象 のことで，</a:t>
            </a:r>
          </a:p>
          <a:p>
            <a:r>
              <a:rPr kumimoji="1" lang="ja-JP" altLang="en-US" dirty="0"/>
              <a:t>熱と音波の相互エネルギー変換を実現します。</a:t>
            </a:r>
          </a:p>
          <a:p>
            <a:r>
              <a:rPr kumimoji="1" lang="ja-JP" altLang="en-US" dirty="0"/>
              <a:t> 熱音響現象を利用したシステムとして熱音響システムがあり</a:t>
            </a:r>
          </a:p>
          <a:p>
            <a:r>
              <a:rPr kumimoji="1" lang="ja-JP" altLang="en-US" dirty="0"/>
              <a:t>可動部を持たないためメンテナンスフリーで工場や車両の排熱を有効利用できるとされています．応用例として発電機やエンジン冷凍庫などがあります ．</a:t>
            </a:r>
          </a:p>
          <a:p>
            <a:r>
              <a:rPr kumimoji="1" lang="ja-JP" altLang="en-US" dirty="0"/>
              <a:t> </a:t>
            </a:r>
          </a:p>
          <a:p>
            <a:r>
              <a:rPr kumimoji="1" lang="ja-JP" altLang="en-US" dirty="0"/>
              <a:t>そういった，熱音響システムの利用において、</a:t>
            </a:r>
          </a:p>
          <a:p>
            <a:r>
              <a:rPr kumimoji="1" lang="ja-JP" altLang="en-US" dirty="0"/>
              <a:t>設計段階で事例発進時の圧力振幅を推定するのは、</a:t>
            </a:r>
          </a:p>
          <a:p>
            <a:r>
              <a:rPr kumimoji="1" lang="ja-JP" altLang="en-US" dirty="0"/>
              <a:t>熱音響システムを実用化するにあたり重要とされています。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489E42-A404-4A40-B588-8053B5E62C1D}" type="slidenum">
              <a:rPr kumimoji="1" lang="ja-JP" altLang="en-US" smtClean="0"/>
              <a:t>2</a:t>
            </a:fld>
            <a:endParaRPr kumimoji="1" lang="ja-JP" altLang="en-US"/>
          </a:p>
        </p:txBody>
      </p:sp>
    </p:spTree>
    <p:extLst>
      <p:ext uri="{BB962C8B-B14F-4D97-AF65-F5344CB8AC3E}">
        <p14:creationId xmlns:p14="http://schemas.microsoft.com/office/powerpoint/2010/main" val="153666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当研究室でも圧力振幅の推定方法について研究がなされています。</a:t>
            </a:r>
          </a:p>
          <a:p>
            <a:r>
              <a:rPr kumimoji="1" lang="en-US" altLang="ja-JP" dirty="0"/>
              <a:t>1</a:t>
            </a:r>
            <a:r>
              <a:rPr kumimoji="1" lang="ja-JP" altLang="en-US" dirty="0"/>
              <a:t>入出力系とおいた定在波型の熱音響エンジンにおける圧力振幅の推定方法について，実測したコア部の周波数応答と管路部モデルから解析を行っていました。</a:t>
            </a:r>
          </a:p>
          <a:p>
            <a:r>
              <a:rPr kumimoji="1" lang="ja-JP" altLang="en-US" dirty="0"/>
              <a:t>コア部の周波数応答の取得方法として，分割面の圧力振幅を目標値一定に，加振器の振幅を自動調整する定常発振制御を用いてコア部の周波数応答計測することで，目標圧力振幅値をパラメータとして周波数応答を取得し入力</a:t>
            </a:r>
            <a:r>
              <a:rPr kumimoji="1" lang="en-US" altLang="ja-JP" dirty="0"/>
              <a:t>b2</a:t>
            </a:r>
            <a:r>
              <a:rPr kumimoji="1" lang="ja-JP" altLang="en-US" dirty="0"/>
              <a:t>に対する振幅依存性を考慮した応答を取得することを可能としていました．</a:t>
            </a:r>
          </a:p>
        </p:txBody>
      </p:sp>
      <p:sp>
        <p:nvSpPr>
          <p:cNvPr id="4" name="スライド番号プレースホルダー 3"/>
          <p:cNvSpPr>
            <a:spLocks noGrp="1"/>
          </p:cNvSpPr>
          <p:nvPr>
            <p:ph type="sldNum" sz="quarter" idx="10"/>
          </p:nvPr>
        </p:nvSpPr>
        <p:spPr/>
        <p:txBody>
          <a:bodyPr/>
          <a:lstStyle/>
          <a:p>
            <a:fld id="{DB489E42-A404-4A40-B588-8053B5E62C1D}" type="slidenum">
              <a:rPr kumimoji="1" lang="ja-JP" altLang="en-US" smtClean="0"/>
              <a:t>3</a:t>
            </a:fld>
            <a:endParaRPr kumimoji="1" lang="ja-JP" altLang="en-US"/>
          </a:p>
        </p:txBody>
      </p:sp>
    </p:spTree>
    <p:extLst>
      <p:ext uri="{BB962C8B-B14F-4D97-AF65-F5344CB8AC3E}">
        <p14:creationId xmlns:p14="http://schemas.microsoft.com/office/powerpoint/2010/main" val="388567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その結果，グラフのように</a:t>
            </a:r>
            <a:endParaRPr kumimoji="1" lang="en-US" altLang="ja-JP" dirty="0"/>
          </a:p>
          <a:p>
            <a:r>
              <a:rPr kumimoji="1" lang="ja-JP" altLang="en-US" dirty="0"/>
              <a:t>赤いラインが</a:t>
            </a:r>
            <a:r>
              <a:rPr kumimoji="1" lang="en-US" altLang="ja-JP" dirty="0"/>
              <a:t>500pa</a:t>
            </a:r>
            <a:r>
              <a:rPr kumimoji="1" lang="ja-JP" altLang="en-US" dirty="0"/>
              <a:t>，緑が</a:t>
            </a:r>
            <a:r>
              <a:rPr kumimoji="1" lang="en-US" altLang="ja-JP" dirty="0"/>
              <a:t>1000</a:t>
            </a:r>
            <a:r>
              <a:rPr kumimoji="1" lang="ja-JP" altLang="en-US" dirty="0"/>
              <a:t>，青が</a:t>
            </a:r>
            <a:r>
              <a:rPr kumimoji="1" lang="en-US" altLang="ja-JP" dirty="0"/>
              <a:t>1500</a:t>
            </a:r>
            <a:r>
              <a:rPr kumimoji="1" lang="ja-JP" altLang="en-US" dirty="0"/>
              <a:t>，と，圧力振幅が大きくなるに従って，ゲインが小さくなる熱音響コア部𝐺の振幅依存性が確認されました．</a:t>
            </a:r>
          </a:p>
        </p:txBody>
      </p:sp>
      <p:sp>
        <p:nvSpPr>
          <p:cNvPr id="4" name="スライド番号プレースホルダー 3"/>
          <p:cNvSpPr>
            <a:spLocks noGrp="1"/>
          </p:cNvSpPr>
          <p:nvPr>
            <p:ph type="sldNum" sz="quarter" idx="5"/>
          </p:nvPr>
        </p:nvSpPr>
        <p:spPr/>
        <p:txBody>
          <a:bodyPr/>
          <a:lstStyle/>
          <a:p>
            <a:fld id="{DB489E42-A404-4A40-B588-8053B5E62C1D}" type="slidenum">
              <a:rPr kumimoji="1" lang="ja-JP" altLang="en-US" smtClean="0"/>
              <a:t>4</a:t>
            </a:fld>
            <a:endParaRPr kumimoji="1" lang="ja-JP" altLang="en-US"/>
          </a:p>
        </p:txBody>
      </p:sp>
    </p:spTree>
    <p:extLst>
      <p:ext uri="{BB962C8B-B14F-4D97-AF65-F5344CB8AC3E}">
        <p14:creationId xmlns:p14="http://schemas.microsoft.com/office/powerpoint/2010/main" val="419179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p>
          <a:p>
            <a:r>
              <a:rPr kumimoji="1" lang="ja-JP" altLang="en-US" dirty="0"/>
              <a:t>先行研究では，問題を簡単にするため，上の図のようにコアの高温側の管路部を含めて熱音響コア部とみなし，コアの一端に管が接続される</a:t>
            </a:r>
            <a:r>
              <a:rPr kumimoji="1" lang="en-US" altLang="ja-JP" dirty="0"/>
              <a:t>1</a:t>
            </a:r>
            <a:r>
              <a:rPr kumimoji="1" lang="ja-JP" altLang="en-US" dirty="0"/>
              <a:t>入出力系の周波数応答が取得される状況を検討していました．</a:t>
            </a:r>
          </a:p>
          <a:p>
            <a:r>
              <a:rPr kumimoji="1" lang="ja-JP" altLang="en-US" dirty="0"/>
              <a:t>本報告では，先行研究での問題設定を拡張し，コアの両端に管が接続される</a:t>
            </a:r>
            <a:r>
              <a:rPr kumimoji="1" lang="en-US" altLang="ja-JP" dirty="0"/>
              <a:t>2 </a:t>
            </a:r>
            <a:r>
              <a:rPr kumimoji="1" lang="ja-JP" altLang="en-US" dirty="0"/>
              <a:t>入出力系の周波数応答が取得される状況を検討することで問題設定の一般化を計ります．</a:t>
            </a:r>
          </a:p>
        </p:txBody>
      </p:sp>
      <p:sp>
        <p:nvSpPr>
          <p:cNvPr id="4" name="スライド番号プレースホルダー 3"/>
          <p:cNvSpPr>
            <a:spLocks noGrp="1"/>
          </p:cNvSpPr>
          <p:nvPr>
            <p:ph type="sldNum" sz="quarter" idx="5"/>
          </p:nvPr>
        </p:nvSpPr>
        <p:spPr/>
        <p:txBody>
          <a:bodyPr/>
          <a:lstStyle/>
          <a:p>
            <a:fld id="{DB489E42-A404-4A40-B588-8053B5E62C1D}" type="slidenum">
              <a:rPr kumimoji="1" lang="ja-JP" altLang="en-US" smtClean="0"/>
              <a:t>5</a:t>
            </a:fld>
            <a:endParaRPr kumimoji="1" lang="ja-JP" altLang="en-US"/>
          </a:p>
        </p:txBody>
      </p:sp>
    </p:spTree>
    <p:extLst>
      <p:ext uri="{BB962C8B-B14F-4D97-AF65-F5344CB8AC3E}">
        <p14:creationId xmlns:p14="http://schemas.microsoft.com/office/powerpoint/2010/main" val="251322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続いて，熱音響コア部</a:t>
            </a:r>
            <a:r>
              <a:rPr kumimoji="1" lang="en-US" altLang="ja-JP" dirty="0"/>
              <a:t>G </a:t>
            </a:r>
            <a:r>
              <a:rPr kumimoji="1" lang="ja-JP" altLang="en-US" dirty="0"/>
              <a:t>の周波数応答関数行列の決定について説明します．</a:t>
            </a:r>
          </a:p>
          <a:p>
            <a:r>
              <a:rPr kumimoji="1" lang="ja-JP" altLang="en-US" dirty="0"/>
              <a:t>対象の熱音響システムを</a:t>
            </a:r>
            <a:r>
              <a:rPr kumimoji="1" lang="en-US" altLang="ja-JP" dirty="0"/>
              <a:t>2</a:t>
            </a:r>
            <a:r>
              <a:rPr kumimoji="1" lang="ja-JP" altLang="en-US" dirty="0"/>
              <a:t>入出力に拡張したときのコア部の周波数応答計測系として，コアの両端に加振機を設置し，左右の加振器を駆動させる場合を考えます．</a:t>
            </a:r>
          </a:p>
          <a:p>
            <a:r>
              <a:rPr kumimoji="1" lang="ja-JP" altLang="en-US" dirty="0"/>
              <a:t>このとき，圧力進行波成分と周波数応答関数行列</a:t>
            </a:r>
            <a:r>
              <a:rPr kumimoji="1" lang="en-US" altLang="ja-JP" dirty="0"/>
              <a:t>G</a:t>
            </a:r>
            <a:r>
              <a:rPr kumimoji="1" lang="ja-JP" altLang="en-US" dirty="0"/>
              <a:t>の関係は図の式に示すとおりです．</a:t>
            </a:r>
          </a:p>
          <a:p>
            <a:r>
              <a:rPr kumimoji="1" lang="ja-JP" altLang="en-US" dirty="0"/>
              <a:t>この場合，コアへの入力に相当する圧力進行波成分は</a:t>
            </a:r>
            <a:r>
              <a:rPr kumimoji="1" lang="en-US" altLang="ja-JP" dirty="0"/>
              <a:t>A1,B2</a:t>
            </a:r>
            <a:r>
              <a:rPr kumimoji="1" lang="ja-JP" altLang="en-US" dirty="0"/>
              <a:t>の２つとなり，</a:t>
            </a:r>
            <a:endParaRPr kumimoji="1" lang="en-US" altLang="ja-JP" dirty="0"/>
          </a:p>
          <a:p>
            <a:r>
              <a:rPr kumimoji="1" lang="ja-JP" altLang="en-US" dirty="0"/>
              <a:t>定常発振制御を利用した</a:t>
            </a:r>
            <a:endParaRPr kumimoji="1" lang="en-US" altLang="ja-JP" dirty="0"/>
          </a:p>
          <a:p>
            <a:r>
              <a:rPr kumimoji="1" lang="ja-JP" altLang="en-US" dirty="0"/>
              <a:t>振幅依存性を考慮した計測はできていません．</a:t>
            </a:r>
          </a:p>
        </p:txBody>
      </p:sp>
      <p:sp>
        <p:nvSpPr>
          <p:cNvPr id="4" name="スライド番号プレースホルダー 3"/>
          <p:cNvSpPr>
            <a:spLocks noGrp="1"/>
          </p:cNvSpPr>
          <p:nvPr>
            <p:ph type="sldNum" sz="quarter" idx="5"/>
          </p:nvPr>
        </p:nvSpPr>
        <p:spPr/>
        <p:txBody>
          <a:bodyPr/>
          <a:lstStyle/>
          <a:p>
            <a:fld id="{DB489E42-A404-4A40-B588-8053B5E62C1D}" type="slidenum">
              <a:rPr kumimoji="1" lang="ja-JP" altLang="en-US" smtClean="0"/>
              <a:t>6</a:t>
            </a:fld>
            <a:endParaRPr kumimoji="1" lang="ja-JP" altLang="en-US"/>
          </a:p>
        </p:txBody>
      </p:sp>
    </p:spTree>
    <p:extLst>
      <p:ext uri="{BB962C8B-B14F-4D97-AF65-F5344CB8AC3E}">
        <p14:creationId xmlns:p14="http://schemas.microsoft.com/office/powerpoint/2010/main" val="102483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そこで，本報告では測定系の一方の管を無限長とした場合を考えます．</a:t>
            </a:r>
          </a:p>
          <a:p>
            <a:r>
              <a:rPr kumimoji="1" lang="ja-JP" altLang="en-US" dirty="0"/>
              <a:t>例として，高温側の管を無限長と定義します．高温側の管を無限長の管をとすることで</a:t>
            </a:r>
          </a:p>
          <a:p>
            <a:r>
              <a:rPr kumimoji="1" lang="en-US" altLang="ja-JP" dirty="0"/>
              <a:t>B1</a:t>
            </a:r>
            <a:r>
              <a:rPr kumimoji="1" lang="ja-JP" altLang="en-US" dirty="0"/>
              <a:t>チルダの反射にあたるを</a:t>
            </a:r>
            <a:r>
              <a:rPr kumimoji="1" lang="en-US" altLang="ja-JP" dirty="0"/>
              <a:t>0</a:t>
            </a:r>
            <a:r>
              <a:rPr kumimoji="1" lang="ja-JP" altLang="en-US" dirty="0"/>
              <a:t>とおくことができます．</a:t>
            </a:r>
            <a:r>
              <a:rPr kumimoji="1" lang="en-US" altLang="ja-JP" dirty="0"/>
              <a:t>A1</a:t>
            </a:r>
            <a:r>
              <a:rPr kumimoji="1" lang="ja-JP" altLang="en-US" dirty="0"/>
              <a:t>＝</a:t>
            </a:r>
            <a:r>
              <a:rPr kumimoji="1" lang="en-US" altLang="ja-JP" dirty="0"/>
              <a:t>0</a:t>
            </a:r>
            <a:r>
              <a:rPr kumimoji="1" lang="ja-JP" altLang="en-US" dirty="0"/>
              <a:t>を先程の式に代入することで，ご覧の式を導くことができます．</a:t>
            </a:r>
          </a:p>
          <a:p>
            <a:r>
              <a:rPr kumimoji="1" lang="ja-JP" altLang="en-US" dirty="0"/>
              <a:t>この手法を用いることで，一方のコアへの入力を</a:t>
            </a:r>
            <a:r>
              <a:rPr kumimoji="1" lang="en-US" altLang="ja-JP" dirty="0"/>
              <a:t>0</a:t>
            </a:r>
            <a:r>
              <a:rPr kumimoji="1" lang="ja-JP" altLang="en-US" dirty="0"/>
              <a:t>とすることができるので，定常発振制御を用いて，振幅依存性を考慮した熱音響コア部の周波数応答関数行列</a:t>
            </a:r>
            <a:r>
              <a:rPr kumimoji="1" lang="en-US" altLang="ja-JP" dirty="0"/>
              <a:t>G</a:t>
            </a:r>
            <a:r>
              <a:rPr kumimoji="1" lang="ja-JP" altLang="en-US" dirty="0"/>
              <a:t>の算出することができます．</a:t>
            </a:r>
          </a:p>
        </p:txBody>
      </p:sp>
      <p:sp>
        <p:nvSpPr>
          <p:cNvPr id="4" name="スライド番号プレースホルダー 3"/>
          <p:cNvSpPr>
            <a:spLocks noGrp="1"/>
          </p:cNvSpPr>
          <p:nvPr>
            <p:ph type="sldNum" sz="quarter" idx="5"/>
          </p:nvPr>
        </p:nvSpPr>
        <p:spPr/>
        <p:txBody>
          <a:bodyPr/>
          <a:lstStyle/>
          <a:p>
            <a:fld id="{DB489E42-A404-4A40-B588-8053B5E62C1D}" type="slidenum">
              <a:rPr kumimoji="1" lang="ja-JP" altLang="en-US" smtClean="0"/>
              <a:t>7</a:t>
            </a:fld>
            <a:endParaRPr kumimoji="1" lang="ja-JP" altLang="en-US"/>
          </a:p>
        </p:txBody>
      </p:sp>
    </p:spTree>
    <p:extLst>
      <p:ext uri="{BB962C8B-B14F-4D97-AF65-F5344CB8AC3E}">
        <p14:creationId xmlns:p14="http://schemas.microsoft.com/office/powerpoint/2010/main" val="15125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続いて，実験装置について説明します．</a:t>
            </a:r>
          </a:p>
          <a:p>
            <a:r>
              <a:rPr kumimoji="1" lang="ja-JP" altLang="en-US" dirty="0"/>
              <a:t>まず，一方の管を無限長の管をとする手段についてです．</a:t>
            </a:r>
          </a:p>
          <a:p>
            <a:r>
              <a:rPr kumimoji="1" lang="ja-JP" altLang="en-US" dirty="0"/>
              <a:t>消音ダクトを一方の管に取り付けることで，，管路部での反射を低減することで無限長の管を模擬し，一方のコアへの入力を低減します．</a:t>
            </a:r>
          </a:p>
          <a:p>
            <a:r>
              <a:rPr kumimoji="1" lang="ja-JP" altLang="en-US" dirty="0"/>
              <a:t>消音ダクトを取り付けていない方には加振機を設置し，圧力を目標値一定とする定常発振制御を用い，一方のコア部の周波数応答計測を実施します．</a:t>
            </a:r>
          </a:p>
          <a:p>
            <a:r>
              <a:rPr kumimoji="1" lang="ja-JP" altLang="en-US" dirty="0"/>
              <a:t>今回は，高温側に消音ダクトを取り付け実験を行い，周波数応答関数行列</a:t>
            </a:r>
            <a:r>
              <a:rPr kumimoji="1" lang="en-US" altLang="ja-JP" dirty="0"/>
              <a:t>G</a:t>
            </a:r>
            <a:r>
              <a:rPr kumimoji="1" lang="ja-JP" altLang="en-US" dirty="0"/>
              <a:t>のうちｂ</a:t>
            </a:r>
            <a:r>
              <a:rPr kumimoji="1" lang="en-US" altLang="ja-JP" dirty="0"/>
              <a:t>2</a:t>
            </a:r>
            <a:r>
              <a:rPr kumimoji="1" lang="ja-JP" altLang="en-US" dirty="0"/>
              <a:t>から</a:t>
            </a:r>
            <a:r>
              <a:rPr kumimoji="1" lang="en-US" altLang="ja-JP" dirty="0"/>
              <a:t>a2</a:t>
            </a:r>
            <a:r>
              <a:rPr kumimoji="1" lang="ja-JP" altLang="en-US" dirty="0"/>
              <a:t>のゲインにあたるｇ１１，ｂ</a:t>
            </a:r>
            <a:r>
              <a:rPr kumimoji="1" lang="en-US" altLang="ja-JP" dirty="0"/>
              <a:t>2</a:t>
            </a:r>
            <a:r>
              <a:rPr kumimoji="1" lang="ja-JP" altLang="en-US" dirty="0"/>
              <a:t>からｂ</a:t>
            </a:r>
            <a:r>
              <a:rPr kumimoji="1" lang="en-US" altLang="ja-JP" dirty="0"/>
              <a:t>1</a:t>
            </a:r>
            <a:r>
              <a:rPr kumimoji="1" lang="ja-JP" altLang="en-US" dirty="0"/>
              <a:t>のゲインにあたるｇ２１を取得します．</a:t>
            </a:r>
          </a:p>
          <a:p>
            <a:r>
              <a:rPr kumimoji="1" lang="ja-JP" altLang="en-US" dirty="0"/>
              <a:t>実験条件は，低温側の温度：</a:t>
            </a:r>
            <a:r>
              <a:rPr kumimoji="1" lang="en-US" altLang="ja-JP" dirty="0"/>
              <a:t>TC = 10 ℃</a:t>
            </a:r>
            <a:r>
              <a:rPr kumimoji="1" lang="ja-JP" altLang="en-US" dirty="0"/>
              <a:t>，高温側の温度：</a:t>
            </a:r>
            <a:r>
              <a:rPr kumimoji="1" lang="en-US" altLang="ja-JP" dirty="0"/>
              <a:t>TH</a:t>
            </a:r>
            <a:r>
              <a:rPr kumimoji="1" lang="ja-JP" altLang="en-US" dirty="0"/>
              <a:t>＝ </a:t>
            </a:r>
            <a:r>
              <a:rPr kumimoji="1" lang="en-US" altLang="ja-JP" dirty="0"/>
              <a:t>390 ℃</a:t>
            </a:r>
            <a:r>
              <a:rPr kumimoji="1" lang="ja-JP" altLang="en-US" dirty="0"/>
              <a:t>とし，目標圧力振幅𝑃𝑐</a:t>
            </a:r>
            <a:r>
              <a:rPr kumimoji="1" lang="en-US" altLang="ja-JP" dirty="0"/>
              <a:t>1</a:t>
            </a:r>
            <a:r>
              <a:rPr kumimoji="1" lang="ja-JP" altLang="en-US" dirty="0"/>
              <a:t>を</a:t>
            </a:r>
            <a:r>
              <a:rPr kumimoji="1" lang="en-US" altLang="ja-JP" dirty="0"/>
              <a:t>500pa</a:t>
            </a:r>
            <a:r>
              <a:rPr kumimoji="1" lang="ja-JP" altLang="en-US" dirty="0"/>
              <a:t>，</a:t>
            </a:r>
            <a:r>
              <a:rPr kumimoji="1" lang="en-US" altLang="ja-JP" dirty="0"/>
              <a:t>1000Pa</a:t>
            </a:r>
            <a:r>
              <a:rPr kumimoji="1" lang="ja-JP" altLang="en-US" dirty="0"/>
              <a:t>と変更し実験を行いました．</a:t>
            </a:r>
          </a:p>
        </p:txBody>
      </p:sp>
      <p:sp>
        <p:nvSpPr>
          <p:cNvPr id="4" name="スライド番号プレースホルダー 3"/>
          <p:cNvSpPr>
            <a:spLocks noGrp="1"/>
          </p:cNvSpPr>
          <p:nvPr>
            <p:ph type="sldNum" sz="quarter" idx="5"/>
          </p:nvPr>
        </p:nvSpPr>
        <p:spPr/>
        <p:txBody>
          <a:bodyPr/>
          <a:lstStyle/>
          <a:p>
            <a:fld id="{DB489E42-A404-4A40-B588-8053B5E62C1D}" type="slidenum">
              <a:rPr kumimoji="1" lang="ja-JP" altLang="en-US" smtClean="0"/>
              <a:t>8</a:t>
            </a:fld>
            <a:endParaRPr kumimoji="1" lang="ja-JP" altLang="en-US"/>
          </a:p>
        </p:txBody>
      </p:sp>
    </p:spTree>
    <p:extLst>
      <p:ext uri="{BB962C8B-B14F-4D97-AF65-F5344CB8AC3E}">
        <p14:creationId xmlns:p14="http://schemas.microsoft.com/office/powerpoint/2010/main" val="196273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実験結果について報告します．</a:t>
            </a:r>
          </a:p>
          <a:p>
            <a:r>
              <a:rPr kumimoji="1" lang="ja-JP" altLang="en-US" dirty="0"/>
              <a:t> </a:t>
            </a:r>
          </a:p>
          <a:p>
            <a:r>
              <a:rPr kumimoji="1" lang="ja-JP" altLang="en-US" dirty="0"/>
              <a:t>まず，定常発振制御についてです．</a:t>
            </a:r>
          </a:p>
          <a:p>
            <a:r>
              <a:rPr kumimoji="1" lang="ja-JP" altLang="en-US" dirty="0"/>
              <a:t>横軸が周波数，縦軸が圧力となっています．</a:t>
            </a:r>
          </a:p>
          <a:p>
            <a:r>
              <a:rPr kumimoji="1" lang="ja-JP" altLang="en-US" dirty="0"/>
              <a:t>赤いラインが目標圧力</a:t>
            </a:r>
            <a:r>
              <a:rPr kumimoji="1" lang="en-US" altLang="ja-JP" dirty="0"/>
              <a:t>1000pa</a:t>
            </a:r>
            <a:r>
              <a:rPr kumimoji="1" lang="ja-JP" altLang="en-US" dirty="0"/>
              <a:t>，青いラインが目標圧力</a:t>
            </a:r>
            <a:r>
              <a:rPr kumimoji="1" lang="en-US" altLang="ja-JP" dirty="0"/>
              <a:t>500pa</a:t>
            </a:r>
            <a:r>
              <a:rPr kumimoji="1" lang="ja-JP" altLang="en-US" dirty="0"/>
              <a:t>となっています．</a:t>
            </a:r>
          </a:p>
          <a:p>
            <a:r>
              <a:rPr kumimoji="1" lang="ja-JP" altLang="en-US" dirty="0"/>
              <a:t>図より，青いラインの</a:t>
            </a:r>
            <a:r>
              <a:rPr kumimoji="1" lang="en-US" altLang="ja-JP" dirty="0"/>
              <a:t>500pa</a:t>
            </a:r>
            <a:r>
              <a:rPr kumimoji="1" lang="ja-JP" altLang="en-US" dirty="0"/>
              <a:t>では</a:t>
            </a:r>
            <a:r>
              <a:rPr kumimoji="1" lang="en-US" altLang="ja-JP" dirty="0"/>
              <a:t>42hz</a:t>
            </a:r>
            <a:r>
              <a:rPr kumimoji="1" lang="ja-JP" altLang="en-US" dirty="0"/>
              <a:t>程度，赤いラインの</a:t>
            </a:r>
            <a:r>
              <a:rPr kumimoji="1" lang="en-US" altLang="ja-JP" dirty="0"/>
              <a:t>1000pa</a:t>
            </a:r>
            <a:r>
              <a:rPr kumimoji="1" lang="ja-JP" altLang="en-US" dirty="0"/>
              <a:t>では</a:t>
            </a:r>
            <a:r>
              <a:rPr kumimoji="1" lang="en-US" altLang="ja-JP" dirty="0"/>
              <a:t>45hz</a:t>
            </a:r>
            <a:r>
              <a:rPr kumimoji="1" lang="ja-JP" altLang="en-US" dirty="0"/>
              <a:t>程度以上の周波数域において，圧力振幅を一定に制御することができました．</a:t>
            </a:r>
          </a:p>
        </p:txBody>
      </p:sp>
      <p:sp>
        <p:nvSpPr>
          <p:cNvPr id="4" name="スライド番号プレースホルダー 3"/>
          <p:cNvSpPr>
            <a:spLocks noGrp="1"/>
          </p:cNvSpPr>
          <p:nvPr>
            <p:ph type="sldNum" sz="quarter" idx="5"/>
          </p:nvPr>
        </p:nvSpPr>
        <p:spPr/>
        <p:txBody>
          <a:bodyPr/>
          <a:lstStyle/>
          <a:p>
            <a:fld id="{DB489E42-A404-4A40-B588-8053B5E62C1D}" type="slidenum">
              <a:rPr kumimoji="1" lang="ja-JP" altLang="en-US" smtClean="0"/>
              <a:t>9</a:t>
            </a:fld>
            <a:endParaRPr kumimoji="1" lang="ja-JP" altLang="en-US"/>
          </a:p>
        </p:txBody>
      </p:sp>
    </p:spTree>
    <p:extLst>
      <p:ext uri="{BB962C8B-B14F-4D97-AF65-F5344CB8AC3E}">
        <p14:creationId xmlns:p14="http://schemas.microsoft.com/office/powerpoint/2010/main" val="333657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05312B-F327-4A9F-9007-B663A505A1A3}"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103379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FD171F-8B18-45F8-99F8-0E7F81B0FD44}"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100172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C7BFD2-E6A9-4284-9A1F-900BED60494A}"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412664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6C58C2-1AA2-4C2A-9CBB-CD2AB9176BAB}"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271827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C3B40FB-2EF4-47D3-B275-7FF70962CBA5}" type="datetime1">
              <a:rPr kumimoji="1" lang="ja-JP" altLang="en-US" smtClean="0"/>
              <a:t>2020/9/9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45580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7EF0900-3C9F-43D7-ACDF-D9F8C1A295A3}" type="datetime1">
              <a:rPr kumimoji="1" lang="ja-JP" altLang="en-US" smtClean="0"/>
              <a:t>2020/9/9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224699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3E95328-DEF2-47AC-81B1-C7518AAA160E}" type="datetime1">
              <a:rPr kumimoji="1" lang="ja-JP" altLang="en-US" smtClean="0"/>
              <a:t>2020/9/9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266651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0C42E-AEE9-4E23-AFE5-2930947512C6}" type="datetime1">
              <a:rPr kumimoji="1" lang="ja-JP" altLang="en-US" smtClean="0"/>
              <a:t>2020/9/9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258323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8E736-512B-4FBC-AF59-C5961F4F4C51}" type="datetime1">
              <a:rPr kumimoji="1" lang="ja-JP" altLang="en-US" smtClean="0"/>
              <a:t>2020/9/9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337009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D71C7A-1FF8-4F5E-A5E3-3A33F0FCBD6C}" type="datetime1">
              <a:rPr kumimoji="1" lang="ja-JP" altLang="en-US" smtClean="0"/>
              <a:t>2020/9/9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320532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A3FEB8-57E4-4C89-9A5C-4097689FFE31}" type="datetime1">
              <a:rPr kumimoji="1" lang="ja-JP" altLang="en-US" smtClean="0"/>
              <a:t>2020/9/9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205410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20083-FD48-4545-945A-92529D6A058C}" type="datetime1">
              <a:rPr kumimoji="1" lang="ja-JP" altLang="en-US" smtClean="0"/>
              <a:t>2020/9/9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4A71D-13BE-49C6-940E-D5126EBDF953}" type="slidenum">
              <a:rPr kumimoji="1" lang="ja-JP" altLang="en-US" smtClean="0"/>
              <a:t>‹#›</a:t>
            </a:fld>
            <a:endParaRPr kumimoji="1" lang="ja-JP" altLang="en-US"/>
          </a:p>
        </p:txBody>
      </p:sp>
    </p:spTree>
    <p:extLst>
      <p:ext uri="{BB962C8B-B14F-4D97-AF65-F5344CB8AC3E}">
        <p14:creationId xmlns:p14="http://schemas.microsoft.com/office/powerpoint/2010/main" val="2084455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7.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7623" y="1168409"/>
            <a:ext cx="9143999" cy="954107"/>
          </a:xfrm>
          <a:prstGeom prst="rect">
            <a:avLst/>
          </a:prstGeom>
          <a:noFill/>
        </p:spPr>
        <p:txBody>
          <a:bodyPr wrap="square" rtlCol="0">
            <a:spAutoFit/>
          </a:bodyPr>
          <a:lstStyle/>
          <a:p>
            <a:pPr algn="ctr"/>
            <a:r>
              <a:rPr lang="ja-JP" altLang="en-US" sz="2800" dirty="0"/>
              <a:t>振幅依存性を考慮した熱音響コアの</a:t>
            </a:r>
            <a:endParaRPr lang="en-US" altLang="ja-JP" sz="2800" dirty="0"/>
          </a:p>
          <a:p>
            <a:pPr algn="ctr"/>
            <a:r>
              <a:rPr lang="ja-JP" altLang="en-US" sz="2800" dirty="0"/>
              <a:t>周波数応答関数行列計測と自励発振時圧力振幅の推定</a:t>
            </a:r>
          </a:p>
        </p:txBody>
      </p:sp>
      <p:sp>
        <p:nvSpPr>
          <p:cNvPr id="4" name="テキスト ボックス 3"/>
          <p:cNvSpPr txBox="1"/>
          <p:nvPr/>
        </p:nvSpPr>
        <p:spPr>
          <a:xfrm>
            <a:off x="361232" y="2598960"/>
            <a:ext cx="8242184" cy="646331"/>
          </a:xfrm>
          <a:prstGeom prst="rect">
            <a:avLst/>
          </a:prstGeom>
          <a:noFill/>
        </p:spPr>
        <p:txBody>
          <a:bodyPr wrap="square" rtlCol="0">
            <a:spAutoFit/>
          </a:bodyPr>
          <a:lstStyle/>
          <a:p>
            <a:pPr algn="ctr"/>
            <a:r>
              <a:rPr lang="en-US" altLang="ja-JP" dirty="0"/>
              <a:t>Measurement of amplitude-dependent frequency response function matrix of thermoacoustic core and</a:t>
            </a:r>
            <a:r>
              <a:rPr lang="ja-JP" altLang="en-US" dirty="0"/>
              <a:t> </a:t>
            </a:r>
            <a:r>
              <a:rPr lang="en-US" altLang="ja-JP" dirty="0"/>
              <a:t>pressure amplitude estimation in self-excited oscillation</a:t>
            </a:r>
            <a:endParaRPr lang="ja-JP" altLang="en-US" dirty="0"/>
          </a:p>
        </p:txBody>
      </p:sp>
      <p:sp>
        <p:nvSpPr>
          <p:cNvPr id="5" name="テキスト ボックス 4"/>
          <p:cNvSpPr txBox="1"/>
          <p:nvPr/>
        </p:nvSpPr>
        <p:spPr>
          <a:xfrm>
            <a:off x="2330143" y="5004563"/>
            <a:ext cx="4499343" cy="861774"/>
          </a:xfrm>
          <a:prstGeom prst="rect">
            <a:avLst/>
          </a:prstGeom>
          <a:noFill/>
        </p:spPr>
        <p:txBody>
          <a:bodyPr wrap="square" rtlCol="0">
            <a:spAutoFit/>
          </a:bodyPr>
          <a:lstStyle/>
          <a:p>
            <a:pPr algn="ctr">
              <a:lnSpc>
                <a:spcPts val="3000"/>
              </a:lnSpc>
            </a:pPr>
            <a:r>
              <a:rPr lang="ja-JP" altLang="en-US" sz="2000" dirty="0">
                <a:latin typeface="+mn-ea"/>
              </a:rPr>
              <a:t>長岡技術科学大学</a:t>
            </a:r>
            <a:endParaRPr lang="en-US" altLang="zh-TW" sz="2000" dirty="0">
              <a:latin typeface="+mn-ea"/>
            </a:endParaRPr>
          </a:p>
          <a:p>
            <a:pPr algn="ctr">
              <a:lnSpc>
                <a:spcPts val="3000"/>
              </a:lnSpc>
            </a:pPr>
            <a:r>
              <a:rPr lang="zh-TW" altLang="en-US"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竹村元気，</a:t>
            </a:r>
            <a:r>
              <a:rPr lang="zh-TW" altLang="en-US" sz="2000" dirty="0">
                <a:latin typeface="ＭＳ Ｐゴシック" panose="020B0600070205080204" pitchFamily="50" charset="-128"/>
                <a:ea typeface="ＭＳ Ｐゴシック" panose="020B0600070205080204" pitchFamily="50" charset="-128"/>
              </a:rPr>
              <a:t>小林諒也</a:t>
            </a:r>
            <a:r>
              <a:rPr lang="en-US" altLang="zh-TW" sz="2000" dirty="0">
                <a:latin typeface="ＭＳ Ｐゴシック" panose="020B0600070205080204" pitchFamily="50" charset="-128"/>
                <a:ea typeface="ＭＳ Ｐゴシック" panose="020B0600070205080204" pitchFamily="50" charset="-128"/>
              </a:rPr>
              <a:t>, </a:t>
            </a:r>
            <a:r>
              <a:rPr lang="zh-TW" altLang="en-US" sz="2000" dirty="0">
                <a:latin typeface="ＭＳ Ｐゴシック" panose="020B0600070205080204" pitchFamily="50" charset="-128"/>
                <a:ea typeface="ＭＳ Ｐゴシック" panose="020B0600070205080204" pitchFamily="50" charset="-128"/>
              </a:rPr>
              <a:t>小林泰秀</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1</a:t>
            </a:fld>
            <a:endParaRPr kumimoji="1" lang="ja-JP" altLang="en-US"/>
          </a:p>
        </p:txBody>
      </p:sp>
    </p:spTree>
    <p:extLst>
      <p:ext uri="{BB962C8B-B14F-4D97-AF65-F5344CB8AC3E}">
        <p14:creationId xmlns:p14="http://schemas.microsoft.com/office/powerpoint/2010/main" val="191514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正方形/長方形 21"/>
              <p:cNvSpPr/>
              <p:nvPr/>
            </p:nvSpPr>
            <p:spPr>
              <a:xfrm>
                <a:off x="288390" y="5494529"/>
                <a:ext cx="8567220" cy="969881"/>
              </a:xfrm>
              <a:prstGeom prst="rect">
                <a:avLst/>
              </a:prstGeom>
            </p:spPr>
            <p:txBody>
              <a:bodyPr wrap="square">
                <a:spAutoFit/>
              </a:bodyPr>
              <a:lstStyle/>
              <a:p>
                <a:pPr algn="ctr"/>
                <a:r>
                  <a:rPr lang="en-US" altLang="ja-JP" sz="2800" dirty="0">
                    <a:latin typeface="Cambria Math" panose="02040503050406030204" pitchFamily="18" charset="0"/>
                    <a:ea typeface="Cambria Math" panose="02040503050406030204" pitchFamily="18" charset="0"/>
                  </a:rPr>
                  <a:t>|</a:t>
                </a:r>
                <a14:m>
                  <m:oMath xmlns:m="http://schemas.openxmlformats.org/officeDocument/2006/math">
                    <m:acc>
                      <m:accPr>
                        <m:chr m:val="̃"/>
                        <m:ctrlPr>
                          <a:rPr lang="en-US" altLang="ja-JP" sz="2800" i="1">
                            <a:latin typeface="Cambria Math" panose="02040503050406030204" pitchFamily="18" charset="0"/>
                            <a:ea typeface="Cambria Math" panose="02040503050406030204" pitchFamily="18" charset="0"/>
                          </a:rPr>
                        </m:ctrlPr>
                      </m:accPr>
                      <m:e>
                        <m:sSub>
                          <m:sSubPr>
                            <m:ctrlPr>
                              <a:rPr lang="en-US" altLang="ja-JP" sz="2800" i="1">
                                <a:latin typeface="Cambria Math" panose="02040503050406030204" pitchFamily="18" charset="0"/>
                                <a:ea typeface="Cambria Math" panose="02040503050406030204" pitchFamily="18" charset="0"/>
                              </a:rPr>
                            </m:ctrlPr>
                          </m:sSubPr>
                          <m:e>
                            <m:r>
                              <m:rPr>
                                <m:sty m:val="p"/>
                              </m:rPr>
                              <a:rPr lang="en-US" altLang="ja-JP" sz="2800" i="1" smtClean="0">
                                <a:latin typeface="Cambria Math" panose="02040503050406030204" pitchFamily="18" charset="0"/>
                                <a:ea typeface="Cambria Math" panose="02040503050406030204" pitchFamily="18" charset="0"/>
                              </a:rPr>
                              <m:t>B</m:t>
                            </m:r>
                          </m:e>
                          <m:sub>
                            <m:r>
                              <a:rPr lang="en-US" altLang="ja-JP" sz="2800" i="1" smtClean="0">
                                <a:latin typeface="Cambria Math" panose="02040503050406030204" pitchFamily="18" charset="0"/>
                                <a:ea typeface="Cambria Math" panose="02040503050406030204" pitchFamily="18" charset="0"/>
                              </a:rPr>
                              <m:t>1</m:t>
                            </m:r>
                          </m:sub>
                        </m:sSub>
                      </m:e>
                    </m:acc>
                  </m:oMath>
                </a14:m>
                <a:r>
                  <a:rPr lang="en-US" altLang="ja-JP" sz="2800" dirty="0">
                    <a:latin typeface="Cambria Math" panose="02040503050406030204" pitchFamily="18" charset="0"/>
                    <a:ea typeface="Cambria Math" panose="02040503050406030204" pitchFamily="18" charset="0"/>
                  </a:rPr>
                  <a:t>|</a:t>
                </a:r>
                <a:r>
                  <a:rPr lang="ja-JP" altLang="en-US" sz="2800" dirty="0">
                    <a:latin typeface="+mn-ea"/>
                  </a:rPr>
                  <a:t>と比較し</a:t>
                </a:r>
                <a:r>
                  <a:rPr lang="en-US" altLang="ja-JP" sz="2800" dirty="0">
                    <a:latin typeface="Cambria Math" panose="02040503050406030204" pitchFamily="18" charset="0"/>
                    <a:ea typeface="Cambria Math" panose="02040503050406030204" pitchFamily="18" charset="0"/>
                  </a:rPr>
                  <a:t>|</a:t>
                </a:r>
                <a14:m>
                  <m:oMath xmlns:m="http://schemas.openxmlformats.org/officeDocument/2006/math">
                    <m:acc>
                      <m:accPr>
                        <m:chr m:val="̃"/>
                        <m:ctrlPr>
                          <a:rPr lang="en-US" altLang="ja-JP" sz="2800" i="1" smtClean="0">
                            <a:latin typeface="Cambria Math" panose="02040503050406030204" pitchFamily="18" charset="0"/>
                            <a:ea typeface="Cambria Math" panose="02040503050406030204" pitchFamily="18" charset="0"/>
                          </a:rPr>
                        </m:ctrlPr>
                      </m:accPr>
                      <m:e>
                        <m:sSub>
                          <m:sSubPr>
                            <m:ctrlPr>
                              <a:rPr lang="en-US" altLang="ja-JP" sz="2800" b="0" i="1" smtClean="0">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𝐴</m:t>
                            </m:r>
                          </m:e>
                          <m:sub>
                            <m:r>
                              <a:rPr lang="en-US" altLang="ja-JP" sz="2800" i="1">
                                <a:latin typeface="Cambria Math" panose="02040503050406030204" pitchFamily="18" charset="0"/>
                                <a:ea typeface="Cambria Math" panose="02040503050406030204" pitchFamily="18" charset="0"/>
                              </a:rPr>
                              <m:t>1</m:t>
                            </m:r>
                          </m:sub>
                        </m:sSub>
                      </m:e>
                    </m:acc>
                  </m:oMath>
                </a14:m>
                <a:r>
                  <a:rPr lang="en-US" altLang="ja-JP" sz="2800" dirty="0">
                    <a:latin typeface="Cambria Math" panose="02040503050406030204" pitchFamily="18" charset="0"/>
                    <a:ea typeface="Cambria Math" panose="02040503050406030204" pitchFamily="18" charset="0"/>
                  </a:rPr>
                  <a:t>|</a:t>
                </a:r>
                <a:r>
                  <a:rPr lang="ja-JP" altLang="en-US" sz="2800" dirty="0">
                    <a:latin typeface="+mn-ea"/>
                  </a:rPr>
                  <a:t>が小さくなっている</a:t>
                </a:r>
                <a:endParaRPr lang="en-US" altLang="ja-JP" sz="2800" dirty="0">
                  <a:latin typeface="+mn-ea"/>
                </a:endParaRPr>
              </a:p>
              <a:p>
                <a:pPr algn="ctr"/>
                <a14:m>
                  <m:oMath xmlns:m="http://schemas.openxmlformats.org/officeDocument/2006/math">
                    <m:r>
                      <a:rPr lang="en-US" altLang="ja-JP" sz="2800" i="1">
                        <a:latin typeface="Cambria Math" panose="02040503050406030204" pitchFamily="18" charset="0"/>
                        <a:ea typeface="Cambria Math" panose="02040503050406030204" pitchFamily="18" charset="0"/>
                      </a:rPr>
                      <m:t>𝑃𝑐</m:t>
                    </m:r>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1</m:t>
                        </m:r>
                      </m:e>
                      <m:sup>
                        <m:r>
                          <a:rPr lang="en-US" altLang="ja-JP" sz="2800" i="1">
                            <a:latin typeface="Cambria Math" panose="02040503050406030204" pitchFamily="18" charset="0"/>
                            <a:ea typeface="Cambria Math" panose="02040503050406030204" pitchFamily="18" charset="0"/>
                          </a:rPr>
                          <m:t>∗</m:t>
                        </m:r>
                      </m:sup>
                    </m:sSup>
                  </m:oMath>
                </a14:m>
                <a:r>
                  <a:rPr lang="ja-JP" altLang="en-US" sz="2800" dirty="0">
                    <a:latin typeface="Cambria Math" panose="02040503050406030204" pitchFamily="18" charset="0"/>
                  </a:rPr>
                  <a:t>が</a:t>
                </a:r>
                <a:r>
                  <a:rPr lang="en-US" altLang="ja-JP" sz="2800" dirty="0">
                    <a:latin typeface="Cambria Math" panose="02040503050406030204" pitchFamily="18" charset="0"/>
                    <a:ea typeface="Cambria Math" panose="02040503050406030204" pitchFamily="18" charset="0"/>
                  </a:rPr>
                  <a:t>1000Pa </a:t>
                </a:r>
                <a:r>
                  <a:rPr lang="ja-JP" altLang="en-US" sz="2800" dirty="0">
                    <a:latin typeface="Cambria Math" panose="02040503050406030204" pitchFamily="18" charset="0"/>
                  </a:rPr>
                  <a:t>の場合も同様の傾向</a:t>
                </a:r>
              </a:p>
            </p:txBody>
          </p:sp>
        </mc:Choice>
        <mc:Fallback xmlns="">
          <p:sp>
            <p:nvSpPr>
              <p:cNvPr id="22" name="正方形/長方形 21"/>
              <p:cNvSpPr>
                <a:spLocks noRot="1" noChangeAspect="1" noMove="1" noResize="1" noEditPoints="1" noAdjustHandles="1" noChangeArrowheads="1" noChangeShapeType="1" noTextEdit="1"/>
              </p:cNvSpPr>
              <p:nvPr/>
            </p:nvSpPr>
            <p:spPr>
              <a:xfrm>
                <a:off x="288390" y="5494529"/>
                <a:ext cx="8567220" cy="969881"/>
              </a:xfrm>
              <a:prstGeom prst="rect">
                <a:avLst/>
              </a:prstGeom>
              <a:blipFill>
                <a:blip r:embed="rId3"/>
                <a:stretch>
                  <a:fillRect t="-6918" b="-16981"/>
                </a:stretch>
              </a:blipFill>
            </p:spPr>
            <p:txBody>
              <a:bodyPr/>
              <a:lstStyle/>
              <a:p>
                <a:r>
                  <a:rPr lang="ja-JP" altLang="en-US">
                    <a:noFill/>
                  </a:rPr>
                  <a:t> </a:t>
                </a:r>
              </a:p>
            </p:txBody>
          </p:sp>
        </mc:Fallback>
      </mc:AlternateContent>
      <p:sp>
        <p:nvSpPr>
          <p:cNvPr id="11" name="スライド番号プレースホルダー 10"/>
          <p:cNvSpPr>
            <a:spLocks noGrp="1"/>
          </p:cNvSpPr>
          <p:nvPr>
            <p:ph type="sldNum" sz="quarter" idx="12"/>
          </p:nvPr>
        </p:nvSpPr>
        <p:spPr/>
        <p:txBody>
          <a:bodyPr/>
          <a:lstStyle/>
          <a:p>
            <a:fld id="{83A4A71D-13BE-49C6-940E-D5126EBDF953}" type="slidenum">
              <a:rPr kumimoji="1" lang="ja-JP" altLang="en-US" smtClean="0"/>
              <a:t>10</a:t>
            </a:fld>
            <a:endParaRPr kumimoji="1" lang="ja-JP" altLang="en-US"/>
          </a:p>
        </p:txBody>
      </p:sp>
      <p:grpSp>
        <p:nvGrpSpPr>
          <p:cNvPr id="2" name="グループ化 1">
            <a:extLst>
              <a:ext uri="{FF2B5EF4-FFF2-40B4-BE49-F238E27FC236}">
                <a16:creationId xmlns:a16="http://schemas.microsoft.com/office/drawing/2014/main" id="{11EE9AFF-2D46-4575-9A1A-660F5388E748}"/>
              </a:ext>
            </a:extLst>
          </p:cNvPr>
          <p:cNvGrpSpPr/>
          <p:nvPr/>
        </p:nvGrpSpPr>
        <p:grpSpPr>
          <a:xfrm>
            <a:off x="493198" y="1003632"/>
            <a:ext cx="7668285" cy="4314004"/>
            <a:chOff x="584400" y="1362220"/>
            <a:chExt cx="7668285" cy="4314004"/>
          </a:xfrm>
        </p:grpSpPr>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00" y="1362220"/>
              <a:ext cx="7668285" cy="4314004"/>
            </a:xfrm>
            <a:prstGeom prst="rect">
              <a:avLst/>
            </a:prstGeom>
          </p:spPr>
        </p:pic>
        <p:cxnSp>
          <p:nvCxnSpPr>
            <p:cNvPr id="7" name="直線コネクタ 6"/>
            <p:cNvCxnSpPr/>
            <p:nvPr/>
          </p:nvCxnSpPr>
          <p:spPr>
            <a:xfrm flipH="1" flipV="1">
              <a:off x="3667645" y="1756309"/>
              <a:ext cx="12698" cy="3417657"/>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66043" y="3717876"/>
              <a:ext cx="3499676" cy="369332"/>
            </a:xfrm>
            <a:prstGeom prst="rect">
              <a:avLst/>
            </a:prstGeom>
            <a:noFill/>
          </p:spPr>
          <p:txBody>
            <a:bodyPr wrap="none" rtlCol="0">
              <a:spAutoFit/>
            </a:bodyPr>
            <a:lstStyle/>
            <a:p>
              <a:r>
                <a:rPr kumimoji="1" lang="ja-JP" altLang="en-US" dirty="0"/>
                <a:t>→定常発振制御ができている領域</a:t>
              </a:r>
            </a:p>
          </p:txBody>
        </p:sp>
        <p:cxnSp>
          <p:nvCxnSpPr>
            <p:cNvPr id="3" name="直線矢印コネクタ 2"/>
            <p:cNvCxnSpPr/>
            <p:nvPr/>
          </p:nvCxnSpPr>
          <p:spPr>
            <a:xfrm>
              <a:off x="6026332" y="2039007"/>
              <a:ext cx="8709" cy="501041"/>
            </a:xfrm>
            <a:prstGeom prst="straightConnector1">
              <a:avLst/>
            </a:prstGeom>
            <a:ln w="19050">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5997814" y="2104861"/>
              <a:ext cx="779381" cy="369332"/>
            </a:xfrm>
            <a:prstGeom prst="rect">
              <a:avLst/>
            </a:prstGeom>
            <a:noFill/>
          </p:spPr>
          <p:txBody>
            <a:bodyPr wrap="none" rtlCol="0">
              <a:spAutoFit/>
            </a:bodyPr>
            <a:lstStyle/>
            <a:p>
              <a:r>
                <a:rPr kumimoji="1" lang="ja-JP" altLang="en-US" dirty="0"/>
                <a:t>約</a:t>
              </a:r>
              <a:r>
                <a:rPr kumimoji="1" lang="en-US" altLang="ja-JP" dirty="0"/>
                <a:t>3dB</a:t>
              </a:r>
              <a:endParaRPr kumimoji="1" lang="ja-JP" altLang="en-US" dirty="0"/>
            </a:p>
          </p:txBody>
        </p:sp>
      </p:grpSp>
      <p:sp>
        <p:nvSpPr>
          <p:cNvPr id="4" name="テキスト ボックス 3"/>
          <p:cNvSpPr txBox="1"/>
          <p:nvPr/>
        </p:nvSpPr>
        <p:spPr>
          <a:xfrm>
            <a:off x="117695" y="117559"/>
            <a:ext cx="7882286" cy="1077218"/>
          </a:xfrm>
          <a:prstGeom prst="rect">
            <a:avLst/>
          </a:prstGeom>
          <a:noFill/>
        </p:spPr>
        <p:txBody>
          <a:bodyPr wrap="none" rtlCol="0">
            <a:spAutoFit/>
          </a:bodyPr>
          <a:lstStyle/>
          <a:p>
            <a:r>
              <a:rPr lang="ja-JP" altLang="en-US" sz="3200" b="1" u="sng" dirty="0"/>
              <a:t>実験結果：一方のコアへの入力を低減させる</a:t>
            </a:r>
            <a:endParaRPr lang="en-US" altLang="ja-JP" sz="3200" b="1" u="sng" dirty="0"/>
          </a:p>
          <a:p>
            <a:r>
              <a:rPr lang="en-US" altLang="ja-JP" sz="3200" b="1" dirty="0"/>
              <a:t>		</a:t>
            </a:r>
            <a:r>
              <a:rPr lang="ja-JP" altLang="en-US" sz="3200" b="1" u="sng" dirty="0"/>
              <a:t>効果の確認</a:t>
            </a:r>
            <a:r>
              <a:rPr lang="en-US" altLang="ja-JP" sz="3200" b="1" u="sng" dirty="0"/>
              <a:t>(500Pa)</a:t>
            </a:r>
            <a:endParaRPr lang="ja-JP" altLang="en-US" sz="3200" b="1" u="sng" dirty="0"/>
          </a:p>
        </p:txBody>
      </p:sp>
    </p:spTree>
    <p:extLst>
      <p:ext uri="{BB962C8B-B14F-4D97-AF65-F5344CB8AC3E}">
        <p14:creationId xmlns:p14="http://schemas.microsoft.com/office/powerpoint/2010/main" val="279519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60790" y="4497068"/>
            <a:ext cx="3562528" cy="954107"/>
          </a:xfrm>
          <a:prstGeom prst="rect">
            <a:avLst/>
          </a:prstGeom>
          <a:noFill/>
        </p:spPr>
        <p:txBody>
          <a:bodyPr wrap="square" rtlCol="0">
            <a:spAutoFit/>
          </a:bodyPr>
          <a:lstStyle/>
          <a:p>
            <a:r>
              <a:rPr lang="ja-JP" altLang="en-US" sz="2800" dirty="0"/>
              <a:t>圧力振幅が大きくなるとゲインが下がる傾向</a:t>
            </a:r>
            <a:endParaRPr lang="en-US" altLang="ja-JP" sz="2800" dirty="0"/>
          </a:p>
        </p:txBody>
      </p:sp>
      <p:grpSp>
        <p:nvGrpSpPr>
          <p:cNvPr id="16" name="グループ化 15"/>
          <p:cNvGrpSpPr/>
          <p:nvPr/>
        </p:nvGrpSpPr>
        <p:grpSpPr>
          <a:xfrm>
            <a:off x="3907070" y="3400919"/>
            <a:ext cx="4608280" cy="3072468"/>
            <a:chOff x="332020" y="1038023"/>
            <a:chExt cx="8198948" cy="4612545"/>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20" y="1038023"/>
              <a:ext cx="8198948" cy="4612545"/>
            </a:xfrm>
            <a:prstGeom prst="rect">
              <a:avLst/>
            </a:prstGeom>
          </p:spPr>
        </p:pic>
        <p:grpSp>
          <p:nvGrpSpPr>
            <p:cNvPr id="14" name="グループ化 13"/>
            <p:cNvGrpSpPr/>
            <p:nvPr/>
          </p:nvGrpSpPr>
          <p:grpSpPr>
            <a:xfrm>
              <a:off x="3540643" y="1520458"/>
              <a:ext cx="21265" cy="3471529"/>
              <a:chOff x="3540643" y="1520458"/>
              <a:chExt cx="21265" cy="3471529"/>
            </a:xfrm>
          </p:grpSpPr>
          <p:cxnSp>
            <p:nvCxnSpPr>
              <p:cNvPr id="3" name="直線コネクタ 2"/>
              <p:cNvCxnSpPr/>
              <p:nvPr/>
            </p:nvCxnSpPr>
            <p:spPr>
              <a:xfrm flipH="1" flipV="1">
                <a:off x="3540643" y="1520458"/>
                <a:ext cx="21265" cy="2595515"/>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3551274" y="4625163"/>
                <a:ext cx="10634" cy="366824"/>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8" name="グループ化 17"/>
          <p:cNvGrpSpPr/>
          <p:nvPr/>
        </p:nvGrpSpPr>
        <p:grpSpPr>
          <a:xfrm>
            <a:off x="3854450" y="158154"/>
            <a:ext cx="4660900" cy="3113776"/>
            <a:chOff x="0" y="1134990"/>
            <a:chExt cx="8374186" cy="4638489"/>
          </a:xfrm>
        </p:grpSpPr>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34990"/>
              <a:ext cx="8374186" cy="4638489"/>
            </a:xfrm>
            <a:prstGeom prst="rect">
              <a:avLst/>
            </a:prstGeom>
          </p:spPr>
        </p:pic>
        <p:cxnSp>
          <p:nvCxnSpPr>
            <p:cNvPr id="21" name="直線コネクタ 20"/>
            <p:cNvCxnSpPr/>
            <p:nvPr/>
          </p:nvCxnSpPr>
          <p:spPr>
            <a:xfrm flipH="1" flipV="1">
              <a:off x="3388244" y="1543319"/>
              <a:ext cx="2656" cy="3508741"/>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正方形/長方形 21"/>
              <p:cNvSpPr/>
              <p:nvPr/>
            </p:nvSpPr>
            <p:spPr>
              <a:xfrm>
                <a:off x="5339957" y="3111177"/>
                <a:ext cx="1713867" cy="369332"/>
              </a:xfrm>
              <a:prstGeom prst="rect">
                <a:avLst/>
              </a:prstGeom>
            </p:spPr>
            <p:txBody>
              <a:bodyPr wrap="none">
                <a:spAutoFit/>
              </a:bodyPr>
              <a:lstStyle/>
              <a:p>
                <a14:m>
                  <m:oMath xmlns:m="http://schemas.openxmlformats.org/officeDocument/2006/math">
                    <m:sSub>
                      <m:sSubPr>
                        <m:ctrlPr>
                          <a:rPr lang="en-US" altLang="ja-JP" sz="1800" b="1" i="1" u="sng" smtClean="0">
                            <a:latin typeface="Cambria Math" panose="02040503050406030204" pitchFamily="18" charset="0"/>
                          </a:rPr>
                        </m:ctrlPr>
                      </m:sSubPr>
                      <m:e>
                        <m:r>
                          <a:rPr lang="en-US" altLang="ja-JP" sz="1800" b="1" i="1" u="sng" smtClean="0">
                            <a:latin typeface="Cambria Math" panose="02040503050406030204" pitchFamily="18" charset="0"/>
                          </a:rPr>
                          <m:t>𝒈</m:t>
                        </m:r>
                      </m:e>
                      <m:sub>
                        <m:r>
                          <a:rPr lang="en-US" altLang="ja-JP" sz="1800" b="1" i="1" u="sng" smtClean="0">
                            <a:latin typeface="Cambria Math" panose="02040503050406030204" pitchFamily="18" charset="0"/>
                          </a:rPr>
                          <m:t>𝟏𝟏</m:t>
                        </m:r>
                      </m:sub>
                    </m:sSub>
                  </m:oMath>
                </a14:m>
                <a:r>
                  <a:rPr lang="ja-JP" altLang="en-US" b="1" u="sng" dirty="0"/>
                  <a:t>の取得結果</a:t>
                </a:r>
                <a:endParaRPr lang="ja-JP" altLang="en-US"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5339957" y="3111177"/>
                <a:ext cx="1713867" cy="369332"/>
              </a:xfrm>
              <a:prstGeom prst="rect">
                <a:avLst/>
              </a:prstGeom>
              <a:blipFill>
                <a:blip r:embed="rId5"/>
                <a:stretch>
                  <a:fillRect t="-13115" r="-3203" b="-196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5366267" y="6273644"/>
                <a:ext cx="1713867" cy="369332"/>
              </a:xfrm>
              <a:prstGeom prst="rect">
                <a:avLst/>
              </a:prstGeom>
            </p:spPr>
            <p:txBody>
              <a:bodyPr wrap="none">
                <a:spAutoFit/>
              </a:bodyPr>
              <a:lstStyle/>
              <a:p>
                <a14:m>
                  <m:oMath xmlns:m="http://schemas.openxmlformats.org/officeDocument/2006/math">
                    <m:sSub>
                      <m:sSubPr>
                        <m:ctrlPr>
                          <a:rPr lang="en-US" altLang="ja-JP" sz="1800" b="1" i="1" u="sng" smtClean="0">
                            <a:latin typeface="Cambria Math" panose="02040503050406030204" pitchFamily="18" charset="0"/>
                          </a:rPr>
                        </m:ctrlPr>
                      </m:sSubPr>
                      <m:e>
                        <m:r>
                          <a:rPr lang="en-US" altLang="ja-JP" sz="1800" b="1" i="1" u="sng">
                            <a:latin typeface="Cambria Math" panose="02040503050406030204" pitchFamily="18" charset="0"/>
                          </a:rPr>
                          <m:t>𝒈</m:t>
                        </m:r>
                      </m:e>
                      <m:sub>
                        <m:r>
                          <a:rPr lang="en-US" altLang="ja-JP" sz="1800" b="1" i="1" u="sng" smtClean="0">
                            <a:latin typeface="Cambria Math" panose="02040503050406030204" pitchFamily="18" charset="0"/>
                          </a:rPr>
                          <m:t>𝟐</m:t>
                        </m:r>
                        <m:r>
                          <a:rPr lang="en-US" altLang="ja-JP" sz="1800" b="1" i="1" u="sng">
                            <a:latin typeface="Cambria Math" panose="02040503050406030204" pitchFamily="18" charset="0"/>
                          </a:rPr>
                          <m:t>𝟏</m:t>
                        </m:r>
                      </m:sub>
                    </m:sSub>
                  </m:oMath>
                </a14:m>
                <a:r>
                  <a:rPr lang="ja-JP" altLang="en-US" b="1" u="sng" dirty="0"/>
                  <a:t>の取得結果</a:t>
                </a:r>
                <a:endParaRPr lang="ja-JP" altLang="en-US"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5366267" y="6273644"/>
                <a:ext cx="1713867" cy="369332"/>
              </a:xfrm>
              <a:prstGeom prst="rect">
                <a:avLst/>
              </a:prstGeom>
              <a:blipFill>
                <a:blip r:embed="rId6"/>
                <a:stretch>
                  <a:fillRect t="-13115" r="-3559" b="-196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218426" y="158154"/>
                <a:ext cx="3750194" cy="1077218"/>
              </a:xfrm>
              <a:prstGeom prst="rect">
                <a:avLst/>
              </a:prstGeom>
              <a:noFill/>
            </p:spPr>
            <p:txBody>
              <a:bodyPr wrap="none" rtlCol="0">
                <a:spAutoFit/>
              </a:bodyPr>
              <a:lstStyle/>
              <a:p>
                <a:r>
                  <a:rPr lang="ja-JP" altLang="en-US" sz="3200" b="1" u="sng" dirty="0"/>
                  <a:t>実験結果：</a:t>
                </a:r>
                <a:endParaRPr lang="en-US" altLang="ja-JP" sz="3200" b="1" u="sng" dirty="0"/>
              </a:p>
              <a:p>
                <a14:m>
                  <m:oMath xmlns:m="http://schemas.openxmlformats.org/officeDocument/2006/math">
                    <m:sSub>
                      <m:sSubPr>
                        <m:ctrlPr>
                          <a:rPr lang="en-US" altLang="ja-JP" sz="3200" b="1" i="1" u="sng" smtClean="0">
                            <a:latin typeface="Cambria Math" panose="02040503050406030204" pitchFamily="18" charset="0"/>
                          </a:rPr>
                        </m:ctrlPr>
                      </m:sSubPr>
                      <m:e>
                        <m:r>
                          <a:rPr lang="en-US" altLang="ja-JP" sz="3200" b="1" i="1" u="sng" smtClean="0">
                            <a:latin typeface="Cambria Math" panose="02040503050406030204" pitchFamily="18" charset="0"/>
                          </a:rPr>
                          <m:t>𝒈</m:t>
                        </m:r>
                      </m:e>
                      <m:sub>
                        <m:r>
                          <a:rPr lang="en-US" altLang="ja-JP" sz="3200" b="1" i="1" u="sng" smtClean="0">
                            <a:latin typeface="Cambria Math" panose="02040503050406030204" pitchFamily="18" charset="0"/>
                          </a:rPr>
                          <m:t>𝟏𝟏</m:t>
                        </m:r>
                      </m:sub>
                    </m:sSub>
                  </m:oMath>
                </a14:m>
                <a:r>
                  <a:rPr lang="en-US" altLang="ja-JP" sz="3200" b="1" u="sng" dirty="0"/>
                  <a:t>, </a:t>
                </a:r>
                <a14:m>
                  <m:oMath xmlns:m="http://schemas.openxmlformats.org/officeDocument/2006/math">
                    <m:sSub>
                      <m:sSubPr>
                        <m:ctrlPr>
                          <a:rPr lang="en-US" altLang="ja-JP" sz="3200" b="1" i="1" u="sng">
                            <a:latin typeface="Cambria Math" panose="02040503050406030204" pitchFamily="18" charset="0"/>
                          </a:rPr>
                        </m:ctrlPr>
                      </m:sSubPr>
                      <m:e>
                        <m:r>
                          <a:rPr lang="en-US" altLang="ja-JP" sz="3200" b="1" i="1" u="sng">
                            <a:latin typeface="Cambria Math" panose="02040503050406030204" pitchFamily="18" charset="0"/>
                          </a:rPr>
                          <m:t>𝒈</m:t>
                        </m:r>
                      </m:e>
                      <m:sub>
                        <m:r>
                          <a:rPr lang="en-US" altLang="ja-JP" sz="3200" b="1" i="1" u="sng" smtClean="0">
                            <a:latin typeface="Cambria Math" panose="02040503050406030204" pitchFamily="18" charset="0"/>
                          </a:rPr>
                          <m:t>𝟐</m:t>
                        </m:r>
                        <m:r>
                          <a:rPr lang="en-US" altLang="ja-JP" sz="3200" b="1" i="1" u="sng">
                            <a:latin typeface="Cambria Math" panose="02040503050406030204" pitchFamily="18" charset="0"/>
                          </a:rPr>
                          <m:t>𝟏</m:t>
                        </m:r>
                      </m:sub>
                    </m:sSub>
                  </m:oMath>
                </a14:m>
                <a:r>
                  <a:rPr lang="ja-JP" altLang="en-US" sz="3200" b="1" u="sng" dirty="0"/>
                  <a:t>の取得結果</a:t>
                </a: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18426" y="158154"/>
                <a:ext cx="3750194" cy="1077218"/>
              </a:xfrm>
              <a:prstGeom prst="rect">
                <a:avLst/>
              </a:prstGeom>
              <a:blipFill>
                <a:blip r:embed="rId7"/>
                <a:stretch>
                  <a:fillRect l="-4228" t="-10169" r="-3577" b="-18644"/>
                </a:stretch>
              </a:blipFill>
            </p:spPr>
            <p:txBody>
              <a:bodyPr/>
              <a:lstStyle/>
              <a:p>
                <a:r>
                  <a:rPr lang="ja-JP" altLang="en-US">
                    <a:noFill/>
                  </a:rPr>
                  <a:t> </a:t>
                </a:r>
              </a:p>
            </p:txBody>
          </p:sp>
        </mc:Fallback>
      </mc:AlternateContent>
      <p:sp>
        <p:nvSpPr>
          <p:cNvPr id="2" name="テキスト ボックス 1"/>
          <p:cNvSpPr txBox="1"/>
          <p:nvPr/>
        </p:nvSpPr>
        <p:spPr>
          <a:xfrm>
            <a:off x="6211210" y="1120684"/>
            <a:ext cx="760016" cy="369332"/>
          </a:xfrm>
          <a:prstGeom prst="rect">
            <a:avLst/>
          </a:prstGeom>
          <a:noFill/>
        </p:spPr>
        <p:txBody>
          <a:bodyPr wrap="none" rtlCol="0">
            <a:spAutoFit/>
          </a:bodyPr>
          <a:lstStyle/>
          <a:p>
            <a:r>
              <a:rPr kumimoji="1" lang="en-US" altLang="ja-JP" dirty="0"/>
              <a:t>500Pa</a:t>
            </a:r>
            <a:endParaRPr kumimoji="1" lang="ja-JP" altLang="en-US" dirty="0"/>
          </a:p>
        </p:txBody>
      </p:sp>
      <p:sp>
        <p:nvSpPr>
          <p:cNvPr id="24" name="テキスト ボックス 23"/>
          <p:cNvSpPr txBox="1"/>
          <p:nvPr/>
        </p:nvSpPr>
        <p:spPr>
          <a:xfrm>
            <a:off x="6179118" y="2083214"/>
            <a:ext cx="877035" cy="369332"/>
          </a:xfrm>
          <a:prstGeom prst="rect">
            <a:avLst/>
          </a:prstGeom>
          <a:noFill/>
        </p:spPr>
        <p:txBody>
          <a:bodyPr wrap="none" rtlCol="0">
            <a:spAutoFit/>
          </a:bodyPr>
          <a:lstStyle/>
          <a:p>
            <a:r>
              <a:rPr kumimoji="1" lang="en-US" altLang="ja-JP" dirty="0"/>
              <a:t>1000Pa</a:t>
            </a:r>
            <a:endParaRPr kumimoji="1" lang="ja-JP" altLang="en-US" dirty="0"/>
          </a:p>
        </p:txBody>
      </p:sp>
      <p:sp>
        <p:nvSpPr>
          <p:cNvPr id="5" name="スライド番号プレースホルダー 4"/>
          <p:cNvSpPr>
            <a:spLocks noGrp="1"/>
          </p:cNvSpPr>
          <p:nvPr>
            <p:ph type="sldNum" sz="quarter" idx="12"/>
          </p:nvPr>
        </p:nvSpPr>
        <p:spPr/>
        <p:txBody>
          <a:bodyPr/>
          <a:lstStyle/>
          <a:p>
            <a:fld id="{83A4A71D-13BE-49C6-940E-D5126EBDF953}" type="slidenum">
              <a:rPr kumimoji="1" lang="ja-JP" altLang="en-US" smtClean="0"/>
              <a:t>11</a:t>
            </a:fld>
            <a:endParaRPr kumimoji="1" lang="ja-JP" altLang="en-US"/>
          </a:p>
        </p:txBody>
      </p:sp>
      <p:sp>
        <p:nvSpPr>
          <p:cNvPr id="19" name="テキスト ボックス 18">
            <a:extLst>
              <a:ext uri="{FF2B5EF4-FFF2-40B4-BE49-F238E27FC236}">
                <a16:creationId xmlns:a16="http://schemas.microsoft.com/office/drawing/2014/main" id="{032FD142-7B2B-4CF6-A965-D4E92E04C622}"/>
              </a:ext>
            </a:extLst>
          </p:cNvPr>
          <p:cNvSpPr txBox="1"/>
          <p:nvPr/>
        </p:nvSpPr>
        <p:spPr>
          <a:xfrm>
            <a:off x="6152700" y="5220903"/>
            <a:ext cx="877035" cy="369332"/>
          </a:xfrm>
          <a:prstGeom prst="rect">
            <a:avLst/>
          </a:prstGeom>
          <a:noFill/>
        </p:spPr>
        <p:txBody>
          <a:bodyPr wrap="none" rtlCol="0">
            <a:spAutoFit/>
          </a:bodyPr>
          <a:lstStyle/>
          <a:p>
            <a:r>
              <a:rPr kumimoji="1" lang="en-US" altLang="ja-JP" dirty="0"/>
              <a:t>1000Pa</a:t>
            </a:r>
            <a:endParaRPr kumimoji="1" lang="ja-JP" altLang="en-US" dirty="0"/>
          </a:p>
        </p:txBody>
      </p:sp>
      <p:sp>
        <p:nvSpPr>
          <p:cNvPr id="25" name="テキスト ボックス 24">
            <a:extLst>
              <a:ext uri="{FF2B5EF4-FFF2-40B4-BE49-F238E27FC236}">
                <a16:creationId xmlns:a16="http://schemas.microsoft.com/office/drawing/2014/main" id="{DA3AB642-37FB-4613-89CE-C9DA6C5FA246}"/>
              </a:ext>
            </a:extLst>
          </p:cNvPr>
          <p:cNvSpPr txBox="1"/>
          <p:nvPr/>
        </p:nvSpPr>
        <p:spPr>
          <a:xfrm>
            <a:off x="6077942" y="4665612"/>
            <a:ext cx="760016" cy="369332"/>
          </a:xfrm>
          <a:prstGeom prst="rect">
            <a:avLst/>
          </a:prstGeom>
          <a:noFill/>
        </p:spPr>
        <p:txBody>
          <a:bodyPr wrap="none" rtlCol="0">
            <a:spAutoFit/>
          </a:bodyPr>
          <a:lstStyle/>
          <a:p>
            <a:r>
              <a:rPr kumimoji="1" lang="en-US" altLang="ja-JP" dirty="0"/>
              <a:t>500Pa</a:t>
            </a:r>
            <a:endParaRPr kumimoji="1" lang="ja-JP" altLang="en-US" dirty="0"/>
          </a:p>
        </p:txBody>
      </p:sp>
    </p:spTree>
    <p:extLst>
      <p:ext uri="{BB962C8B-B14F-4D97-AF65-F5344CB8AC3E}">
        <p14:creationId xmlns:p14="http://schemas.microsoft.com/office/powerpoint/2010/main" val="400686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01770" y="187772"/>
            <a:ext cx="1266693" cy="584775"/>
          </a:xfrm>
          <a:prstGeom prst="rect">
            <a:avLst/>
          </a:prstGeom>
          <a:noFill/>
        </p:spPr>
        <p:txBody>
          <a:bodyPr wrap="none" rtlCol="0">
            <a:spAutoFit/>
          </a:bodyPr>
          <a:lstStyle/>
          <a:p>
            <a:r>
              <a:rPr lang="ja-JP" altLang="en-US" sz="3200" b="1" u="sng" dirty="0"/>
              <a:t>まとめ</a:t>
            </a:r>
          </a:p>
        </p:txBody>
      </p:sp>
      <mc:AlternateContent xmlns:mc="http://schemas.openxmlformats.org/markup-compatibility/2006" xmlns:a14="http://schemas.microsoft.com/office/drawing/2010/main">
        <mc:Choice Requires="a14">
          <p:sp>
            <p:nvSpPr>
              <p:cNvPr id="8" name="テキスト ボックス 7"/>
              <p:cNvSpPr txBox="1"/>
              <p:nvPr/>
            </p:nvSpPr>
            <p:spPr>
              <a:xfrm>
                <a:off x="201770" y="994396"/>
                <a:ext cx="8942230" cy="3169457"/>
              </a:xfrm>
              <a:prstGeom prst="rect">
                <a:avLst/>
              </a:prstGeom>
              <a:noFill/>
            </p:spPr>
            <p:txBody>
              <a:bodyPr wrap="square" rtlCol="0">
                <a:spAutoFit/>
              </a:bodyPr>
              <a:lstStyle/>
              <a:p>
                <a:r>
                  <a:rPr lang="ja-JP" altLang="en-US" sz="2800" dirty="0"/>
                  <a:t>・</a:t>
                </a:r>
                <a:r>
                  <a:rPr lang="en-US" altLang="ja-JP" sz="2800" dirty="0"/>
                  <a:t>2</a:t>
                </a:r>
                <a:r>
                  <a:rPr lang="ja-JP" altLang="en-US" sz="2800" dirty="0"/>
                  <a:t>入出力系の熱音響コア部の一方の周波数応答計測を </a:t>
                </a:r>
                <a:endParaRPr lang="en-US" altLang="ja-JP" sz="2800" dirty="0"/>
              </a:p>
              <a:p>
                <a:r>
                  <a:rPr lang="en-US" altLang="ja-JP" sz="2800" dirty="0"/>
                  <a:t>  </a:t>
                </a:r>
                <a:r>
                  <a:rPr lang="ja-JP" altLang="en-US" sz="2800" dirty="0"/>
                  <a:t>行った</a:t>
                </a:r>
              </a:p>
              <a:p>
                <a:r>
                  <a:rPr lang="ja-JP" altLang="en-US" sz="2800" dirty="0"/>
                  <a:t>→</a:t>
                </a:r>
                <a14:m>
                  <m:oMath xmlns:m="http://schemas.openxmlformats.org/officeDocument/2006/math">
                    <m:sSub>
                      <m:sSubPr>
                        <m:ctrlPr>
                          <a:rPr lang="en-US" altLang="ja-JP" sz="2800" i="1">
                            <a:latin typeface="Cambria Math" panose="02040503050406030204" pitchFamily="18" charset="0"/>
                          </a:rPr>
                        </m:ctrlPr>
                      </m:sSubPr>
                      <m:e>
                        <m:acc>
                          <m:accPr>
                            <m:chr m:val="̃"/>
                            <m:ctrlPr>
                              <a:rPr lang="en-US" altLang="ja-JP" sz="2800" i="1">
                                <a:latin typeface="Cambria Math" panose="02040503050406030204" pitchFamily="18" charset="0"/>
                              </a:rPr>
                            </m:ctrlPr>
                          </m:accPr>
                          <m:e>
                            <m:r>
                              <m:rPr>
                                <m:sty m:val="p"/>
                              </m:rPr>
                              <a:rPr lang="en-US" altLang="ja-JP" sz="2800" i="1">
                                <a:latin typeface="Cambria Math" panose="02040503050406030204" pitchFamily="18" charset="0"/>
                              </a:rPr>
                              <m:t>B</m:t>
                            </m:r>
                          </m:e>
                        </m:acc>
                      </m:e>
                      <m:sub>
                        <m:r>
                          <a:rPr lang="en-US" altLang="ja-JP" sz="2800" i="1">
                            <a:latin typeface="Cambria Math" panose="02040503050406030204" pitchFamily="18" charset="0"/>
                          </a:rPr>
                          <m:t>2</m:t>
                        </m:r>
                      </m:sub>
                    </m:sSub>
                  </m:oMath>
                </a14:m>
                <a:r>
                  <a:rPr lang="ja-JP" altLang="en-US" sz="2800" dirty="0"/>
                  <a:t>に対して圧力振幅が大きいとゲインが下がる振幅依存性が得られた</a:t>
                </a:r>
                <a:endParaRPr lang="en-US" altLang="ja-JP" sz="2800" dirty="0"/>
              </a:p>
              <a:p>
                <a:endParaRPr lang="en-US" altLang="ja-JP" sz="2800" dirty="0"/>
              </a:p>
              <a:p>
                <a:r>
                  <a:rPr lang="ja-JP" altLang="en-US" sz="2800" dirty="0"/>
                  <a:t>・</a:t>
                </a:r>
                <a:r>
                  <a:rPr lang="en-US" altLang="ja-JP" sz="2800" dirty="0"/>
                  <a:t> </a:t>
                </a:r>
                <a14:m>
                  <m:oMath xmlns:m="http://schemas.openxmlformats.org/officeDocument/2006/math">
                    <m:sSub>
                      <m:sSubPr>
                        <m:ctrlPr>
                          <a:rPr lang="en-US" altLang="ja-JP" sz="2800" i="1">
                            <a:latin typeface="Cambria Math" panose="02040503050406030204" pitchFamily="18" charset="0"/>
                          </a:rPr>
                        </m:ctrlPr>
                      </m:sSubPr>
                      <m:e>
                        <m:acc>
                          <m:accPr>
                            <m:chr m:val="̃"/>
                            <m:ctrlPr>
                              <a:rPr lang="en-US" altLang="ja-JP" sz="2800" i="1">
                                <a:latin typeface="Cambria Math" panose="02040503050406030204" pitchFamily="18" charset="0"/>
                              </a:rPr>
                            </m:ctrlPr>
                          </m:accPr>
                          <m:e>
                            <m:r>
                              <m:rPr>
                                <m:sty m:val="p"/>
                              </m:rPr>
                              <a:rPr lang="en-US" altLang="ja-JP" sz="2800" i="1">
                                <a:latin typeface="Cambria Math" panose="02040503050406030204" pitchFamily="18" charset="0"/>
                              </a:rPr>
                              <m:t>B</m:t>
                            </m:r>
                          </m:e>
                        </m:acc>
                      </m:e>
                      <m:sub>
                        <m:r>
                          <a:rPr lang="en-US" altLang="ja-JP" sz="2800" i="1">
                            <a:latin typeface="Cambria Math" panose="02040503050406030204" pitchFamily="18" charset="0"/>
                          </a:rPr>
                          <m:t>2</m:t>
                        </m:r>
                      </m:sub>
                    </m:sSub>
                  </m:oMath>
                </a14:m>
                <a:r>
                  <a:rPr lang="ja-JP" altLang="en-US" sz="2800" dirty="0"/>
                  <a:t>から</a:t>
                </a:r>
                <a14:m>
                  <m:oMath xmlns:m="http://schemas.openxmlformats.org/officeDocument/2006/math">
                    <m:sSub>
                      <m:sSubPr>
                        <m:ctrlPr>
                          <a:rPr lang="en-US" altLang="ja-JP" sz="2800" i="1">
                            <a:latin typeface="Cambria Math" panose="02040503050406030204" pitchFamily="18" charset="0"/>
                          </a:rPr>
                        </m:ctrlPr>
                      </m:sSubPr>
                      <m:e>
                        <m:acc>
                          <m:accPr>
                            <m:chr m:val="̃"/>
                            <m:ctrlPr>
                              <a:rPr lang="en-US" altLang="ja-JP" sz="2800" i="1">
                                <a:latin typeface="Cambria Math" panose="02040503050406030204" pitchFamily="18" charset="0"/>
                              </a:rPr>
                            </m:ctrlPr>
                          </m:accPr>
                          <m:e>
                            <m:r>
                              <m:rPr>
                                <m:sty m:val="p"/>
                              </m:rPr>
                              <a:rPr lang="en-US" altLang="ja-JP" sz="2800" i="1">
                                <a:latin typeface="Cambria Math" panose="02040503050406030204" pitchFamily="18" charset="0"/>
                              </a:rPr>
                              <m:t>B</m:t>
                            </m:r>
                          </m:e>
                        </m:acc>
                      </m:e>
                      <m:sub>
                        <m:r>
                          <a:rPr lang="en-US" altLang="ja-JP" sz="2800" i="1">
                            <a:latin typeface="Cambria Math" panose="02040503050406030204" pitchFamily="18" charset="0"/>
                          </a:rPr>
                          <m:t>1</m:t>
                        </m:r>
                      </m:sub>
                    </m:sSub>
                    <m:r>
                      <a:rPr lang="ja-JP" altLang="en-US" sz="2800" i="1" dirty="0">
                        <a:latin typeface="Cambria Math" panose="02040503050406030204" pitchFamily="18" charset="0"/>
                      </a:rPr>
                      <m:t>のゲイン</m:t>
                    </m:r>
                  </m:oMath>
                </a14:m>
                <a:r>
                  <a:rPr lang="en-US" altLang="ja-JP" sz="2800" dirty="0"/>
                  <a:t>(</a:t>
                </a:r>
                <a14:m>
                  <m:oMath xmlns:m="http://schemas.openxmlformats.org/officeDocument/2006/math">
                    <m:sSub>
                      <m:sSubPr>
                        <m:ctrlPr>
                          <a:rPr lang="en-US" altLang="ja-JP" sz="2800" i="1">
                            <a:latin typeface="Cambria Math" panose="02040503050406030204" pitchFamily="18" charset="0"/>
                          </a:rPr>
                        </m:ctrlPr>
                      </m:sSubPr>
                      <m:e>
                        <m:r>
                          <a:rPr lang="en-US" altLang="ja-JP" sz="2800" b="0" i="1">
                            <a:latin typeface="Cambria Math" panose="02040503050406030204" pitchFamily="18" charset="0"/>
                          </a:rPr>
                          <m:t>𝑔</m:t>
                        </m:r>
                      </m:e>
                      <m:sub>
                        <m:r>
                          <a:rPr lang="en-US" altLang="ja-JP" sz="2800" b="0" i="1">
                            <a:latin typeface="Cambria Math" panose="02040503050406030204" pitchFamily="18" charset="0"/>
                          </a:rPr>
                          <m:t>21</m:t>
                        </m:r>
                      </m:sub>
                    </m:sSub>
                  </m:oMath>
                </a14:m>
                <a:r>
                  <a:rPr lang="en-US" altLang="ja-JP" sz="2800" dirty="0"/>
                  <a:t>)</a:t>
                </a:r>
                <a:r>
                  <a:rPr lang="ja-JP" altLang="en-US" sz="2800" dirty="0"/>
                  <a:t>の値が</a:t>
                </a:r>
                <a:r>
                  <a:rPr lang="en-US" altLang="ja-JP" sz="2800" dirty="0"/>
                  <a:t>0db</a:t>
                </a:r>
                <a:r>
                  <a:rPr lang="ja-JP" altLang="en-US" sz="2800" dirty="0"/>
                  <a:t>以上であり，</a:t>
                </a:r>
                <a:r>
                  <a:rPr lang="en-US" altLang="ja-JP" sz="2800" dirty="0"/>
                  <a:t> </a:t>
                </a:r>
                <a14:m>
                  <m:oMath xmlns:m="http://schemas.openxmlformats.org/officeDocument/2006/math">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𝑔</m:t>
                        </m:r>
                      </m:e>
                      <m:sub>
                        <m:r>
                          <a:rPr lang="en-US" altLang="ja-JP" sz="2800" i="1">
                            <a:latin typeface="Cambria Math" panose="02040503050406030204" pitchFamily="18" charset="0"/>
                          </a:rPr>
                          <m:t>21</m:t>
                        </m:r>
                      </m:sub>
                    </m:sSub>
                  </m:oMath>
                </a14:m>
                <a:r>
                  <a:rPr lang="ja-JP" altLang="en-US" sz="2800" dirty="0"/>
                  <a:t>は音波が増幅する方向であることから妥当な結果である</a:t>
                </a:r>
                <a:endParaRPr lang="en-US" altLang="ja-JP"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01770" y="994396"/>
                <a:ext cx="8942230" cy="3169457"/>
              </a:xfrm>
              <a:prstGeom prst="rect">
                <a:avLst/>
              </a:prstGeom>
              <a:blipFill>
                <a:blip r:embed="rId3"/>
                <a:stretch>
                  <a:fillRect l="-1363" t="-2692" b="-2308"/>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12</a:t>
            </a:fld>
            <a:endParaRPr kumimoji="1" lang="ja-JP" altLang="en-US"/>
          </a:p>
        </p:txBody>
      </p:sp>
    </p:spTree>
    <p:extLst>
      <p:ext uri="{BB962C8B-B14F-4D97-AF65-F5344CB8AC3E}">
        <p14:creationId xmlns:p14="http://schemas.microsoft.com/office/powerpoint/2010/main" val="83381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正方形/長方形 4"/>
              <p:cNvSpPr/>
              <p:nvPr/>
            </p:nvSpPr>
            <p:spPr>
              <a:xfrm>
                <a:off x="438619" y="1096392"/>
                <a:ext cx="8521693" cy="3108543"/>
              </a:xfrm>
              <a:prstGeom prst="rect">
                <a:avLst/>
              </a:prstGeom>
            </p:spPr>
            <p:txBody>
              <a:bodyPr wrap="square">
                <a:spAutoFit/>
              </a:bodyPr>
              <a:lstStyle/>
              <a:p>
                <a:r>
                  <a:rPr lang="ja-JP" altLang="en-US" sz="2800" dirty="0"/>
                  <a:t>・一方のコア部の入力にあたる進行波圧力成分を低減</a:t>
                </a:r>
                <a:endParaRPr lang="en-US" altLang="ja-JP" sz="2800" dirty="0"/>
              </a:p>
              <a:p>
                <a:r>
                  <a:rPr lang="ja-JP" altLang="en-US" sz="2800" dirty="0"/>
                  <a:t>　する効果の改善</a:t>
                </a:r>
                <a:endParaRPr lang="en-US" altLang="ja-JP" sz="2800" dirty="0"/>
              </a:p>
              <a:p>
                <a:endParaRPr lang="en-US" altLang="ja-JP" sz="2800" dirty="0"/>
              </a:p>
              <a:p>
                <a:r>
                  <a:rPr lang="ja-JP" altLang="en-US" sz="2800" dirty="0"/>
                  <a:t>・低周波域における定常発振制御の改善</a:t>
                </a:r>
                <a:endParaRPr lang="en-US" altLang="ja-JP" sz="2800" dirty="0"/>
              </a:p>
              <a:p>
                <a:endParaRPr lang="en-US" altLang="ja-JP" sz="2800" dirty="0"/>
              </a:p>
              <a:p>
                <a:r>
                  <a:rPr lang="ja-JP" altLang="en-US" sz="2800" dirty="0"/>
                  <a:t>・</a:t>
                </a:r>
                <a:r>
                  <a:rPr lang="en-US" altLang="ja-JP" sz="2800" dirty="0"/>
                  <a:t>2</a:t>
                </a:r>
                <a:r>
                  <a:rPr lang="ja-JP" altLang="en-US" sz="2800" dirty="0"/>
                  <a:t>入出力系の周波数応答関数行列</a:t>
                </a:r>
                <a14:m>
                  <m:oMath xmlns:m="http://schemas.openxmlformats.org/officeDocument/2006/math">
                    <m:r>
                      <a:rPr lang="en-US" altLang="ja-JP" sz="2800" i="1" dirty="0">
                        <a:latin typeface="Cambria Math" panose="02040503050406030204" pitchFamily="18" charset="0"/>
                      </a:rPr>
                      <m:t>𝐺</m:t>
                    </m:r>
                  </m:oMath>
                </a14:m>
                <a:r>
                  <a:rPr lang="en-US" altLang="ja-JP" sz="2800" i="1" dirty="0"/>
                  <a:t> </a:t>
                </a:r>
                <a:r>
                  <a:rPr lang="ja-JP" altLang="en-US" sz="2800" dirty="0"/>
                  <a:t>を用いた</a:t>
                </a:r>
                <a:endParaRPr lang="en-US" altLang="ja-JP" sz="2800" dirty="0"/>
              </a:p>
              <a:p>
                <a:r>
                  <a:rPr lang="ja-JP" altLang="en-US" sz="2800" dirty="0"/>
                  <a:t>　自励発振時圧力振幅の推定</a:t>
                </a:r>
              </a:p>
            </p:txBody>
          </p:sp>
        </mc:Choice>
        <mc:Fallback xmlns="">
          <p:sp>
            <p:nvSpPr>
              <p:cNvPr id="5" name="正方形/長方形 4"/>
              <p:cNvSpPr>
                <a:spLocks noRot="1" noChangeAspect="1" noMove="1" noResize="1" noEditPoints="1" noAdjustHandles="1" noChangeArrowheads="1" noChangeShapeType="1" noTextEdit="1"/>
              </p:cNvSpPr>
              <p:nvPr/>
            </p:nvSpPr>
            <p:spPr>
              <a:xfrm>
                <a:off x="438619" y="1096392"/>
                <a:ext cx="8521693" cy="3108543"/>
              </a:xfrm>
              <a:prstGeom prst="rect">
                <a:avLst/>
              </a:prstGeom>
              <a:blipFill>
                <a:blip r:embed="rId3"/>
                <a:stretch>
                  <a:fillRect l="-1502" t="-2941" b="-3725"/>
                </a:stretch>
              </a:blipFill>
            </p:spPr>
            <p:txBody>
              <a:bodyPr/>
              <a:lstStyle/>
              <a:p>
                <a:r>
                  <a:rPr lang="ja-JP" altLang="en-US">
                    <a:noFill/>
                  </a:rPr>
                  <a:t> </a:t>
                </a:r>
              </a:p>
            </p:txBody>
          </p:sp>
        </mc:Fallback>
      </mc:AlternateContent>
      <p:sp>
        <p:nvSpPr>
          <p:cNvPr id="6" name="テキスト ボックス 5"/>
          <p:cNvSpPr txBox="1"/>
          <p:nvPr/>
        </p:nvSpPr>
        <p:spPr>
          <a:xfrm>
            <a:off x="273519" y="186520"/>
            <a:ext cx="2236510" cy="584775"/>
          </a:xfrm>
          <a:prstGeom prst="rect">
            <a:avLst/>
          </a:prstGeom>
          <a:noFill/>
        </p:spPr>
        <p:txBody>
          <a:bodyPr wrap="none" rtlCol="0">
            <a:spAutoFit/>
          </a:bodyPr>
          <a:lstStyle/>
          <a:p>
            <a:r>
              <a:rPr lang="ja-JP" altLang="en-US" sz="3200" b="1" u="sng" dirty="0"/>
              <a:t>今後の課題</a:t>
            </a:r>
          </a:p>
        </p:txBody>
      </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13</a:t>
            </a:fld>
            <a:endParaRPr kumimoji="1" lang="ja-JP" altLang="en-US"/>
          </a:p>
        </p:txBody>
      </p:sp>
    </p:spTree>
    <p:extLst>
      <p:ext uri="{BB962C8B-B14F-4D97-AF65-F5344CB8AC3E}">
        <p14:creationId xmlns:p14="http://schemas.microsoft.com/office/powerpoint/2010/main" val="16782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タイトル 1"/>
              <p:cNvSpPr>
                <a:spLocks noGrp="1"/>
              </p:cNvSpPr>
              <p:nvPr/>
            </p:nvSpPr>
            <p:spPr>
              <a:xfrm>
                <a:off x="63794" y="55982"/>
                <a:ext cx="7886700" cy="694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u="sng" dirty="0">
                    <a:latin typeface="ＭＳ Ｐゴシック" panose="020B0600070205080204" pitchFamily="50" charset="-128"/>
                    <a:ea typeface="ＭＳ Ｐゴシック" panose="020B0600070205080204" pitchFamily="50" charset="-128"/>
                  </a:rPr>
                  <a:t>熱音響</a:t>
                </a:r>
                <a:r>
                  <a:rPr lang="ja-JP" altLang="en-US" sz="3200" b="1" u="sng" dirty="0"/>
                  <a:t>コア部</a:t>
                </a:r>
                <a14:m>
                  <m:oMath xmlns:m="http://schemas.openxmlformats.org/officeDocument/2006/math">
                    <m:r>
                      <a:rPr lang="en-US" altLang="ja-JP" sz="3200" b="1" i="1" u="sng" dirty="0">
                        <a:latin typeface="Cambria Math" panose="02040503050406030204" pitchFamily="18" charset="0"/>
                      </a:rPr>
                      <m:t>𝑮</m:t>
                    </m:r>
                  </m:oMath>
                </a14:m>
                <a:r>
                  <a:rPr lang="ja-JP" altLang="en-US" sz="3200" b="1" u="sng" dirty="0"/>
                  <a:t>の周波数応答計測</a:t>
                </a:r>
                <a:endParaRPr kumimoji="1" lang="ja-JP" altLang="en-US" sz="3200" b="1" u="sng" dirty="0">
                  <a:latin typeface="ＭＳ Ｐゴシック" panose="020B0600070205080204" pitchFamily="50" charset="-128"/>
                  <a:ea typeface="ＭＳ Ｐゴシック" panose="020B0600070205080204" pitchFamily="50" charset="-128"/>
                </a:endParaRPr>
              </a:p>
            </p:txBody>
          </p:sp>
        </mc:Choice>
        <mc:Fallback xmlns="">
          <p:sp>
            <p:nvSpPr>
              <p:cNvPr id="8" name="タイトル 1"/>
              <p:cNvSpPr>
                <a:spLocks noGrp="1" noRot="1" noChangeAspect="1" noMove="1" noResize="1" noEditPoints="1" noAdjustHandles="1" noChangeArrowheads="1" noChangeShapeType="1" noTextEdit="1"/>
              </p:cNvSpPr>
              <p:nvPr/>
            </p:nvSpPr>
            <p:spPr>
              <a:xfrm>
                <a:off x="63794" y="55982"/>
                <a:ext cx="7886700" cy="694944"/>
              </a:xfrm>
              <a:prstGeom prst="rect">
                <a:avLst/>
              </a:prstGeom>
              <a:blipFill rotWithShape="0">
                <a:blip r:embed="rId2"/>
                <a:stretch>
                  <a:fillRect l="-1932" t="-8772" b="-14912"/>
                </a:stretch>
              </a:blipFill>
            </p:spPr>
            <p:txBody>
              <a:bodyPr/>
              <a:lstStyle/>
              <a:p>
                <a:r>
                  <a:rPr lang="ja-JP" altLang="en-US">
                    <a:noFill/>
                  </a:rPr>
                  <a:t> </a:t>
                </a:r>
              </a:p>
            </p:txBody>
          </p:sp>
        </mc:Fallback>
      </mc:AlternateContent>
      <p:sp>
        <p:nvSpPr>
          <p:cNvPr id="36" name="タイトル 1"/>
          <p:cNvSpPr txBox="1">
            <a:spLocks/>
          </p:cNvSpPr>
          <p:nvPr/>
        </p:nvSpPr>
        <p:spPr>
          <a:xfrm>
            <a:off x="-40075" y="4982563"/>
            <a:ext cx="1038537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800" dirty="0"/>
          </a:p>
        </p:txBody>
      </p:sp>
      <mc:AlternateContent xmlns:mc="http://schemas.openxmlformats.org/markup-compatibility/2006" xmlns:a14="http://schemas.microsoft.com/office/drawing/2010/main">
        <mc:Choice Requires="a14">
          <p:sp>
            <p:nvSpPr>
              <p:cNvPr id="27" name="コンテンツ プレースホルダ 2"/>
              <p:cNvSpPr txBox="1">
                <a:spLocks/>
              </p:cNvSpPr>
              <p:nvPr/>
            </p:nvSpPr>
            <p:spPr bwMode="auto">
              <a:xfrm>
                <a:off x="719984" y="3203826"/>
                <a:ext cx="8865253" cy="5907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eaLnBrk="1" hangingPunct="1">
                  <a:lnSpc>
                    <a:spcPct val="100000"/>
                  </a:lnSpc>
                  <a:buFont typeface="Wingdings" panose="05000000000000000000" pitchFamily="2" charset="2"/>
                  <a:buChar char="l"/>
                </a:pPr>
                <a14:m>
                  <m:oMath xmlns:m="http://schemas.openxmlformats.org/officeDocument/2006/math">
                    <m:r>
                      <a:rPr lang="en-US" altLang="ja-JP" sz="2400" i="1">
                        <a:latin typeface="Cambria Math" panose="02040503050406030204" pitchFamily="18" charset="0"/>
                        <a:ea typeface="Cambria Math" panose="02040503050406030204" pitchFamily="18" charset="0"/>
                      </a:rPr>
                      <m:t>𝑃𝑐</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2</m:t>
                        </m:r>
                      </m:e>
                      <m:sup>
                        <m:r>
                          <a:rPr lang="en-US" altLang="ja-JP" sz="2400" i="1">
                            <a:latin typeface="Cambria Math" panose="02040503050406030204" pitchFamily="18" charset="0"/>
                            <a:ea typeface="Cambria Math" panose="02040503050406030204" pitchFamily="18" charset="0"/>
                          </a:rPr>
                          <m:t>∗</m:t>
                        </m:r>
                      </m:sup>
                    </m:sSup>
                  </m:oMath>
                </a14:m>
                <a:r>
                  <a:rPr lang="ja-JP" altLang="en-US" sz="2400" dirty="0">
                    <a:latin typeface="+mn-lt"/>
                    <a:cs typeface="游ゴシック"/>
                  </a:rPr>
                  <a:t>の</a:t>
                </a:r>
                <a:r>
                  <a:rPr lang="ja-JP" altLang="en-US" sz="2400" dirty="0">
                    <a:uFill>
                      <a:solidFill>
                        <a:srgbClr val="FF0000"/>
                      </a:solidFill>
                    </a:uFill>
                    <a:latin typeface="+mn-lt"/>
                    <a:cs typeface="游ゴシック"/>
                  </a:rPr>
                  <a:t>圧力振幅を一定に制御</a:t>
                </a:r>
                <a:r>
                  <a:rPr lang="ja-JP" altLang="en-US" sz="2400" dirty="0">
                    <a:latin typeface="+mn-lt"/>
                    <a:cs typeface="游ゴシック"/>
                  </a:rPr>
                  <a:t>する</a:t>
                </a:r>
                <a:r>
                  <a:rPr lang="en-US" altLang="ja-JP" sz="2400" dirty="0">
                    <a:latin typeface="+mn-lt"/>
                    <a:cs typeface="游ゴシック"/>
                  </a:rPr>
                  <a:t>(</a:t>
                </a:r>
                <a:r>
                  <a:rPr lang="ja-JP" altLang="en-US" sz="2400" dirty="0">
                    <a:latin typeface="+mn-lt"/>
                    <a:cs typeface="游ゴシック"/>
                  </a:rPr>
                  <a:t>定常発振制御</a:t>
                </a:r>
                <a:r>
                  <a:rPr lang="en-US" altLang="ja-JP" sz="2400" dirty="0">
                    <a:latin typeface="+mn-lt"/>
                    <a:cs typeface="游ゴシック"/>
                  </a:rPr>
                  <a:t>)</a:t>
                </a:r>
              </a:p>
              <a:p>
                <a:pPr marL="0" indent="0" eaLnBrk="1" hangingPunct="1">
                  <a:lnSpc>
                    <a:spcPct val="100000"/>
                  </a:lnSpc>
                  <a:buNone/>
                </a:pPr>
                <a:r>
                  <a:rPr lang="ja-JP" altLang="en-US" sz="2400" dirty="0">
                    <a:latin typeface="+mn-lt"/>
                    <a:cs typeface="游ゴシック"/>
                  </a:rPr>
                  <a:t>→分割面の</a:t>
                </a:r>
                <a:r>
                  <a:rPr lang="ja-JP" altLang="en-US" sz="2400" dirty="0">
                    <a:solidFill>
                      <a:prstClr val="black"/>
                    </a:solidFill>
                    <a:cs typeface="游ゴシック"/>
                  </a:rPr>
                  <a:t>目標値をパラメータとして振幅依存性を</a:t>
                </a:r>
                <a:endParaRPr lang="en-US" altLang="ja-JP" sz="2400" dirty="0">
                  <a:solidFill>
                    <a:prstClr val="black"/>
                  </a:solidFill>
                  <a:cs typeface="游ゴシック"/>
                </a:endParaRPr>
              </a:p>
              <a:p>
                <a:pPr marL="0" indent="0" eaLnBrk="1" hangingPunct="1">
                  <a:lnSpc>
                    <a:spcPct val="100000"/>
                  </a:lnSpc>
                  <a:buNone/>
                </a:pPr>
                <a:r>
                  <a:rPr lang="ja-JP" altLang="en-US" sz="2400" dirty="0">
                    <a:solidFill>
                      <a:prstClr val="black"/>
                    </a:solidFill>
                    <a:cs typeface="游ゴシック"/>
                  </a:rPr>
                  <a:t>　考慮した周波数応答を取得</a:t>
                </a:r>
                <a:endParaRPr lang="en-US" altLang="ja-JP" sz="2400" dirty="0">
                  <a:solidFill>
                    <a:prstClr val="black"/>
                  </a:solidFill>
                  <a:cs typeface="游ゴシック"/>
                </a:endParaRPr>
              </a:p>
              <a:p>
                <a:pPr eaLnBrk="1" hangingPunct="1">
                  <a:lnSpc>
                    <a:spcPct val="100000"/>
                  </a:lnSpc>
                  <a:buFont typeface="Wingdings" panose="05000000000000000000" pitchFamily="2" charset="2"/>
                  <a:buChar char="l"/>
                </a:pPr>
                <a:endParaRPr lang="ja-JP" altLang="en-US" sz="2400" dirty="0">
                  <a:latin typeface="+mn-lt"/>
                  <a:cs typeface="游ゴシック"/>
                </a:endParaRPr>
              </a:p>
            </p:txBody>
          </p:sp>
        </mc:Choice>
        <mc:Fallback xmlns="">
          <p:sp>
            <p:nvSpPr>
              <p:cNvPr id="27" name="コンテンツ プレースホルダ 2"/>
              <p:cNvSpPr txBox="1">
                <a:spLocks noRot="1" noChangeAspect="1" noMove="1" noResize="1" noEditPoints="1" noAdjustHandles="1" noChangeArrowheads="1" noChangeShapeType="1" noTextEdit="1"/>
              </p:cNvSpPr>
              <p:nvPr/>
            </p:nvSpPr>
            <p:spPr bwMode="auto">
              <a:xfrm>
                <a:off x="719984" y="3203826"/>
                <a:ext cx="8865253" cy="590783"/>
              </a:xfrm>
              <a:prstGeom prst="rect">
                <a:avLst/>
              </a:prstGeom>
              <a:blipFill rotWithShape="0">
                <a:blip r:embed="rId3"/>
                <a:stretch>
                  <a:fillRect l="-1032" t="-12500" b="-1697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コンテンツ プレースホルダ 2"/>
              <p:cNvSpPr txBox="1">
                <a:spLocks/>
              </p:cNvSpPr>
              <p:nvPr/>
            </p:nvSpPr>
            <p:spPr bwMode="auto">
              <a:xfrm>
                <a:off x="1392189" y="5093679"/>
                <a:ext cx="6507899" cy="940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hangingPunct="1">
                  <a:buNone/>
                </a:pPr>
                <a:r>
                  <a:rPr lang="ja-JP" altLang="en-US" sz="2400" dirty="0">
                    <a:solidFill>
                      <a:schemeClr val="accent2"/>
                    </a:solidFill>
                    <a:cs typeface="游ゴシック"/>
                  </a:rPr>
                  <a:t>熱音響コア部</a:t>
                </a:r>
                <a14:m>
                  <m:oMath xmlns:m="http://schemas.openxmlformats.org/officeDocument/2006/math">
                    <m:r>
                      <a:rPr lang="en-US" altLang="ja-JP" sz="2400" i="1" dirty="0">
                        <a:solidFill>
                          <a:schemeClr val="accent2"/>
                        </a:solidFill>
                        <a:latin typeface="Cambria Math" panose="02040503050406030204" pitchFamily="18" charset="0"/>
                        <a:cs typeface="游ゴシック"/>
                      </a:rPr>
                      <m:t>𝐺</m:t>
                    </m:r>
                  </m:oMath>
                </a14:m>
                <a:r>
                  <a:rPr lang="ja-JP" altLang="en-US" sz="2400" dirty="0">
                    <a:cs typeface="游ゴシック"/>
                  </a:rPr>
                  <a:t>と</a:t>
                </a:r>
                <a:r>
                  <a:rPr lang="ja-JP" altLang="en-US" sz="2400" dirty="0">
                    <a:solidFill>
                      <a:schemeClr val="accent6"/>
                    </a:solidFill>
                    <a:cs typeface="游ゴシック"/>
                  </a:rPr>
                  <a:t>管路部</a:t>
                </a:r>
                <a14:m>
                  <m:oMath xmlns:m="http://schemas.openxmlformats.org/officeDocument/2006/math">
                    <m:r>
                      <a:rPr lang="en-US" altLang="ja-JP" sz="2400" i="1" dirty="0">
                        <a:solidFill>
                          <a:schemeClr val="accent6"/>
                        </a:solidFill>
                        <a:latin typeface="Cambria Math" panose="02040503050406030204" pitchFamily="18" charset="0"/>
                        <a:cs typeface="游ゴシック"/>
                      </a:rPr>
                      <m:t>𝐾</m:t>
                    </m:r>
                  </m:oMath>
                </a14:m>
                <a:r>
                  <a:rPr lang="ja-JP" altLang="en-US" sz="2400" dirty="0">
                    <a:latin typeface="+mn-lt"/>
                    <a:cs typeface="游ゴシック"/>
                  </a:rPr>
                  <a:t>の周波数応答を用いて</a:t>
                </a:r>
                <a:endParaRPr lang="en-US" altLang="ja-JP" sz="2400" dirty="0">
                  <a:latin typeface="+mn-lt"/>
                  <a:cs typeface="游ゴシック"/>
                </a:endParaRPr>
              </a:p>
              <a:p>
                <a:pPr marL="0" indent="0" eaLnBrk="1" hangingPunct="1">
                  <a:buNone/>
                </a:pPr>
                <a:r>
                  <a:rPr lang="ja-JP" altLang="en-US" sz="2400" dirty="0">
                    <a:latin typeface="+mn-lt"/>
                    <a:cs typeface="游ゴシック"/>
                  </a:rPr>
                  <a:t>熱音響エンジン発振</a:t>
                </a:r>
                <a:r>
                  <a:rPr lang="ja-JP" altLang="en-US" sz="2400">
                    <a:latin typeface="+mn-lt"/>
                    <a:cs typeface="游ゴシック"/>
                  </a:rPr>
                  <a:t>時と同様の挙動</a:t>
                </a:r>
                <a:r>
                  <a:rPr lang="ja-JP" altLang="en-US" sz="2400" dirty="0">
                    <a:latin typeface="+mn-lt"/>
                    <a:cs typeface="游ゴシック"/>
                  </a:rPr>
                  <a:t>を得る</a:t>
                </a:r>
                <a:endParaRPr lang="en-US" altLang="ja-JP" sz="2400" dirty="0">
                  <a:latin typeface="+mn-lt"/>
                  <a:cs typeface="游ゴシック"/>
                </a:endParaRPr>
              </a:p>
            </p:txBody>
          </p:sp>
        </mc:Choice>
        <mc:Fallback xmlns="">
          <p:sp>
            <p:nvSpPr>
              <p:cNvPr id="28" name="コンテンツ プレースホルダ 2"/>
              <p:cNvSpPr txBox="1">
                <a:spLocks noRot="1" noChangeAspect="1" noMove="1" noResize="1" noEditPoints="1" noAdjustHandles="1" noChangeArrowheads="1" noChangeShapeType="1" noTextEdit="1"/>
              </p:cNvSpPr>
              <p:nvPr/>
            </p:nvSpPr>
            <p:spPr bwMode="auto">
              <a:xfrm>
                <a:off x="1392189" y="5093679"/>
                <a:ext cx="6507899" cy="940880"/>
              </a:xfrm>
              <a:prstGeom prst="rect">
                <a:avLst/>
              </a:prstGeom>
              <a:blipFill rotWithShape="0">
                <a:blip r:embed="rId4"/>
                <a:stretch>
                  <a:fillRect l="-1404" t="-11688" r="-562" b="-584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29" name="正方形/長方形 28"/>
          <p:cNvSpPr/>
          <p:nvPr/>
        </p:nvSpPr>
        <p:spPr>
          <a:xfrm>
            <a:off x="522396" y="5093679"/>
            <a:ext cx="800219" cy="830997"/>
          </a:xfrm>
          <a:prstGeom prst="rect">
            <a:avLst/>
          </a:prstGeom>
        </p:spPr>
        <p:txBody>
          <a:bodyPr wrap="none">
            <a:spAutoFit/>
          </a:bodyPr>
          <a:lstStyle/>
          <a:p>
            <a:r>
              <a:rPr lang="ja-JP" altLang="en-US" sz="4800" dirty="0"/>
              <a:t>⇒</a:t>
            </a:r>
          </a:p>
        </p:txBody>
      </p:sp>
      <p:pic>
        <p:nvPicPr>
          <p:cNvPr id="2" name="図 1"/>
          <p:cNvPicPr>
            <a:picLocks noChangeAspect="1"/>
          </p:cNvPicPr>
          <p:nvPr/>
        </p:nvPicPr>
        <p:blipFill>
          <a:blip r:embed="rId5"/>
          <a:stretch>
            <a:fillRect/>
          </a:stretch>
        </p:blipFill>
        <p:spPr>
          <a:xfrm>
            <a:off x="1392189" y="1313974"/>
            <a:ext cx="6590336" cy="1403795"/>
          </a:xfrm>
          <a:prstGeom prst="rect">
            <a:avLst/>
          </a:prstGeom>
        </p:spPr>
      </p:pic>
      <p:sp>
        <p:nvSpPr>
          <p:cNvPr id="3" name="スライド番号プレースホルダー 2"/>
          <p:cNvSpPr>
            <a:spLocks noGrp="1"/>
          </p:cNvSpPr>
          <p:nvPr>
            <p:ph type="sldNum" sz="quarter" idx="12"/>
          </p:nvPr>
        </p:nvSpPr>
        <p:spPr/>
        <p:txBody>
          <a:bodyPr/>
          <a:lstStyle/>
          <a:p>
            <a:fld id="{83A4A71D-13BE-49C6-940E-D5126EBDF953}" type="slidenum">
              <a:rPr kumimoji="1" lang="ja-JP" altLang="en-US" smtClean="0"/>
              <a:t>14</a:t>
            </a:fld>
            <a:endParaRPr kumimoji="1" lang="ja-JP" altLang="en-US"/>
          </a:p>
        </p:txBody>
      </p:sp>
    </p:spTree>
    <p:extLst>
      <p:ext uri="{BB962C8B-B14F-4D97-AF65-F5344CB8AC3E}">
        <p14:creationId xmlns:p14="http://schemas.microsoft.com/office/powerpoint/2010/main" val="373869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 y="14139"/>
            <a:ext cx="9152317" cy="1143000"/>
          </a:xfrm>
        </p:spPr>
        <p:txBody>
          <a:bodyPr>
            <a:normAutofit/>
          </a:bodyPr>
          <a:lstStyle/>
          <a:p>
            <a:pPr algn="l"/>
            <a:r>
              <a:rPr kumimoji="1" lang="ja-JP" altLang="en-US" sz="4000" dirty="0"/>
              <a:t>研究背景</a:t>
            </a:r>
            <a:r>
              <a:rPr lang="ja-JP" altLang="en-US" sz="4000" dirty="0"/>
              <a:t>：熱音響システム</a:t>
            </a:r>
            <a:endParaRPr kumimoji="1" lang="ja-JP" altLang="en-US" sz="4000" dirty="0"/>
          </a:p>
        </p:txBody>
      </p:sp>
      <p:pic>
        <p:nvPicPr>
          <p:cNvPr id="7" name="図 6"/>
          <p:cNvPicPr>
            <a:picLocks noChangeAspect="1"/>
          </p:cNvPicPr>
          <p:nvPr/>
        </p:nvPicPr>
        <p:blipFill>
          <a:blip r:embed="rId2"/>
          <a:stretch>
            <a:fillRect/>
          </a:stretch>
        </p:blipFill>
        <p:spPr>
          <a:xfrm>
            <a:off x="2896775" y="2922935"/>
            <a:ext cx="4846740" cy="2231329"/>
          </a:xfrm>
          <a:prstGeom prst="rect">
            <a:avLst/>
          </a:prstGeom>
        </p:spPr>
      </p:pic>
      <p:sp>
        <p:nvSpPr>
          <p:cNvPr id="10" name="テキスト ボックス 9"/>
          <p:cNvSpPr txBox="1"/>
          <p:nvPr/>
        </p:nvSpPr>
        <p:spPr>
          <a:xfrm>
            <a:off x="734291" y="1981200"/>
            <a:ext cx="5404043" cy="646331"/>
          </a:xfrm>
          <a:prstGeom prst="rect">
            <a:avLst/>
          </a:prstGeom>
          <a:noFill/>
        </p:spPr>
        <p:txBody>
          <a:bodyPr wrap="none" rtlCol="0">
            <a:spAutoFit/>
          </a:bodyPr>
          <a:lstStyle/>
          <a:p>
            <a:r>
              <a:rPr lang="ja-JP" altLang="en-US" dirty="0">
                <a:solidFill>
                  <a:prstClr val="black"/>
                </a:solidFill>
              </a:rPr>
              <a:t>熱源の温度変動に対して最大発電効率の維持が期待</a:t>
            </a:r>
            <a:endParaRPr lang="en-US"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83A4A71D-13BE-49C6-940E-D5126EBDF953}" type="slidenum">
              <a:rPr kumimoji="1" lang="ja-JP" altLang="en-US" smtClean="0"/>
              <a:t>15</a:t>
            </a:fld>
            <a:endParaRPr kumimoji="1" lang="ja-JP" altLang="en-US"/>
          </a:p>
        </p:txBody>
      </p:sp>
    </p:spTree>
    <p:extLst>
      <p:ext uri="{BB962C8B-B14F-4D97-AF65-F5344CB8AC3E}">
        <p14:creationId xmlns:p14="http://schemas.microsoft.com/office/powerpoint/2010/main" val="46321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77938" y="156467"/>
            <a:ext cx="8348760" cy="584775"/>
          </a:xfrm>
          <a:prstGeom prst="rect">
            <a:avLst/>
          </a:prstGeom>
          <a:noFill/>
        </p:spPr>
        <p:txBody>
          <a:bodyPr wrap="none" rtlCol="0">
            <a:spAutoFit/>
          </a:bodyPr>
          <a:lstStyle/>
          <a:p>
            <a:r>
              <a:rPr lang="ja-JP" altLang="en-US" sz="3200" b="1" u="sng" dirty="0"/>
              <a:t>実験結果：</a:t>
            </a:r>
            <a:r>
              <a:rPr lang="en-US" altLang="ja-JP" sz="3200" b="1" u="sng" dirty="0"/>
              <a:t>P</a:t>
            </a:r>
            <a:r>
              <a:rPr lang="ja-JP" altLang="en-US" sz="3200" b="1" u="sng" dirty="0" err="1"/>
              <a:t>ｃ</a:t>
            </a:r>
            <a:r>
              <a:rPr lang="en-US" altLang="ja-JP" sz="3200" b="1" u="sng" dirty="0"/>
              <a:t>1*</a:t>
            </a:r>
            <a:r>
              <a:rPr lang="ja-JP" altLang="en-US" sz="3200" b="1" u="sng" dirty="0"/>
              <a:t>を目標圧力とした定常発振制御</a:t>
            </a:r>
          </a:p>
        </p:txBody>
      </p:sp>
      <p:pic>
        <p:nvPicPr>
          <p:cNvPr id="5" name="図 4"/>
          <p:cNvPicPr>
            <a:picLocks noChangeAspect="1"/>
          </p:cNvPicPr>
          <p:nvPr/>
        </p:nvPicPr>
        <p:blipFill>
          <a:blip r:embed="rId2"/>
          <a:stretch>
            <a:fillRect/>
          </a:stretch>
        </p:blipFill>
        <p:spPr>
          <a:xfrm>
            <a:off x="786237" y="790938"/>
            <a:ext cx="7962457" cy="4281064"/>
          </a:xfrm>
          <a:prstGeom prst="rect">
            <a:avLst/>
          </a:prstGeom>
        </p:spPr>
      </p:pic>
      <mc:AlternateContent xmlns:mc="http://schemas.openxmlformats.org/markup-compatibility/2006" xmlns:a14="http://schemas.microsoft.com/office/drawing/2010/main">
        <mc:Choice Requires="a14">
          <p:sp>
            <p:nvSpPr>
              <p:cNvPr id="10" name="テキスト ボックス 9"/>
              <p:cNvSpPr txBox="1"/>
              <p:nvPr/>
            </p:nvSpPr>
            <p:spPr>
              <a:xfrm>
                <a:off x="508987" y="5072002"/>
                <a:ext cx="8516956" cy="1384995"/>
              </a:xfrm>
              <a:prstGeom prst="rect">
                <a:avLst/>
              </a:prstGeom>
              <a:noFill/>
            </p:spPr>
            <p:txBody>
              <a:bodyPr wrap="square" rtlCol="0">
                <a:spAutoFit/>
              </a:bodyPr>
              <a:lstStyle/>
              <a:p>
                <a14:m>
                  <m:oMath xmlns:m="http://schemas.openxmlformats.org/officeDocument/2006/math">
                    <m:r>
                      <a:rPr lang="en-US" altLang="ja-JP" sz="2800" i="1">
                        <a:latin typeface="Cambria Math" panose="02040503050406030204" pitchFamily="18" charset="0"/>
                        <a:ea typeface="Cambria Math" panose="02040503050406030204" pitchFamily="18" charset="0"/>
                      </a:rPr>
                      <m:t>𝑃𝑐</m:t>
                    </m:r>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1</m:t>
                        </m:r>
                      </m:e>
                      <m:sup>
                        <m:r>
                          <a:rPr lang="en-US" altLang="ja-JP" sz="2800" i="1">
                            <a:latin typeface="Cambria Math" panose="02040503050406030204" pitchFamily="18" charset="0"/>
                            <a:ea typeface="Cambria Math" panose="02040503050406030204" pitchFamily="18" charset="0"/>
                          </a:rPr>
                          <m:t>∗</m:t>
                        </m:r>
                      </m:sup>
                    </m:sSup>
                  </m:oMath>
                </a14:m>
                <a:r>
                  <a:rPr lang="ja-JP" altLang="en-US" sz="2800" dirty="0">
                    <a:latin typeface="Cambria Math" panose="02040503050406030204" pitchFamily="18" charset="0"/>
                  </a:rPr>
                  <a:t>が</a:t>
                </a:r>
                <a:r>
                  <a:rPr lang="en-US" altLang="ja-JP" sz="2800" dirty="0">
                    <a:latin typeface="Cambria Math" panose="02040503050406030204" pitchFamily="18" charset="0"/>
                  </a:rPr>
                  <a:t>300Pa</a:t>
                </a:r>
                <a:r>
                  <a:rPr lang="ja-JP" altLang="en-US" sz="2800" dirty="0">
                    <a:latin typeface="Cambria Math" panose="02040503050406030204" pitchFamily="18" charset="0"/>
                  </a:rPr>
                  <a:t>の時は全域，</a:t>
                </a:r>
                <a:r>
                  <a:rPr lang="en-US" altLang="ja-JP" sz="2800" dirty="0">
                    <a:latin typeface="Cambria Math" panose="02040503050406030204" pitchFamily="18" charset="0"/>
                    <a:ea typeface="Cambria Math" panose="02040503050406030204" pitchFamily="18" charset="0"/>
                  </a:rPr>
                  <a:t>500Pa </a:t>
                </a:r>
                <a:r>
                  <a:rPr lang="ja-JP" altLang="en-US" sz="2800" dirty="0">
                    <a:latin typeface="Cambria Math" panose="02040503050406030204" pitchFamily="18" charset="0"/>
                  </a:rPr>
                  <a:t>の際には</a:t>
                </a:r>
                <a:r>
                  <a:rPr lang="en-US" altLang="ja-JP" sz="2800" dirty="0">
                    <a:latin typeface="Cambria Math" panose="02040503050406030204" pitchFamily="18" charset="0"/>
                    <a:ea typeface="Cambria Math" panose="02040503050406030204" pitchFamily="18" charset="0"/>
                  </a:rPr>
                  <a:t>42Hz </a:t>
                </a:r>
                <a:r>
                  <a:rPr lang="ja-JP" altLang="en-US" sz="2800" dirty="0">
                    <a:latin typeface="Cambria Math" panose="02040503050406030204" pitchFamily="18" charset="0"/>
                  </a:rPr>
                  <a:t>程度，</a:t>
                </a:r>
                <a:endParaRPr lang="en-US" altLang="ja-JP" sz="2800" dirty="0">
                  <a:latin typeface="Cambria Math" panose="02040503050406030204" pitchFamily="18" charset="0"/>
                </a:endParaRPr>
              </a:p>
              <a:p>
                <a:r>
                  <a:rPr lang="en-US" altLang="ja-JP" sz="2800" dirty="0">
                    <a:latin typeface="Cambria Math" panose="02040503050406030204" pitchFamily="18" charset="0"/>
                    <a:ea typeface="Cambria Math" panose="02040503050406030204" pitchFamily="18" charset="0"/>
                  </a:rPr>
                  <a:t>1000Pa </a:t>
                </a:r>
                <a:r>
                  <a:rPr lang="ja-JP" altLang="en-US" sz="2800" dirty="0">
                    <a:latin typeface="Cambria Math" panose="02040503050406030204" pitchFamily="18" charset="0"/>
                  </a:rPr>
                  <a:t>では</a:t>
                </a:r>
                <a:r>
                  <a:rPr lang="en-US" altLang="ja-JP" sz="2800" dirty="0">
                    <a:latin typeface="Cambria Math" panose="02040503050406030204" pitchFamily="18" charset="0"/>
                    <a:ea typeface="Cambria Math" panose="02040503050406030204" pitchFamily="18" charset="0"/>
                  </a:rPr>
                  <a:t>45Hz </a:t>
                </a:r>
                <a:r>
                  <a:rPr lang="ja-JP" altLang="en-US" sz="2800" dirty="0">
                    <a:latin typeface="Cambria Math" panose="02040503050406030204" pitchFamily="18" charset="0"/>
                  </a:rPr>
                  <a:t>程度以上の周波数域において，</a:t>
                </a:r>
                <a:endParaRPr lang="en-US" altLang="ja-JP" sz="2800" dirty="0">
                  <a:latin typeface="Cambria Math" panose="02040503050406030204" pitchFamily="18" charset="0"/>
                </a:endParaRPr>
              </a:p>
              <a:p>
                <a:r>
                  <a:rPr lang="ja-JP" altLang="en-US" sz="2800" dirty="0">
                    <a:latin typeface="Cambria Math" panose="02040503050406030204" pitchFamily="18" charset="0"/>
                  </a:rPr>
                  <a:t>圧力振幅を目標値一定に制御</a:t>
                </a:r>
                <a:endParaRPr kumimoji="1" lang="ja-JP" altLang="en-US" sz="2800" dirty="0">
                  <a:latin typeface="Cambria Math" panose="02040503050406030204" pitchFamily="18" charset="0"/>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508987" y="5072002"/>
                <a:ext cx="8516956" cy="1384995"/>
              </a:xfrm>
              <a:prstGeom prst="rect">
                <a:avLst/>
              </a:prstGeom>
              <a:blipFill rotWithShape="0">
                <a:blip r:embed="rId3"/>
                <a:stretch>
                  <a:fillRect l="-1431" t="-5727" r="-1288" b="-10132"/>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16</a:t>
            </a:fld>
            <a:endParaRPr kumimoji="1" lang="ja-JP" altLang="en-US"/>
          </a:p>
        </p:txBody>
      </p:sp>
    </p:spTree>
    <p:extLst>
      <p:ext uri="{BB962C8B-B14F-4D97-AF65-F5344CB8AC3E}">
        <p14:creationId xmlns:p14="http://schemas.microsoft.com/office/powerpoint/2010/main" val="91634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117695" y="117559"/>
            <a:ext cx="9365064" cy="1569660"/>
          </a:xfrm>
          <a:prstGeom prst="rect">
            <a:avLst/>
          </a:prstGeom>
          <a:noFill/>
        </p:spPr>
        <p:txBody>
          <a:bodyPr wrap="none" rtlCol="0">
            <a:spAutoFit/>
          </a:bodyPr>
          <a:lstStyle/>
          <a:p>
            <a:r>
              <a:rPr lang="ja-JP" altLang="en-US" sz="3200" b="1" u="sng" dirty="0"/>
              <a:t>実験結果：一方の反射を低減させることの効果検証</a:t>
            </a:r>
            <a:endParaRPr lang="en-US" altLang="ja-JP" sz="3200" b="1" u="sng" dirty="0"/>
          </a:p>
          <a:p>
            <a:r>
              <a:rPr lang="en-US" altLang="ja-JP" sz="3200" b="1" dirty="0"/>
              <a:t>		</a:t>
            </a:r>
            <a:r>
              <a:rPr lang="en-US" altLang="ja-JP" sz="3200" b="1" u="sng" dirty="0"/>
              <a:t>(</a:t>
            </a:r>
            <a:r>
              <a:rPr lang="ja-JP" altLang="en-US" sz="3200" b="1" u="sng" dirty="0"/>
              <a:t>高温側の管を無限長と模擬した場合</a:t>
            </a:r>
            <a:r>
              <a:rPr lang="en-US" altLang="ja-JP" sz="3200" b="1" u="sng" dirty="0"/>
              <a:t>)</a:t>
            </a:r>
            <a:endParaRPr lang="ja-JP" altLang="en-US" sz="3200" b="1" u="sng" dirty="0"/>
          </a:p>
          <a:p>
            <a:endParaRPr lang="en-US" altLang="ja-JP" sz="3200" b="1" u="sng" dirty="0"/>
          </a:p>
        </p:txBody>
      </p:sp>
      <p:pic>
        <p:nvPicPr>
          <p:cNvPr id="6" name="図 5"/>
          <p:cNvPicPr>
            <a:picLocks noChangeAspect="1"/>
          </p:cNvPicPr>
          <p:nvPr/>
        </p:nvPicPr>
        <p:blipFill>
          <a:blip r:embed="rId2"/>
          <a:stretch>
            <a:fillRect/>
          </a:stretch>
        </p:blipFill>
        <p:spPr>
          <a:xfrm>
            <a:off x="1011580" y="1192813"/>
            <a:ext cx="7577293" cy="3718683"/>
          </a:xfrm>
          <a:prstGeom prst="rect">
            <a:avLst/>
          </a:prstGeom>
        </p:spPr>
      </p:pic>
      <mc:AlternateContent xmlns:mc="http://schemas.openxmlformats.org/markup-compatibility/2006" xmlns:a14="http://schemas.microsoft.com/office/drawing/2010/main">
        <mc:Choice Requires="a14">
          <p:sp>
            <p:nvSpPr>
              <p:cNvPr id="8" name="テキスト ボックス 7"/>
              <p:cNvSpPr txBox="1"/>
              <p:nvPr/>
            </p:nvSpPr>
            <p:spPr>
              <a:xfrm>
                <a:off x="1399843" y="4991415"/>
                <a:ext cx="8956730" cy="2383345"/>
              </a:xfrm>
              <a:prstGeom prst="rect">
                <a:avLst/>
              </a:prstGeom>
              <a:noFill/>
            </p:spPr>
            <p:txBody>
              <a:bodyPr wrap="square" rtlCol="0">
                <a:spAutoFit/>
              </a:bodyPr>
              <a:lstStyle/>
              <a:p>
                <a:r>
                  <a:rPr kumimoji="1" lang="ja-JP" altLang="en-US" sz="2400" dirty="0"/>
                  <a:t>高温側を無限長と模擬</a:t>
                </a:r>
                <a:r>
                  <a:rPr kumimoji="1" lang="en-US" altLang="ja-JP" sz="2400" dirty="0"/>
                  <a:t>(</a:t>
                </a:r>
                <a14:m>
                  <m:oMath xmlns:m="http://schemas.openxmlformats.org/officeDocument/2006/math">
                    <m:r>
                      <a:rPr lang="en-US" altLang="ja-JP" sz="2400" i="1">
                        <a:latin typeface="Cambria Math" panose="02040503050406030204" pitchFamily="18" charset="0"/>
                        <a:ea typeface="Cambria Math" panose="02040503050406030204" pitchFamily="18" charset="0"/>
                      </a:rPr>
                      <m:t>𝑃𝑐</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1</m:t>
                        </m:r>
                      </m:e>
                      <m:sup>
                        <m:r>
                          <a:rPr lang="en-US" altLang="ja-JP" sz="2400" i="1">
                            <a:latin typeface="Cambria Math" panose="02040503050406030204" pitchFamily="18" charset="0"/>
                            <a:ea typeface="Cambria Math" panose="02040503050406030204" pitchFamily="18" charset="0"/>
                          </a:rPr>
                          <m:t>∗</m:t>
                        </m:r>
                      </m:sup>
                    </m:sSup>
                  </m:oMath>
                </a14:m>
                <a:r>
                  <a:rPr kumimoji="1" lang="en-US" altLang="ja-JP" sz="2400" dirty="0"/>
                  <a:t>300</a:t>
                </a:r>
                <a:r>
                  <a:rPr kumimoji="1" lang="en-US" altLang="ja-JP" sz="2400" dirty="0">
                    <a:latin typeface="Cambria" panose="02040503050406030204" pitchFamily="18" charset="0"/>
                    <a:ea typeface="Cambria" panose="02040503050406030204" pitchFamily="18" charset="0"/>
                  </a:rPr>
                  <a:t>Pa</a:t>
                </a:r>
                <a:r>
                  <a:rPr kumimoji="1" lang="en-US" altLang="ja-JP" sz="2400" dirty="0"/>
                  <a:t>)</a:t>
                </a:r>
              </a:p>
              <a:p>
                <a:r>
                  <a:rPr kumimoji="1" lang="ja-JP" altLang="en-US" sz="2400" dirty="0"/>
                  <a:t>→</a:t>
                </a:r>
                <a14:m>
                  <m:oMath xmlns:m="http://schemas.openxmlformats.org/officeDocument/2006/math">
                    <m:acc>
                      <m:accPr>
                        <m:chr m:val="̃"/>
                        <m:ctrlPr>
                          <a:rPr kumimoji="1" lang="ja-JP" altLang="en-US" sz="2400" i="1" smtClean="0">
                            <a:latin typeface="Cambria Math" panose="02040503050406030204" pitchFamily="18" charset="0"/>
                          </a:rPr>
                        </m:ctrlPr>
                      </m:acc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𝐴</m:t>
                            </m:r>
                          </m:e>
                          <m:sub>
                            <m:r>
                              <a:rPr kumimoji="1" lang="en-US" altLang="ja-JP" sz="2400" b="0" i="1" smtClean="0">
                                <a:latin typeface="Cambria Math" panose="02040503050406030204" pitchFamily="18" charset="0"/>
                              </a:rPr>
                              <m:t>1</m:t>
                            </m:r>
                          </m:sub>
                        </m:sSub>
                      </m:e>
                    </m:acc>
                    <m:r>
                      <a:rPr lang="ja-JP" altLang="en-US" sz="2400" i="1">
                        <a:latin typeface="Cambria Math" panose="02040503050406030204" pitchFamily="18" charset="0"/>
                      </a:rPr>
                      <m:t>の</m:t>
                    </m:r>
                  </m:oMath>
                </a14:m>
                <a:r>
                  <a:rPr kumimoji="1" lang="ja-JP" altLang="en-US" sz="2400" dirty="0"/>
                  <a:t>低減が目的</a:t>
                </a:r>
                <a:endParaRPr lang="en-US" altLang="ja-JP" sz="2400" dirty="0"/>
              </a:p>
              <a:p>
                <a:r>
                  <a:rPr lang="en-US" altLang="ja-JP" sz="2400" dirty="0">
                    <a:ea typeface="Cambria Math" panose="02040503050406030204" pitchFamily="18" charset="0"/>
                  </a:rPr>
                  <a:t>4 </a:t>
                </a:r>
                <a:r>
                  <a:rPr lang="ja-JP" altLang="en-US" sz="2400" dirty="0" err="1"/>
                  <a:t>つの</a:t>
                </a:r>
                <a:r>
                  <a:rPr lang="ja-JP" altLang="en-US" sz="2400" dirty="0"/>
                  <a:t>圧力成分の中で一番小さいものは </a:t>
                </a:r>
                <a:r>
                  <a:rPr lang="en-US" altLang="ja-JP" sz="2400" dirty="0">
                    <a:ea typeface="Cambria Math" panose="02040503050406030204" pitchFamily="18" charset="0"/>
                  </a:rPr>
                  <a:t>|</a:t>
                </a:r>
                <a14:m>
                  <m:oMath xmlns:m="http://schemas.openxmlformats.org/officeDocument/2006/math">
                    <m:acc>
                      <m:accPr>
                        <m:chr m:val="̃"/>
                        <m:ctrlPr>
                          <a:rPr lang="en-US" altLang="ja-JP" sz="2400" i="1">
                            <a:latin typeface="Cambria Math" panose="02040503050406030204" pitchFamily="18" charset="0"/>
                            <a:ea typeface="Cambria Math" panose="02040503050406030204" pitchFamily="18" charset="0"/>
                          </a:rPr>
                        </m:ctrlPr>
                      </m:acc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𝐴</m:t>
                            </m:r>
                          </m:e>
                          <m:sub>
                            <m:r>
                              <a:rPr lang="en-US" altLang="ja-JP" sz="2400" i="1">
                                <a:latin typeface="Cambria Math" panose="02040503050406030204" pitchFamily="18" charset="0"/>
                                <a:ea typeface="Cambria Math" panose="02040503050406030204" pitchFamily="18" charset="0"/>
                              </a:rPr>
                              <m:t>2</m:t>
                            </m:r>
                          </m:sub>
                        </m:sSub>
                      </m:e>
                    </m:acc>
                  </m:oMath>
                </a14:m>
                <a:r>
                  <a:rPr lang="en-US" altLang="ja-JP" sz="2400" dirty="0">
                    <a:ea typeface="Cambria Math" panose="02040503050406030204" pitchFamily="18" charset="0"/>
                  </a:rPr>
                  <a:t>|</a:t>
                </a:r>
              </a:p>
              <a:p>
                <a:r>
                  <a:rPr lang="ja-JP" altLang="en-US" sz="2400" dirty="0"/>
                  <a:t>目標値が別の場合も同様の傾向</a:t>
                </a:r>
              </a:p>
              <a:p>
                <a:endParaRPr kumimoji="1" lang="en-US" altLang="ja-JP" sz="2400" dirty="0"/>
              </a:p>
              <a:p>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399843" y="4991415"/>
                <a:ext cx="8956730" cy="2383345"/>
              </a:xfrm>
              <a:prstGeom prst="rect">
                <a:avLst/>
              </a:prstGeom>
              <a:blipFill rotWithShape="0">
                <a:blip r:embed="rId3"/>
                <a:stretch>
                  <a:fillRect l="-1089" t="-3069"/>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17</a:t>
            </a:fld>
            <a:endParaRPr kumimoji="1" lang="ja-JP" altLang="en-US"/>
          </a:p>
        </p:txBody>
      </p:sp>
    </p:spTree>
    <p:extLst>
      <p:ext uri="{BB962C8B-B14F-4D97-AF65-F5344CB8AC3E}">
        <p14:creationId xmlns:p14="http://schemas.microsoft.com/office/powerpoint/2010/main" val="87053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201009" y="209130"/>
            <a:ext cx="5256567" cy="646331"/>
          </a:xfrm>
          <a:prstGeom prst="rect">
            <a:avLst/>
          </a:prstGeom>
          <a:noFill/>
        </p:spPr>
        <p:txBody>
          <a:bodyPr wrap="none" rtlCol="0">
            <a:spAutoFit/>
          </a:bodyPr>
          <a:lstStyle/>
          <a:p>
            <a:r>
              <a:rPr lang="ja-JP" altLang="en-US" sz="3600" b="1" u="sng" dirty="0"/>
              <a:t>実験結果：</a:t>
            </a:r>
            <a:r>
              <a:rPr lang="en-US" altLang="ja-JP" sz="3600" b="1" u="sng" dirty="0"/>
              <a:t>g11</a:t>
            </a:r>
            <a:r>
              <a:rPr lang="ja-JP" altLang="en-US" sz="3600" b="1" u="sng" dirty="0"/>
              <a:t>の取得結果</a:t>
            </a:r>
          </a:p>
        </p:txBody>
      </p:sp>
      <p:grpSp>
        <p:nvGrpSpPr>
          <p:cNvPr id="5" name="グループ化 4"/>
          <p:cNvGrpSpPr/>
          <p:nvPr/>
        </p:nvGrpSpPr>
        <p:grpSpPr>
          <a:xfrm>
            <a:off x="0" y="1134990"/>
            <a:ext cx="8374186" cy="4638489"/>
            <a:chOff x="0" y="1134990"/>
            <a:chExt cx="8374186" cy="4638489"/>
          </a:xfrm>
        </p:grpSpPr>
        <p:grpSp>
          <p:nvGrpSpPr>
            <p:cNvPr id="3" name="グループ化 2"/>
            <p:cNvGrpSpPr/>
            <p:nvPr/>
          </p:nvGrpSpPr>
          <p:grpSpPr>
            <a:xfrm>
              <a:off x="0" y="1134990"/>
              <a:ext cx="8374186" cy="4638489"/>
              <a:chOff x="0" y="1134990"/>
              <a:chExt cx="8374186" cy="4638489"/>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34990"/>
                <a:ext cx="8374186" cy="4638489"/>
              </a:xfrm>
              <a:prstGeom prst="rect">
                <a:avLst/>
              </a:prstGeom>
            </p:spPr>
          </p:pic>
          <p:cxnSp>
            <p:nvCxnSpPr>
              <p:cNvPr id="11" name="直線コネクタ 10"/>
              <p:cNvCxnSpPr/>
              <p:nvPr/>
            </p:nvCxnSpPr>
            <p:spPr>
              <a:xfrm flipH="1" flipV="1">
                <a:off x="3388244" y="1543319"/>
                <a:ext cx="2656" cy="3508741"/>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grpSp>
        <p:sp>
          <p:nvSpPr>
            <p:cNvPr id="13" name="テキスト ボックス 12"/>
            <p:cNvSpPr txBox="1"/>
            <p:nvPr/>
          </p:nvSpPr>
          <p:spPr>
            <a:xfrm>
              <a:off x="3273944" y="1735470"/>
              <a:ext cx="3499676" cy="369332"/>
            </a:xfrm>
            <a:prstGeom prst="rect">
              <a:avLst/>
            </a:prstGeom>
            <a:noFill/>
          </p:spPr>
          <p:txBody>
            <a:bodyPr wrap="none" rtlCol="0">
              <a:spAutoFit/>
            </a:bodyPr>
            <a:lstStyle/>
            <a:p>
              <a:r>
                <a:rPr kumimoji="1" lang="ja-JP" altLang="en-US" dirty="0"/>
                <a:t>→定常発振制御ができている領域</a:t>
              </a:r>
            </a:p>
          </p:txBody>
        </p:sp>
      </p:grpSp>
      <p:sp>
        <p:nvSpPr>
          <p:cNvPr id="14" name="テキスト ボックス 13"/>
          <p:cNvSpPr txBox="1"/>
          <p:nvPr/>
        </p:nvSpPr>
        <p:spPr>
          <a:xfrm>
            <a:off x="516713" y="5701827"/>
            <a:ext cx="8680627" cy="523220"/>
          </a:xfrm>
          <a:prstGeom prst="rect">
            <a:avLst/>
          </a:prstGeom>
          <a:noFill/>
        </p:spPr>
        <p:txBody>
          <a:bodyPr wrap="square" rtlCol="0">
            <a:spAutoFit/>
          </a:bodyPr>
          <a:lstStyle/>
          <a:p>
            <a:r>
              <a:rPr lang="ja-JP" altLang="en-US" sz="2800" dirty="0"/>
              <a:t>圧力振幅が大きくなるとゲインが下がる振幅依存性</a:t>
            </a:r>
            <a:endParaRPr lang="en-US" altLang="ja-JP" sz="2800" dirty="0"/>
          </a:p>
        </p:txBody>
      </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18</a:t>
            </a:fld>
            <a:endParaRPr kumimoji="1" lang="ja-JP" altLang="en-US"/>
          </a:p>
        </p:txBody>
      </p:sp>
    </p:spTree>
    <p:extLst>
      <p:ext uri="{BB962C8B-B14F-4D97-AF65-F5344CB8AC3E}">
        <p14:creationId xmlns:p14="http://schemas.microsoft.com/office/powerpoint/2010/main" val="259171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201009" y="209130"/>
            <a:ext cx="5274201" cy="1200329"/>
          </a:xfrm>
          <a:prstGeom prst="rect">
            <a:avLst/>
          </a:prstGeom>
          <a:noFill/>
        </p:spPr>
        <p:txBody>
          <a:bodyPr wrap="none" rtlCol="0">
            <a:spAutoFit/>
          </a:bodyPr>
          <a:lstStyle/>
          <a:p>
            <a:r>
              <a:rPr lang="ja-JP" altLang="en-US" sz="3600" b="1" u="sng" dirty="0"/>
              <a:t>実験結果：</a:t>
            </a:r>
            <a:r>
              <a:rPr lang="en-US" altLang="ja-JP" sz="3600" b="1" u="sng" dirty="0"/>
              <a:t>g21</a:t>
            </a:r>
            <a:r>
              <a:rPr lang="ja-JP" altLang="en-US" sz="3600" b="1" u="sng" dirty="0"/>
              <a:t>の取得結果</a:t>
            </a:r>
            <a:endParaRPr lang="ja-JP" altLang="en-US" sz="3600" dirty="0"/>
          </a:p>
          <a:p>
            <a:endParaRPr lang="ja-JP" altLang="en-US" sz="3600" b="1" u="sng" dirty="0"/>
          </a:p>
        </p:txBody>
      </p:sp>
      <p:sp>
        <p:nvSpPr>
          <p:cNvPr id="9" name="テキスト ボックス 8"/>
          <p:cNvSpPr txBox="1"/>
          <p:nvPr/>
        </p:nvSpPr>
        <p:spPr>
          <a:xfrm>
            <a:off x="556665" y="5610488"/>
            <a:ext cx="7958685" cy="523220"/>
          </a:xfrm>
          <a:prstGeom prst="rect">
            <a:avLst/>
          </a:prstGeom>
          <a:noFill/>
        </p:spPr>
        <p:txBody>
          <a:bodyPr wrap="square" rtlCol="0">
            <a:spAutoFit/>
          </a:bodyPr>
          <a:lstStyle/>
          <a:p>
            <a:r>
              <a:rPr lang="ja-JP" altLang="en-US" sz="2800" dirty="0"/>
              <a:t>圧力振幅が大きくなるとゲインが下がる振幅依存性</a:t>
            </a:r>
            <a:endParaRPr lang="en-US" altLang="ja-JP" sz="2800" dirty="0"/>
          </a:p>
        </p:txBody>
      </p:sp>
      <p:grpSp>
        <p:nvGrpSpPr>
          <p:cNvPr id="16" name="グループ化 15"/>
          <p:cNvGrpSpPr/>
          <p:nvPr/>
        </p:nvGrpSpPr>
        <p:grpSpPr>
          <a:xfrm>
            <a:off x="304800" y="849575"/>
            <a:ext cx="8045450" cy="4644587"/>
            <a:chOff x="332020" y="1038023"/>
            <a:chExt cx="8198948" cy="4612545"/>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020" y="1038023"/>
              <a:ext cx="8198948" cy="4612545"/>
            </a:xfrm>
            <a:prstGeom prst="rect">
              <a:avLst/>
            </a:prstGeom>
          </p:spPr>
        </p:pic>
        <p:grpSp>
          <p:nvGrpSpPr>
            <p:cNvPr id="14" name="グループ化 13"/>
            <p:cNvGrpSpPr/>
            <p:nvPr/>
          </p:nvGrpSpPr>
          <p:grpSpPr>
            <a:xfrm>
              <a:off x="3540643" y="1520458"/>
              <a:ext cx="21265" cy="3471529"/>
              <a:chOff x="3540643" y="1520458"/>
              <a:chExt cx="21265" cy="3471529"/>
            </a:xfrm>
          </p:grpSpPr>
          <p:cxnSp>
            <p:nvCxnSpPr>
              <p:cNvPr id="3" name="直線コネクタ 2"/>
              <p:cNvCxnSpPr/>
              <p:nvPr/>
            </p:nvCxnSpPr>
            <p:spPr>
              <a:xfrm flipH="1" flipV="1">
                <a:off x="3540643" y="1520458"/>
                <a:ext cx="21265" cy="2595515"/>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flipV="1">
                <a:off x="3551274" y="4625163"/>
                <a:ext cx="10634" cy="366824"/>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grpSp>
        <p:sp>
          <p:nvSpPr>
            <p:cNvPr id="15" name="テキスト ボックス 14"/>
            <p:cNvSpPr txBox="1"/>
            <p:nvPr/>
          </p:nvSpPr>
          <p:spPr>
            <a:xfrm>
              <a:off x="3451744" y="1621170"/>
              <a:ext cx="3574160" cy="970305"/>
            </a:xfrm>
            <a:prstGeom prst="rect">
              <a:avLst/>
            </a:prstGeom>
            <a:noFill/>
          </p:spPr>
          <p:txBody>
            <a:bodyPr wrap="none" rtlCol="0">
              <a:spAutoFit/>
            </a:bodyPr>
            <a:lstStyle/>
            <a:p>
              <a:r>
                <a:rPr kumimoji="1" lang="ja-JP" altLang="en-US" dirty="0"/>
                <a:t>→定常発振制御が</a:t>
              </a:r>
              <a:endParaRPr kumimoji="1" lang="en-US" altLang="ja-JP" dirty="0"/>
            </a:p>
            <a:p>
              <a:r>
                <a:rPr kumimoji="1" lang="ja-JP" altLang="en-US" dirty="0"/>
                <a:t>　できている領域</a:t>
              </a:r>
            </a:p>
          </p:txBody>
        </p:sp>
      </p:gr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19</a:t>
            </a:fld>
            <a:endParaRPr kumimoji="1" lang="ja-JP" altLang="en-US"/>
          </a:p>
        </p:txBody>
      </p:sp>
    </p:spTree>
    <p:extLst>
      <p:ext uri="{BB962C8B-B14F-4D97-AF65-F5344CB8AC3E}">
        <p14:creationId xmlns:p14="http://schemas.microsoft.com/office/powerpoint/2010/main" val="45550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5615"/>
            <a:ext cx="9152317" cy="1143000"/>
          </a:xfrm>
        </p:spPr>
        <p:txBody>
          <a:bodyPr>
            <a:normAutofit/>
          </a:bodyPr>
          <a:lstStyle/>
          <a:p>
            <a:pPr algn="l"/>
            <a:r>
              <a:rPr kumimoji="1" lang="ja-JP" altLang="en-US" sz="3200" b="1" u="sng" dirty="0"/>
              <a:t>研究背景</a:t>
            </a:r>
            <a:r>
              <a:rPr lang="ja-JP" altLang="en-US" sz="3200" b="1" u="sng" dirty="0"/>
              <a:t>：熱音響システム</a:t>
            </a:r>
            <a:endParaRPr kumimoji="1" lang="ja-JP" altLang="en-US" sz="3200" b="1" u="sng" dirty="0"/>
          </a:p>
        </p:txBody>
      </p:sp>
      <p:sp>
        <p:nvSpPr>
          <p:cNvPr id="5" name="テキスト ボックス 4"/>
          <p:cNvSpPr txBox="1"/>
          <p:nvPr/>
        </p:nvSpPr>
        <p:spPr>
          <a:xfrm>
            <a:off x="181596" y="1047400"/>
            <a:ext cx="30243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熱音響現象</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181596" y="2218457"/>
            <a:ext cx="39370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熱音響システム</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684096" y="1610890"/>
            <a:ext cx="54900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熱</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a:t>
            </a: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音波</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の相互エネルギー変換</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582147" y="2729974"/>
            <a:ext cx="691276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熱・音波変換デバイスに温度勾配を与え，</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生じた音波を動力とする外燃機関</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582147" y="3635093"/>
            <a:ext cx="59766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Calibri"/>
                <a:ea typeface="ＭＳ Ｐゴシック" panose="020B0600070205080204" pitchFamily="50" charset="-128"/>
                <a:cs typeface="+mn-cs"/>
              </a:rPr>
              <a:t>・可動部を持たないためメンテナンスフリー</a:t>
            </a:r>
            <a:endParaRPr kumimoji="1" lang="en-US" altLang="ja-JP" sz="2400" b="0" i="0" u="none" strike="noStrike" kern="1200" cap="none" spc="0" normalizeH="0" baseline="0" noProof="0" dirty="0">
              <a:ln>
                <a:noFill/>
              </a:ln>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Calibri"/>
                <a:ea typeface="ＭＳ Ｐゴシック" panose="020B0600070205080204" pitchFamily="50" charset="-128"/>
                <a:cs typeface="+mn-cs"/>
              </a:rPr>
              <a:t>・工場や車などからの廃熱を有効利用</a:t>
            </a:r>
            <a:endParaRPr kumimoji="1" lang="en-US" altLang="ja-JP" sz="24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37580" y="4539776"/>
            <a:ext cx="63367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応用例）発電機，エンジン，冷凍機</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4"/>
          <p:cNvSpPr txBox="1"/>
          <p:nvPr/>
        </p:nvSpPr>
        <p:spPr>
          <a:xfrm>
            <a:off x="265320" y="5179460"/>
            <a:ext cx="8964420" cy="95410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dirty="0">
                <a:latin typeface="ＭＳ Ｐゴシック" panose="020B0600070205080204" pitchFamily="50" charset="-128"/>
              </a:rPr>
              <a:t>設計段階で自励発振時圧力振幅の推定</a:t>
            </a:r>
            <a:endParaRPr lang="en-US" altLang="ja-JP" sz="2800" dirty="0">
              <a:latin typeface="ＭＳ Ｐゴシック" panose="020B0600070205080204" pitchFamily="50" charset="-128"/>
            </a:endParaRPr>
          </a:p>
          <a:p>
            <a:pPr algn="ctr"/>
            <a:r>
              <a:rPr kumimoji="1" lang="en-US" altLang="ja-JP" sz="2800" dirty="0">
                <a:solidFill>
                  <a:srgbClr val="FF0000"/>
                </a:solidFill>
                <a:latin typeface="ＭＳ Ｐゴシック" panose="020B0600070205080204" pitchFamily="50" charset="-128"/>
                <a:ea typeface="ＭＳ Ｐゴシック" panose="020B0600070205080204" pitchFamily="50" charset="-128"/>
              </a:rPr>
              <a:t>           </a:t>
            </a:r>
            <a:r>
              <a:rPr lang="ja-JP" altLang="en-US" sz="2800" dirty="0">
                <a:solidFill>
                  <a:srgbClr val="FF0000"/>
                </a:solidFill>
                <a:latin typeface="ＭＳ Ｐゴシック" panose="020B0600070205080204" pitchFamily="50" charset="-128"/>
                <a:ea typeface="ＭＳ Ｐゴシック" panose="020B0600070205080204" pitchFamily="50" charset="-128"/>
              </a:rPr>
              <a:t> </a:t>
            </a:r>
            <a:endParaRPr kumimoji="1" lang="ja-JP" altLang="en-US"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983519" y="5656514"/>
            <a:ext cx="7528023" cy="584775"/>
          </a:xfrm>
          <a:prstGeom prst="rect">
            <a:avLst/>
          </a:prstGeom>
        </p:spPr>
        <p:txBody>
          <a:bodyPr wrap="none">
            <a:spAutoFit/>
          </a:bodyPr>
          <a:lstStyle/>
          <a:p>
            <a:pPr algn="ctr"/>
            <a:r>
              <a:rPr lang="ja-JP" altLang="en-US" sz="3200" u="sng" dirty="0">
                <a:solidFill>
                  <a:srgbClr val="FF0000"/>
                </a:solidFill>
                <a:latin typeface="ＭＳ Ｐゴシック" panose="020B0600070205080204" pitchFamily="50" charset="-128"/>
              </a:rPr>
              <a:t>熱音響システムを実用化するにあたり重要</a:t>
            </a:r>
          </a:p>
        </p:txBody>
      </p:sp>
      <p:sp>
        <p:nvSpPr>
          <p:cNvPr id="17" name="正方形/長方形 16"/>
          <p:cNvSpPr/>
          <p:nvPr/>
        </p:nvSpPr>
        <p:spPr>
          <a:xfrm>
            <a:off x="847467" y="5086144"/>
            <a:ext cx="7800126" cy="1249378"/>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rot="21210410">
            <a:off x="5862957" y="508137"/>
            <a:ext cx="2890629" cy="2125414"/>
            <a:chOff x="5247977" y="1424191"/>
            <a:chExt cx="2890629" cy="2125414"/>
          </a:xfrm>
        </p:grpSpPr>
        <p:grpSp>
          <p:nvGrpSpPr>
            <p:cNvPr id="19" name="グループ化 18"/>
            <p:cNvGrpSpPr/>
            <p:nvPr/>
          </p:nvGrpSpPr>
          <p:grpSpPr>
            <a:xfrm>
              <a:off x="5247977" y="1424191"/>
              <a:ext cx="2890629" cy="2125414"/>
              <a:chOff x="1129137" y="1505088"/>
              <a:chExt cx="2890629" cy="2125414"/>
            </a:xfrm>
          </p:grpSpPr>
          <p:grpSp>
            <p:nvGrpSpPr>
              <p:cNvPr id="24" name="グループ化 23"/>
              <p:cNvGrpSpPr/>
              <p:nvPr/>
            </p:nvGrpSpPr>
            <p:grpSpPr>
              <a:xfrm>
                <a:off x="1264835" y="1527002"/>
                <a:ext cx="2754931" cy="2103500"/>
                <a:chOff x="1255310" y="1397346"/>
                <a:chExt cx="2754931" cy="2103500"/>
              </a:xfrm>
            </p:grpSpPr>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310" y="1397346"/>
                  <a:ext cx="2754931" cy="2103500"/>
                </a:xfrm>
                <a:prstGeom prst="rect">
                  <a:avLst/>
                </a:prstGeom>
              </p:spPr>
            </p:pic>
            <p:sp>
              <p:nvSpPr>
                <p:cNvPr id="31" name="円柱 30"/>
                <p:cNvSpPr/>
                <p:nvPr/>
              </p:nvSpPr>
              <p:spPr bwMode="auto">
                <a:xfrm rot="7161039">
                  <a:off x="1678518" y="1743102"/>
                  <a:ext cx="687126" cy="681871"/>
                </a:xfrm>
                <a:prstGeom prst="can">
                  <a:avLst>
                    <a:gd name="adj" fmla="val 48786"/>
                  </a:avLst>
                </a:prstGeom>
                <a:gradFill flip="none" rotWithShape="1">
                  <a:gsLst>
                    <a:gs pos="0">
                      <a:srgbClr val="1606EA">
                        <a:alpha val="66000"/>
                      </a:srgbClr>
                    </a:gs>
                    <a:gs pos="14000">
                      <a:srgbClr val="1606EA"/>
                    </a:gs>
                    <a:gs pos="96000">
                      <a:srgbClr val="FF0000"/>
                    </a:gs>
                    <a:gs pos="50000">
                      <a:schemeClr val="accent1">
                        <a:tint val="44500"/>
                        <a:satMod val="160000"/>
                        <a:alpha val="55000"/>
                      </a:schemeClr>
                    </a:gs>
                  </a:gsLst>
                  <a:lin ang="5400000" scaled="0"/>
                  <a:tileRect/>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5" name="テキスト ボックス 24"/>
              <p:cNvSpPr txBox="1"/>
              <p:nvPr/>
            </p:nvSpPr>
            <p:spPr>
              <a:xfrm rot="389590">
                <a:off x="2475613" y="1505088"/>
                <a:ext cx="1038909" cy="461665"/>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stack</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rot="389590">
                <a:off x="1129137" y="2221253"/>
                <a:ext cx="800669" cy="461665"/>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hot</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rot="389590">
                <a:off x="1591940" y="2502272"/>
                <a:ext cx="715169" cy="461665"/>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cold</a:t>
                </a:r>
                <a:endParaRPr kumimoji="1" lang="ja-JP" altLang="en-US" sz="2400" dirty="0">
                  <a:latin typeface="ＭＳ Ｐゴシック" panose="020B0600070205080204" pitchFamily="50" charset="-128"/>
                  <a:ea typeface="ＭＳ Ｐゴシック" panose="020B0600070205080204" pitchFamily="50" charset="-128"/>
                </a:endParaRPr>
              </a:p>
            </p:txBody>
          </p:sp>
          <p:cxnSp>
            <p:nvCxnSpPr>
              <p:cNvPr id="29" name="直線コネクタ 28"/>
              <p:cNvCxnSpPr>
                <a:stCxn id="25" idx="1"/>
              </p:cNvCxnSpPr>
              <p:nvPr/>
            </p:nvCxnSpPr>
            <p:spPr>
              <a:xfrm rot="389590" flipH="1">
                <a:off x="2074624" y="1654244"/>
                <a:ext cx="385231" cy="35946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rot="1814616">
              <a:off x="7175267" y="2525416"/>
              <a:ext cx="486295" cy="670396"/>
              <a:chOff x="3134175" y="1986357"/>
              <a:chExt cx="486295" cy="670396"/>
            </a:xfrm>
          </p:grpSpPr>
          <p:sp>
            <p:nvSpPr>
              <p:cNvPr id="21" name="月 20"/>
              <p:cNvSpPr/>
              <p:nvPr/>
            </p:nvSpPr>
            <p:spPr>
              <a:xfrm rot="10800000">
                <a:off x="3253647" y="2054010"/>
                <a:ext cx="185548" cy="581313"/>
              </a:xfrm>
              <a:prstGeom prst="moon">
                <a:avLst>
                  <a:gd name="adj" fmla="val 205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月 21"/>
              <p:cNvSpPr/>
              <p:nvPr/>
            </p:nvSpPr>
            <p:spPr>
              <a:xfrm rot="10800000">
                <a:off x="3134175" y="2183097"/>
                <a:ext cx="134203" cy="386149"/>
              </a:xfrm>
              <a:prstGeom prst="moon">
                <a:avLst>
                  <a:gd name="adj" fmla="val 205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月 22"/>
              <p:cNvSpPr/>
              <p:nvPr/>
            </p:nvSpPr>
            <p:spPr>
              <a:xfrm rot="10800000">
                <a:off x="3369683" y="1986357"/>
                <a:ext cx="250787" cy="670396"/>
              </a:xfrm>
              <a:prstGeom prst="moon">
                <a:avLst>
                  <a:gd name="adj" fmla="val 205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 name="スライド番号プレースホルダー 3"/>
          <p:cNvSpPr>
            <a:spLocks noGrp="1"/>
          </p:cNvSpPr>
          <p:nvPr>
            <p:ph type="sldNum" sz="quarter" idx="12"/>
          </p:nvPr>
        </p:nvSpPr>
        <p:spPr/>
        <p:txBody>
          <a:bodyPr/>
          <a:lstStyle/>
          <a:p>
            <a:fld id="{83A4A71D-13BE-49C6-940E-D5126EBDF953}" type="slidenum">
              <a:rPr kumimoji="1" lang="ja-JP" altLang="en-US" smtClean="0"/>
              <a:t>2</a:t>
            </a:fld>
            <a:endParaRPr kumimoji="1" lang="ja-JP" altLang="en-US"/>
          </a:p>
        </p:txBody>
      </p:sp>
    </p:spTree>
    <p:extLst>
      <p:ext uri="{BB962C8B-B14F-4D97-AF65-F5344CB8AC3E}">
        <p14:creationId xmlns:p14="http://schemas.microsoft.com/office/powerpoint/2010/main" val="378764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716" y="1512907"/>
            <a:ext cx="8162554" cy="3832185"/>
          </a:xfrm>
          <a:prstGeom prst="rect">
            <a:avLst/>
          </a:prstGeom>
        </p:spPr>
      </p:pic>
      <p:sp>
        <p:nvSpPr>
          <p:cNvPr id="4" name="テキスト ボックス 3"/>
          <p:cNvSpPr txBox="1"/>
          <p:nvPr/>
        </p:nvSpPr>
        <p:spPr>
          <a:xfrm>
            <a:off x="117695" y="117559"/>
            <a:ext cx="8563563" cy="1077218"/>
          </a:xfrm>
          <a:prstGeom prst="rect">
            <a:avLst/>
          </a:prstGeom>
          <a:noFill/>
        </p:spPr>
        <p:txBody>
          <a:bodyPr wrap="none" rtlCol="0">
            <a:spAutoFit/>
          </a:bodyPr>
          <a:lstStyle/>
          <a:p>
            <a:r>
              <a:rPr lang="ja-JP" altLang="en-US" sz="3200" b="1" u="sng" dirty="0"/>
              <a:t>実験結果：</a:t>
            </a:r>
            <a:r>
              <a:rPr lang="en-US" altLang="ja-JP" sz="3200" b="1" u="sng" dirty="0"/>
              <a:t>g11</a:t>
            </a:r>
          </a:p>
          <a:p>
            <a:r>
              <a:rPr lang="en-US" altLang="ja-JP" sz="3200" b="1" dirty="0"/>
              <a:t>		</a:t>
            </a:r>
            <a:r>
              <a:rPr lang="en-US" altLang="ja-JP" sz="3200" b="1" u="sng" dirty="0"/>
              <a:t>(</a:t>
            </a:r>
            <a:r>
              <a:rPr lang="ja-JP" altLang="en-US" sz="3200" b="1" u="sng" dirty="0"/>
              <a:t>高温側の管を無限長と模擬した場合</a:t>
            </a:r>
            <a:r>
              <a:rPr lang="en-US" altLang="ja-JP" sz="3200" b="1" u="sng" dirty="0"/>
              <a:t>)</a:t>
            </a:r>
            <a:endParaRPr lang="ja-JP" altLang="en-US" sz="3200" b="1" u="sng" dirty="0"/>
          </a:p>
        </p:txBody>
      </p:sp>
      <p:sp>
        <p:nvSpPr>
          <p:cNvPr id="27" name="テキスト ボックス 26"/>
          <p:cNvSpPr txBox="1"/>
          <p:nvPr/>
        </p:nvSpPr>
        <p:spPr>
          <a:xfrm>
            <a:off x="1435975" y="5593237"/>
            <a:ext cx="8296903" cy="523220"/>
          </a:xfrm>
          <a:prstGeom prst="rect">
            <a:avLst/>
          </a:prstGeom>
          <a:noFill/>
        </p:spPr>
        <p:txBody>
          <a:bodyPr wrap="square" rtlCol="0">
            <a:spAutoFit/>
          </a:bodyPr>
          <a:lstStyle/>
          <a:p>
            <a:r>
              <a:rPr lang="en-US" altLang="ja-JP" sz="2800" dirty="0"/>
              <a:t>50Hz</a:t>
            </a:r>
            <a:r>
              <a:rPr lang="ja-JP" altLang="en-US" sz="2800" dirty="0"/>
              <a:t>以上の帯域では定性的に一致している</a:t>
            </a:r>
          </a:p>
        </p:txBody>
      </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20</a:t>
            </a:fld>
            <a:endParaRPr kumimoji="1" lang="ja-JP" altLang="en-US"/>
          </a:p>
        </p:txBody>
      </p:sp>
    </p:spTree>
    <p:extLst>
      <p:ext uri="{BB962C8B-B14F-4D97-AF65-F5344CB8AC3E}">
        <p14:creationId xmlns:p14="http://schemas.microsoft.com/office/powerpoint/2010/main" val="236541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図 18"/>
          <p:cNvPicPr>
            <a:picLocks noChangeAspect="1"/>
          </p:cNvPicPr>
          <p:nvPr/>
        </p:nvPicPr>
        <p:blipFill>
          <a:blip r:embed="rId2"/>
          <a:stretch>
            <a:fillRect/>
          </a:stretch>
        </p:blipFill>
        <p:spPr>
          <a:xfrm>
            <a:off x="624449" y="1242198"/>
            <a:ext cx="7893526" cy="3957330"/>
          </a:xfrm>
          <a:prstGeom prst="rect">
            <a:avLst/>
          </a:prstGeom>
        </p:spPr>
      </p:pic>
      <p:cxnSp>
        <p:nvCxnSpPr>
          <p:cNvPr id="22" name="直線コネクタ 21"/>
          <p:cNvCxnSpPr>
            <a:cxnSpLocks/>
          </p:cNvCxnSpPr>
          <p:nvPr/>
        </p:nvCxnSpPr>
        <p:spPr>
          <a:xfrm flipH="1">
            <a:off x="4328377" y="3498196"/>
            <a:ext cx="485670" cy="998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342458" y="3619204"/>
            <a:ext cx="1338828" cy="369332"/>
          </a:xfrm>
          <a:prstGeom prst="rect">
            <a:avLst/>
          </a:prstGeom>
          <a:noFill/>
        </p:spPr>
        <p:txBody>
          <a:bodyPr wrap="none" rtlCol="0">
            <a:spAutoFit/>
          </a:bodyPr>
          <a:lstStyle/>
          <a:p>
            <a:r>
              <a:rPr kumimoji="1" lang="ja-JP" altLang="en-US" dirty="0"/>
              <a:t>振幅依存性</a:t>
            </a:r>
          </a:p>
        </p:txBody>
      </p:sp>
      <p:sp>
        <p:nvSpPr>
          <p:cNvPr id="27" name="テキスト ボックス 26"/>
          <p:cNvSpPr txBox="1"/>
          <p:nvPr/>
        </p:nvSpPr>
        <p:spPr>
          <a:xfrm>
            <a:off x="838631" y="5300886"/>
            <a:ext cx="8534826" cy="954107"/>
          </a:xfrm>
          <a:prstGeom prst="rect">
            <a:avLst/>
          </a:prstGeom>
          <a:noFill/>
        </p:spPr>
        <p:txBody>
          <a:bodyPr wrap="square" rtlCol="0">
            <a:spAutoFit/>
          </a:bodyPr>
          <a:lstStyle/>
          <a:p>
            <a:r>
              <a:rPr lang="ja-JP" altLang="en-US" sz="2800" dirty="0"/>
              <a:t>目標圧力</a:t>
            </a:r>
            <a:r>
              <a:rPr lang="en-US" altLang="ja-JP" sz="2800" dirty="0"/>
              <a:t>1000Pa</a:t>
            </a:r>
            <a:r>
              <a:rPr lang="ja-JP" altLang="en-US" sz="2800" dirty="0"/>
              <a:t>において，</a:t>
            </a:r>
            <a:endParaRPr lang="en-US" altLang="ja-JP" sz="2800" dirty="0"/>
          </a:p>
          <a:p>
            <a:r>
              <a:rPr lang="ja-JP" altLang="en-US" sz="2800" dirty="0"/>
              <a:t>圧力振幅が大きくなるとゲインが下がる振幅依存性</a:t>
            </a:r>
            <a:endParaRPr lang="en-US" altLang="ja-JP" sz="2800" dirty="0"/>
          </a:p>
        </p:txBody>
      </p:sp>
      <p:sp>
        <p:nvSpPr>
          <p:cNvPr id="13" name="テキスト ボックス 12"/>
          <p:cNvSpPr txBox="1"/>
          <p:nvPr/>
        </p:nvSpPr>
        <p:spPr>
          <a:xfrm>
            <a:off x="117695" y="117559"/>
            <a:ext cx="8563563" cy="1077218"/>
          </a:xfrm>
          <a:prstGeom prst="rect">
            <a:avLst/>
          </a:prstGeom>
          <a:noFill/>
        </p:spPr>
        <p:txBody>
          <a:bodyPr wrap="none" rtlCol="0">
            <a:spAutoFit/>
          </a:bodyPr>
          <a:lstStyle/>
          <a:p>
            <a:r>
              <a:rPr lang="ja-JP" altLang="en-US" sz="3200" b="1" u="sng" dirty="0"/>
              <a:t>実験結果：</a:t>
            </a:r>
            <a:r>
              <a:rPr lang="en-US" altLang="ja-JP" sz="3200" b="1" u="sng" dirty="0"/>
              <a:t>g21</a:t>
            </a:r>
          </a:p>
          <a:p>
            <a:r>
              <a:rPr lang="en-US" altLang="ja-JP" sz="3200" b="1" dirty="0"/>
              <a:t>		</a:t>
            </a:r>
            <a:r>
              <a:rPr lang="en-US" altLang="ja-JP" sz="3200" b="1" u="sng" dirty="0"/>
              <a:t>(</a:t>
            </a:r>
            <a:r>
              <a:rPr lang="ja-JP" altLang="en-US" sz="3200" b="1" u="sng" dirty="0"/>
              <a:t>高温側の管を無限長と模擬した場合</a:t>
            </a:r>
            <a:r>
              <a:rPr lang="en-US" altLang="ja-JP" sz="3200" b="1" u="sng" dirty="0"/>
              <a:t>)</a:t>
            </a:r>
            <a:endParaRPr lang="ja-JP" altLang="en-US" sz="3200" b="1" u="sng" dirty="0"/>
          </a:p>
        </p:txBody>
      </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21</a:t>
            </a:fld>
            <a:endParaRPr kumimoji="1" lang="ja-JP" altLang="en-US"/>
          </a:p>
        </p:txBody>
      </p:sp>
    </p:spTree>
    <p:extLst>
      <p:ext uri="{BB962C8B-B14F-4D97-AF65-F5344CB8AC3E}">
        <p14:creationId xmlns:p14="http://schemas.microsoft.com/office/powerpoint/2010/main" val="273100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117695" y="117559"/>
            <a:ext cx="8624477" cy="2062103"/>
          </a:xfrm>
          <a:prstGeom prst="rect">
            <a:avLst/>
          </a:prstGeom>
          <a:noFill/>
        </p:spPr>
        <p:txBody>
          <a:bodyPr wrap="none" rtlCol="0">
            <a:spAutoFit/>
          </a:bodyPr>
          <a:lstStyle/>
          <a:p>
            <a:r>
              <a:rPr lang="ja-JP" altLang="en-US" sz="3200" b="1" u="sng" dirty="0"/>
              <a:t>実験結果：</a:t>
            </a:r>
            <a:r>
              <a:rPr lang="en-US" altLang="ja-JP" sz="3200" b="1" u="sng" dirty="0"/>
              <a:t>P</a:t>
            </a:r>
            <a:r>
              <a:rPr lang="ja-JP" altLang="en-US" sz="3200" b="1" u="sng" dirty="0" err="1"/>
              <a:t>ｃ</a:t>
            </a:r>
            <a:r>
              <a:rPr lang="en-US" altLang="ja-JP" sz="3200" b="1" u="sng" dirty="0"/>
              <a:t>2*</a:t>
            </a:r>
            <a:r>
              <a:rPr lang="ja-JP" altLang="en-US" sz="3200" b="1" u="sng" dirty="0"/>
              <a:t>を目標圧力とした定常発振制御</a:t>
            </a:r>
            <a:endParaRPr lang="en-US" altLang="ja-JP" sz="3200" b="1" u="sng" dirty="0"/>
          </a:p>
          <a:p>
            <a:r>
              <a:rPr lang="ja-JP" altLang="en-US" sz="3200" b="1" dirty="0"/>
              <a:t>　　　　　　　</a:t>
            </a:r>
            <a:r>
              <a:rPr lang="en-US" altLang="ja-JP" sz="3200" b="1" u="sng" dirty="0"/>
              <a:t>(</a:t>
            </a:r>
            <a:r>
              <a:rPr lang="ja-JP" altLang="en-US" sz="3200" b="1" u="sng" dirty="0"/>
              <a:t>低温側の管を無限長と模擬した場合</a:t>
            </a:r>
            <a:r>
              <a:rPr lang="en-US" altLang="ja-JP" sz="3200" b="1" u="sng" dirty="0"/>
              <a:t>)</a:t>
            </a:r>
            <a:endParaRPr lang="ja-JP" altLang="en-US" sz="3200" b="1" u="sng" dirty="0"/>
          </a:p>
          <a:p>
            <a:endParaRPr lang="ja-JP" altLang="en-US" sz="3200" dirty="0"/>
          </a:p>
          <a:p>
            <a:endParaRPr lang="ja-JP" altLang="en-US" sz="3200" dirty="0"/>
          </a:p>
        </p:txBody>
      </p:sp>
      <p:pic>
        <p:nvPicPr>
          <p:cNvPr id="3" name="図 2"/>
          <p:cNvPicPr>
            <a:picLocks noChangeAspect="1"/>
          </p:cNvPicPr>
          <p:nvPr/>
        </p:nvPicPr>
        <p:blipFill>
          <a:blip r:embed="rId2"/>
          <a:stretch>
            <a:fillRect/>
          </a:stretch>
        </p:blipFill>
        <p:spPr>
          <a:xfrm>
            <a:off x="356190" y="1286734"/>
            <a:ext cx="8431619" cy="4607952"/>
          </a:xfrm>
          <a:prstGeom prst="rect">
            <a:avLst/>
          </a:prstGeom>
        </p:spPr>
      </p:pic>
      <p:sp>
        <p:nvSpPr>
          <p:cNvPr id="5" name="正方形/長方形 4"/>
          <p:cNvSpPr/>
          <p:nvPr/>
        </p:nvSpPr>
        <p:spPr>
          <a:xfrm>
            <a:off x="995082" y="5993298"/>
            <a:ext cx="8236762" cy="461665"/>
          </a:xfrm>
          <a:prstGeom prst="rect">
            <a:avLst/>
          </a:prstGeom>
        </p:spPr>
        <p:txBody>
          <a:bodyPr wrap="square">
            <a:spAutoFit/>
          </a:bodyPr>
          <a:lstStyle/>
          <a:p>
            <a:r>
              <a:rPr lang="en-US" altLang="ja-JP" sz="2400" dirty="0">
                <a:latin typeface="Cambria Math" panose="02040503050406030204" pitchFamily="18" charset="0"/>
              </a:rPr>
              <a:t>50~55Hz</a:t>
            </a:r>
            <a:r>
              <a:rPr lang="ja-JP" altLang="en-US" sz="2400" dirty="0">
                <a:latin typeface="Cambria Math" panose="02040503050406030204" pitchFamily="18" charset="0"/>
              </a:rPr>
              <a:t>以上の帯域において，定常発振制御が行えている</a:t>
            </a:r>
          </a:p>
        </p:txBody>
      </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22</a:t>
            </a:fld>
            <a:endParaRPr kumimoji="1" lang="ja-JP" altLang="en-US"/>
          </a:p>
        </p:txBody>
      </p:sp>
    </p:spTree>
    <p:extLst>
      <p:ext uri="{BB962C8B-B14F-4D97-AF65-F5344CB8AC3E}">
        <p14:creationId xmlns:p14="http://schemas.microsoft.com/office/powerpoint/2010/main" val="182088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143989" y="1211583"/>
            <a:ext cx="7616969" cy="4095310"/>
          </a:xfrm>
          <a:prstGeom prst="rect">
            <a:avLst/>
          </a:prstGeom>
        </p:spPr>
      </p:pic>
      <mc:AlternateContent xmlns:mc="http://schemas.openxmlformats.org/markup-compatibility/2006" xmlns:a14="http://schemas.microsoft.com/office/drawing/2010/main">
        <mc:Choice Requires="a14">
          <p:sp>
            <p:nvSpPr>
              <p:cNvPr id="10" name="テキスト ボックス 9"/>
              <p:cNvSpPr txBox="1"/>
              <p:nvPr/>
            </p:nvSpPr>
            <p:spPr>
              <a:xfrm>
                <a:off x="2541145" y="5126085"/>
                <a:ext cx="9891009" cy="1995483"/>
              </a:xfrm>
              <a:prstGeom prst="rect">
                <a:avLst/>
              </a:prstGeom>
              <a:noFill/>
            </p:spPr>
            <p:txBody>
              <a:bodyPr wrap="square" rtlCol="0">
                <a:spAutoFit/>
              </a:bodyPr>
              <a:lstStyle/>
              <a:p>
                <a:r>
                  <a:rPr kumimoji="1" lang="ja-JP" altLang="en-US" sz="2400" dirty="0"/>
                  <a:t>低音側を無限長と模擬</a:t>
                </a:r>
                <a:r>
                  <a:rPr lang="en-US" altLang="ja-JP" sz="2400" dirty="0"/>
                  <a:t>(pc2*=300</a:t>
                </a:r>
                <a:r>
                  <a:rPr lang="en-US" altLang="ja-JP" sz="2400" dirty="0">
                    <a:latin typeface="Cambria" panose="02040503050406030204" pitchFamily="18" charset="0"/>
                    <a:ea typeface="Cambria" panose="02040503050406030204" pitchFamily="18" charset="0"/>
                  </a:rPr>
                  <a:t>Pa</a:t>
                </a:r>
                <a:r>
                  <a:rPr lang="en-US" altLang="ja-JP" sz="2400" dirty="0"/>
                  <a:t>)</a:t>
                </a:r>
                <a:endParaRPr kumimoji="1" lang="en-US" altLang="ja-JP" sz="2400" dirty="0"/>
              </a:p>
              <a:p>
                <a:r>
                  <a:rPr kumimoji="1" lang="ja-JP" altLang="en-US" sz="2400" dirty="0"/>
                  <a:t>→</a:t>
                </a:r>
                <a14:m>
                  <m:oMath xmlns:m="http://schemas.openxmlformats.org/officeDocument/2006/math">
                    <m:acc>
                      <m:accPr>
                        <m:chr m:val="̃"/>
                        <m:ctrlPr>
                          <a:rPr lang="ja-JP" altLang="en-US" sz="2400" i="1">
                            <a:latin typeface="Cambria Math" panose="02040503050406030204" pitchFamily="18" charset="0"/>
                          </a:rPr>
                        </m:ctrlPr>
                      </m:accPr>
                      <m:e>
                        <m:sSub>
                          <m:sSubPr>
                            <m:ctrlPr>
                              <a:rPr lang="en-US" altLang="ja-JP" sz="2400" i="1">
                                <a:latin typeface="Cambria Math" panose="02040503050406030204" pitchFamily="18" charset="0"/>
                              </a:rPr>
                            </m:ctrlPr>
                          </m:sSubPr>
                          <m:e>
                            <m:r>
                              <m:rPr>
                                <m:sty m:val="p"/>
                              </m:rPr>
                              <a:rPr lang="en-US" altLang="ja-JP" sz="2400" i="1" smtClean="0">
                                <a:latin typeface="Cambria Math" panose="02040503050406030204" pitchFamily="18" charset="0"/>
                              </a:rPr>
                              <m:t>B</m:t>
                            </m:r>
                          </m:e>
                          <m:sub>
                            <m:r>
                              <a:rPr lang="en-US" altLang="ja-JP" sz="2400" i="1" smtClean="0">
                                <a:latin typeface="Cambria Math" panose="02040503050406030204" pitchFamily="18" charset="0"/>
                              </a:rPr>
                              <m:t>2</m:t>
                            </m:r>
                          </m:sub>
                        </m:sSub>
                      </m:e>
                    </m:acc>
                    <m:r>
                      <a:rPr lang="ja-JP" altLang="en-US" sz="2400" i="1">
                        <a:latin typeface="Cambria Math" panose="02040503050406030204" pitchFamily="18" charset="0"/>
                      </a:rPr>
                      <m:t>の</m:t>
                    </m:r>
                  </m:oMath>
                </a14:m>
                <a:r>
                  <a:rPr lang="ja-JP" altLang="en-US" sz="2400" dirty="0"/>
                  <a:t>低減が目的</a:t>
                </a:r>
                <a:endParaRPr lang="en-US" altLang="ja-JP" sz="2400" dirty="0"/>
              </a:p>
              <a:p>
                <a:r>
                  <a:rPr lang="ja-JP" altLang="en-US" sz="2400" dirty="0">
                    <a:latin typeface="Cambria Math" panose="02040503050406030204" pitchFamily="18" charset="0"/>
                  </a:rPr>
                  <a:t>一番小さいものは </a:t>
                </a:r>
                <a:r>
                  <a:rPr lang="en-US" altLang="ja-JP" sz="2400" dirty="0">
                    <a:latin typeface="Cambria Math" panose="02040503050406030204" pitchFamily="18" charset="0"/>
                    <a:ea typeface="Cambria Math" panose="02040503050406030204" pitchFamily="18" charset="0"/>
                  </a:rPr>
                  <a:t>|</a:t>
                </a:r>
                <a14:m>
                  <m:oMath xmlns:m="http://schemas.openxmlformats.org/officeDocument/2006/math">
                    <m:acc>
                      <m:accPr>
                        <m:chr m:val="̃"/>
                        <m:ctrlPr>
                          <a:rPr lang="en-US" altLang="ja-JP" sz="2400" i="1">
                            <a:latin typeface="Cambria Math" panose="02040503050406030204" pitchFamily="18" charset="0"/>
                            <a:ea typeface="Cambria Math" panose="02040503050406030204" pitchFamily="18" charset="0"/>
                          </a:rPr>
                        </m:ctrlPr>
                      </m:accPr>
                      <m:e>
                        <m:sSub>
                          <m:sSubPr>
                            <m:ctrlPr>
                              <a:rPr lang="en-US" altLang="ja-JP" sz="2400" i="1">
                                <a:latin typeface="Cambria Math" panose="02040503050406030204" pitchFamily="18" charset="0"/>
                                <a:ea typeface="Cambria Math" panose="02040503050406030204" pitchFamily="18" charset="0"/>
                              </a:rPr>
                            </m:ctrlPr>
                          </m:sSubPr>
                          <m:e>
                            <m:r>
                              <m:rPr>
                                <m:sty m:val="p"/>
                              </m:rPr>
                              <a:rPr lang="en-US" altLang="ja-JP" sz="2400" i="1">
                                <a:latin typeface="Cambria Math" panose="02040503050406030204" pitchFamily="18" charset="0"/>
                                <a:ea typeface="Cambria Math" panose="02040503050406030204" pitchFamily="18" charset="0"/>
                              </a:rPr>
                              <m:t>B</m:t>
                            </m:r>
                          </m:e>
                          <m:sub>
                            <m:r>
                              <a:rPr lang="en-US" altLang="ja-JP" sz="2400" i="1">
                                <a:latin typeface="Cambria Math" panose="02040503050406030204" pitchFamily="18" charset="0"/>
                                <a:ea typeface="Cambria Math" panose="02040503050406030204" pitchFamily="18" charset="0"/>
                              </a:rPr>
                              <m:t>2</m:t>
                            </m:r>
                          </m:sub>
                        </m:sSub>
                      </m:e>
                    </m:acc>
                  </m:oMath>
                </a14:m>
                <a:r>
                  <a:rPr lang="en-US" altLang="ja-JP" sz="2400" dirty="0">
                    <a:latin typeface="Cambria Math" panose="02040503050406030204" pitchFamily="18" charset="0"/>
                    <a:ea typeface="Cambria Math" panose="02040503050406030204" pitchFamily="18" charset="0"/>
                  </a:rPr>
                  <a:t>|</a:t>
                </a:r>
              </a:p>
              <a:p>
                <a:r>
                  <a:rPr lang="ja-JP" altLang="en-US" sz="2400" dirty="0">
                    <a:latin typeface="Cambria Math" panose="02040503050406030204" pitchFamily="18" charset="0"/>
                  </a:rPr>
                  <a:t>目標値が別の場合も同様の傾向</a:t>
                </a:r>
              </a:p>
              <a:p>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541145" y="5126085"/>
                <a:ext cx="9891009" cy="1995483"/>
              </a:xfrm>
              <a:prstGeom prst="rect">
                <a:avLst/>
              </a:prstGeom>
              <a:blipFill>
                <a:blip r:embed="rId3"/>
                <a:stretch>
                  <a:fillRect l="-986" t="-3670"/>
                </a:stretch>
              </a:blipFill>
            </p:spPr>
            <p:txBody>
              <a:bodyPr/>
              <a:lstStyle/>
              <a:p>
                <a:r>
                  <a:rPr lang="ja-JP" altLang="en-US">
                    <a:noFill/>
                  </a:rPr>
                  <a:t> </a:t>
                </a:r>
              </a:p>
            </p:txBody>
          </p:sp>
        </mc:Fallback>
      </mc:AlternateContent>
      <p:sp>
        <p:nvSpPr>
          <p:cNvPr id="11" name="テキスト ボックス 10"/>
          <p:cNvSpPr txBox="1"/>
          <p:nvPr/>
        </p:nvSpPr>
        <p:spPr>
          <a:xfrm>
            <a:off x="117695" y="117559"/>
            <a:ext cx="9318577" cy="1569660"/>
          </a:xfrm>
          <a:prstGeom prst="rect">
            <a:avLst/>
          </a:prstGeom>
          <a:noFill/>
        </p:spPr>
        <p:txBody>
          <a:bodyPr wrap="none" rtlCol="0">
            <a:spAutoFit/>
          </a:bodyPr>
          <a:lstStyle/>
          <a:p>
            <a:r>
              <a:rPr lang="ja-JP" altLang="en-US" sz="3200" b="1" u="sng" dirty="0"/>
              <a:t>実験結果：一方の反射を低減させることの効果検証</a:t>
            </a:r>
            <a:endParaRPr lang="en-US" altLang="ja-JP" sz="3200" b="1" u="sng" dirty="0"/>
          </a:p>
          <a:p>
            <a:r>
              <a:rPr lang="en-US" altLang="ja-JP" sz="3200" b="1" dirty="0"/>
              <a:t>		</a:t>
            </a:r>
            <a:r>
              <a:rPr lang="en-US" altLang="ja-JP" sz="3200" b="1" u="sng" dirty="0"/>
              <a:t>(</a:t>
            </a:r>
            <a:r>
              <a:rPr lang="ja-JP" altLang="en-US" sz="3200" b="1" u="sng" dirty="0"/>
              <a:t>低温側の管を無限長と模擬した場合</a:t>
            </a:r>
            <a:r>
              <a:rPr lang="en-US" altLang="ja-JP" sz="3200" b="1" u="sng" dirty="0"/>
              <a:t>)</a:t>
            </a:r>
            <a:endParaRPr lang="ja-JP" altLang="en-US" sz="3200" b="1" u="sng" dirty="0"/>
          </a:p>
          <a:p>
            <a:endParaRPr lang="en-US" altLang="ja-JP" sz="3200" b="1" u="sng" dirty="0"/>
          </a:p>
        </p:txBody>
      </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23</a:t>
            </a:fld>
            <a:endParaRPr kumimoji="1" lang="ja-JP" altLang="en-US"/>
          </a:p>
        </p:txBody>
      </p:sp>
    </p:spTree>
    <p:extLst>
      <p:ext uri="{BB962C8B-B14F-4D97-AF65-F5344CB8AC3E}">
        <p14:creationId xmlns:p14="http://schemas.microsoft.com/office/powerpoint/2010/main" val="1904343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26505" y="1303581"/>
            <a:ext cx="7942329" cy="4351783"/>
          </a:xfrm>
          <a:prstGeom prst="rect">
            <a:avLst/>
          </a:prstGeom>
        </p:spPr>
      </p:pic>
      <p:sp>
        <p:nvSpPr>
          <p:cNvPr id="9" name="テキスト ボックス 8"/>
          <p:cNvSpPr txBox="1"/>
          <p:nvPr/>
        </p:nvSpPr>
        <p:spPr>
          <a:xfrm>
            <a:off x="117695" y="117559"/>
            <a:ext cx="8563563" cy="1077218"/>
          </a:xfrm>
          <a:prstGeom prst="rect">
            <a:avLst/>
          </a:prstGeom>
          <a:noFill/>
        </p:spPr>
        <p:txBody>
          <a:bodyPr wrap="none" rtlCol="0">
            <a:spAutoFit/>
          </a:bodyPr>
          <a:lstStyle/>
          <a:p>
            <a:r>
              <a:rPr lang="ja-JP" altLang="en-US" sz="3200" b="1" u="sng" dirty="0"/>
              <a:t>実験結果：</a:t>
            </a:r>
            <a:r>
              <a:rPr lang="en-US" altLang="ja-JP" sz="3200" b="1" u="sng" dirty="0"/>
              <a:t>g12</a:t>
            </a:r>
          </a:p>
          <a:p>
            <a:r>
              <a:rPr lang="en-US" altLang="ja-JP" sz="3200" b="1" dirty="0"/>
              <a:t>		</a:t>
            </a:r>
            <a:r>
              <a:rPr lang="en-US" altLang="ja-JP" sz="3200" b="1" u="sng" dirty="0"/>
              <a:t>(</a:t>
            </a:r>
            <a:r>
              <a:rPr lang="ja-JP" altLang="en-US" sz="3200" b="1" u="sng" dirty="0"/>
              <a:t>低温側の管を無限長と模擬した場合</a:t>
            </a:r>
            <a:r>
              <a:rPr lang="en-US" altLang="ja-JP" sz="3200" b="1" u="sng" dirty="0"/>
              <a:t>)</a:t>
            </a:r>
            <a:endParaRPr lang="ja-JP" altLang="en-US" sz="3200" b="1" u="sng" dirty="0"/>
          </a:p>
        </p:txBody>
      </p:sp>
      <p:sp>
        <p:nvSpPr>
          <p:cNvPr id="11" name="正方形/長方形 10"/>
          <p:cNvSpPr/>
          <p:nvPr/>
        </p:nvSpPr>
        <p:spPr>
          <a:xfrm>
            <a:off x="2437317" y="5655364"/>
            <a:ext cx="6997146" cy="830997"/>
          </a:xfrm>
          <a:prstGeom prst="rect">
            <a:avLst/>
          </a:prstGeom>
        </p:spPr>
        <p:txBody>
          <a:bodyPr wrap="square">
            <a:spAutoFit/>
          </a:bodyPr>
          <a:lstStyle/>
          <a:p>
            <a:r>
              <a:rPr lang="ja-JP" altLang="en-US" sz="2400" dirty="0">
                <a:latin typeface="Cambria Math" panose="02040503050406030204" pitchFamily="18" charset="0"/>
              </a:rPr>
              <a:t>定性的に一致</a:t>
            </a:r>
            <a:endParaRPr lang="en-US" altLang="ja-JP" sz="2400" dirty="0">
              <a:latin typeface="Cambria Math" panose="02040503050406030204" pitchFamily="18" charset="0"/>
            </a:endParaRPr>
          </a:p>
          <a:p>
            <a:r>
              <a:rPr lang="ja-JP" altLang="en-US" sz="2400" dirty="0">
                <a:latin typeface="Cambria Math" panose="02040503050406030204" pitchFamily="18" charset="0"/>
              </a:rPr>
              <a:t>→明確な振幅依存性は見られない</a:t>
            </a:r>
          </a:p>
        </p:txBody>
      </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24</a:t>
            </a:fld>
            <a:endParaRPr kumimoji="1" lang="ja-JP" altLang="en-US"/>
          </a:p>
        </p:txBody>
      </p:sp>
    </p:spTree>
    <p:extLst>
      <p:ext uri="{BB962C8B-B14F-4D97-AF65-F5344CB8AC3E}">
        <p14:creationId xmlns:p14="http://schemas.microsoft.com/office/powerpoint/2010/main" val="50176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981430" y="1346422"/>
            <a:ext cx="7501349" cy="4110161"/>
          </a:xfrm>
          <a:prstGeom prst="rect">
            <a:avLst/>
          </a:prstGeom>
        </p:spPr>
      </p:pic>
      <p:sp>
        <p:nvSpPr>
          <p:cNvPr id="7" name="円/楕円 6"/>
          <p:cNvSpPr/>
          <p:nvPr/>
        </p:nvSpPr>
        <p:spPr>
          <a:xfrm>
            <a:off x="6262140" y="1664315"/>
            <a:ext cx="1470504" cy="1617759"/>
          </a:xfrm>
          <a:prstGeom prst="ellipse">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393816" y="3386178"/>
            <a:ext cx="1338828" cy="369332"/>
          </a:xfrm>
          <a:prstGeom prst="rect">
            <a:avLst/>
          </a:prstGeom>
          <a:noFill/>
        </p:spPr>
        <p:txBody>
          <a:bodyPr wrap="none" rtlCol="0">
            <a:spAutoFit/>
          </a:bodyPr>
          <a:lstStyle/>
          <a:p>
            <a:r>
              <a:rPr kumimoji="1" lang="ja-JP" altLang="en-US" dirty="0"/>
              <a:t>振幅依存性</a:t>
            </a:r>
          </a:p>
        </p:txBody>
      </p:sp>
      <p:sp>
        <p:nvSpPr>
          <p:cNvPr id="9" name="テキスト ボックス 8"/>
          <p:cNvSpPr txBox="1"/>
          <p:nvPr/>
        </p:nvSpPr>
        <p:spPr>
          <a:xfrm>
            <a:off x="117695" y="117559"/>
            <a:ext cx="8563563" cy="1077218"/>
          </a:xfrm>
          <a:prstGeom prst="rect">
            <a:avLst/>
          </a:prstGeom>
          <a:noFill/>
        </p:spPr>
        <p:txBody>
          <a:bodyPr wrap="none" rtlCol="0">
            <a:spAutoFit/>
          </a:bodyPr>
          <a:lstStyle/>
          <a:p>
            <a:r>
              <a:rPr lang="ja-JP" altLang="en-US" sz="3200" b="1" u="sng" dirty="0"/>
              <a:t>実験結果：</a:t>
            </a:r>
            <a:r>
              <a:rPr lang="en-US" altLang="ja-JP" sz="3200" b="1" u="sng" dirty="0"/>
              <a:t>g22</a:t>
            </a:r>
          </a:p>
          <a:p>
            <a:r>
              <a:rPr lang="en-US" altLang="ja-JP" sz="3200" b="1" dirty="0"/>
              <a:t>		</a:t>
            </a:r>
            <a:r>
              <a:rPr lang="en-US" altLang="ja-JP" sz="3200" b="1" u="sng" dirty="0"/>
              <a:t>(</a:t>
            </a:r>
            <a:r>
              <a:rPr lang="ja-JP" altLang="en-US" sz="3200" b="1" u="sng" dirty="0"/>
              <a:t>低温側の管を無限長と模擬した場合</a:t>
            </a:r>
            <a:r>
              <a:rPr lang="en-US" altLang="ja-JP" sz="3200" b="1" u="sng" dirty="0"/>
              <a:t>)</a:t>
            </a:r>
            <a:endParaRPr lang="ja-JP" altLang="en-US" sz="3200" b="1" u="sng" dirty="0"/>
          </a:p>
        </p:txBody>
      </p:sp>
      <p:sp>
        <p:nvSpPr>
          <p:cNvPr id="10" name="テキスト ボックス 9"/>
          <p:cNvSpPr txBox="1"/>
          <p:nvPr/>
        </p:nvSpPr>
        <p:spPr>
          <a:xfrm>
            <a:off x="1122079" y="5560687"/>
            <a:ext cx="7759576" cy="830997"/>
          </a:xfrm>
          <a:prstGeom prst="rect">
            <a:avLst/>
          </a:prstGeom>
          <a:noFill/>
        </p:spPr>
        <p:txBody>
          <a:bodyPr wrap="square" rtlCol="0">
            <a:spAutoFit/>
          </a:bodyPr>
          <a:lstStyle/>
          <a:p>
            <a:r>
              <a:rPr lang="ja-JP" altLang="en-US" sz="2400" dirty="0"/>
              <a:t>定常発振制御ができている範囲で，</a:t>
            </a:r>
            <a:endParaRPr lang="en-US" altLang="ja-JP" sz="2400" dirty="0"/>
          </a:p>
          <a:p>
            <a:r>
              <a:rPr lang="ja-JP" altLang="en-US" sz="2400" dirty="0"/>
              <a:t>圧力振幅が大きくなるとゲインが下がる振幅依存性</a:t>
            </a:r>
            <a:endParaRPr lang="en-US" altLang="ja-JP" sz="2400" dirty="0"/>
          </a:p>
        </p:txBody>
      </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25</a:t>
            </a:fld>
            <a:endParaRPr kumimoji="1" lang="ja-JP" altLang="en-US"/>
          </a:p>
        </p:txBody>
      </p:sp>
    </p:spTree>
    <p:extLst>
      <p:ext uri="{BB962C8B-B14F-4D97-AF65-F5344CB8AC3E}">
        <p14:creationId xmlns:p14="http://schemas.microsoft.com/office/powerpoint/2010/main" val="187986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0" y="75752"/>
            <a:ext cx="9921363" cy="584775"/>
          </a:xfrm>
          <a:prstGeom prst="rect">
            <a:avLst/>
          </a:prstGeom>
          <a:noFill/>
        </p:spPr>
        <p:txBody>
          <a:bodyPr wrap="square" rtlCol="0">
            <a:spAutoFit/>
          </a:bodyPr>
          <a:lstStyle/>
          <a:p>
            <a:r>
              <a:rPr lang="ja-JP" altLang="en-US" sz="3200" b="1" u="sng" dirty="0"/>
              <a:t>熱音響コア部</a:t>
            </a:r>
            <a:r>
              <a:rPr lang="en-US" altLang="ja-JP" sz="3200" b="1" i="1" u="sng" dirty="0">
                <a:latin typeface="Cambria Math" panose="02040503050406030204" pitchFamily="18" charset="0"/>
                <a:ea typeface="Cambria Math" panose="02040503050406030204" pitchFamily="18" charset="0"/>
              </a:rPr>
              <a:t>G </a:t>
            </a:r>
            <a:r>
              <a:rPr lang="ja-JP" altLang="en-US" sz="3200" b="1" u="sng" dirty="0"/>
              <a:t>の周波数応答関数行列の決定</a:t>
            </a:r>
            <a:endParaRPr lang="ja-JP" altLang="en-US" sz="4000" b="1" u="sng" dirty="0"/>
          </a:p>
        </p:txBody>
      </p:sp>
      <p:pic>
        <p:nvPicPr>
          <p:cNvPr id="75" name="図 74"/>
          <p:cNvPicPr>
            <a:picLocks noChangeAspect="1"/>
          </p:cNvPicPr>
          <p:nvPr/>
        </p:nvPicPr>
        <p:blipFill rotWithShape="1">
          <a:blip r:embed="rId2"/>
          <a:srcRect l="5451" t="18768" r="22708" b="67899"/>
          <a:stretch/>
        </p:blipFill>
        <p:spPr>
          <a:xfrm>
            <a:off x="1404113" y="2969160"/>
            <a:ext cx="6319320" cy="914401"/>
          </a:xfrm>
          <a:prstGeom prst="rect">
            <a:avLst/>
          </a:prstGeom>
        </p:spPr>
      </p:pic>
      <p:sp>
        <p:nvSpPr>
          <p:cNvPr id="83" name="正方形/長方形 82"/>
          <p:cNvSpPr/>
          <p:nvPr/>
        </p:nvSpPr>
        <p:spPr>
          <a:xfrm>
            <a:off x="1077973" y="5814675"/>
            <a:ext cx="6777716" cy="523220"/>
          </a:xfrm>
          <a:prstGeom prst="rect">
            <a:avLst/>
          </a:prstGeom>
        </p:spPr>
        <p:txBody>
          <a:bodyPr wrap="square">
            <a:spAutoFit/>
          </a:bodyPr>
          <a:lstStyle/>
          <a:p>
            <a:r>
              <a:rPr lang="ja-JP" altLang="en-US" sz="2800" b="0" i="0" u="sng" strike="noStrike" baseline="0" dirty="0">
                <a:latin typeface="HaranoAjiMincho-Regular-Identity-H"/>
              </a:rPr>
              <a:t>振幅依存性を考慮した計測はできていない</a:t>
            </a:r>
            <a:endParaRPr lang="ja-JP" altLang="en-US" sz="2800" u="sng" dirty="0"/>
          </a:p>
        </p:txBody>
      </p:sp>
      <mc:AlternateContent xmlns:mc="http://schemas.openxmlformats.org/markup-compatibility/2006" xmlns:a14="http://schemas.microsoft.com/office/drawing/2010/main">
        <mc:Choice Requires="a14">
          <p:sp>
            <p:nvSpPr>
              <p:cNvPr id="6" name="正方形/長方形 5"/>
              <p:cNvSpPr/>
              <p:nvPr/>
            </p:nvSpPr>
            <p:spPr>
              <a:xfrm>
                <a:off x="4212017" y="4135283"/>
                <a:ext cx="3582712" cy="523157"/>
              </a:xfrm>
              <a:prstGeom prst="rect">
                <a:avLst/>
              </a:prstGeom>
            </p:spPr>
            <p:txBody>
              <a:bodyPr wrap="none">
                <a:spAutoFit/>
              </a:bodyPr>
              <a:lstStyle/>
              <a:p>
                <a14:m>
                  <m:oMath xmlns:m="http://schemas.openxmlformats.org/officeDocument/2006/math">
                    <m:acc>
                      <m:accPr>
                        <m:chr m:val="̃"/>
                        <m:ctrlPr>
                          <a:rPr lang="en-US" altLang="ja-JP" sz="2400" i="1" smtClean="0">
                            <a:latin typeface="Cambria Math" panose="02040503050406030204" pitchFamily="18" charset="0"/>
                          </a:rPr>
                        </m:ctrlPr>
                      </m:accPr>
                      <m:e>
                        <m:sSub>
                          <m:sSubPr>
                            <m:ctrlPr>
                              <a:rPr lang="en-US" altLang="ja-JP" sz="2400" i="1" smtClean="0">
                                <a:latin typeface="Cambria Math" panose="02040503050406030204" pitchFamily="18" charset="0"/>
                              </a:rPr>
                            </m:ctrlPr>
                          </m:sSubPr>
                          <m:e>
                            <m:r>
                              <m:rPr>
                                <m:sty m:val="p"/>
                              </m:rPr>
                              <a:rPr lang="en-US" altLang="ja-JP" sz="2400" i="1">
                                <a:latin typeface="Cambria Math" panose="02040503050406030204" pitchFamily="18" charset="0"/>
                              </a:rPr>
                              <m:t>A</m:t>
                            </m:r>
                          </m:e>
                          <m:sub>
                            <m:r>
                              <a:rPr lang="en-US" altLang="ja-JP" sz="2400" i="1">
                                <a:latin typeface="Cambria Math" panose="02040503050406030204" pitchFamily="18" charset="0"/>
                              </a:rPr>
                              <m:t>1</m:t>
                            </m:r>
                          </m:sub>
                        </m:sSub>
                      </m:e>
                    </m:acc>
                    <m:r>
                      <a:rPr lang="en-US" altLang="ja-JP" sz="2400" i="1">
                        <a:latin typeface="Cambria Math" panose="02040503050406030204" pitchFamily="18" charset="0"/>
                      </a:rPr>
                      <m:t>~</m:t>
                    </m:r>
                    <m:acc>
                      <m:accPr>
                        <m:chr m:val="̃"/>
                        <m:ctrlPr>
                          <a:rPr lang="en-US" altLang="ja-JP" sz="2400" i="1" smtClean="0">
                            <a:latin typeface="Cambria Math" panose="02040503050406030204" pitchFamily="18" charset="0"/>
                          </a:rPr>
                        </m:ctrlPr>
                      </m:acc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𝐵</m:t>
                            </m:r>
                          </m:e>
                          <m:sub>
                            <m:r>
                              <a:rPr lang="en-US" altLang="ja-JP" sz="2400" i="1">
                                <a:latin typeface="Cambria Math" panose="02040503050406030204" pitchFamily="18" charset="0"/>
                              </a:rPr>
                              <m:t>2</m:t>
                            </m:r>
                          </m:sub>
                        </m:sSub>
                      </m:e>
                    </m:acc>
                    <m:r>
                      <a:rPr lang="ja-JP" altLang="en-US" sz="2400" i="1">
                        <a:latin typeface="Cambria Math" panose="02040503050406030204" pitchFamily="18" charset="0"/>
                      </a:rPr>
                      <m:t>　</m:t>
                    </m:r>
                  </m:oMath>
                </a14:m>
                <a:r>
                  <a:rPr lang="ja-JP" altLang="en-US" sz="2400" dirty="0"/>
                  <a:t>：圧力進行波成分</a:t>
                </a:r>
              </a:p>
            </p:txBody>
          </p:sp>
        </mc:Choice>
        <mc:Fallback xmlns="">
          <p:sp>
            <p:nvSpPr>
              <p:cNvPr id="6" name="正方形/長方形 5"/>
              <p:cNvSpPr>
                <a:spLocks noRot="1" noChangeAspect="1" noMove="1" noResize="1" noEditPoints="1" noAdjustHandles="1" noChangeArrowheads="1" noChangeShapeType="1" noTextEdit="1"/>
              </p:cNvSpPr>
              <p:nvPr/>
            </p:nvSpPr>
            <p:spPr>
              <a:xfrm>
                <a:off x="4212017" y="4135283"/>
                <a:ext cx="3582712" cy="523157"/>
              </a:xfrm>
              <a:prstGeom prst="rect">
                <a:avLst/>
              </a:prstGeom>
              <a:blipFill rotWithShape="0">
                <a:blip r:embed="rId3"/>
                <a:stretch>
                  <a:fillRect t="-3488" r="-1531" b="-19767"/>
                </a:stretch>
              </a:blipFill>
            </p:spPr>
            <p:txBody>
              <a:bodyPr/>
              <a:lstStyle/>
              <a:p>
                <a:r>
                  <a:rPr lang="ja-JP" altLang="en-US">
                    <a:noFill/>
                  </a:rPr>
                  <a:t> </a:t>
                </a:r>
              </a:p>
            </p:txBody>
          </p:sp>
        </mc:Fallback>
      </mc:AlternateContent>
      <p:grpSp>
        <p:nvGrpSpPr>
          <p:cNvPr id="7" name="グループ化 6"/>
          <p:cNvGrpSpPr/>
          <p:nvPr/>
        </p:nvGrpSpPr>
        <p:grpSpPr>
          <a:xfrm>
            <a:off x="3584428" y="4658440"/>
            <a:ext cx="4999459" cy="914401"/>
            <a:chOff x="201148" y="4486013"/>
            <a:chExt cx="4999459" cy="914401"/>
          </a:xfrm>
        </p:grpSpPr>
        <p:sp>
          <p:nvSpPr>
            <p:cNvPr id="19" name="正方形/長方形 18"/>
            <p:cNvSpPr/>
            <p:nvPr/>
          </p:nvSpPr>
          <p:spPr>
            <a:xfrm>
              <a:off x="1898100" y="4744333"/>
              <a:ext cx="3302507" cy="461665"/>
            </a:xfrm>
            <a:prstGeom prst="rect">
              <a:avLst/>
            </a:prstGeom>
          </p:spPr>
          <p:txBody>
            <a:bodyPr wrap="none">
              <a:spAutoFit/>
            </a:bodyPr>
            <a:lstStyle/>
            <a:p>
              <a:r>
                <a:rPr lang="ja-JP" altLang="en-US" sz="2400" dirty="0"/>
                <a:t>：周波数応答関数行列</a:t>
              </a:r>
              <a:r>
                <a:rPr lang="en-US" altLang="ja-JP" sz="2400" i="1" dirty="0">
                  <a:latin typeface="Cambria Math" panose="02040503050406030204" pitchFamily="18" charset="0"/>
                  <a:ea typeface="Cambria Math" panose="02040503050406030204" pitchFamily="18" charset="0"/>
                </a:rPr>
                <a:t>G</a:t>
              </a:r>
              <a:endParaRPr lang="ja-JP" altLang="en-US" sz="2400" i="1" dirty="0">
                <a:latin typeface="Cambria Math" panose="02040503050406030204" pitchFamily="18" charset="0"/>
              </a:endParaRPr>
            </a:p>
          </p:txBody>
        </p:sp>
        <p:pic>
          <p:nvPicPr>
            <p:cNvPr id="20" name="図 19"/>
            <p:cNvPicPr>
              <a:picLocks noChangeAspect="1"/>
            </p:cNvPicPr>
            <p:nvPr/>
          </p:nvPicPr>
          <p:blipFill rotWithShape="1">
            <a:blip r:embed="rId2"/>
            <a:srcRect l="43197" t="18768" r="36445" b="67899"/>
            <a:stretch/>
          </p:blipFill>
          <p:spPr>
            <a:xfrm>
              <a:off x="201148" y="4486013"/>
              <a:ext cx="1790701" cy="914401"/>
            </a:xfrm>
            <a:prstGeom prst="rect">
              <a:avLst/>
            </a:prstGeom>
          </p:spPr>
        </p:pic>
      </p:grpSp>
      <p:grpSp>
        <p:nvGrpSpPr>
          <p:cNvPr id="13" name="グループ化 12"/>
          <p:cNvGrpSpPr/>
          <p:nvPr/>
        </p:nvGrpSpPr>
        <p:grpSpPr>
          <a:xfrm>
            <a:off x="360816" y="1242129"/>
            <a:ext cx="8590008" cy="1292464"/>
            <a:chOff x="360816" y="1242129"/>
            <a:chExt cx="8590008" cy="1292464"/>
          </a:xfrm>
        </p:grpSpPr>
        <p:grpSp>
          <p:nvGrpSpPr>
            <p:cNvPr id="11" name="グループ化 10"/>
            <p:cNvGrpSpPr/>
            <p:nvPr/>
          </p:nvGrpSpPr>
          <p:grpSpPr>
            <a:xfrm>
              <a:off x="360816" y="1242129"/>
              <a:ext cx="8590008" cy="1292464"/>
              <a:chOff x="360816" y="1242129"/>
              <a:chExt cx="8590008" cy="1292464"/>
            </a:xfrm>
          </p:grpSpPr>
          <p:pic>
            <p:nvPicPr>
              <p:cNvPr id="8" name="図 7"/>
              <p:cNvPicPr>
                <a:picLocks noChangeAspect="1"/>
              </p:cNvPicPr>
              <p:nvPr/>
            </p:nvPicPr>
            <p:blipFill>
              <a:blip r:embed="rId4"/>
              <a:stretch>
                <a:fillRect/>
              </a:stretch>
            </p:blipFill>
            <p:spPr>
              <a:xfrm>
                <a:off x="360816" y="1242129"/>
                <a:ext cx="8590008" cy="1292464"/>
              </a:xfrm>
              <a:prstGeom prst="rect">
                <a:avLst/>
              </a:prstGeom>
            </p:spPr>
          </p:pic>
          <p:sp>
            <p:nvSpPr>
              <p:cNvPr id="9" name="正方形/長方形 8"/>
              <p:cNvSpPr/>
              <p:nvPr/>
            </p:nvSpPr>
            <p:spPr>
              <a:xfrm>
                <a:off x="576187" y="1591181"/>
                <a:ext cx="501786" cy="59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p:cNvPicPr>
              <a:picLocks noChangeAspect="1"/>
            </p:cNvPicPr>
            <p:nvPr/>
          </p:nvPicPr>
          <p:blipFill rotWithShape="1">
            <a:blip r:embed="rId4"/>
            <a:srcRect l="79877" t="34522" r="1229" b="32186"/>
            <a:stretch/>
          </p:blipFill>
          <p:spPr>
            <a:xfrm rot="10800000">
              <a:off x="526967" y="1803696"/>
              <a:ext cx="1623061" cy="430295"/>
            </a:xfrm>
            <a:prstGeom prst="rect">
              <a:avLst/>
            </a:prstGeom>
          </p:spPr>
        </p:pic>
      </p:gr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26</a:t>
            </a:fld>
            <a:endParaRPr kumimoji="1" lang="ja-JP" altLang="en-US"/>
          </a:p>
        </p:txBody>
      </p:sp>
    </p:spTree>
    <p:extLst>
      <p:ext uri="{BB962C8B-B14F-4D97-AF65-F5344CB8AC3E}">
        <p14:creationId xmlns:p14="http://schemas.microsoft.com/office/powerpoint/2010/main" val="261659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p:cNvSpPr txBox="1"/>
          <p:nvPr/>
        </p:nvSpPr>
        <p:spPr>
          <a:xfrm>
            <a:off x="0" y="75752"/>
            <a:ext cx="9921363" cy="584775"/>
          </a:xfrm>
          <a:prstGeom prst="rect">
            <a:avLst/>
          </a:prstGeom>
          <a:noFill/>
        </p:spPr>
        <p:txBody>
          <a:bodyPr wrap="square" rtlCol="0">
            <a:spAutoFit/>
          </a:bodyPr>
          <a:lstStyle/>
          <a:p>
            <a:r>
              <a:rPr lang="ja-JP" altLang="en-US" sz="3200" b="1" u="sng" dirty="0"/>
              <a:t>熱音響コア部</a:t>
            </a:r>
            <a:r>
              <a:rPr lang="en-US" altLang="ja-JP" sz="3200" b="1" i="1" u="sng" dirty="0">
                <a:latin typeface="Cambria Math" panose="02040503050406030204" pitchFamily="18" charset="0"/>
                <a:ea typeface="Cambria Math" panose="02040503050406030204" pitchFamily="18" charset="0"/>
              </a:rPr>
              <a:t>G </a:t>
            </a:r>
            <a:r>
              <a:rPr lang="ja-JP" altLang="en-US" sz="3200" b="1" u="sng" dirty="0"/>
              <a:t>の周波数応答関数行列の決定</a:t>
            </a:r>
            <a:endParaRPr lang="ja-JP" altLang="en-US" sz="4000" b="1" u="sng" dirty="0"/>
          </a:p>
        </p:txBody>
      </p:sp>
      <p:grpSp>
        <p:nvGrpSpPr>
          <p:cNvPr id="13" name="グループ化 12"/>
          <p:cNvGrpSpPr/>
          <p:nvPr/>
        </p:nvGrpSpPr>
        <p:grpSpPr>
          <a:xfrm>
            <a:off x="360816" y="1242129"/>
            <a:ext cx="8590008" cy="1292464"/>
            <a:chOff x="360816" y="1242129"/>
            <a:chExt cx="8590008" cy="1292464"/>
          </a:xfrm>
        </p:grpSpPr>
        <p:grpSp>
          <p:nvGrpSpPr>
            <p:cNvPr id="11" name="グループ化 10"/>
            <p:cNvGrpSpPr/>
            <p:nvPr/>
          </p:nvGrpSpPr>
          <p:grpSpPr>
            <a:xfrm>
              <a:off x="360816" y="1242129"/>
              <a:ext cx="8590008" cy="1292464"/>
              <a:chOff x="360816" y="1242129"/>
              <a:chExt cx="8590008" cy="1292464"/>
            </a:xfrm>
          </p:grpSpPr>
          <p:pic>
            <p:nvPicPr>
              <p:cNvPr id="8" name="図 7"/>
              <p:cNvPicPr>
                <a:picLocks noChangeAspect="1"/>
              </p:cNvPicPr>
              <p:nvPr/>
            </p:nvPicPr>
            <p:blipFill>
              <a:blip r:embed="rId2"/>
              <a:stretch>
                <a:fillRect/>
              </a:stretch>
            </p:blipFill>
            <p:spPr>
              <a:xfrm>
                <a:off x="360816" y="1242129"/>
                <a:ext cx="8590008" cy="1292464"/>
              </a:xfrm>
              <a:prstGeom prst="rect">
                <a:avLst/>
              </a:prstGeom>
            </p:spPr>
          </p:pic>
          <p:sp>
            <p:nvSpPr>
              <p:cNvPr id="9" name="正方形/長方形 8"/>
              <p:cNvSpPr/>
              <p:nvPr/>
            </p:nvSpPr>
            <p:spPr>
              <a:xfrm>
                <a:off x="576187" y="1591181"/>
                <a:ext cx="501786" cy="59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p:cNvPicPr>
              <a:picLocks noChangeAspect="1"/>
            </p:cNvPicPr>
            <p:nvPr/>
          </p:nvPicPr>
          <p:blipFill rotWithShape="1">
            <a:blip r:embed="rId2"/>
            <a:srcRect l="79877" t="34522" r="1229" b="32186"/>
            <a:stretch/>
          </p:blipFill>
          <p:spPr>
            <a:xfrm rot="10800000">
              <a:off x="526967" y="1803696"/>
              <a:ext cx="1623061" cy="430295"/>
            </a:xfrm>
            <a:prstGeom prst="rect">
              <a:avLst/>
            </a:prstGeom>
          </p:spPr>
        </p:pic>
      </p:grpSp>
      <p:grpSp>
        <p:nvGrpSpPr>
          <p:cNvPr id="2" name="グループ化 1"/>
          <p:cNvGrpSpPr/>
          <p:nvPr/>
        </p:nvGrpSpPr>
        <p:grpSpPr>
          <a:xfrm>
            <a:off x="-1551817" y="3368233"/>
            <a:ext cx="11312204" cy="1631848"/>
            <a:chOff x="-1551817" y="3368233"/>
            <a:chExt cx="11312204" cy="1631848"/>
          </a:xfrm>
        </p:grpSpPr>
        <p:grpSp>
          <p:nvGrpSpPr>
            <p:cNvPr id="16" name="グループ化 15"/>
            <p:cNvGrpSpPr/>
            <p:nvPr/>
          </p:nvGrpSpPr>
          <p:grpSpPr>
            <a:xfrm>
              <a:off x="2271653" y="3415894"/>
              <a:ext cx="3153580" cy="1386730"/>
              <a:chOff x="143576" y="843434"/>
              <a:chExt cx="3153580" cy="1386730"/>
            </a:xfrm>
          </p:grpSpPr>
          <p:sp>
            <p:nvSpPr>
              <p:cNvPr id="32" name="正方形/長方形 31"/>
              <p:cNvSpPr/>
              <p:nvPr/>
            </p:nvSpPr>
            <p:spPr>
              <a:xfrm flipH="1">
                <a:off x="143576" y="843434"/>
                <a:ext cx="3153580" cy="1386730"/>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3"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224392" y="895196"/>
                <a:ext cx="436462" cy="42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0" i="1" u="none" strike="noStrike" kern="1200" cap="none" spc="0" normalizeH="0" baseline="0" noProof="0" dirty="0">
                    <a:ln>
                      <a:noFill/>
                    </a:ln>
                    <a:solidFill>
                      <a:srgbClr val="ED7D3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G</a:t>
                </a:r>
                <a:endParaRPr kumimoji="1" lang="en-US" altLang="ja-JP" sz="2800" b="0" i="0" u="none" strike="noStrike" kern="1200" cap="none" spc="0" normalizeH="0" baseline="-25000" noProof="0" dirty="0">
                  <a:ln>
                    <a:noFill/>
                  </a:ln>
                  <a:solidFill>
                    <a:srgbClr val="ED7D3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15" name="グループ化 14"/>
            <p:cNvGrpSpPr/>
            <p:nvPr/>
          </p:nvGrpSpPr>
          <p:grpSpPr>
            <a:xfrm>
              <a:off x="-1529063" y="3504218"/>
              <a:ext cx="10725677" cy="1495863"/>
              <a:chOff x="-3663628" y="857711"/>
              <a:chExt cx="10725677" cy="1495863"/>
            </a:xfrm>
          </p:grpSpPr>
          <p:sp>
            <p:nvSpPr>
              <p:cNvPr id="34" name="テキスト ボックス 33">
                <a:extLst>
                  <a:ext uri="{FF2B5EF4-FFF2-40B4-BE49-F238E27FC236}">
                    <a16:creationId xmlns:a16="http://schemas.microsoft.com/office/drawing/2014/main" id="{BC6F98A7-3A13-4A33-BEB1-892BB381BCD9}"/>
                  </a:ext>
                </a:extLst>
              </p:cNvPr>
              <p:cNvSpPr txBox="1">
                <a:spLocks noChangeAspect="1"/>
              </p:cNvSpPr>
              <p:nvPr/>
            </p:nvSpPr>
            <p:spPr>
              <a:xfrm flipH="1">
                <a:off x="2025069" y="950282"/>
                <a:ext cx="468431" cy="371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D0EDDF5C-72FD-48FD-8E6C-7171D42BA224}"/>
                  </a:ext>
                </a:extLst>
              </p:cNvPr>
              <p:cNvSpPr txBox="1">
                <a:spLocks noChangeAspect="1"/>
              </p:cNvSpPr>
              <p:nvPr/>
            </p:nvSpPr>
            <p:spPr>
              <a:xfrm flipH="1">
                <a:off x="2415362" y="928362"/>
                <a:ext cx="535350" cy="371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6" name="正方形/長方形 35">
                <a:extLst>
                  <a:ext uri="{FF2B5EF4-FFF2-40B4-BE49-F238E27FC236}">
                    <a16:creationId xmlns:a16="http://schemas.microsoft.com/office/drawing/2014/main" id="{FAAB8D79-2B0A-4014-99A1-4CEA962A7B8A}"/>
                  </a:ext>
                </a:extLst>
              </p:cNvPr>
              <p:cNvSpPr/>
              <p:nvPr/>
            </p:nvSpPr>
            <p:spPr>
              <a:xfrm rot="10800000" flipH="1">
                <a:off x="1710909" y="1490409"/>
                <a:ext cx="869944"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7" name="正方形/長方形 36">
                <a:extLst>
                  <a:ext uri="{FF2B5EF4-FFF2-40B4-BE49-F238E27FC236}">
                    <a16:creationId xmlns:a16="http://schemas.microsoft.com/office/drawing/2014/main" id="{F79AE53C-93AD-481B-83C6-5AF220152EAF}"/>
                  </a:ext>
                </a:extLst>
              </p:cNvPr>
              <p:cNvSpPr/>
              <p:nvPr/>
            </p:nvSpPr>
            <p:spPr>
              <a:xfrm rot="10800000" flipH="1">
                <a:off x="1510153" y="1282944"/>
                <a:ext cx="200756" cy="6691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8" name="正方形/長方形 37">
                <a:extLst>
                  <a:ext uri="{FF2B5EF4-FFF2-40B4-BE49-F238E27FC236}">
                    <a16:creationId xmlns:a16="http://schemas.microsoft.com/office/drawing/2014/main" id="{D5D2B9CC-0726-4BCB-9E9D-3328FF173464}"/>
                  </a:ext>
                </a:extLst>
              </p:cNvPr>
              <p:cNvSpPr/>
              <p:nvPr/>
            </p:nvSpPr>
            <p:spPr>
              <a:xfrm rot="10800000" flipH="1">
                <a:off x="1374289" y="1349862"/>
                <a:ext cx="135863" cy="53535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 name="正方形/長方形 38">
                <a:extLst>
                  <a:ext uri="{FF2B5EF4-FFF2-40B4-BE49-F238E27FC236}">
                    <a16:creationId xmlns:a16="http://schemas.microsoft.com/office/drawing/2014/main" id="{F24AC36B-036C-4706-8271-01BBCDA26A7F}"/>
                  </a:ext>
                </a:extLst>
              </p:cNvPr>
              <p:cNvSpPr/>
              <p:nvPr/>
            </p:nvSpPr>
            <p:spPr>
              <a:xfrm rot="10800000" flipH="1">
                <a:off x="2781611" y="1349862"/>
                <a:ext cx="133837" cy="53535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0" name="正方形/長方形 39">
                <a:extLst>
                  <a:ext uri="{FF2B5EF4-FFF2-40B4-BE49-F238E27FC236}">
                    <a16:creationId xmlns:a16="http://schemas.microsoft.com/office/drawing/2014/main" id="{34C79E43-ECAE-4BBE-B1D8-B2BDB5349D9D}"/>
                  </a:ext>
                </a:extLst>
              </p:cNvPr>
              <p:cNvSpPr/>
              <p:nvPr/>
            </p:nvSpPr>
            <p:spPr>
              <a:xfrm rot="10800000" flipH="1">
                <a:off x="2580853" y="1282944"/>
                <a:ext cx="200756" cy="66918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AE1ED6D1-3345-41F8-AE4C-389D1326ACAC}"/>
                  </a:ext>
                </a:extLst>
              </p:cNvPr>
              <p:cNvSpPr/>
              <p:nvPr/>
            </p:nvSpPr>
            <p:spPr>
              <a:xfrm rot="10800000" flipH="1">
                <a:off x="2179340" y="1349862"/>
                <a:ext cx="200756" cy="53535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3" name="正方形/長方形 42">
                <a:extLst>
                  <a:ext uri="{FF2B5EF4-FFF2-40B4-BE49-F238E27FC236}">
                    <a16:creationId xmlns:a16="http://schemas.microsoft.com/office/drawing/2014/main" id="{C8949D30-DDD5-410B-9ED8-FAC75B0EA230}"/>
                  </a:ext>
                </a:extLst>
              </p:cNvPr>
              <p:cNvSpPr/>
              <p:nvPr/>
            </p:nvSpPr>
            <p:spPr>
              <a:xfrm rot="10800000" flipH="1">
                <a:off x="2915448" y="1490409"/>
                <a:ext cx="133837"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44" name="直線コネクタ 43">
                <a:extLst>
                  <a:ext uri="{FF2B5EF4-FFF2-40B4-BE49-F238E27FC236}">
                    <a16:creationId xmlns:a16="http://schemas.microsoft.com/office/drawing/2014/main" id="{D431FFBA-4574-4BFA-AEE6-0BD563F14BA9}"/>
                  </a:ext>
                </a:extLst>
              </p:cNvPr>
              <p:cNvCxnSpPr>
                <a:stCxn id="41" idx="3"/>
                <a:endCxn id="40" idx="1"/>
              </p:cNvCxnSpPr>
              <p:nvPr/>
            </p:nvCxnSpPr>
            <p:spPr>
              <a:xfrm rot="10800000" flipH="1">
                <a:off x="2380096" y="1617537"/>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28BB0F55-1D56-482A-8561-0FE7511EFFC5}"/>
                  </a:ext>
                </a:extLst>
              </p:cNvPr>
              <p:cNvCxnSpPr/>
              <p:nvPr/>
            </p:nvCxnSpPr>
            <p:spPr>
              <a:xfrm rot="10800000" flipH="1">
                <a:off x="2380096" y="1688724"/>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F577C2C-4BCF-4F48-9AA0-21319C249D6D}"/>
                  </a:ext>
                </a:extLst>
              </p:cNvPr>
              <p:cNvCxnSpPr/>
              <p:nvPr/>
            </p:nvCxnSpPr>
            <p:spPr>
              <a:xfrm rot="10800000" flipH="1">
                <a:off x="2380096" y="1552436"/>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ABB41A3-4979-4CB5-9193-031413F2AA85}"/>
                  </a:ext>
                </a:extLst>
              </p:cNvPr>
              <p:cNvCxnSpPr/>
              <p:nvPr/>
            </p:nvCxnSpPr>
            <p:spPr>
              <a:xfrm rot="10800000" flipH="1">
                <a:off x="2380096" y="1655672"/>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F95ABD4-9F32-4951-A4E1-0B4EE0049262}"/>
                  </a:ext>
                </a:extLst>
              </p:cNvPr>
              <p:cNvCxnSpPr/>
              <p:nvPr/>
            </p:nvCxnSpPr>
            <p:spPr>
              <a:xfrm rot="10800000" flipH="1">
                <a:off x="2380334" y="1584895"/>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319154F7-E207-47DB-ADB5-6183039C779D}"/>
                  </a:ext>
                </a:extLst>
              </p:cNvPr>
              <p:cNvCxnSpPr/>
              <p:nvPr/>
            </p:nvCxnSpPr>
            <p:spPr>
              <a:xfrm rot="10800000" flipH="1">
                <a:off x="2380096" y="1720321"/>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9418B36-C852-4109-9777-F513B77431F2}"/>
                  </a:ext>
                </a:extLst>
              </p:cNvPr>
              <p:cNvCxnSpPr/>
              <p:nvPr/>
            </p:nvCxnSpPr>
            <p:spPr>
              <a:xfrm rot="10800000" flipH="1">
                <a:off x="2380096" y="1523539"/>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B7E4E1B6-3927-4A05-92F6-3F55A1A9A911}"/>
                  </a:ext>
                </a:extLst>
              </p:cNvPr>
              <p:cNvSpPr/>
              <p:nvPr/>
            </p:nvSpPr>
            <p:spPr>
              <a:xfrm rot="10800000" flipH="1">
                <a:off x="377247" y="1493405"/>
                <a:ext cx="996148" cy="2512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52" name="グループ化 51">
                <a:extLst>
                  <a:ext uri="{FF2B5EF4-FFF2-40B4-BE49-F238E27FC236}">
                    <a16:creationId xmlns:a16="http://schemas.microsoft.com/office/drawing/2014/main" id="{E156F4DB-1358-4FDE-8E6A-DD1FE4A88E27}"/>
                  </a:ext>
                </a:extLst>
              </p:cNvPr>
              <p:cNvGrpSpPr/>
              <p:nvPr/>
            </p:nvGrpSpPr>
            <p:grpSpPr>
              <a:xfrm rot="10800000" flipH="1">
                <a:off x="-157321" y="1076041"/>
                <a:ext cx="3745423" cy="745151"/>
                <a:chOff x="-104643" y="3114932"/>
                <a:chExt cx="6346734" cy="1262684"/>
              </a:xfrm>
            </p:grpSpPr>
            <p:grpSp>
              <p:nvGrpSpPr>
                <p:cNvPr id="59" name="グループ化 58">
                  <a:extLst>
                    <a:ext uri="{FF2B5EF4-FFF2-40B4-BE49-F238E27FC236}">
                      <a16:creationId xmlns:a16="http://schemas.microsoft.com/office/drawing/2014/main" id="{46613BFE-D5A9-4F36-B7E0-39CA88044390}"/>
                    </a:ext>
                  </a:extLst>
                </p:cNvPr>
                <p:cNvGrpSpPr/>
                <p:nvPr/>
              </p:nvGrpSpPr>
              <p:grpSpPr>
                <a:xfrm>
                  <a:off x="-104643" y="3114932"/>
                  <a:ext cx="6346734" cy="1262684"/>
                  <a:chOff x="-466939" y="1481661"/>
                  <a:chExt cx="4030266" cy="801819"/>
                </a:xfrm>
              </p:grpSpPr>
              <p:sp>
                <p:nvSpPr>
                  <p:cNvPr id="61" name="正方形/長方形 60">
                    <a:extLst>
                      <a:ext uri="{FF2B5EF4-FFF2-40B4-BE49-F238E27FC236}">
                        <a16:creationId xmlns:a16="http://schemas.microsoft.com/office/drawing/2014/main" id="{594C4D82-AD53-4CEA-830A-2C8602C30B41}"/>
                      </a:ext>
                    </a:extLst>
                  </p:cNvPr>
                  <p:cNvSpPr/>
                  <p:nvPr/>
                </p:nvSpPr>
                <p:spPr>
                  <a:xfrm>
                    <a:off x="2984335" y="1481661"/>
                    <a:ext cx="578992" cy="4382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62" name="直線矢印コネクタ 61">
                    <a:extLst>
                      <a:ext uri="{FF2B5EF4-FFF2-40B4-BE49-F238E27FC236}">
                        <a16:creationId xmlns:a16="http://schemas.microsoft.com/office/drawing/2014/main" id="{D2063555-CFEE-4085-B02E-EC3EC1E7EFED}"/>
                      </a:ext>
                    </a:extLst>
                  </p:cNvPr>
                  <p:cNvCxnSpPr>
                    <a:cxnSpLocks/>
                  </p:cNvCxnSpPr>
                  <p:nvPr/>
                </p:nvCxnSpPr>
                <p:spPr>
                  <a:xfrm rot="10800000" flipV="1">
                    <a:off x="3253988" y="1918573"/>
                    <a:ext cx="0" cy="36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594C4D82-AD53-4CEA-830A-2C8602C30B41}"/>
                      </a:ext>
                    </a:extLst>
                  </p:cNvPr>
                  <p:cNvSpPr/>
                  <p:nvPr/>
                </p:nvSpPr>
                <p:spPr>
                  <a:xfrm>
                    <a:off x="-466939" y="1492038"/>
                    <a:ext cx="578992" cy="4382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38" name="直線矢印コネクタ 137">
                    <a:extLst>
                      <a:ext uri="{FF2B5EF4-FFF2-40B4-BE49-F238E27FC236}">
                        <a16:creationId xmlns:a16="http://schemas.microsoft.com/office/drawing/2014/main" id="{D2063555-CFEE-4085-B02E-EC3EC1E7EFED}"/>
                      </a:ext>
                    </a:extLst>
                  </p:cNvPr>
                  <p:cNvCxnSpPr>
                    <a:cxnSpLocks/>
                  </p:cNvCxnSpPr>
                  <p:nvPr/>
                </p:nvCxnSpPr>
                <p:spPr>
                  <a:xfrm rot="10800000" flipV="1">
                    <a:off x="-150708" y="1923093"/>
                    <a:ext cx="0" cy="36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楕円 35">
                  <a:extLst>
                    <a:ext uri="{FF2B5EF4-FFF2-40B4-BE49-F238E27FC236}">
                      <a16:creationId xmlns:a16="http://schemas.microsoft.com/office/drawing/2014/main" id="{AA2C5F90-E2BC-4402-B0F6-9721642CCC6C}"/>
                    </a:ext>
                  </a:extLst>
                </p:cNvPr>
                <p:cNvSpPr/>
                <p:nvPr/>
              </p:nvSpPr>
              <p:spPr>
                <a:xfrm>
                  <a:off x="5694961" y="3752785"/>
                  <a:ext cx="108001" cy="10800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3" name="正方形/長方形 52">
                <a:extLst>
                  <a:ext uri="{FF2B5EF4-FFF2-40B4-BE49-F238E27FC236}">
                    <a16:creationId xmlns:a16="http://schemas.microsoft.com/office/drawing/2014/main" id="{3D84A199-EB78-4FBE-A702-BE17F768F31A}"/>
                  </a:ext>
                </a:extLst>
              </p:cNvPr>
              <p:cNvSpPr/>
              <p:nvPr/>
            </p:nvSpPr>
            <p:spPr>
              <a:xfrm rot="10800000" flipH="1">
                <a:off x="1104577" y="1438901"/>
                <a:ext cx="168294" cy="35540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4" name="テキスト ボックス 29">
                <a:extLst>
                  <a:ext uri="{FF2B5EF4-FFF2-40B4-BE49-F238E27FC236}">
                    <a16:creationId xmlns:a16="http://schemas.microsoft.com/office/drawing/2014/main" id="{0F6C48B1-F550-43B4-98E8-D3B80E7EFD94}"/>
                  </a:ext>
                </a:extLst>
              </p:cNvPr>
              <p:cNvSpPr txBox="1">
                <a:spLocks noChangeArrowheads="1"/>
              </p:cNvSpPr>
              <p:nvPr/>
            </p:nvSpPr>
            <p:spPr bwMode="auto">
              <a:xfrm flipH="1">
                <a:off x="3238962" y="857711"/>
                <a:ext cx="566756" cy="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C2</a:t>
                </a:r>
                <a:endPar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55" name="テキスト ボックス 27">
                <a:extLst>
                  <a:ext uri="{FF2B5EF4-FFF2-40B4-BE49-F238E27FC236}">
                    <a16:creationId xmlns:a16="http://schemas.microsoft.com/office/drawing/2014/main" id="{31C2E441-CFFE-416C-92B3-0C4061044B5C}"/>
                  </a:ext>
                </a:extLst>
              </p:cNvPr>
              <p:cNvSpPr txBox="1">
                <a:spLocks noChangeArrowheads="1"/>
              </p:cNvSpPr>
              <p:nvPr/>
            </p:nvSpPr>
            <p:spPr bwMode="auto">
              <a:xfrm flipH="1">
                <a:off x="3275827" y="1324653"/>
                <a:ext cx="435580" cy="34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778"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r>
                  <a:rPr kumimoji="1" lang="en-US" altLang="ja-JP" sz="1778"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p>
            </p:txBody>
          </p:sp>
          <p:cxnSp>
            <p:nvCxnSpPr>
              <p:cNvPr id="56" name="直線矢印コネクタ 55">
                <a:extLst>
                  <a:ext uri="{FF2B5EF4-FFF2-40B4-BE49-F238E27FC236}">
                    <a16:creationId xmlns:a16="http://schemas.microsoft.com/office/drawing/2014/main" id="{9BACED0F-F804-4253-BF84-D7EE5C6A4635}"/>
                  </a:ext>
                </a:extLst>
              </p:cNvPr>
              <p:cNvCxnSpPr>
                <a:cxnSpLocks/>
              </p:cNvCxnSpPr>
              <p:nvPr/>
            </p:nvCxnSpPr>
            <p:spPr bwMode="auto">
              <a:xfrm>
                <a:off x="3214669" y="1529148"/>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57"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3260911" y="1501162"/>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651"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B</a:t>
                </a:r>
                <a:r>
                  <a:rPr kumimoji="1" lang="en-US" altLang="ja-JP" sz="1651"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p>
            </p:txBody>
          </p:sp>
          <p:cxnSp>
            <p:nvCxnSpPr>
              <p:cNvPr id="58" name="直線矢印コネクタ 57">
                <a:extLst>
                  <a:ext uri="{FF2B5EF4-FFF2-40B4-BE49-F238E27FC236}">
                    <a16:creationId xmlns:a16="http://schemas.microsoft.com/office/drawing/2014/main" id="{EFE5CA4D-2218-4362-8867-99FE801223FB}"/>
                  </a:ext>
                </a:extLst>
              </p:cNvPr>
              <p:cNvCxnSpPr>
                <a:cxnSpLocks/>
              </p:cNvCxnSpPr>
              <p:nvPr/>
            </p:nvCxnSpPr>
            <p:spPr bwMode="auto">
              <a:xfrm rot="10800000">
                <a:off x="3195277" y="1687586"/>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72" name="テキスト ボックス 27">
                <a:extLst>
                  <a:ext uri="{FF2B5EF4-FFF2-40B4-BE49-F238E27FC236}">
                    <a16:creationId xmlns:a16="http://schemas.microsoft.com/office/drawing/2014/main" id="{31C2E441-CFFE-416C-92B3-0C4061044B5C}"/>
                  </a:ext>
                </a:extLst>
              </p:cNvPr>
              <p:cNvSpPr txBox="1">
                <a:spLocks noChangeArrowheads="1"/>
              </p:cNvSpPr>
              <p:nvPr/>
            </p:nvSpPr>
            <p:spPr bwMode="auto">
              <a:xfrm flipH="1">
                <a:off x="-229816" y="1322114"/>
                <a:ext cx="435580"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778"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778"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en-US" altLang="ja-JP" sz="1778"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3"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244732" y="1498623"/>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651"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B</a:t>
                </a:r>
                <a:r>
                  <a:rPr lang="en-US" altLang="ja-JP" sz="1651"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en-US" altLang="ja-JP" sz="1651"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78" name="直線矢印コネクタ 77">
                <a:extLst>
                  <a:ext uri="{FF2B5EF4-FFF2-40B4-BE49-F238E27FC236}">
                    <a16:creationId xmlns:a16="http://schemas.microsoft.com/office/drawing/2014/main" id="{9BACED0F-F804-4253-BF84-D7EE5C6A4635}"/>
                  </a:ext>
                </a:extLst>
              </p:cNvPr>
              <p:cNvCxnSpPr>
                <a:cxnSpLocks/>
              </p:cNvCxnSpPr>
              <p:nvPr/>
            </p:nvCxnSpPr>
            <p:spPr bwMode="auto">
              <a:xfrm>
                <a:off x="81520" y="1529610"/>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EFE5CA4D-2218-4362-8867-99FE801223FB}"/>
                  </a:ext>
                </a:extLst>
              </p:cNvPr>
              <p:cNvCxnSpPr>
                <a:cxnSpLocks/>
              </p:cNvCxnSpPr>
              <p:nvPr/>
            </p:nvCxnSpPr>
            <p:spPr bwMode="auto">
              <a:xfrm rot="10800000">
                <a:off x="62128" y="1688048"/>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80"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6641133" y="1803929"/>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1651"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u</a:t>
                </a:r>
                <a:r>
                  <a:rPr kumimoji="1" lang="en-US" altLang="ja-JP" sz="1651"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p>
            </p:txBody>
          </p:sp>
          <p:sp>
            <p:nvSpPr>
              <p:cNvPr id="137"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3663628" y="1837855"/>
                <a:ext cx="420916" cy="51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1651"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u</a:t>
                </a:r>
                <a:r>
                  <a:rPr lang="en-US" altLang="ja-JP" sz="1651"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en-US" altLang="ja-JP" sz="1651"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39" name="テキスト ボックス 29">
                <a:extLst>
                  <a:ext uri="{FF2B5EF4-FFF2-40B4-BE49-F238E27FC236}">
                    <a16:creationId xmlns:a16="http://schemas.microsoft.com/office/drawing/2014/main" id="{0F6C48B1-F550-43B4-98E8-D3B80E7EFD94}"/>
                  </a:ext>
                </a:extLst>
              </p:cNvPr>
              <p:cNvSpPr txBox="1">
                <a:spLocks noChangeArrowheads="1"/>
              </p:cNvSpPr>
              <p:nvPr/>
            </p:nvSpPr>
            <p:spPr bwMode="auto">
              <a:xfrm flipH="1">
                <a:off x="-394881" y="891925"/>
                <a:ext cx="566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C1</a:t>
                </a:r>
              </a:p>
            </p:txBody>
          </p:sp>
        </p:grpSp>
        <p:grpSp>
          <p:nvGrpSpPr>
            <p:cNvPr id="17" name="グループ化 16"/>
            <p:cNvGrpSpPr/>
            <p:nvPr/>
          </p:nvGrpSpPr>
          <p:grpSpPr>
            <a:xfrm>
              <a:off x="-1551817" y="3368233"/>
              <a:ext cx="11312204" cy="1394474"/>
              <a:chOff x="-13102807" y="752920"/>
              <a:chExt cx="11312204" cy="1394474"/>
            </a:xfrm>
          </p:grpSpPr>
          <p:sp>
            <p:nvSpPr>
              <p:cNvPr id="18" name="正方形/長方形 17">
                <a:extLst>
                  <a:ext uri="{FF2B5EF4-FFF2-40B4-BE49-F238E27FC236}">
                    <a16:creationId xmlns:a16="http://schemas.microsoft.com/office/drawing/2014/main" id="{7FB95D49-36EC-4DF6-9F77-D9AF6B6D675F}"/>
                  </a:ext>
                </a:extLst>
              </p:cNvPr>
              <p:cNvSpPr/>
              <p:nvPr/>
            </p:nvSpPr>
            <p:spPr>
              <a:xfrm rot="10800000" flipH="1">
                <a:off x="-5823728" y="1520373"/>
                <a:ext cx="1386885"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正方形/長方形 20">
                <a:extLst>
                  <a:ext uri="{FF2B5EF4-FFF2-40B4-BE49-F238E27FC236}">
                    <a16:creationId xmlns:a16="http://schemas.microsoft.com/office/drawing/2014/main" id="{5C06C0BC-E7E4-437A-B45D-7DD9A50B6D2F}"/>
                  </a:ext>
                </a:extLst>
              </p:cNvPr>
              <p:cNvSpPr/>
              <p:nvPr/>
            </p:nvSpPr>
            <p:spPr>
              <a:xfrm rot="10800000" flipH="1">
                <a:off x="-3899219" y="1506833"/>
                <a:ext cx="1293609" cy="2648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4BDFBD98-D5CE-47EA-9DE7-C1C4F84F5FB6}"/>
                  </a:ext>
                </a:extLst>
              </p:cNvPr>
              <p:cNvSpPr/>
              <p:nvPr/>
            </p:nvSpPr>
            <p:spPr>
              <a:xfrm rot="10800000" flipH="1">
                <a:off x="-4436843" y="1440837"/>
                <a:ext cx="538071" cy="407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23" name="直線矢印コネクタ 22">
                <a:extLst>
                  <a:ext uri="{FF2B5EF4-FFF2-40B4-BE49-F238E27FC236}">
                    <a16:creationId xmlns:a16="http://schemas.microsoft.com/office/drawing/2014/main" id="{618148E5-E68F-4B0B-BCD8-303E0523201B}"/>
                  </a:ext>
                </a:extLst>
              </p:cNvPr>
              <p:cNvCxnSpPr>
                <a:cxnSpLocks/>
              </p:cNvCxnSpPr>
              <p:nvPr/>
            </p:nvCxnSpPr>
            <p:spPr>
              <a:xfrm flipH="1" flipV="1">
                <a:off x="-4168368" y="1098025"/>
                <a:ext cx="0" cy="341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楕円 30">
                <a:extLst>
                  <a:ext uri="{FF2B5EF4-FFF2-40B4-BE49-F238E27FC236}">
                    <a16:creationId xmlns:a16="http://schemas.microsoft.com/office/drawing/2014/main" id="{6B3B1C9C-AF8F-4BEC-9246-0F5D5372C660}"/>
                  </a:ext>
                </a:extLst>
              </p:cNvPr>
              <p:cNvSpPr/>
              <p:nvPr/>
            </p:nvSpPr>
            <p:spPr>
              <a:xfrm rot="10800000" flipH="1">
                <a:off x="-4203130" y="1408968"/>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5"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4535938" y="796355"/>
                <a:ext cx="643901" cy="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S2</a:t>
                </a:r>
                <a:endPar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8" name="片側の 2 つの角を切り取った四角形 49">
                <a:extLst>
                  <a:ext uri="{FF2B5EF4-FFF2-40B4-BE49-F238E27FC236}">
                    <a16:creationId xmlns:a16="http://schemas.microsoft.com/office/drawing/2014/main" id="{E67BA676-C6A5-40D2-836A-C2D82DAEF71F}"/>
                  </a:ext>
                </a:extLst>
              </p:cNvPr>
              <p:cNvSpPr/>
              <p:nvPr/>
            </p:nvSpPr>
            <p:spPr>
              <a:xfrm rot="16200000" flipH="1">
                <a:off x="-2659468" y="1488232"/>
                <a:ext cx="395868" cy="297914"/>
              </a:xfrm>
              <a:prstGeom prst="snip2SameRect">
                <a:avLst>
                  <a:gd name="adj1" fmla="val 23037"/>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円弧 28">
                <a:extLst>
                  <a:ext uri="{FF2B5EF4-FFF2-40B4-BE49-F238E27FC236}">
                    <a16:creationId xmlns:a16="http://schemas.microsoft.com/office/drawing/2014/main" id="{476F1137-3A1E-4964-951D-F8B7937B10C3}"/>
                  </a:ext>
                </a:extLst>
              </p:cNvPr>
              <p:cNvSpPr/>
              <p:nvPr/>
            </p:nvSpPr>
            <p:spPr>
              <a:xfrm rot="10800000" flipH="1">
                <a:off x="-2692170" y="1357779"/>
                <a:ext cx="193191" cy="558821"/>
              </a:xfrm>
              <a:prstGeom prst="arc">
                <a:avLst>
                  <a:gd name="adj1" fmla="val 17318321"/>
                  <a:gd name="adj2" fmla="val 425234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30" name="直線矢印コネクタ 29">
                <a:extLst>
                  <a:ext uri="{FF2B5EF4-FFF2-40B4-BE49-F238E27FC236}">
                    <a16:creationId xmlns:a16="http://schemas.microsoft.com/office/drawing/2014/main" id="{0C5D5DE3-CFF1-40BF-9B94-61E11751B46E}"/>
                  </a:ext>
                </a:extLst>
              </p:cNvPr>
              <p:cNvCxnSpPr>
                <a:cxnSpLocks/>
              </p:cNvCxnSpPr>
              <p:nvPr/>
            </p:nvCxnSpPr>
            <p:spPr>
              <a:xfrm rot="10800000" flipH="1">
                <a:off x="-2388347" y="1835123"/>
                <a:ext cx="0" cy="29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918149" y="985596"/>
                <a:ext cx="11275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Vibrator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4" name="正方形/長方形 63">
                <a:extLst>
                  <a:ext uri="{FF2B5EF4-FFF2-40B4-BE49-F238E27FC236}">
                    <a16:creationId xmlns:a16="http://schemas.microsoft.com/office/drawing/2014/main" id="{7FB95D49-36EC-4DF6-9F77-D9AF6B6D675F}"/>
                  </a:ext>
                </a:extLst>
              </p:cNvPr>
              <p:cNvSpPr/>
              <p:nvPr/>
            </p:nvSpPr>
            <p:spPr>
              <a:xfrm rot="10800000" flipH="1">
                <a:off x="-10968089" y="1521329"/>
                <a:ext cx="1386885"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4BDFBD98-D5CE-47EA-9DE7-C1C4F84F5FB6}"/>
                  </a:ext>
                </a:extLst>
              </p:cNvPr>
              <p:cNvSpPr/>
              <p:nvPr/>
            </p:nvSpPr>
            <p:spPr>
              <a:xfrm rot="10800000" flipH="1">
                <a:off x="-11508498" y="1448621"/>
                <a:ext cx="538071" cy="407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6" name="片側の 2 つの角を切り取った四角形 49">
                <a:extLst>
                  <a:ext uri="{FF2B5EF4-FFF2-40B4-BE49-F238E27FC236}">
                    <a16:creationId xmlns:a16="http://schemas.microsoft.com/office/drawing/2014/main" id="{E67BA676-C6A5-40D2-836A-C2D82DAEF71F}"/>
                  </a:ext>
                </a:extLst>
              </p:cNvPr>
              <p:cNvSpPr/>
              <p:nvPr/>
            </p:nvSpPr>
            <p:spPr>
              <a:xfrm rot="5400000" flipH="1">
                <a:off x="-13151784" y="1503591"/>
                <a:ext cx="395868" cy="297914"/>
              </a:xfrm>
              <a:prstGeom prst="snip2SameRect">
                <a:avLst>
                  <a:gd name="adj1" fmla="val 23037"/>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7" name="円弧 66">
                <a:extLst>
                  <a:ext uri="{FF2B5EF4-FFF2-40B4-BE49-F238E27FC236}">
                    <a16:creationId xmlns:a16="http://schemas.microsoft.com/office/drawing/2014/main" id="{476F1137-3A1E-4964-951D-F8B7937B10C3}"/>
                  </a:ext>
                </a:extLst>
              </p:cNvPr>
              <p:cNvSpPr/>
              <p:nvPr/>
            </p:nvSpPr>
            <p:spPr>
              <a:xfrm flipH="1">
                <a:off x="-12904519" y="1372869"/>
                <a:ext cx="193191" cy="558821"/>
              </a:xfrm>
              <a:prstGeom prst="arc">
                <a:avLst>
                  <a:gd name="adj1" fmla="val 17318321"/>
                  <a:gd name="adj2" fmla="val 425234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5C06C0BC-E7E4-437A-B45D-7DD9A50B6D2F}"/>
                  </a:ext>
                </a:extLst>
              </p:cNvPr>
              <p:cNvSpPr/>
              <p:nvPr/>
            </p:nvSpPr>
            <p:spPr>
              <a:xfrm rot="10800000" flipH="1">
                <a:off x="-12802555" y="1512219"/>
                <a:ext cx="1293609" cy="2648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69" name="直線矢印コネクタ 68">
                <a:extLst>
                  <a:ext uri="{FF2B5EF4-FFF2-40B4-BE49-F238E27FC236}">
                    <a16:creationId xmlns:a16="http://schemas.microsoft.com/office/drawing/2014/main" id="{618148E5-E68F-4B0B-BCD8-303E0523201B}"/>
                  </a:ext>
                </a:extLst>
              </p:cNvPr>
              <p:cNvCxnSpPr>
                <a:cxnSpLocks/>
              </p:cNvCxnSpPr>
              <p:nvPr/>
            </p:nvCxnSpPr>
            <p:spPr>
              <a:xfrm flipH="1" flipV="1">
                <a:off x="-11262325" y="1106460"/>
                <a:ext cx="0" cy="341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11593122" y="752920"/>
                <a:ext cx="643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S1</a:t>
                </a:r>
                <a:endPar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1" name="楕円 30">
                <a:extLst>
                  <a:ext uri="{FF2B5EF4-FFF2-40B4-BE49-F238E27FC236}">
                    <a16:creationId xmlns:a16="http://schemas.microsoft.com/office/drawing/2014/main" id="{6B3B1C9C-AF8F-4BEC-9246-0F5D5372C660}"/>
                  </a:ext>
                </a:extLst>
              </p:cNvPr>
              <p:cNvSpPr/>
              <p:nvPr/>
            </p:nvSpPr>
            <p:spPr>
              <a:xfrm rot="10800000" flipH="1">
                <a:off x="-11284040" y="1432327"/>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36" name="直線矢印コネクタ 135">
                <a:extLst>
                  <a:ext uri="{FF2B5EF4-FFF2-40B4-BE49-F238E27FC236}">
                    <a16:creationId xmlns:a16="http://schemas.microsoft.com/office/drawing/2014/main" id="{0C5D5DE3-CFF1-40BF-9B94-61E11751B46E}"/>
                  </a:ext>
                </a:extLst>
              </p:cNvPr>
              <p:cNvCxnSpPr>
                <a:cxnSpLocks/>
              </p:cNvCxnSpPr>
              <p:nvPr/>
            </p:nvCxnSpPr>
            <p:spPr>
              <a:xfrm rot="10800000" flipH="1">
                <a:off x="-12995387" y="1850482"/>
                <a:ext cx="0" cy="29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楕円 30">
                <a:extLst>
                  <a:ext uri="{FF2B5EF4-FFF2-40B4-BE49-F238E27FC236}">
                    <a16:creationId xmlns:a16="http://schemas.microsoft.com/office/drawing/2014/main" id="{6B3B1C9C-AF8F-4BEC-9246-0F5D5372C660}"/>
                  </a:ext>
                </a:extLst>
              </p:cNvPr>
              <p:cNvSpPr/>
              <p:nvPr/>
            </p:nvSpPr>
            <p:spPr>
              <a:xfrm rot="10800000" flipH="1">
                <a:off x="-9312739" y="1421945"/>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grpSp>
        <p:nvGrpSpPr>
          <p:cNvPr id="205" name="グループ化 204"/>
          <p:cNvGrpSpPr/>
          <p:nvPr/>
        </p:nvGrpSpPr>
        <p:grpSpPr>
          <a:xfrm>
            <a:off x="-1778017" y="5226152"/>
            <a:ext cx="11500304" cy="1434391"/>
            <a:chOff x="-1778017" y="5226152"/>
            <a:chExt cx="11500304" cy="1434391"/>
          </a:xfrm>
        </p:grpSpPr>
        <p:grpSp>
          <p:nvGrpSpPr>
            <p:cNvPr id="141" name="グループ化 140"/>
            <p:cNvGrpSpPr/>
            <p:nvPr/>
          </p:nvGrpSpPr>
          <p:grpSpPr>
            <a:xfrm>
              <a:off x="-1289665" y="5226152"/>
              <a:ext cx="11011952" cy="1434391"/>
              <a:chOff x="-1251565" y="3368233"/>
              <a:chExt cx="11011952" cy="1434391"/>
            </a:xfrm>
          </p:grpSpPr>
          <p:grpSp>
            <p:nvGrpSpPr>
              <p:cNvPr id="142" name="グループ化 141"/>
              <p:cNvGrpSpPr/>
              <p:nvPr/>
            </p:nvGrpSpPr>
            <p:grpSpPr>
              <a:xfrm>
                <a:off x="2271653" y="3415894"/>
                <a:ext cx="3153580" cy="1386730"/>
                <a:chOff x="143576" y="843434"/>
                <a:chExt cx="3153580" cy="1386730"/>
              </a:xfrm>
            </p:grpSpPr>
            <p:sp>
              <p:nvSpPr>
                <p:cNvPr id="202" name="正方形/長方形 201"/>
                <p:cNvSpPr/>
                <p:nvPr/>
              </p:nvSpPr>
              <p:spPr>
                <a:xfrm flipH="1">
                  <a:off x="143576" y="843434"/>
                  <a:ext cx="3153580" cy="1386730"/>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3"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224392" y="895196"/>
                  <a:ext cx="436462" cy="42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0" i="1" u="none" strike="noStrike" kern="1200" cap="none" spc="0" normalizeH="0" baseline="0" noProof="0" dirty="0">
                      <a:ln>
                        <a:noFill/>
                      </a:ln>
                      <a:solidFill>
                        <a:srgbClr val="ED7D3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G</a:t>
                  </a:r>
                  <a:endParaRPr kumimoji="1" lang="en-US" altLang="ja-JP" sz="2800" b="0" i="0" u="none" strike="noStrike" kern="1200" cap="none" spc="0" normalizeH="0" baseline="-25000" noProof="0" dirty="0">
                    <a:ln>
                      <a:noFill/>
                    </a:ln>
                    <a:solidFill>
                      <a:srgbClr val="ED7D3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143" name="グループ化 142"/>
              <p:cNvGrpSpPr/>
              <p:nvPr/>
            </p:nvGrpSpPr>
            <p:grpSpPr>
              <a:xfrm>
                <a:off x="1739684" y="3504218"/>
                <a:ext cx="7456930" cy="1292595"/>
                <a:chOff x="-394881" y="857711"/>
                <a:chExt cx="7456930" cy="1292595"/>
              </a:xfrm>
            </p:grpSpPr>
            <p:sp>
              <p:nvSpPr>
                <p:cNvPr id="165" name="テキスト ボックス 164">
                  <a:extLst>
                    <a:ext uri="{FF2B5EF4-FFF2-40B4-BE49-F238E27FC236}">
                      <a16:creationId xmlns:a16="http://schemas.microsoft.com/office/drawing/2014/main" id="{BC6F98A7-3A13-4A33-BEB1-892BB381BCD9}"/>
                    </a:ext>
                  </a:extLst>
                </p:cNvPr>
                <p:cNvSpPr txBox="1">
                  <a:spLocks noChangeAspect="1"/>
                </p:cNvSpPr>
                <p:nvPr/>
              </p:nvSpPr>
              <p:spPr>
                <a:xfrm flipH="1">
                  <a:off x="2025069" y="950282"/>
                  <a:ext cx="468431" cy="371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66" name="テキスト ボックス 165">
                  <a:extLst>
                    <a:ext uri="{FF2B5EF4-FFF2-40B4-BE49-F238E27FC236}">
                      <a16:creationId xmlns:a16="http://schemas.microsoft.com/office/drawing/2014/main" id="{D0EDDF5C-72FD-48FD-8E6C-7171D42BA224}"/>
                    </a:ext>
                  </a:extLst>
                </p:cNvPr>
                <p:cNvSpPr txBox="1">
                  <a:spLocks noChangeAspect="1"/>
                </p:cNvSpPr>
                <p:nvPr/>
              </p:nvSpPr>
              <p:spPr>
                <a:xfrm flipH="1">
                  <a:off x="2415362" y="928362"/>
                  <a:ext cx="535350" cy="371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67" name="正方形/長方形 166">
                  <a:extLst>
                    <a:ext uri="{FF2B5EF4-FFF2-40B4-BE49-F238E27FC236}">
                      <a16:creationId xmlns:a16="http://schemas.microsoft.com/office/drawing/2014/main" id="{FAAB8D79-2B0A-4014-99A1-4CEA962A7B8A}"/>
                    </a:ext>
                  </a:extLst>
                </p:cNvPr>
                <p:cNvSpPr/>
                <p:nvPr/>
              </p:nvSpPr>
              <p:spPr>
                <a:xfrm rot="10800000" flipH="1">
                  <a:off x="1710909" y="1490409"/>
                  <a:ext cx="869944"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8" name="正方形/長方形 167">
                  <a:extLst>
                    <a:ext uri="{FF2B5EF4-FFF2-40B4-BE49-F238E27FC236}">
                      <a16:creationId xmlns:a16="http://schemas.microsoft.com/office/drawing/2014/main" id="{F79AE53C-93AD-481B-83C6-5AF220152EAF}"/>
                    </a:ext>
                  </a:extLst>
                </p:cNvPr>
                <p:cNvSpPr/>
                <p:nvPr/>
              </p:nvSpPr>
              <p:spPr>
                <a:xfrm rot="10800000" flipH="1">
                  <a:off x="1510153" y="1282944"/>
                  <a:ext cx="200756" cy="6691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9" name="正方形/長方形 168">
                  <a:extLst>
                    <a:ext uri="{FF2B5EF4-FFF2-40B4-BE49-F238E27FC236}">
                      <a16:creationId xmlns:a16="http://schemas.microsoft.com/office/drawing/2014/main" id="{D5D2B9CC-0726-4BCB-9E9D-3328FF173464}"/>
                    </a:ext>
                  </a:extLst>
                </p:cNvPr>
                <p:cNvSpPr/>
                <p:nvPr/>
              </p:nvSpPr>
              <p:spPr>
                <a:xfrm rot="10800000" flipH="1">
                  <a:off x="1374289" y="1349862"/>
                  <a:ext cx="135863" cy="53535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0" name="正方形/長方形 169">
                  <a:extLst>
                    <a:ext uri="{FF2B5EF4-FFF2-40B4-BE49-F238E27FC236}">
                      <a16:creationId xmlns:a16="http://schemas.microsoft.com/office/drawing/2014/main" id="{F24AC36B-036C-4706-8271-01BBCDA26A7F}"/>
                    </a:ext>
                  </a:extLst>
                </p:cNvPr>
                <p:cNvSpPr/>
                <p:nvPr/>
              </p:nvSpPr>
              <p:spPr>
                <a:xfrm rot="10800000" flipH="1">
                  <a:off x="2781611" y="1349862"/>
                  <a:ext cx="133837" cy="53535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1" name="正方形/長方形 170">
                  <a:extLst>
                    <a:ext uri="{FF2B5EF4-FFF2-40B4-BE49-F238E27FC236}">
                      <a16:creationId xmlns:a16="http://schemas.microsoft.com/office/drawing/2014/main" id="{34C79E43-ECAE-4BBE-B1D8-B2BDB5349D9D}"/>
                    </a:ext>
                  </a:extLst>
                </p:cNvPr>
                <p:cNvSpPr/>
                <p:nvPr/>
              </p:nvSpPr>
              <p:spPr>
                <a:xfrm rot="10800000" flipH="1">
                  <a:off x="2580853" y="1282944"/>
                  <a:ext cx="200756" cy="66918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2" name="正方形/長方形 171">
                  <a:extLst>
                    <a:ext uri="{FF2B5EF4-FFF2-40B4-BE49-F238E27FC236}">
                      <a16:creationId xmlns:a16="http://schemas.microsoft.com/office/drawing/2014/main" id="{AE1ED6D1-3345-41F8-AE4C-389D1326ACAC}"/>
                    </a:ext>
                  </a:extLst>
                </p:cNvPr>
                <p:cNvSpPr/>
                <p:nvPr/>
              </p:nvSpPr>
              <p:spPr>
                <a:xfrm rot="10800000" flipH="1">
                  <a:off x="2179340" y="1349862"/>
                  <a:ext cx="200756" cy="53535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3" name="正方形/長方形 172">
                  <a:extLst>
                    <a:ext uri="{FF2B5EF4-FFF2-40B4-BE49-F238E27FC236}">
                      <a16:creationId xmlns:a16="http://schemas.microsoft.com/office/drawing/2014/main" id="{C8949D30-DDD5-410B-9ED8-FAC75B0EA230}"/>
                    </a:ext>
                  </a:extLst>
                </p:cNvPr>
                <p:cNvSpPr/>
                <p:nvPr/>
              </p:nvSpPr>
              <p:spPr>
                <a:xfrm rot="10800000" flipH="1">
                  <a:off x="2915448" y="1490409"/>
                  <a:ext cx="133837"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74" name="直線コネクタ 173">
                  <a:extLst>
                    <a:ext uri="{FF2B5EF4-FFF2-40B4-BE49-F238E27FC236}">
                      <a16:creationId xmlns:a16="http://schemas.microsoft.com/office/drawing/2014/main" id="{D431FFBA-4574-4BFA-AEE6-0BD563F14BA9}"/>
                    </a:ext>
                  </a:extLst>
                </p:cNvPr>
                <p:cNvCxnSpPr>
                  <a:stCxn id="172" idx="3"/>
                  <a:endCxn id="171" idx="1"/>
                </p:cNvCxnSpPr>
                <p:nvPr/>
              </p:nvCxnSpPr>
              <p:spPr>
                <a:xfrm rot="10800000" flipH="1">
                  <a:off x="2380096" y="1617537"/>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28BB0F55-1D56-482A-8561-0FE7511EFFC5}"/>
                    </a:ext>
                  </a:extLst>
                </p:cNvPr>
                <p:cNvCxnSpPr/>
                <p:nvPr/>
              </p:nvCxnSpPr>
              <p:spPr>
                <a:xfrm rot="10800000" flipH="1">
                  <a:off x="2380096" y="1688724"/>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0F577C2C-4BCF-4F48-9AA0-21319C249D6D}"/>
                    </a:ext>
                  </a:extLst>
                </p:cNvPr>
                <p:cNvCxnSpPr/>
                <p:nvPr/>
              </p:nvCxnSpPr>
              <p:spPr>
                <a:xfrm rot="10800000" flipH="1">
                  <a:off x="2380096" y="1552436"/>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a:extLst>
                    <a:ext uri="{FF2B5EF4-FFF2-40B4-BE49-F238E27FC236}">
                      <a16:creationId xmlns:a16="http://schemas.microsoft.com/office/drawing/2014/main" id="{CABB41A3-4979-4CB5-9193-031413F2AA85}"/>
                    </a:ext>
                  </a:extLst>
                </p:cNvPr>
                <p:cNvCxnSpPr/>
                <p:nvPr/>
              </p:nvCxnSpPr>
              <p:spPr>
                <a:xfrm rot="10800000" flipH="1">
                  <a:off x="2380096" y="1655672"/>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BF95ABD4-9F32-4951-A4E1-0B4EE0049262}"/>
                    </a:ext>
                  </a:extLst>
                </p:cNvPr>
                <p:cNvCxnSpPr/>
                <p:nvPr/>
              </p:nvCxnSpPr>
              <p:spPr>
                <a:xfrm rot="10800000" flipH="1">
                  <a:off x="2380334" y="1584895"/>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319154F7-E207-47DB-ADB5-6183039C779D}"/>
                    </a:ext>
                  </a:extLst>
                </p:cNvPr>
                <p:cNvCxnSpPr/>
                <p:nvPr/>
              </p:nvCxnSpPr>
              <p:spPr>
                <a:xfrm rot="10800000" flipH="1">
                  <a:off x="2380096" y="1720321"/>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C9418B36-C852-4109-9777-F513B77431F2}"/>
                    </a:ext>
                  </a:extLst>
                </p:cNvPr>
                <p:cNvCxnSpPr/>
                <p:nvPr/>
              </p:nvCxnSpPr>
              <p:spPr>
                <a:xfrm rot="10800000" flipH="1">
                  <a:off x="2380096" y="1523539"/>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正方形/長方形 180">
                  <a:extLst>
                    <a:ext uri="{FF2B5EF4-FFF2-40B4-BE49-F238E27FC236}">
                      <a16:creationId xmlns:a16="http://schemas.microsoft.com/office/drawing/2014/main" id="{B7E4E1B6-3927-4A05-92F6-3F55A1A9A911}"/>
                    </a:ext>
                  </a:extLst>
                </p:cNvPr>
                <p:cNvSpPr/>
                <p:nvPr/>
              </p:nvSpPr>
              <p:spPr>
                <a:xfrm rot="10800000" flipH="1">
                  <a:off x="377247" y="1493405"/>
                  <a:ext cx="996148" cy="2512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182" name="グループ化 181">
                  <a:extLst>
                    <a:ext uri="{FF2B5EF4-FFF2-40B4-BE49-F238E27FC236}">
                      <a16:creationId xmlns:a16="http://schemas.microsoft.com/office/drawing/2014/main" id="{E156F4DB-1358-4FDE-8E6A-DD1FE4A88E27}"/>
                    </a:ext>
                  </a:extLst>
                </p:cNvPr>
                <p:cNvGrpSpPr/>
                <p:nvPr/>
              </p:nvGrpSpPr>
              <p:grpSpPr>
                <a:xfrm rot="10800000" flipH="1">
                  <a:off x="-157321" y="1076041"/>
                  <a:ext cx="3745423" cy="745151"/>
                  <a:chOff x="-104643" y="3114932"/>
                  <a:chExt cx="6346734" cy="1262684"/>
                </a:xfrm>
              </p:grpSpPr>
              <p:grpSp>
                <p:nvGrpSpPr>
                  <p:cNvPr id="196" name="グループ化 195">
                    <a:extLst>
                      <a:ext uri="{FF2B5EF4-FFF2-40B4-BE49-F238E27FC236}">
                        <a16:creationId xmlns:a16="http://schemas.microsoft.com/office/drawing/2014/main" id="{46613BFE-D5A9-4F36-B7E0-39CA88044390}"/>
                      </a:ext>
                    </a:extLst>
                  </p:cNvPr>
                  <p:cNvGrpSpPr/>
                  <p:nvPr/>
                </p:nvGrpSpPr>
                <p:grpSpPr>
                  <a:xfrm>
                    <a:off x="-104643" y="3114932"/>
                    <a:ext cx="6346734" cy="1262684"/>
                    <a:chOff x="-466939" y="1481661"/>
                    <a:chExt cx="4030266" cy="801819"/>
                  </a:xfrm>
                </p:grpSpPr>
                <p:sp>
                  <p:nvSpPr>
                    <p:cNvPr id="198" name="正方形/長方形 197">
                      <a:extLst>
                        <a:ext uri="{FF2B5EF4-FFF2-40B4-BE49-F238E27FC236}">
                          <a16:creationId xmlns:a16="http://schemas.microsoft.com/office/drawing/2014/main" id="{594C4D82-AD53-4CEA-830A-2C8602C30B41}"/>
                        </a:ext>
                      </a:extLst>
                    </p:cNvPr>
                    <p:cNvSpPr/>
                    <p:nvPr/>
                  </p:nvSpPr>
                  <p:spPr>
                    <a:xfrm>
                      <a:off x="2984335" y="1481661"/>
                      <a:ext cx="578992" cy="4382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99" name="直線矢印コネクタ 198">
                      <a:extLst>
                        <a:ext uri="{FF2B5EF4-FFF2-40B4-BE49-F238E27FC236}">
                          <a16:creationId xmlns:a16="http://schemas.microsoft.com/office/drawing/2014/main" id="{D2063555-CFEE-4085-B02E-EC3EC1E7EFED}"/>
                        </a:ext>
                      </a:extLst>
                    </p:cNvPr>
                    <p:cNvCxnSpPr>
                      <a:cxnSpLocks/>
                    </p:cNvCxnSpPr>
                    <p:nvPr/>
                  </p:nvCxnSpPr>
                  <p:spPr>
                    <a:xfrm rot="10800000" flipV="1">
                      <a:off x="3253988" y="1918573"/>
                      <a:ext cx="0" cy="36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正方形/長方形 199">
                      <a:extLst>
                        <a:ext uri="{FF2B5EF4-FFF2-40B4-BE49-F238E27FC236}">
                          <a16:creationId xmlns:a16="http://schemas.microsoft.com/office/drawing/2014/main" id="{594C4D82-AD53-4CEA-830A-2C8602C30B41}"/>
                        </a:ext>
                      </a:extLst>
                    </p:cNvPr>
                    <p:cNvSpPr/>
                    <p:nvPr/>
                  </p:nvSpPr>
                  <p:spPr>
                    <a:xfrm>
                      <a:off x="-466939" y="1492038"/>
                      <a:ext cx="578992" cy="4382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201" name="直線矢印コネクタ 200">
                      <a:extLst>
                        <a:ext uri="{FF2B5EF4-FFF2-40B4-BE49-F238E27FC236}">
                          <a16:creationId xmlns:a16="http://schemas.microsoft.com/office/drawing/2014/main" id="{D2063555-CFEE-4085-B02E-EC3EC1E7EFED}"/>
                        </a:ext>
                      </a:extLst>
                    </p:cNvPr>
                    <p:cNvCxnSpPr>
                      <a:cxnSpLocks/>
                    </p:cNvCxnSpPr>
                    <p:nvPr/>
                  </p:nvCxnSpPr>
                  <p:spPr>
                    <a:xfrm rot="10800000" flipV="1">
                      <a:off x="-150708" y="1923093"/>
                      <a:ext cx="0" cy="36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7" name="楕円 35">
                    <a:extLst>
                      <a:ext uri="{FF2B5EF4-FFF2-40B4-BE49-F238E27FC236}">
                        <a16:creationId xmlns:a16="http://schemas.microsoft.com/office/drawing/2014/main" id="{AA2C5F90-E2BC-4402-B0F6-9721642CCC6C}"/>
                      </a:ext>
                    </a:extLst>
                  </p:cNvPr>
                  <p:cNvSpPr/>
                  <p:nvPr/>
                </p:nvSpPr>
                <p:spPr>
                  <a:xfrm>
                    <a:off x="5694961" y="3752785"/>
                    <a:ext cx="108001" cy="10800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183" name="正方形/長方形 182">
                  <a:extLst>
                    <a:ext uri="{FF2B5EF4-FFF2-40B4-BE49-F238E27FC236}">
                      <a16:creationId xmlns:a16="http://schemas.microsoft.com/office/drawing/2014/main" id="{3D84A199-EB78-4FBE-A702-BE17F768F31A}"/>
                    </a:ext>
                  </a:extLst>
                </p:cNvPr>
                <p:cNvSpPr/>
                <p:nvPr/>
              </p:nvSpPr>
              <p:spPr>
                <a:xfrm rot="10800000" flipH="1">
                  <a:off x="1104577" y="1438901"/>
                  <a:ext cx="168294" cy="35540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4" name="テキスト ボックス 29">
                  <a:extLst>
                    <a:ext uri="{FF2B5EF4-FFF2-40B4-BE49-F238E27FC236}">
                      <a16:creationId xmlns:a16="http://schemas.microsoft.com/office/drawing/2014/main" id="{0F6C48B1-F550-43B4-98E8-D3B80E7EFD94}"/>
                    </a:ext>
                  </a:extLst>
                </p:cNvPr>
                <p:cNvSpPr txBox="1">
                  <a:spLocks noChangeArrowheads="1"/>
                </p:cNvSpPr>
                <p:nvPr/>
              </p:nvSpPr>
              <p:spPr bwMode="auto">
                <a:xfrm flipH="1">
                  <a:off x="3238962" y="857711"/>
                  <a:ext cx="566756" cy="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C2</a:t>
                  </a:r>
                  <a:endPar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85" name="テキスト ボックス 27">
                  <a:extLst>
                    <a:ext uri="{FF2B5EF4-FFF2-40B4-BE49-F238E27FC236}">
                      <a16:creationId xmlns:a16="http://schemas.microsoft.com/office/drawing/2014/main" id="{31C2E441-CFFE-416C-92B3-0C4061044B5C}"/>
                    </a:ext>
                  </a:extLst>
                </p:cNvPr>
                <p:cNvSpPr txBox="1">
                  <a:spLocks noChangeArrowheads="1"/>
                </p:cNvSpPr>
                <p:nvPr/>
              </p:nvSpPr>
              <p:spPr bwMode="auto">
                <a:xfrm flipH="1">
                  <a:off x="3275827" y="1324653"/>
                  <a:ext cx="435580" cy="34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778"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r>
                    <a:rPr kumimoji="1" lang="en-US" altLang="ja-JP" sz="1778"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p>
              </p:txBody>
            </p:sp>
            <p:cxnSp>
              <p:nvCxnSpPr>
                <p:cNvPr id="186" name="直線矢印コネクタ 185">
                  <a:extLst>
                    <a:ext uri="{FF2B5EF4-FFF2-40B4-BE49-F238E27FC236}">
                      <a16:creationId xmlns:a16="http://schemas.microsoft.com/office/drawing/2014/main" id="{9BACED0F-F804-4253-BF84-D7EE5C6A4635}"/>
                    </a:ext>
                  </a:extLst>
                </p:cNvPr>
                <p:cNvCxnSpPr>
                  <a:cxnSpLocks/>
                </p:cNvCxnSpPr>
                <p:nvPr/>
              </p:nvCxnSpPr>
              <p:spPr bwMode="auto">
                <a:xfrm>
                  <a:off x="3214669" y="1529148"/>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87"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3260911" y="1501162"/>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651"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B</a:t>
                  </a:r>
                  <a:r>
                    <a:rPr kumimoji="1" lang="en-US" altLang="ja-JP" sz="1651"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p>
              </p:txBody>
            </p:sp>
            <p:cxnSp>
              <p:nvCxnSpPr>
                <p:cNvPr id="188" name="直線矢印コネクタ 187">
                  <a:extLst>
                    <a:ext uri="{FF2B5EF4-FFF2-40B4-BE49-F238E27FC236}">
                      <a16:creationId xmlns:a16="http://schemas.microsoft.com/office/drawing/2014/main" id="{EFE5CA4D-2218-4362-8867-99FE801223FB}"/>
                    </a:ext>
                  </a:extLst>
                </p:cNvPr>
                <p:cNvCxnSpPr>
                  <a:cxnSpLocks/>
                </p:cNvCxnSpPr>
                <p:nvPr/>
              </p:nvCxnSpPr>
              <p:spPr bwMode="auto">
                <a:xfrm rot="10800000">
                  <a:off x="3195277" y="1687586"/>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89" name="テキスト ボックス 27">
                  <a:extLst>
                    <a:ext uri="{FF2B5EF4-FFF2-40B4-BE49-F238E27FC236}">
                      <a16:creationId xmlns:a16="http://schemas.microsoft.com/office/drawing/2014/main" id="{31C2E441-CFFE-416C-92B3-0C4061044B5C}"/>
                    </a:ext>
                  </a:extLst>
                </p:cNvPr>
                <p:cNvSpPr txBox="1">
                  <a:spLocks noChangeArrowheads="1"/>
                </p:cNvSpPr>
                <p:nvPr/>
              </p:nvSpPr>
              <p:spPr bwMode="auto">
                <a:xfrm flipH="1">
                  <a:off x="-229816" y="1322114"/>
                  <a:ext cx="435580"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778"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778"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en-US" altLang="ja-JP" sz="1778"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90"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244732" y="1498623"/>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651"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B</a:t>
                  </a:r>
                  <a:r>
                    <a:rPr lang="en-US" altLang="ja-JP" sz="1651"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en-US" altLang="ja-JP" sz="1651"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91" name="直線矢印コネクタ 190">
                  <a:extLst>
                    <a:ext uri="{FF2B5EF4-FFF2-40B4-BE49-F238E27FC236}">
                      <a16:creationId xmlns:a16="http://schemas.microsoft.com/office/drawing/2014/main" id="{9BACED0F-F804-4253-BF84-D7EE5C6A4635}"/>
                    </a:ext>
                  </a:extLst>
                </p:cNvPr>
                <p:cNvCxnSpPr>
                  <a:cxnSpLocks/>
                </p:cNvCxnSpPr>
                <p:nvPr/>
              </p:nvCxnSpPr>
              <p:spPr bwMode="auto">
                <a:xfrm>
                  <a:off x="81520" y="1529610"/>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2" name="直線矢印コネクタ 191">
                  <a:extLst>
                    <a:ext uri="{FF2B5EF4-FFF2-40B4-BE49-F238E27FC236}">
                      <a16:creationId xmlns:a16="http://schemas.microsoft.com/office/drawing/2014/main" id="{EFE5CA4D-2218-4362-8867-99FE801223FB}"/>
                    </a:ext>
                  </a:extLst>
                </p:cNvPr>
                <p:cNvCxnSpPr>
                  <a:cxnSpLocks/>
                </p:cNvCxnSpPr>
                <p:nvPr/>
              </p:nvCxnSpPr>
              <p:spPr bwMode="auto">
                <a:xfrm rot="10800000">
                  <a:off x="62128" y="1688048"/>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93"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6641133" y="1803929"/>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1651"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u</a:t>
                  </a:r>
                  <a:r>
                    <a:rPr kumimoji="1" lang="en-US" altLang="ja-JP" sz="1651"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p>
              </p:txBody>
            </p:sp>
            <p:sp>
              <p:nvSpPr>
                <p:cNvPr id="195" name="テキスト ボックス 29">
                  <a:extLst>
                    <a:ext uri="{FF2B5EF4-FFF2-40B4-BE49-F238E27FC236}">
                      <a16:creationId xmlns:a16="http://schemas.microsoft.com/office/drawing/2014/main" id="{0F6C48B1-F550-43B4-98E8-D3B80E7EFD94}"/>
                    </a:ext>
                  </a:extLst>
                </p:cNvPr>
                <p:cNvSpPr txBox="1">
                  <a:spLocks noChangeArrowheads="1"/>
                </p:cNvSpPr>
                <p:nvPr/>
              </p:nvSpPr>
              <p:spPr bwMode="auto">
                <a:xfrm flipH="1">
                  <a:off x="-394881" y="891925"/>
                  <a:ext cx="566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C1</a:t>
                  </a:r>
                </a:p>
              </p:txBody>
            </p:sp>
          </p:grpSp>
          <p:grpSp>
            <p:nvGrpSpPr>
              <p:cNvPr id="144" name="グループ化 143"/>
              <p:cNvGrpSpPr/>
              <p:nvPr/>
            </p:nvGrpSpPr>
            <p:grpSpPr>
              <a:xfrm>
                <a:off x="-1251565" y="3368233"/>
                <a:ext cx="11011952" cy="1379115"/>
                <a:chOff x="-12802555" y="752920"/>
                <a:chExt cx="11011952" cy="1379115"/>
              </a:xfrm>
            </p:grpSpPr>
            <p:sp>
              <p:nvSpPr>
                <p:cNvPr id="145" name="正方形/長方形 144">
                  <a:extLst>
                    <a:ext uri="{FF2B5EF4-FFF2-40B4-BE49-F238E27FC236}">
                      <a16:creationId xmlns:a16="http://schemas.microsoft.com/office/drawing/2014/main" id="{7FB95D49-36EC-4DF6-9F77-D9AF6B6D675F}"/>
                    </a:ext>
                  </a:extLst>
                </p:cNvPr>
                <p:cNvSpPr/>
                <p:nvPr/>
              </p:nvSpPr>
              <p:spPr>
                <a:xfrm rot="10800000" flipH="1">
                  <a:off x="-5823728" y="1520373"/>
                  <a:ext cx="1386885"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6" name="正方形/長方形 145">
                  <a:extLst>
                    <a:ext uri="{FF2B5EF4-FFF2-40B4-BE49-F238E27FC236}">
                      <a16:creationId xmlns:a16="http://schemas.microsoft.com/office/drawing/2014/main" id="{5C06C0BC-E7E4-437A-B45D-7DD9A50B6D2F}"/>
                    </a:ext>
                  </a:extLst>
                </p:cNvPr>
                <p:cNvSpPr/>
                <p:nvPr/>
              </p:nvSpPr>
              <p:spPr>
                <a:xfrm rot="10800000" flipH="1">
                  <a:off x="-3899219" y="1506833"/>
                  <a:ext cx="1293609" cy="2648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7" name="正方形/長方形 146">
                  <a:extLst>
                    <a:ext uri="{FF2B5EF4-FFF2-40B4-BE49-F238E27FC236}">
                      <a16:creationId xmlns:a16="http://schemas.microsoft.com/office/drawing/2014/main" id="{4BDFBD98-D5CE-47EA-9DE7-C1C4F84F5FB6}"/>
                    </a:ext>
                  </a:extLst>
                </p:cNvPr>
                <p:cNvSpPr/>
                <p:nvPr/>
              </p:nvSpPr>
              <p:spPr>
                <a:xfrm rot="10800000" flipH="1">
                  <a:off x="-4436843" y="1440837"/>
                  <a:ext cx="538071" cy="407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48" name="直線矢印コネクタ 147">
                  <a:extLst>
                    <a:ext uri="{FF2B5EF4-FFF2-40B4-BE49-F238E27FC236}">
                      <a16:creationId xmlns:a16="http://schemas.microsoft.com/office/drawing/2014/main" id="{618148E5-E68F-4B0B-BCD8-303E0523201B}"/>
                    </a:ext>
                  </a:extLst>
                </p:cNvPr>
                <p:cNvCxnSpPr>
                  <a:cxnSpLocks/>
                </p:cNvCxnSpPr>
                <p:nvPr/>
              </p:nvCxnSpPr>
              <p:spPr>
                <a:xfrm flipH="1" flipV="1">
                  <a:off x="-4168368" y="1098025"/>
                  <a:ext cx="0" cy="341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楕円 30">
                  <a:extLst>
                    <a:ext uri="{FF2B5EF4-FFF2-40B4-BE49-F238E27FC236}">
                      <a16:creationId xmlns:a16="http://schemas.microsoft.com/office/drawing/2014/main" id="{6B3B1C9C-AF8F-4BEC-9246-0F5D5372C660}"/>
                    </a:ext>
                  </a:extLst>
                </p:cNvPr>
                <p:cNvSpPr/>
                <p:nvPr/>
              </p:nvSpPr>
              <p:spPr>
                <a:xfrm rot="10800000" flipH="1">
                  <a:off x="-4203130" y="1408968"/>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0"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4535938" y="796355"/>
                  <a:ext cx="643901" cy="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S2</a:t>
                  </a:r>
                  <a:endPar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51" name="片側の 2 つの角を切り取った四角形 49">
                  <a:extLst>
                    <a:ext uri="{FF2B5EF4-FFF2-40B4-BE49-F238E27FC236}">
                      <a16:creationId xmlns:a16="http://schemas.microsoft.com/office/drawing/2014/main" id="{E67BA676-C6A5-40D2-836A-C2D82DAEF71F}"/>
                    </a:ext>
                  </a:extLst>
                </p:cNvPr>
                <p:cNvSpPr/>
                <p:nvPr/>
              </p:nvSpPr>
              <p:spPr>
                <a:xfrm rot="16200000" flipH="1">
                  <a:off x="-2659468" y="1488232"/>
                  <a:ext cx="395868" cy="297914"/>
                </a:xfrm>
                <a:prstGeom prst="snip2SameRect">
                  <a:avLst>
                    <a:gd name="adj1" fmla="val 23037"/>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2" name="円弧 151">
                  <a:extLst>
                    <a:ext uri="{FF2B5EF4-FFF2-40B4-BE49-F238E27FC236}">
                      <a16:creationId xmlns:a16="http://schemas.microsoft.com/office/drawing/2014/main" id="{476F1137-3A1E-4964-951D-F8B7937B10C3}"/>
                    </a:ext>
                  </a:extLst>
                </p:cNvPr>
                <p:cNvSpPr/>
                <p:nvPr/>
              </p:nvSpPr>
              <p:spPr>
                <a:xfrm rot="10800000" flipH="1">
                  <a:off x="-2692170" y="1357779"/>
                  <a:ext cx="193191" cy="558821"/>
                </a:xfrm>
                <a:prstGeom prst="arc">
                  <a:avLst>
                    <a:gd name="adj1" fmla="val 17318321"/>
                    <a:gd name="adj2" fmla="val 425234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53" name="直線矢印コネクタ 152">
                  <a:extLst>
                    <a:ext uri="{FF2B5EF4-FFF2-40B4-BE49-F238E27FC236}">
                      <a16:creationId xmlns:a16="http://schemas.microsoft.com/office/drawing/2014/main" id="{0C5D5DE3-CFF1-40BF-9B94-61E11751B46E}"/>
                    </a:ext>
                  </a:extLst>
                </p:cNvPr>
                <p:cNvCxnSpPr>
                  <a:cxnSpLocks/>
                </p:cNvCxnSpPr>
                <p:nvPr/>
              </p:nvCxnSpPr>
              <p:spPr>
                <a:xfrm rot="10800000" flipH="1">
                  <a:off x="-2388347" y="1835123"/>
                  <a:ext cx="0" cy="29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テキスト ボックス 153"/>
                <p:cNvSpPr txBox="1"/>
                <p:nvPr/>
              </p:nvSpPr>
              <p:spPr>
                <a:xfrm>
                  <a:off x="-2918149" y="985596"/>
                  <a:ext cx="11275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Vibrator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5" name="正方形/長方形 154">
                  <a:extLst>
                    <a:ext uri="{FF2B5EF4-FFF2-40B4-BE49-F238E27FC236}">
                      <a16:creationId xmlns:a16="http://schemas.microsoft.com/office/drawing/2014/main" id="{7FB95D49-36EC-4DF6-9F77-D9AF6B6D675F}"/>
                    </a:ext>
                  </a:extLst>
                </p:cNvPr>
                <p:cNvSpPr/>
                <p:nvPr/>
              </p:nvSpPr>
              <p:spPr>
                <a:xfrm rot="10800000" flipH="1">
                  <a:off x="-10968089" y="1521329"/>
                  <a:ext cx="1386885"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6" name="正方形/長方形 155">
                  <a:extLst>
                    <a:ext uri="{FF2B5EF4-FFF2-40B4-BE49-F238E27FC236}">
                      <a16:creationId xmlns:a16="http://schemas.microsoft.com/office/drawing/2014/main" id="{4BDFBD98-D5CE-47EA-9DE7-C1C4F84F5FB6}"/>
                    </a:ext>
                  </a:extLst>
                </p:cNvPr>
                <p:cNvSpPr/>
                <p:nvPr/>
              </p:nvSpPr>
              <p:spPr>
                <a:xfrm rot="10800000" flipH="1">
                  <a:off x="-11508498" y="1448621"/>
                  <a:ext cx="538071" cy="407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9" name="正方形/長方形 158">
                  <a:extLst>
                    <a:ext uri="{FF2B5EF4-FFF2-40B4-BE49-F238E27FC236}">
                      <a16:creationId xmlns:a16="http://schemas.microsoft.com/office/drawing/2014/main" id="{5C06C0BC-E7E4-437A-B45D-7DD9A50B6D2F}"/>
                    </a:ext>
                  </a:extLst>
                </p:cNvPr>
                <p:cNvSpPr/>
                <p:nvPr/>
              </p:nvSpPr>
              <p:spPr>
                <a:xfrm rot="10800000" flipH="1">
                  <a:off x="-12802555" y="1512219"/>
                  <a:ext cx="1293609" cy="2648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60" name="直線矢印コネクタ 159">
                  <a:extLst>
                    <a:ext uri="{FF2B5EF4-FFF2-40B4-BE49-F238E27FC236}">
                      <a16:creationId xmlns:a16="http://schemas.microsoft.com/office/drawing/2014/main" id="{618148E5-E68F-4B0B-BCD8-303E0523201B}"/>
                    </a:ext>
                  </a:extLst>
                </p:cNvPr>
                <p:cNvCxnSpPr>
                  <a:cxnSpLocks/>
                </p:cNvCxnSpPr>
                <p:nvPr/>
              </p:nvCxnSpPr>
              <p:spPr>
                <a:xfrm flipH="1" flipV="1">
                  <a:off x="-11262325" y="1106460"/>
                  <a:ext cx="0" cy="341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11593122" y="752920"/>
                  <a:ext cx="643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S1</a:t>
                  </a:r>
                  <a:endPar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62" name="楕円 30">
                  <a:extLst>
                    <a:ext uri="{FF2B5EF4-FFF2-40B4-BE49-F238E27FC236}">
                      <a16:creationId xmlns:a16="http://schemas.microsoft.com/office/drawing/2014/main" id="{6B3B1C9C-AF8F-4BEC-9246-0F5D5372C660}"/>
                    </a:ext>
                  </a:extLst>
                </p:cNvPr>
                <p:cNvSpPr/>
                <p:nvPr/>
              </p:nvSpPr>
              <p:spPr>
                <a:xfrm rot="10800000" flipH="1">
                  <a:off x="-11284040" y="1432327"/>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4" name="楕円 30">
                  <a:extLst>
                    <a:ext uri="{FF2B5EF4-FFF2-40B4-BE49-F238E27FC236}">
                      <a16:creationId xmlns:a16="http://schemas.microsoft.com/office/drawing/2014/main" id="{6B3B1C9C-AF8F-4BEC-9246-0F5D5372C660}"/>
                    </a:ext>
                  </a:extLst>
                </p:cNvPr>
                <p:cNvSpPr/>
                <p:nvPr/>
              </p:nvSpPr>
              <p:spPr>
                <a:xfrm rot="10800000" flipH="1">
                  <a:off x="-9312739" y="1421945"/>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sp>
          <p:nvSpPr>
            <p:cNvPr id="12" name="正方形/長方形 11"/>
            <p:cNvSpPr/>
            <p:nvPr/>
          </p:nvSpPr>
          <p:spPr>
            <a:xfrm>
              <a:off x="-1483816" y="5765683"/>
              <a:ext cx="319682" cy="690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rot="5400000">
              <a:off x="-1693993" y="5633580"/>
              <a:ext cx="815815" cy="983863"/>
              <a:chOff x="-1921457" y="5612817"/>
              <a:chExt cx="815815" cy="983863"/>
            </a:xfrm>
          </p:grpSpPr>
          <p:sp>
            <p:nvSpPr>
              <p:cNvPr id="5" name="テキスト ボックス 4"/>
              <p:cNvSpPr txBox="1"/>
              <p:nvPr/>
            </p:nvSpPr>
            <p:spPr>
              <a:xfrm>
                <a:off x="-1921457" y="5612817"/>
                <a:ext cx="800219" cy="830997"/>
              </a:xfrm>
              <a:prstGeom prst="rect">
                <a:avLst/>
              </a:prstGeom>
              <a:noFill/>
            </p:spPr>
            <p:txBody>
              <a:bodyPr wrap="none" rtlCol="0">
                <a:spAutoFit/>
              </a:bodyPr>
              <a:lstStyle/>
              <a:p>
                <a:r>
                  <a:rPr kumimoji="1" lang="ja-JP" altLang="en-US" sz="4800" dirty="0"/>
                  <a:t>～</a:t>
                </a:r>
              </a:p>
            </p:txBody>
          </p:sp>
          <p:sp>
            <p:nvSpPr>
              <p:cNvPr id="204" name="テキスト ボックス 203"/>
              <p:cNvSpPr txBox="1"/>
              <p:nvPr/>
            </p:nvSpPr>
            <p:spPr>
              <a:xfrm>
                <a:off x="-1905861" y="5765683"/>
                <a:ext cx="800219" cy="830997"/>
              </a:xfrm>
              <a:prstGeom prst="rect">
                <a:avLst/>
              </a:prstGeom>
              <a:noFill/>
            </p:spPr>
            <p:txBody>
              <a:bodyPr wrap="none" rtlCol="0">
                <a:spAutoFit/>
              </a:bodyPr>
              <a:lstStyle/>
              <a:p>
                <a:r>
                  <a:rPr kumimoji="1" lang="ja-JP" altLang="en-US" sz="4800" dirty="0"/>
                  <a:t>～</a:t>
                </a:r>
              </a:p>
            </p:txBody>
          </p:sp>
        </p:grpSp>
      </p:grpSp>
      <p:grpSp>
        <p:nvGrpSpPr>
          <p:cNvPr id="209" name="グループ化 208"/>
          <p:cNvGrpSpPr/>
          <p:nvPr/>
        </p:nvGrpSpPr>
        <p:grpSpPr>
          <a:xfrm rot="5400000">
            <a:off x="-2176472" y="8862668"/>
            <a:ext cx="2387922" cy="1209084"/>
            <a:chOff x="-1613713" y="5234731"/>
            <a:chExt cx="2387922" cy="1209084"/>
          </a:xfrm>
        </p:grpSpPr>
        <p:sp>
          <p:nvSpPr>
            <p:cNvPr id="210" name="テキスト ボックス 209"/>
            <p:cNvSpPr txBox="1"/>
            <p:nvPr/>
          </p:nvSpPr>
          <p:spPr>
            <a:xfrm>
              <a:off x="-1613713" y="5612818"/>
              <a:ext cx="184731" cy="830997"/>
            </a:xfrm>
            <a:prstGeom prst="rect">
              <a:avLst/>
            </a:prstGeom>
            <a:noFill/>
          </p:spPr>
          <p:txBody>
            <a:bodyPr wrap="none" rtlCol="0">
              <a:spAutoFit/>
            </a:bodyPr>
            <a:lstStyle/>
            <a:p>
              <a:endParaRPr kumimoji="1" lang="ja-JP" altLang="en-US" sz="4800" dirty="0"/>
            </a:p>
          </p:txBody>
        </p:sp>
        <p:sp>
          <p:nvSpPr>
            <p:cNvPr id="211" name="テキスト ボックス 210"/>
            <p:cNvSpPr txBox="1"/>
            <p:nvPr/>
          </p:nvSpPr>
          <p:spPr>
            <a:xfrm>
              <a:off x="589478" y="5234731"/>
              <a:ext cx="184731" cy="830997"/>
            </a:xfrm>
            <a:prstGeom prst="rect">
              <a:avLst/>
            </a:prstGeom>
            <a:noFill/>
          </p:spPr>
          <p:txBody>
            <a:bodyPr wrap="none" rtlCol="0">
              <a:spAutoFit/>
            </a:bodyPr>
            <a:lstStyle/>
            <a:p>
              <a:endParaRPr kumimoji="1" lang="ja-JP" altLang="en-US" sz="4800" dirty="0"/>
            </a:p>
          </p:txBody>
        </p:sp>
      </p:grpSp>
      <p:grpSp>
        <p:nvGrpSpPr>
          <p:cNvPr id="274" name="グループ化 273"/>
          <p:cNvGrpSpPr/>
          <p:nvPr/>
        </p:nvGrpSpPr>
        <p:grpSpPr>
          <a:xfrm>
            <a:off x="-3114660" y="7485563"/>
            <a:ext cx="12875895" cy="1635657"/>
            <a:chOff x="-3115508" y="7474052"/>
            <a:chExt cx="12875895" cy="1635657"/>
          </a:xfrm>
        </p:grpSpPr>
        <p:grpSp>
          <p:nvGrpSpPr>
            <p:cNvPr id="207" name="グループ化 206"/>
            <p:cNvGrpSpPr/>
            <p:nvPr/>
          </p:nvGrpSpPr>
          <p:grpSpPr>
            <a:xfrm>
              <a:off x="-3115508" y="7474052"/>
              <a:ext cx="12875895" cy="1635657"/>
              <a:chOff x="-3115508" y="3368233"/>
              <a:chExt cx="12875895" cy="1635657"/>
            </a:xfrm>
          </p:grpSpPr>
          <p:grpSp>
            <p:nvGrpSpPr>
              <p:cNvPr id="212" name="グループ化 211"/>
              <p:cNvGrpSpPr/>
              <p:nvPr/>
            </p:nvGrpSpPr>
            <p:grpSpPr>
              <a:xfrm>
                <a:off x="2271653" y="3415894"/>
                <a:ext cx="3153580" cy="1386730"/>
                <a:chOff x="143576" y="843434"/>
                <a:chExt cx="3153580" cy="1386730"/>
              </a:xfrm>
            </p:grpSpPr>
            <p:sp>
              <p:nvSpPr>
                <p:cNvPr id="268" name="正方形/長方形 267"/>
                <p:cNvSpPr/>
                <p:nvPr/>
              </p:nvSpPr>
              <p:spPr>
                <a:xfrm flipH="1">
                  <a:off x="143576" y="843434"/>
                  <a:ext cx="3153580" cy="1386730"/>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9"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224392" y="895196"/>
                  <a:ext cx="436462" cy="42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0" i="1" u="none" strike="noStrike" kern="1200" cap="none" spc="0" normalizeH="0" baseline="0" noProof="0" dirty="0">
                      <a:ln>
                        <a:noFill/>
                      </a:ln>
                      <a:solidFill>
                        <a:srgbClr val="ED7D3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G</a:t>
                  </a:r>
                  <a:endParaRPr kumimoji="1" lang="en-US" altLang="ja-JP" sz="2800" b="0" i="0" u="none" strike="noStrike" kern="1200" cap="none" spc="0" normalizeH="0" baseline="-25000" noProof="0" dirty="0">
                    <a:ln>
                      <a:noFill/>
                    </a:ln>
                    <a:solidFill>
                      <a:srgbClr val="ED7D31"/>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213" name="グループ化 212"/>
              <p:cNvGrpSpPr/>
              <p:nvPr/>
            </p:nvGrpSpPr>
            <p:grpSpPr>
              <a:xfrm>
                <a:off x="1739684" y="3504218"/>
                <a:ext cx="7456930" cy="1292595"/>
                <a:chOff x="-394881" y="857711"/>
                <a:chExt cx="7456930" cy="1292595"/>
              </a:xfrm>
            </p:grpSpPr>
            <p:sp>
              <p:nvSpPr>
                <p:cNvPr id="232" name="テキスト ボックス 231">
                  <a:extLst>
                    <a:ext uri="{FF2B5EF4-FFF2-40B4-BE49-F238E27FC236}">
                      <a16:creationId xmlns:a16="http://schemas.microsoft.com/office/drawing/2014/main" id="{BC6F98A7-3A13-4A33-BEB1-892BB381BCD9}"/>
                    </a:ext>
                  </a:extLst>
                </p:cNvPr>
                <p:cNvSpPr txBox="1">
                  <a:spLocks noChangeAspect="1"/>
                </p:cNvSpPr>
                <p:nvPr/>
              </p:nvSpPr>
              <p:spPr>
                <a:xfrm flipH="1">
                  <a:off x="2025069" y="950282"/>
                  <a:ext cx="468431" cy="371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t>
                  </a:r>
                  <a:endParaRPr kumimoji="1" lang="ja-JP" alt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33" name="テキスト ボックス 232">
                  <a:extLst>
                    <a:ext uri="{FF2B5EF4-FFF2-40B4-BE49-F238E27FC236}">
                      <a16:creationId xmlns:a16="http://schemas.microsoft.com/office/drawing/2014/main" id="{D0EDDF5C-72FD-48FD-8E6C-7171D42BA224}"/>
                    </a:ext>
                  </a:extLst>
                </p:cNvPr>
                <p:cNvSpPr txBox="1">
                  <a:spLocks noChangeAspect="1"/>
                </p:cNvSpPr>
                <p:nvPr/>
              </p:nvSpPr>
              <p:spPr>
                <a:xfrm flipH="1">
                  <a:off x="2415362" y="928362"/>
                  <a:ext cx="535350" cy="371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a:t>
                  </a:r>
                  <a:r>
                    <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a:t>
                  </a:r>
                  <a:endParaRPr kumimoji="1" lang="ja-JP" altLang="en-US"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34" name="正方形/長方形 233">
                  <a:extLst>
                    <a:ext uri="{FF2B5EF4-FFF2-40B4-BE49-F238E27FC236}">
                      <a16:creationId xmlns:a16="http://schemas.microsoft.com/office/drawing/2014/main" id="{FAAB8D79-2B0A-4014-99A1-4CEA962A7B8A}"/>
                    </a:ext>
                  </a:extLst>
                </p:cNvPr>
                <p:cNvSpPr/>
                <p:nvPr/>
              </p:nvSpPr>
              <p:spPr>
                <a:xfrm rot="10800000" flipH="1">
                  <a:off x="1710909" y="1490409"/>
                  <a:ext cx="869944"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5" name="正方形/長方形 234">
                  <a:extLst>
                    <a:ext uri="{FF2B5EF4-FFF2-40B4-BE49-F238E27FC236}">
                      <a16:creationId xmlns:a16="http://schemas.microsoft.com/office/drawing/2014/main" id="{F79AE53C-93AD-481B-83C6-5AF220152EAF}"/>
                    </a:ext>
                  </a:extLst>
                </p:cNvPr>
                <p:cNvSpPr/>
                <p:nvPr/>
              </p:nvSpPr>
              <p:spPr>
                <a:xfrm rot="10800000" flipH="1">
                  <a:off x="1510153" y="1282944"/>
                  <a:ext cx="200756" cy="6691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6" name="正方形/長方形 235">
                  <a:extLst>
                    <a:ext uri="{FF2B5EF4-FFF2-40B4-BE49-F238E27FC236}">
                      <a16:creationId xmlns:a16="http://schemas.microsoft.com/office/drawing/2014/main" id="{D5D2B9CC-0726-4BCB-9E9D-3328FF173464}"/>
                    </a:ext>
                  </a:extLst>
                </p:cNvPr>
                <p:cNvSpPr/>
                <p:nvPr/>
              </p:nvSpPr>
              <p:spPr>
                <a:xfrm rot="10800000" flipH="1">
                  <a:off x="1374289" y="1349862"/>
                  <a:ext cx="135863" cy="53535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7" name="正方形/長方形 236">
                  <a:extLst>
                    <a:ext uri="{FF2B5EF4-FFF2-40B4-BE49-F238E27FC236}">
                      <a16:creationId xmlns:a16="http://schemas.microsoft.com/office/drawing/2014/main" id="{F24AC36B-036C-4706-8271-01BBCDA26A7F}"/>
                    </a:ext>
                  </a:extLst>
                </p:cNvPr>
                <p:cNvSpPr/>
                <p:nvPr/>
              </p:nvSpPr>
              <p:spPr>
                <a:xfrm rot="10800000" flipH="1">
                  <a:off x="2781611" y="1349862"/>
                  <a:ext cx="133837" cy="53535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8" name="正方形/長方形 237">
                  <a:extLst>
                    <a:ext uri="{FF2B5EF4-FFF2-40B4-BE49-F238E27FC236}">
                      <a16:creationId xmlns:a16="http://schemas.microsoft.com/office/drawing/2014/main" id="{34C79E43-ECAE-4BBE-B1D8-B2BDB5349D9D}"/>
                    </a:ext>
                  </a:extLst>
                </p:cNvPr>
                <p:cNvSpPr/>
                <p:nvPr/>
              </p:nvSpPr>
              <p:spPr>
                <a:xfrm rot="10800000" flipH="1">
                  <a:off x="2580853" y="1282944"/>
                  <a:ext cx="200756" cy="66918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9" name="正方形/長方形 238">
                  <a:extLst>
                    <a:ext uri="{FF2B5EF4-FFF2-40B4-BE49-F238E27FC236}">
                      <a16:creationId xmlns:a16="http://schemas.microsoft.com/office/drawing/2014/main" id="{AE1ED6D1-3345-41F8-AE4C-389D1326ACAC}"/>
                    </a:ext>
                  </a:extLst>
                </p:cNvPr>
                <p:cNvSpPr/>
                <p:nvPr/>
              </p:nvSpPr>
              <p:spPr>
                <a:xfrm rot="10800000" flipH="1">
                  <a:off x="2179340" y="1349862"/>
                  <a:ext cx="200756" cy="53535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0" name="正方形/長方形 239">
                  <a:extLst>
                    <a:ext uri="{FF2B5EF4-FFF2-40B4-BE49-F238E27FC236}">
                      <a16:creationId xmlns:a16="http://schemas.microsoft.com/office/drawing/2014/main" id="{C8949D30-DDD5-410B-9ED8-FAC75B0EA230}"/>
                    </a:ext>
                  </a:extLst>
                </p:cNvPr>
                <p:cNvSpPr/>
                <p:nvPr/>
              </p:nvSpPr>
              <p:spPr>
                <a:xfrm rot="10800000" flipH="1">
                  <a:off x="2915448" y="1490409"/>
                  <a:ext cx="133837"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241" name="直線コネクタ 240">
                  <a:extLst>
                    <a:ext uri="{FF2B5EF4-FFF2-40B4-BE49-F238E27FC236}">
                      <a16:creationId xmlns:a16="http://schemas.microsoft.com/office/drawing/2014/main" id="{D431FFBA-4574-4BFA-AEE6-0BD563F14BA9}"/>
                    </a:ext>
                  </a:extLst>
                </p:cNvPr>
                <p:cNvCxnSpPr>
                  <a:stCxn id="239" idx="3"/>
                  <a:endCxn id="238" idx="1"/>
                </p:cNvCxnSpPr>
                <p:nvPr/>
              </p:nvCxnSpPr>
              <p:spPr>
                <a:xfrm rot="10800000" flipH="1">
                  <a:off x="2380096" y="1617537"/>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線コネクタ 241">
                  <a:extLst>
                    <a:ext uri="{FF2B5EF4-FFF2-40B4-BE49-F238E27FC236}">
                      <a16:creationId xmlns:a16="http://schemas.microsoft.com/office/drawing/2014/main" id="{28BB0F55-1D56-482A-8561-0FE7511EFFC5}"/>
                    </a:ext>
                  </a:extLst>
                </p:cNvPr>
                <p:cNvCxnSpPr/>
                <p:nvPr/>
              </p:nvCxnSpPr>
              <p:spPr>
                <a:xfrm rot="10800000" flipH="1">
                  <a:off x="2380096" y="1688724"/>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a:extLst>
                    <a:ext uri="{FF2B5EF4-FFF2-40B4-BE49-F238E27FC236}">
                      <a16:creationId xmlns:a16="http://schemas.microsoft.com/office/drawing/2014/main" id="{0F577C2C-4BCF-4F48-9AA0-21319C249D6D}"/>
                    </a:ext>
                  </a:extLst>
                </p:cNvPr>
                <p:cNvCxnSpPr/>
                <p:nvPr/>
              </p:nvCxnSpPr>
              <p:spPr>
                <a:xfrm rot="10800000" flipH="1">
                  <a:off x="2380096" y="1552436"/>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a:extLst>
                    <a:ext uri="{FF2B5EF4-FFF2-40B4-BE49-F238E27FC236}">
                      <a16:creationId xmlns:a16="http://schemas.microsoft.com/office/drawing/2014/main" id="{CABB41A3-4979-4CB5-9193-031413F2AA85}"/>
                    </a:ext>
                  </a:extLst>
                </p:cNvPr>
                <p:cNvCxnSpPr/>
                <p:nvPr/>
              </p:nvCxnSpPr>
              <p:spPr>
                <a:xfrm rot="10800000" flipH="1">
                  <a:off x="2380096" y="1655672"/>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BF95ABD4-9F32-4951-A4E1-0B4EE0049262}"/>
                    </a:ext>
                  </a:extLst>
                </p:cNvPr>
                <p:cNvCxnSpPr/>
                <p:nvPr/>
              </p:nvCxnSpPr>
              <p:spPr>
                <a:xfrm rot="10800000" flipH="1">
                  <a:off x="2380334" y="1584895"/>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a:extLst>
                    <a:ext uri="{FF2B5EF4-FFF2-40B4-BE49-F238E27FC236}">
                      <a16:creationId xmlns:a16="http://schemas.microsoft.com/office/drawing/2014/main" id="{319154F7-E207-47DB-ADB5-6183039C779D}"/>
                    </a:ext>
                  </a:extLst>
                </p:cNvPr>
                <p:cNvCxnSpPr/>
                <p:nvPr/>
              </p:nvCxnSpPr>
              <p:spPr>
                <a:xfrm rot="10800000" flipH="1">
                  <a:off x="2380096" y="1720321"/>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C9418B36-C852-4109-9777-F513B77431F2}"/>
                    </a:ext>
                  </a:extLst>
                </p:cNvPr>
                <p:cNvCxnSpPr/>
                <p:nvPr/>
              </p:nvCxnSpPr>
              <p:spPr>
                <a:xfrm rot="10800000" flipH="1">
                  <a:off x="2380096" y="1523539"/>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8" name="正方形/長方形 247">
                  <a:extLst>
                    <a:ext uri="{FF2B5EF4-FFF2-40B4-BE49-F238E27FC236}">
                      <a16:creationId xmlns:a16="http://schemas.microsoft.com/office/drawing/2014/main" id="{B7E4E1B6-3927-4A05-92F6-3F55A1A9A911}"/>
                    </a:ext>
                  </a:extLst>
                </p:cNvPr>
                <p:cNvSpPr/>
                <p:nvPr/>
              </p:nvSpPr>
              <p:spPr>
                <a:xfrm rot="10800000" flipH="1">
                  <a:off x="377247" y="1493405"/>
                  <a:ext cx="996148" cy="2512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49" name="グループ化 248">
                  <a:extLst>
                    <a:ext uri="{FF2B5EF4-FFF2-40B4-BE49-F238E27FC236}">
                      <a16:creationId xmlns:a16="http://schemas.microsoft.com/office/drawing/2014/main" id="{E156F4DB-1358-4FDE-8E6A-DD1FE4A88E27}"/>
                    </a:ext>
                  </a:extLst>
                </p:cNvPr>
                <p:cNvGrpSpPr/>
                <p:nvPr/>
              </p:nvGrpSpPr>
              <p:grpSpPr>
                <a:xfrm rot="10800000" flipH="1">
                  <a:off x="-157321" y="1076041"/>
                  <a:ext cx="3745423" cy="745151"/>
                  <a:chOff x="-104643" y="3114932"/>
                  <a:chExt cx="6346734" cy="1262684"/>
                </a:xfrm>
              </p:grpSpPr>
              <p:grpSp>
                <p:nvGrpSpPr>
                  <p:cNvPr id="262" name="グループ化 261">
                    <a:extLst>
                      <a:ext uri="{FF2B5EF4-FFF2-40B4-BE49-F238E27FC236}">
                        <a16:creationId xmlns:a16="http://schemas.microsoft.com/office/drawing/2014/main" id="{46613BFE-D5A9-4F36-B7E0-39CA88044390}"/>
                      </a:ext>
                    </a:extLst>
                  </p:cNvPr>
                  <p:cNvGrpSpPr/>
                  <p:nvPr/>
                </p:nvGrpSpPr>
                <p:grpSpPr>
                  <a:xfrm>
                    <a:off x="-104643" y="3114932"/>
                    <a:ext cx="6346734" cy="1262684"/>
                    <a:chOff x="-466939" y="1481661"/>
                    <a:chExt cx="4030266" cy="801819"/>
                  </a:xfrm>
                </p:grpSpPr>
                <p:sp>
                  <p:nvSpPr>
                    <p:cNvPr id="264" name="正方形/長方形 263">
                      <a:extLst>
                        <a:ext uri="{FF2B5EF4-FFF2-40B4-BE49-F238E27FC236}">
                          <a16:creationId xmlns:a16="http://schemas.microsoft.com/office/drawing/2014/main" id="{594C4D82-AD53-4CEA-830A-2C8602C30B41}"/>
                        </a:ext>
                      </a:extLst>
                    </p:cNvPr>
                    <p:cNvSpPr/>
                    <p:nvPr/>
                  </p:nvSpPr>
                  <p:spPr>
                    <a:xfrm>
                      <a:off x="2984335" y="1481661"/>
                      <a:ext cx="578992" cy="4382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265" name="直線矢印コネクタ 264">
                      <a:extLst>
                        <a:ext uri="{FF2B5EF4-FFF2-40B4-BE49-F238E27FC236}">
                          <a16:creationId xmlns:a16="http://schemas.microsoft.com/office/drawing/2014/main" id="{D2063555-CFEE-4085-B02E-EC3EC1E7EFED}"/>
                        </a:ext>
                      </a:extLst>
                    </p:cNvPr>
                    <p:cNvCxnSpPr>
                      <a:cxnSpLocks/>
                    </p:cNvCxnSpPr>
                    <p:nvPr/>
                  </p:nvCxnSpPr>
                  <p:spPr>
                    <a:xfrm rot="10800000" flipV="1">
                      <a:off x="3253988" y="1918573"/>
                      <a:ext cx="0" cy="36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6" name="正方形/長方形 265">
                      <a:extLst>
                        <a:ext uri="{FF2B5EF4-FFF2-40B4-BE49-F238E27FC236}">
                          <a16:creationId xmlns:a16="http://schemas.microsoft.com/office/drawing/2014/main" id="{594C4D82-AD53-4CEA-830A-2C8602C30B41}"/>
                        </a:ext>
                      </a:extLst>
                    </p:cNvPr>
                    <p:cNvSpPr/>
                    <p:nvPr/>
                  </p:nvSpPr>
                  <p:spPr>
                    <a:xfrm>
                      <a:off x="-466939" y="1492038"/>
                      <a:ext cx="578992" cy="4382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267" name="直線矢印コネクタ 266">
                      <a:extLst>
                        <a:ext uri="{FF2B5EF4-FFF2-40B4-BE49-F238E27FC236}">
                          <a16:creationId xmlns:a16="http://schemas.microsoft.com/office/drawing/2014/main" id="{D2063555-CFEE-4085-B02E-EC3EC1E7EFED}"/>
                        </a:ext>
                      </a:extLst>
                    </p:cNvPr>
                    <p:cNvCxnSpPr>
                      <a:cxnSpLocks/>
                    </p:cNvCxnSpPr>
                    <p:nvPr/>
                  </p:nvCxnSpPr>
                  <p:spPr>
                    <a:xfrm rot="10800000" flipV="1">
                      <a:off x="-150708" y="1923093"/>
                      <a:ext cx="0" cy="36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3" name="楕円 35">
                    <a:extLst>
                      <a:ext uri="{FF2B5EF4-FFF2-40B4-BE49-F238E27FC236}">
                        <a16:creationId xmlns:a16="http://schemas.microsoft.com/office/drawing/2014/main" id="{AA2C5F90-E2BC-4402-B0F6-9721642CCC6C}"/>
                      </a:ext>
                    </a:extLst>
                  </p:cNvPr>
                  <p:cNvSpPr/>
                  <p:nvPr/>
                </p:nvSpPr>
                <p:spPr>
                  <a:xfrm>
                    <a:off x="5694961" y="3752785"/>
                    <a:ext cx="108001" cy="10800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250" name="正方形/長方形 249">
                  <a:extLst>
                    <a:ext uri="{FF2B5EF4-FFF2-40B4-BE49-F238E27FC236}">
                      <a16:creationId xmlns:a16="http://schemas.microsoft.com/office/drawing/2014/main" id="{3D84A199-EB78-4FBE-A702-BE17F768F31A}"/>
                    </a:ext>
                  </a:extLst>
                </p:cNvPr>
                <p:cNvSpPr/>
                <p:nvPr/>
              </p:nvSpPr>
              <p:spPr>
                <a:xfrm rot="10800000" flipH="1">
                  <a:off x="1104577" y="1438901"/>
                  <a:ext cx="168294" cy="35540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51" name="テキスト ボックス 29">
                  <a:extLst>
                    <a:ext uri="{FF2B5EF4-FFF2-40B4-BE49-F238E27FC236}">
                      <a16:creationId xmlns:a16="http://schemas.microsoft.com/office/drawing/2014/main" id="{0F6C48B1-F550-43B4-98E8-D3B80E7EFD94}"/>
                    </a:ext>
                  </a:extLst>
                </p:cNvPr>
                <p:cNvSpPr txBox="1">
                  <a:spLocks noChangeArrowheads="1"/>
                </p:cNvSpPr>
                <p:nvPr/>
              </p:nvSpPr>
              <p:spPr bwMode="auto">
                <a:xfrm flipH="1">
                  <a:off x="3238962" y="857711"/>
                  <a:ext cx="566756" cy="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C2</a:t>
                  </a:r>
                  <a:endPar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52" name="テキスト ボックス 27">
                  <a:extLst>
                    <a:ext uri="{FF2B5EF4-FFF2-40B4-BE49-F238E27FC236}">
                      <a16:creationId xmlns:a16="http://schemas.microsoft.com/office/drawing/2014/main" id="{31C2E441-CFFE-416C-92B3-0C4061044B5C}"/>
                    </a:ext>
                  </a:extLst>
                </p:cNvPr>
                <p:cNvSpPr txBox="1">
                  <a:spLocks noChangeArrowheads="1"/>
                </p:cNvSpPr>
                <p:nvPr/>
              </p:nvSpPr>
              <p:spPr bwMode="auto">
                <a:xfrm flipH="1">
                  <a:off x="3275827" y="1324653"/>
                  <a:ext cx="435580" cy="34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778"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r>
                    <a:rPr kumimoji="1" lang="en-US" altLang="ja-JP" sz="1778"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p>
              </p:txBody>
            </p:sp>
            <p:cxnSp>
              <p:nvCxnSpPr>
                <p:cNvPr id="253" name="直線矢印コネクタ 252">
                  <a:extLst>
                    <a:ext uri="{FF2B5EF4-FFF2-40B4-BE49-F238E27FC236}">
                      <a16:creationId xmlns:a16="http://schemas.microsoft.com/office/drawing/2014/main" id="{9BACED0F-F804-4253-BF84-D7EE5C6A4635}"/>
                    </a:ext>
                  </a:extLst>
                </p:cNvPr>
                <p:cNvCxnSpPr>
                  <a:cxnSpLocks/>
                </p:cNvCxnSpPr>
                <p:nvPr/>
              </p:nvCxnSpPr>
              <p:spPr bwMode="auto">
                <a:xfrm>
                  <a:off x="3214669" y="1529148"/>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54"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3260911" y="1501162"/>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651"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B</a:t>
                  </a:r>
                  <a:r>
                    <a:rPr kumimoji="1" lang="en-US" altLang="ja-JP" sz="1651"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p>
              </p:txBody>
            </p:sp>
            <p:cxnSp>
              <p:nvCxnSpPr>
                <p:cNvPr id="255" name="直線矢印コネクタ 254">
                  <a:extLst>
                    <a:ext uri="{FF2B5EF4-FFF2-40B4-BE49-F238E27FC236}">
                      <a16:creationId xmlns:a16="http://schemas.microsoft.com/office/drawing/2014/main" id="{EFE5CA4D-2218-4362-8867-99FE801223FB}"/>
                    </a:ext>
                  </a:extLst>
                </p:cNvPr>
                <p:cNvCxnSpPr>
                  <a:cxnSpLocks/>
                </p:cNvCxnSpPr>
                <p:nvPr/>
              </p:nvCxnSpPr>
              <p:spPr bwMode="auto">
                <a:xfrm rot="10800000">
                  <a:off x="3195277" y="1687586"/>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56" name="テキスト ボックス 27">
                  <a:extLst>
                    <a:ext uri="{FF2B5EF4-FFF2-40B4-BE49-F238E27FC236}">
                      <a16:creationId xmlns:a16="http://schemas.microsoft.com/office/drawing/2014/main" id="{31C2E441-CFFE-416C-92B3-0C4061044B5C}"/>
                    </a:ext>
                  </a:extLst>
                </p:cNvPr>
                <p:cNvSpPr txBox="1">
                  <a:spLocks noChangeArrowheads="1"/>
                </p:cNvSpPr>
                <p:nvPr/>
              </p:nvSpPr>
              <p:spPr bwMode="auto">
                <a:xfrm flipH="1">
                  <a:off x="-229816" y="1322114"/>
                  <a:ext cx="435580"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778"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778"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en-US" altLang="ja-JP" sz="1778"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57"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244732" y="1498623"/>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651"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B</a:t>
                  </a:r>
                  <a:r>
                    <a:rPr lang="en-US" altLang="ja-JP" sz="1651"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en-US" altLang="ja-JP" sz="1651"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58" name="直線矢印コネクタ 257">
                  <a:extLst>
                    <a:ext uri="{FF2B5EF4-FFF2-40B4-BE49-F238E27FC236}">
                      <a16:creationId xmlns:a16="http://schemas.microsoft.com/office/drawing/2014/main" id="{9BACED0F-F804-4253-BF84-D7EE5C6A4635}"/>
                    </a:ext>
                  </a:extLst>
                </p:cNvPr>
                <p:cNvCxnSpPr>
                  <a:cxnSpLocks/>
                </p:cNvCxnSpPr>
                <p:nvPr/>
              </p:nvCxnSpPr>
              <p:spPr bwMode="auto">
                <a:xfrm>
                  <a:off x="81520" y="1529610"/>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9" name="直線矢印コネクタ 258">
                  <a:extLst>
                    <a:ext uri="{FF2B5EF4-FFF2-40B4-BE49-F238E27FC236}">
                      <a16:creationId xmlns:a16="http://schemas.microsoft.com/office/drawing/2014/main" id="{EFE5CA4D-2218-4362-8867-99FE801223FB}"/>
                    </a:ext>
                  </a:extLst>
                </p:cNvPr>
                <p:cNvCxnSpPr>
                  <a:cxnSpLocks/>
                </p:cNvCxnSpPr>
                <p:nvPr/>
              </p:nvCxnSpPr>
              <p:spPr bwMode="auto">
                <a:xfrm rot="10800000">
                  <a:off x="62128" y="1688048"/>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60"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6641133" y="1803929"/>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1651"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u</a:t>
                  </a:r>
                  <a:r>
                    <a:rPr kumimoji="1" lang="en-US" altLang="ja-JP" sz="1651"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p>
              </p:txBody>
            </p:sp>
            <p:sp>
              <p:nvSpPr>
                <p:cNvPr id="261" name="テキスト ボックス 29">
                  <a:extLst>
                    <a:ext uri="{FF2B5EF4-FFF2-40B4-BE49-F238E27FC236}">
                      <a16:creationId xmlns:a16="http://schemas.microsoft.com/office/drawing/2014/main" id="{0F6C48B1-F550-43B4-98E8-D3B80E7EFD94}"/>
                    </a:ext>
                  </a:extLst>
                </p:cNvPr>
                <p:cNvSpPr txBox="1">
                  <a:spLocks noChangeArrowheads="1"/>
                </p:cNvSpPr>
                <p:nvPr/>
              </p:nvSpPr>
              <p:spPr bwMode="auto">
                <a:xfrm flipH="1">
                  <a:off x="-394881" y="891925"/>
                  <a:ext cx="566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C1</a:t>
                  </a:r>
                </a:p>
              </p:txBody>
            </p:sp>
          </p:grpSp>
          <p:grpSp>
            <p:nvGrpSpPr>
              <p:cNvPr id="214" name="グループ化 213"/>
              <p:cNvGrpSpPr/>
              <p:nvPr/>
            </p:nvGrpSpPr>
            <p:grpSpPr>
              <a:xfrm>
                <a:off x="-3115508" y="3368233"/>
                <a:ext cx="12875895" cy="1635657"/>
                <a:chOff x="-14666498" y="752920"/>
                <a:chExt cx="12875895" cy="1635657"/>
              </a:xfrm>
            </p:grpSpPr>
            <p:sp>
              <p:nvSpPr>
                <p:cNvPr id="215" name="正方形/長方形 214">
                  <a:extLst>
                    <a:ext uri="{FF2B5EF4-FFF2-40B4-BE49-F238E27FC236}">
                      <a16:creationId xmlns:a16="http://schemas.microsoft.com/office/drawing/2014/main" id="{7FB95D49-36EC-4DF6-9F77-D9AF6B6D675F}"/>
                    </a:ext>
                  </a:extLst>
                </p:cNvPr>
                <p:cNvSpPr/>
                <p:nvPr/>
              </p:nvSpPr>
              <p:spPr>
                <a:xfrm rot="10800000" flipH="1">
                  <a:off x="-5823728" y="1520373"/>
                  <a:ext cx="1386885"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6" name="正方形/長方形 215">
                  <a:extLst>
                    <a:ext uri="{FF2B5EF4-FFF2-40B4-BE49-F238E27FC236}">
                      <a16:creationId xmlns:a16="http://schemas.microsoft.com/office/drawing/2014/main" id="{5C06C0BC-E7E4-437A-B45D-7DD9A50B6D2F}"/>
                    </a:ext>
                  </a:extLst>
                </p:cNvPr>
                <p:cNvSpPr/>
                <p:nvPr/>
              </p:nvSpPr>
              <p:spPr>
                <a:xfrm rot="10800000" flipH="1">
                  <a:off x="-3899219" y="1506833"/>
                  <a:ext cx="1293609" cy="2648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7" name="正方形/長方形 216">
                  <a:extLst>
                    <a:ext uri="{FF2B5EF4-FFF2-40B4-BE49-F238E27FC236}">
                      <a16:creationId xmlns:a16="http://schemas.microsoft.com/office/drawing/2014/main" id="{4BDFBD98-D5CE-47EA-9DE7-C1C4F84F5FB6}"/>
                    </a:ext>
                  </a:extLst>
                </p:cNvPr>
                <p:cNvSpPr/>
                <p:nvPr/>
              </p:nvSpPr>
              <p:spPr>
                <a:xfrm rot="10800000" flipH="1">
                  <a:off x="-4436843" y="1440837"/>
                  <a:ext cx="538071" cy="407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218" name="直線矢印コネクタ 217">
                  <a:extLst>
                    <a:ext uri="{FF2B5EF4-FFF2-40B4-BE49-F238E27FC236}">
                      <a16:creationId xmlns:a16="http://schemas.microsoft.com/office/drawing/2014/main" id="{618148E5-E68F-4B0B-BCD8-303E0523201B}"/>
                    </a:ext>
                  </a:extLst>
                </p:cNvPr>
                <p:cNvCxnSpPr>
                  <a:cxnSpLocks/>
                </p:cNvCxnSpPr>
                <p:nvPr/>
              </p:nvCxnSpPr>
              <p:spPr>
                <a:xfrm flipH="1" flipV="1">
                  <a:off x="-4168368" y="1098025"/>
                  <a:ext cx="0" cy="341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楕円 30">
                  <a:extLst>
                    <a:ext uri="{FF2B5EF4-FFF2-40B4-BE49-F238E27FC236}">
                      <a16:creationId xmlns:a16="http://schemas.microsoft.com/office/drawing/2014/main" id="{6B3B1C9C-AF8F-4BEC-9246-0F5D5372C660}"/>
                    </a:ext>
                  </a:extLst>
                </p:cNvPr>
                <p:cNvSpPr/>
                <p:nvPr/>
              </p:nvSpPr>
              <p:spPr>
                <a:xfrm rot="10800000" flipH="1">
                  <a:off x="-4203130" y="1408968"/>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0"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4535938" y="796355"/>
                  <a:ext cx="643901" cy="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S2</a:t>
                  </a:r>
                  <a:endPar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21" name="片側の 2 つの角を切り取った四角形 49">
                  <a:extLst>
                    <a:ext uri="{FF2B5EF4-FFF2-40B4-BE49-F238E27FC236}">
                      <a16:creationId xmlns:a16="http://schemas.microsoft.com/office/drawing/2014/main" id="{E67BA676-C6A5-40D2-836A-C2D82DAEF71F}"/>
                    </a:ext>
                  </a:extLst>
                </p:cNvPr>
                <p:cNvSpPr/>
                <p:nvPr/>
              </p:nvSpPr>
              <p:spPr>
                <a:xfrm rot="16200000" flipH="1">
                  <a:off x="-2659468" y="1488232"/>
                  <a:ext cx="395868" cy="297914"/>
                </a:xfrm>
                <a:prstGeom prst="snip2SameRect">
                  <a:avLst>
                    <a:gd name="adj1" fmla="val 23037"/>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2" name="円弧 221">
                  <a:extLst>
                    <a:ext uri="{FF2B5EF4-FFF2-40B4-BE49-F238E27FC236}">
                      <a16:creationId xmlns:a16="http://schemas.microsoft.com/office/drawing/2014/main" id="{476F1137-3A1E-4964-951D-F8B7937B10C3}"/>
                    </a:ext>
                  </a:extLst>
                </p:cNvPr>
                <p:cNvSpPr/>
                <p:nvPr/>
              </p:nvSpPr>
              <p:spPr>
                <a:xfrm rot="10800000" flipH="1">
                  <a:off x="-2692170" y="1357779"/>
                  <a:ext cx="193191" cy="558821"/>
                </a:xfrm>
                <a:prstGeom prst="arc">
                  <a:avLst>
                    <a:gd name="adj1" fmla="val 17318321"/>
                    <a:gd name="adj2" fmla="val 425234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223" name="直線矢印コネクタ 222">
                  <a:extLst>
                    <a:ext uri="{FF2B5EF4-FFF2-40B4-BE49-F238E27FC236}">
                      <a16:creationId xmlns:a16="http://schemas.microsoft.com/office/drawing/2014/main" id="{0C5D5DE3-CFF1-40BF-9B94-61E11751B46E}"/>
                    </a:ext>
                  </a:extLst>
                </p:cNvPr>
                <p:cNvCxnSpPr>
                  <a:cxnSpLocks/>
                </p:cNvCxnSpPr>
                <p:nvPr/>
              </p:nvCxnSpPr>
              <p:spPr>
                <a:xfrm rot="10800000" flipH="1">
                  <a:off x="-2388347" y="1835123"/>
                  <a:ext cx="0" cy="29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4" name="テキスト ボックス 223"/>
                <p:cNvSpPr txBox="1"/>
                <p:nvPr/>
              </p:nvSpPr>
              <p:spPr>
                <a:xfrm>
                  <a:off x="-2918149" y="985596"/>
                  <a:ext cx="11275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Vibrator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5" name="正方形/長方形 224">
                  <a:extLst>
                    <a:ext uri="{FF2B5EF4-FFF2-40B4-BE49-F238E27FC236}">
                      <a16:creationId xmlns:a16="http://schemas.microsoft.com/office/drawing/2014/main" id="{7FB95D49-36EC-4DF6-9F77-D9AF6B6D675F}"/>
                    </a:ext>
                  </a:extLst>
                </p:cNvPr>
                <p:cNvSpPr/>
                <p:nvPr/>
              </p:nvSpPr>
              <p:spPr>
                <a:xfrm rot="10800000" flipH="1">
                  <a:off x="-10968089" y="1521329"/>
                  <a:ext cx="1386885"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6" name="正方形/長方形 225">
                  <a:extLst>
                    <a:ext uri="{FF2B5EF4-FFF2-40B4-BE49-F238E27FC236}">
                      <a16:creationId xmlns:a16="http://schemas.microsoft.com/office/drawing/2014/main" id="{4BDFBD98-D5CE-47EA-9DE7-C1C4F84F5FB6}"/>
                    </a:ext>
                  </a:extLst>
                </p:cNvPr>
                <p:cNvSpPr/>
                <p:nvPr/>
              </p:nvSpPr>
              <p:spPr>
                <a:xfrm rot="10800000" flipH="1">
                  <a:off x="-11508498" y="1448621"/>
                  <a:ext cx="538071" cy="407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7" name="正方形/長方形 226">
                  <a:extLst>
                    <a:ext uri="{FF2B5EF4-FFF2-40B4-BE49-F238E27FC236}">
                      <a16:creationId xmlns:a16="http://schemas.microsoft.com/office/drawing/2014/main" id="{5C06C0BC-E7E4-437A-B45D-7DD9A50B6D2F}"/>
                    </a:ext>
                  </a:extLst>
                </p:cNvPr>
                <p:cNvSpPr/>
                <p:nvPr/>
              </p:nvSpPr>
              <p:spPr>
                <a:xfrm rot="10800000" flipH="1">
                  <a:off x="-12802555" y="1512219"/>
                  <a:ext cx="1293609" cy="2648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228" name="直線矢印コネクタ 227">
                  <a:extLst>
                    <a:ext uri="{FF2B5EF4-FFF2-40B4-BE49-F238E27FC236}">
                      <a16:creationId xmlns:a16="http://schemas.microsoft.com/office/drawing/2014/main" id="{618148E5-E68F-4B0B-BCD8-303E0523201B}"/>
                    </a:ext>
                  </a:extLst>
                </p:cNvPr>
                <p:cNvCxnSpPr>
                  <a:cxnSpLocks/>
                </p:cNvCxnSpPr>
                <p:nvPr/>
              </p:nvCxnSpPr>
              <p:spPr>
                <a:xfrm flipH="1" flipV="1">
                  <a:off x="-11262325" y="1106460"/>
                  <a:ext cx="0" cy="341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9"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11593122" y="752920"/>
                  <a:ext cx="643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a:t>
                  </a:r>
                  <a:r>
                    <a:rPr kumimoji="1" lang="en-US" altLang="ja-JP" sz="18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S1</a:t>
                  </a:r>
                  <a:endParaRPr kumimoji="1" lang="en-US" altLang="ja-JP" sz="2000" b="0" i="0" u="none" strike="noStrike" kern="1200" cap="none" spc="0" normalizeH="0" baseline="-2500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30" name="楕円 30">
                  <a:extLst>
                    <a:ext uri="{FF2B5EF4-FFF2-40B4-BE49-F238E27FC236}">
                      <a16:creationId xmlns:a16="http://schemas.microsoft.com/office/drawing/2014/main" id="{6B3B1C9C-AF8F-4BEC-9246-0F5D5372C660}"/>
                    </a:ext>
                  </a:extLst>
                </p:cNvPr>
                <p:cNvSpPr/>
                <p:nvPr/>
              </p:nvSpPr>
              <p:spPr>
                <a:xfrm rot="10800000" flipH="1">
                  <a:off x="-11284040" y="1432327"/>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1" name="楕円 30">
                  <a:extLst>
                    <a:ext uri="{FF2B5EF4-FFF2-40B4-BE49-F238E27FC236}">
                      <a16:creationId xmlns:a16="http://schemas.microsoft.com/office/drawing/2014/main" id="{6B3B1C9C-AF8F-4BEC-9246-0F5D5372C660}"/>
                    </a:ext>
                  </a:extLst>
                </p:cNvPr>
                <p:cNvSpPr/>
                <p:nvPr/>
              </p:nvSpPr>
              <p:spPr>
                <a:xfrm rot="10800000" flipH="1">
                  <a:off x="-9312739" y="1421945"/>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1" name="正方形/長方形 270">
                  <a:extLst>
                    <a:ext uri="{FF2B5EF4-FFF2-40B4-BE49-F238E27FC236}">
                      <a16:creationId xmlns:a16="http://schemas.microsoft.com/office/drawing/2014/main" id="{5C06C0BC-E7E4-437A-B45D-7DD9A50B6D2F}"/>
                    </a:ext>
                  </a:extLst>
                </p:cNvPr>
                <p:cNvSpPr/>
                <p:nvPr/>
              </p:nvSpPr>
              <p:spPr>
                <a:xfrm rot="10800000" flipH="1">
                  <a:off x="-14666498" y="1268694"/>
                  <a:ext cx="1344311" cy="7396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14"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3" name="テキスト ボックス 272"/>
                <p:cNvSpPr txBox="1"/>
                <p:nvPr/>
              </p:nvSpPr>
              <p:spPr>
                <a:xfrm>
                  <a:off x="-14449733" y="2019245"/>
                  <a:ext cx="11275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Silencer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sp>
          <p:nvSpPr>
            <p:cNvPr id="208" name="正方形/長方形 207"/>
            <p:cNvSpPr/>
            <p:nvPr/>
          </p:nvSpPr>
          <p:spPr>
            <a:xfrm>
              <a:off x="-1445716" y="8013583"/>
              <a:ext cx="319682" cy="690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フローチャート: 手作業 269"/>
            <p:cNvSpPr/>
            <p:nvPr/>
          </p:nvSpPr>
          <p:spPr>
            <a:xfrm rot="16200000">
              <a:off x="-1821976" y="8031555"/>
              <a:ext cx="738696" cy="657081"/>
            </a:xfrm>
            <a:prstGeom prst="flowChartManualOperation">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スライド番号プレースホルダー 274"/>
          <p:cNvSpPr>
            <a:spLocks noGrp="1"/>
          </p:cNvSpPr>
          <p:nvPr>
            <p:ph type="sldNum" sz="quarter" idx="12"/>
          </p:nvPr>
        </p:nvSpPr>
        <p:spPr/>
        <p:txBody>
          <a:bodyPr/>
          <a:lstStyle/>
          <a:p>
            <a:fld id="{83A4A71D-13BE-49C6-940E-D5126EBDF953}" type="slidenum">
              <a:rPr kumimoji="1" lang="ja-JP" altLang="en-US" smtClean="0"/>
              <a:t>27</a:t>
            </a:fld>
            <a:endParaRPr kumimoji="1" lang="ja-JP" altLang="en-US"/>
          </a:p>
        </p:txBody>
      </p:sp>
    </p:spTree>
    <p:extLst>
      <p:ext uri="{BB962C8B-B14F-4D97-AF65-F5344CB8AC3E}">
        <p14:creationId xmlns:p14="http://schemas.microsoft.com/office/powerpoint/2010/main" val="25456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56573" y="8525718"/>
            <a:ext cx="7936259" cy="1146169"/>
            <a:chOff x="541620" y="2730026"/>
            <a:chExt cx="7936259" cy="1146169"/>
          </a:xfrm>
        </p:grpSpPr>
        <p:sp>
          <p:nvSpPr>
            <p:cNvPr id="82" name="正方形/長方形 81"/>
            <p:cNvSpPr/>
            <p:nvPr/>
          </p:nvSpPr>
          <p:spPr>
            <a:xfrm>
              <a:off x="4001100" y="2736482"/>
              <a:ext cx="1356360" cy="8610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541620" y="2882236"/>
              <a:ext cx="7936259" cy="993959"/>
              <a:chOff x="541620" y="2882236"/>
              <a:chExt cx="7936259" cy="993959"/>
            </a:xfrm>
          </p:grpSpPr>
          <p:pic>
            <p:nvPicPr>
              <p:cNvPr id="78" name="図 77"/>
              <p:cNvPicPr>
                <a:picLocks noChangeAspect="1"/>
              </p:cNvPicPr>
              <p:nvPr/>
            </p:nvPicPr>
            <p:blipFill rotWithShape="1">
              <a:blip r:embed="rId3"/>
              <a:srcRect l="29811"/>
              <a:stretch/>
            </p:blipFill>
            <p:spPr>
              <a:xfrm>
                <a:off x="6358567" y="2938731"/>
                <a:ext cx="2119312" cy="466725"/>
              </a:xfrm>
              <a:prstGeom prst="rect">
                <a:avLst/>
              </a:prstGeom>
            </p:spPr>
          </p:pic>
          <p:sp>
            <p:nvSpPr>
              <p:cNvPr id="79" name="正方形/長方形 78"/>
              <p:cNvSpPr/>
              <p:nvPr/>
            </p:nvSpPr>
            <p:spPr>
              <a:xfrm>
                <a:off x="6358567" y="2930867"/>
                <a:ext cx="701301" cy="445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0" name="テキスト ボックス 79"/>
                  <p:cNvSpPr txBox="1"/>
                  <p:nvPr/>
                </p:nvSpPr>
                <p:spPr>
                  <a:xfrm>
                    <a:off x="823560" y="2882236"/>
                    <a:ext cx="2317677"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𝑃</m:t>
                          </m:r>
                          <m:func>
                            <m:funcPr>
                              <m:ctrlPr>
                                <a:rPr kumimoji="1" lang="en-US" altLang="ja-JP" sz="2800" b="0" i="1" smtClean="0">
                                  <a:latin typeface="Cambria Math" panose="02040503050406030204" pitchFamily="18" charset="0"/>
                                </a:rPr>
                              </m:ctrlPr>
                            </m:funcPr>
                            <m:fName>
                              <m:r>
                                <m:rPr>
                                  <m:sty m:val="p"/>
                                </m:rPr>
                                <a:rPr kumimoji="1" lang="en-US" altLang="ja-JP" sz="2800" b="0" i="0" smtClean="0">
                                  <a:latin typeface="Cambria Math" panose="02040503050406030204" pitchFamily="18" charset="0"/>
                                </a:rPr>
                                <m:t>sin</m:t>
                              </m:r>
                            </m:fName>
                            <m:e>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𝜔</m:t>
                                  </m:r>
                                  <m:r>
                                    <a:rPr kumimoji="1" lang="en-US" altLang="ja-JP" sz="2800" b="0" i="1" smtClean="0">
                                      <a:latin typeface="Cambria Math" panose="02040503050406030204" pitchFamily="18" charset="0"/>
                                    </a:rPr>
                                    <m:t>𝑡</m:t>
                                  </m:r>
                                  <m:r>
                                    <a:rPr kumimoji="1" lang="en-US" altLang="ja-JP" sz="2800" b="0" i="1" smtClean="0">
                                      <a:latin typeface="Cambria Math" panose="02040503050406030204" pitchFamily="18" charset="0"/>
                                    </a:rPr>
                                    <m:t>+</m:t>
                                  </m:r>
                                  <m:r>
                                    <a:rPr kumimoji="1" lang="ja-JP" altLang="en-US" sz="2800" b="0" i="1" smtClean="0">
                                      <a:latin typeface="Cambria Math" panose="02040503050406030204" pitchFamily="18" charset="0"/>
                                    </a:rPr>
                                    <m:t>𝜑</m:t>
                                  </m:r>
                                </m:e>
                              </m:d>
                            </m:e>
                          </m:func>
                        </m:oMath>
                      </m:oMathPara>
                    </a14:m>
                    <a:endParaRPr kumimoji="1" lang="ja-JP" altLang="en-US" sz="2800" i="1" dirty="0"/>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823560" y="2882236"/>
                    <a:ext cx="2317677" cy="523220"/>
                  </a:xfrm>
                  <a:prstGeom prst="rect">
                    <a:avLst/>
                  </a:prstGeom>
                  <a:blipFill rotWithShape="0">
                    <a:blip r:embed="rId4"/>
                    <a:stretch>
                      <a:fillRect/>
                    </a:stretch>
                  </a:blipFill>
                </p:spPr>
                <p:txBody>
                  <a:bodyPr/>
                  <a:lstStyle/>
                  <a:p>
                    <a:r>
                      <a:rPr lang="ja-JP" altLang="en-US">
                        <a:noFill/>
                      </a:rPr>
                      <a:t> </a:t>
                    </a:r>
                  </a:p>
                </p:txBody>
              </p:sp>
            </mc:Fallback>
          </mc:AlternateContent>
          <p:sp>
            <p:nvSpPr>
              <p:cNvPr id="81" name="正方形/長方形 80"/>
              <p:cNvSpPr/>
              <p:nvPr/>
            </p:nvSpPr>
            <p:spPr>
              <a:xfrm>
                <a:off x="823559" y="2920789"/>
                <a:ext cx="335281" cy="445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矢印コネクタ 82"/>
              <p:cNvCxnSpPr>
                <a:stCxn id="79" idx="1"/>
                <a:endCxn id="82" idx="3"/>
              </p:cNvCxnSpPr>
              <p:nvPr/>
            </p:nvCxnSpPr>
            <p:spPr>
              <a:xfrm flipH="1">
                <a:off x="5357460" y="3153612"/>
                <a:ext cx="1001107" cy="13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82" idx="1"/>
              </p:cNvCxnSpPr>
              <p:nvPr/>
            </p:nvCxnSpPr>
            <p:spPr>
              <a:xfrm flipH="1">
                <a:off x="3141237" y="3167012"/>
                <a:ext cx="85986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541620" y="3412876"/>
                <a:ext cx="1104900" cy="461665"/>
              </a:xfrm>
              <a:prstGeom prst="rect">
                <a:avLst/>
              </a:prstGeom>
              <a:noFill/>
            </p:spPr>
            <p:txBody>
              <a:bodyPr wrap="square" rtlCol="0">
                <a:spAutoFit/>
              </a:bodyPr>
              <a:lstStyle/>
              <a:p>
                <a:r>
                  <a:rPr lang="ja-JP" altLang="en-US" sz="2400" dirty="0">
                    <a:solidFill>
                      <a:srgbClr val="FF0000"/>
                    </a:solidFill>
                  </a:rPr>
                  <a:t>目標値</a:t>
                </a:r>
                <a:endParaRPr kumimoji="1" lang="ja-JP" altLang="en-US" sz="2400" dirty="0">
                  <a:solidFill>
                    <a:srgbClr val="FF0000"/>
                  </a:solidFill>
                </a:endParaRPr>
              </a:p>
            </p:txBody>
          </p:sp>
          <p:sp>
            <p:nvSpPr>
              <p:cNvPr id="86" name="テキスト ボックス 85"/>
              <p:cNvSpPr txBox="1"/>
              <p:nvPr/>
            </p:nvSpPr>
            <p:spPr>
              <a:xfrm>
                <a:off x="5569782" y="3414530"/>
                <a:ext cx="2647117" cy="461665"/>
              </a:xfrm>
              <a:prstGeom prst="rect">
                <a:avLst/>
              </a:prstGeom>
              <a:noFill/>
            </p:spPr>
            <p:txBody>
              <a:bodyPr wrap="square" rtlCol="0">
                <a:spAutoFit/>
              </a:bodyPr>
              <a:lstStyle/>
              <a:p>
                <a:r>
                  <a:rPr lang="ja-JP" altLang="en-US" sz="2400" dirty="0">
                    <a:solidFill>
                      <a:srgbClr val="FF0000"/>
                    </a:solidFill>
                  </a:rPr>
                  <a:t>時変ゲイン</a:t>
                </a:r>
                <a:r>
                  <a:rPr lang="en-US" altLang="ja-JP" sz="2400" dirty="0">
                    <a:solidFill>
                      <a:srgbClr val="FF0000"/>
                    </a:solidFill>
                  </a:rPr>
                  <a:t>(</a:t>
                </a:r>
                <a:r>
                  <a:rPr lang="ja-JP" altLang="en-US" sz="2400" dirty="0">
                    <a:solidFill>
                      <a:srgbClr val="FF0000"/>
                    </a:solidFill>
                  </a:rPr>
                  <a:t>可変</a:t>
                </a:r>
                <a:r>
                  <a:rPr lang="en-US" altLang="ja-JP" sz="2400" dirty="0">
                    <a:solidFill>
                      <a:srgbClr val="FF0000"/>
                    </a:solidFill>
                  </a:rPr>
                  <a:t>)</a:t>
                </a:r>
                <a:endParaRPr kumimoji="1" lang="ja-JP" altLang="en-US" sz="2400" dirty="0">
                  <a:solidFill>
                    <a:srgbClr val="FF0000"/>
                  </a:solidFill>
                </a:endParaRPr>
              </a:p>
            </p:txBody>
          </p:sp>
        </p:grpSp>
        <p:sp>
          <p:nvSpPr>
            <p:cNvPr id="87" name="テキスト ボックス 86"/>
            <p:cNvSpPr txBox="1"/>
            <p:nvPr/>
          </p:nvSpPr>
          <p:spPr>
            <a:xfrm>
              <a:off x="4143262" y="2730026"/>
              <a:ext cx="1104900" cy="646331"/>
            </a:xfrm>
            <a:prstGeom prst="rect">
              <a:avLst/>
            </a:prstGeom>
            <a:noFill/>
          </p:spPr>
          <p:txBody>
            <a:bodyPr wrap="square" rtlCol="0">
              <a:spAutoFit/>
            </a:bodyPr>
            <a:lstStyle/>
            <a:p>
              <a:pPr algn="ctr"/>
              <a:endParaRPr kumimoji="1" lang="en-US" altLang="ja-JP" dirty="0"/>
            </a:p>
            <a:p>
              <a:pPr algn="ctr"/>
              <a:r>
                <a:rPr kumimoji="1" lang="en-US" altLang="ja-JP" dirty="0"/>
                <a:t>System</a:t>
              </a:r>
              <a:endParaRPr kumimoji="1" lang="ja-JP" altLang="en-US" dirty="0"/>
            </a:p>
          </p:txBody>
        </p:sp>
      </p:grpSp>
      <p:grpSp>
        <p:nvGrpSpPr>
          <p:cNvPr id="159" name="グループ化 158"/>
          <p:cNvGrpSpPr/>
          <p:nvPr/>
        </p:nvGrpSpPr>
        <p:grpSpPr>
          <a:xfrm>
            <a:off x="671423" y="1177349"/>
            <a:ext cx="8976793" cy="2140600"/>
            <a:chOff x="137088" y="633495"/>
            <a:chExt cx="8976793" cy="2140600"/>
          </a:xfrm>
        </p:grpSpPr>
        <p:grpSp>
          <p:nvGrpSpPr>
            <p:cNvPr id="160" name="グループ化 159"/>
            <p:cNvGrpSpPr/>
            <p:nvPr/>
          </p:nvGrpSpPr>
          <p:grpSpPr>
            <a:xfrm>
              <a:off x="3050074" y="768938"/>
              <a:ext cx="5682690" cy="1078152"/>
              <a:chOff x="3759099" y="777694"/>
              <a:chExt cx="5682690" cy="1078152"/>
            </a:xfrm>
          </p:grpSpPr>
          <p:sp>
            <p:nvSpPr>
              <p:cNvPr id="212" name="正方形/長方形 211">
                <a:extLst>
                  <a:ext uri="{FF2B5EF4-FFF2-40B4-BE49-F238E27FC236}">
                    <a16:creationId xmlns:a16="http://schemas.microsoft.com/office/drawing/2014/main" id="{7FB95D49-36EC-4DF6-9F77-D9AF6B6D675F}"/>
                  </a:ext>
                </a:extLst>
              </p:cNvPr>
              <p:cNvSpPr/>
              <p:nvPr/>
            </p:nvSpPr>
            <p:spPr>
              <a:xfrm rot="10800000" flipH="1">
                <a:off x="4297171" y="1501712"/>
                <a:ext cx="1386885"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sp>
            <p:nvSpPr>
              <p:cNvPr id="213" name="正方形/長方形 212">
                <a:extLst>
                  <a:ext uri="{FF2B5EF4-FFF2-40B4-BE49-F238E27FC236}">
                    <a16:creationId xmlns:a16="http://schemas.microsoft.com/office/drawing/2014/main" id="{5C06C0BC-E7E4-437A-B45D-7DD9A50B6D2F}"/>
                  </a:ext>
                </a:extLst>
              </p:cNvPr>
              <p:cNvSpPr/>
              <p:nvPr/>
            </p:nvSpPr>
            <p:spPr>
              <a:xfrm rot="10800000" flipH="1">
                <a:off x="6221680" y="1488172"/>
                <a:ext cx="3117629" cy="2648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grpSp>
            <p:nvGrpSpPr>
              <p:cNvPr id="214" name="グループ化 213">
                <a:extLst>
                  <a:ext uri="{FF2B5EF4-FFF2-40B4-BE49-F238E27FC236}">
                    <a16:creationId xmlns:a16="http://schemas.microsoft.com/office/drawing/2014/main" id="{E156F4DB-1358-4FDE-8E6A-DD1FE4A88E27}"/>
                  </a:ext>
                </a:extLst>
              </p:cNvPr>
              <p:cNvGrpSpPr/>
              <p:nvPr/>
            </p:nvGrpSpPr>
            <p:grpSpPr>
              <a:xfrm rot="10800000" flipH="1">
                <a:off x="3759099" y="1088550"/>
                <a:ext cx="538071" cy="740950"/>
                <a:chOff x="5330314" y="3114932"/>
                <a:chExt cx="911778" cy="1255566"/>
              </a:xfrm>
            </p:grpSpPr>
            <p:grpSp>
              <p:nvGrpSpPr>
                <p:cNvPr id="225" name="グループ化 224">
                  <a:extLst>
                    <a:ext uri="{FF2B5EF4-FFF2-40B4-BE49-F238E27FC236}">
                      <a16:creationId xmlns:a16="http://schemas.microsoft.com/office/drawing/2014/main" id="{46613BFE-D5A9-4F36-B7E0-39CA88044390}"/>
                    </a:ext>
                  </a:extLst>
                </p:cNvPr>
                <p:cNvGrpSpPr/>
                <p:nvPr/>
              </p:nvGrpSpPr>
              <p:grpSpPr>
                <a:xfrm>
                  <a:off x="5330314" y="3114932"/>
                  <a:ext cx="911778" cy="1255566"/>
                  <a:chOff x="2984336" y="1481661"/>
                  <a:chExt cx="578992" cy="797299"/>
                </a:xfrm>
              </p:grpSpPr>
              <p:sp>
                <p:nvSpPr>
                  <p:cNvPr id="227" name="正方形/長方形 226">
                    <a:extLst>
                      <a:ext uri="{FF2B5EF4-FFF2-40B4-BE49-F238E27FC236}">
                        <a16:creationId xmlns:a16="http://schemas.microsoft.com/office/drawing/2014/main" id="{594C4D82-AD53-4CEA-830A-2C8602C30B41}"/>
                      </a:ext>
                    </a:extLst>
                  </p:cNvPr>
                  <p:cNvSpPr/>
                  <p:nvPr/>
                </p:nvSpPr>
                <p:spPr>
                  <a:xfrm>
                    <a:off x="2984336" y="1481661"/>
                    <a:ext cx="578992" cy="4382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cxnSp>
                <p:nvCxnSpPr>
                  <p:cNvPr id="228" name="直線矢印コネクタ 227">
                    <a:extLst>
                      <a:ext uri="{FF2B5EF4-FFF2-40B4-BE49-F238E27FC236}">
                        <a16:creationId xmlns:a16="http://schemas.microsoft.com/office/drawing/2014/main" id="{D2063555-CFEE-4085-B02E-EC3EC1E7EFED}"/>
                      </a:ext>
                    </a:extLst>
                  </p:cNvPr>
                  <p:cNvCxnSpPr>
                    <a:cxnSpLocks/>
                  </p:cNvCxnSpPr>
                  <p:nvPr/>
                </p:nvCxnSpPr>
                <p:spPr>
                  <a:xfrm rot="10800000" flipV="1">
                    <a:off x="3253988" y="1918573"/>
                    <a:ext cx="0" cy="36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6" name="楕円 35">
                  <a:extLst>
                    <a:ext uri="{FF2B5EF4-FFF2-40B4-BE49-F238E27FC236}">
                      <a16:creationId xmlns:a16="http://schemas.microsoft.com/office/drawing/2014/main" id="{AA2C5F90-E2BC-4402-B0F6-9721642CCC6C}"/>
                    </a:ext>
                  </a:extLst>
                </p:cNvPr>
                <p:cNvSpPr/>
                <p:nvPr/>
              </p:nvSpPr>
              <p:spPr>
                <a:xfrm>
                  <a:off x="5694961" y="3752785"/>
                  <a:ext cx="108001" cy="10800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15" name="正方形/長方形 214">
                <a:extLst>
                  <a:ext uri="{FF2B5EF4-FFF2-40B4-BE49-F238E27FC236}">
                    <a16:creationId xmlns:a16="http://schemas.microsoft.com/office/drawing/2014/main" id="{4BDFBD98-D5CE-47EA-9DE7-C1C4F84F5FB6}"/>
                  </a:ext>
                </a:extLst>
              </p:cNvPr>
              <p:cNvSpPr/>
              <p:nvPr/>
            </p:nvSpPr>
            <p:spPr>
              <a:xfrm rot="10800000" flipH="1">
                <a:off x="5684056" y="1422176"/>
                <a:ext cx="538071" cy="407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cxnSp>
            <p:nvCxnSpPr>
              <p:cNvPr id="216" name="直線矢印コネクタ 215">
                <a:extLst>
                  <a:ext uri="{FF2B5EF4-FFF2-40B4-BE49-F238E27FC236}">
                    <a16:creationId xmlns:a16="http://schemas.microsoft.com/office/drawing/2014/main" id="{618148E5-E68F-4B0B-BCD8-303E0523201B}"/>
                  </a:ext>
                </a:extLst>
              </p:cNvPr>
              <p:cNvCxnSpPr>
                <a:cxnSpLocks/>
              </p:cNvCxnSpPr>
              <p:nvPr/>
            </p:nvCxnSpPr>
            <p:spPr>
              <a:xfrm flipH="1" flipV="1">
                <a:off x="5952531" y="1079364"/>
                <a:ext cx="0" cy="341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楕円 30">
                <a:extLst>
                  <a:ext uri="{FF2B5EF4-FFF2-40B4-BE49-F238E27FC236}">
                    <a16:creationId xmlns:a16="http://schemas.microsoft.com/office/drawing/2014/main" id="{6B3B1C9C-AF8F-4BEC-9246-0F5D5372C660}"/>
                  </a:ext>
                </a:extLst>
              </p:cNvPr>
              <p:cNvSpPr/>
              <p:nvPr/>
            </p:nvSpPr>
            <p:spPr>
              <a:xfrm rot="10800000" flipH="1">
                <a:off x="5917769" y="1390307"/>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8"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5584961" y="777694"/>
                <a:ext cx="643901" cy="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1800"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P</a:t>
                </a:r>
                <a:r>
                  <a:rPr lang="en-US" altLang="ja-JP" sz="1800"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S2</a:t>
                </a:r>
                <a:endParaRPr lang="en-US" altLang="ja-JP" sz="2000"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19" name="テキスト ボックス 29">
                <a:extLst>
                  <a:ext uri="{FF2B5EF4-FFF2-40B4-BE49-F238E27FC236}">
                    <a16:creationId xmlns:a16="http://schemas.microsoft.com/office/drawing/2014/main" id="{0F6C48B1-F550-43B4-98E8-D3B80E7EFD94}"/>
                  </a:ext>
                </a:extLst>
              </p:cNvPr>
              <p:cNvSpPr txBox="1">
                <a:spLocks noChangeArrowheads="1"/>
              </p:cNvSpPr>
              <p:nvPr/>
            </p:nvSpPr>
            <p:spPr bwMode="auto">
              <a:xfrm flipH="1">
                <a:off x="3948029" y="866018"/>
                <a:ext cx="566756" cy="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1800"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P</a:t>
                </a:r>
                <a:r>
                  <a:rPr lang="en-US" altLang="ja-JP" sz="1800"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C2</a:t>
                </a:r>
                <a:endParaRPr lang="en-US" altLang="ja-JP" sz="2000"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20" name="テキスト ボックス 27">
                <a:extLst>
                  <a:ext uri="{FF2B5EF4-FFF2-40B4-BE49-F238E27FC236}">
                    <a16:creationId xmlns:a16="http://schemas.microsoft.com/office/drawing/2014/main" id="{31C2E441-CFFE-416C-92B3-0C4061044B5C}"/>
                  </a:ext>
                </a:extLst>
              </p:cNvPr>
              <p:cNvSpPr txBox="1">
                <a:spLocks noChangeArrowheads="1"/>
              </p:cNvSpPr>
              <p:nvPr/>
            </p:nvSpPr>
            <p:spPr bwMode="auto">
              <a:xfrm flipH="1">
                <a:off x="3984894" y="1332960"/>
                <a:ext cx="435580" cy="34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1778"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778"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2</a:t>
                </a:r>
              </a:p>
            </p:txBody>
          </p:sp>
          <p:sp>
            <p:nvSpPr>
              <p:cNvPr id="221"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3969978" y="1509469"/>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1651"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B</a:t>
                </a:r>
                <a:r>
                  <a:rPr lang="en-US" altLang="ja-JP" sz="1651"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2</a:t>
                </a:r>
              </a:p>
            </p:txBody>
          </p:sp>
          <p:sp>
            <p:nvSpPr>
              <p:cNvPr id="222" name="正方形/長方形 221">
                <a:extLst>
                  <a:ext uri="{FF2B5EF4-FFF2-40B4-BE49-F238E27FC236}">
                    <a16:creationId xmlns:a16="http://schemas.microsoft.com/office/drawing/2014/main" id="{ADAC76AF-2419-461A-BD64-4881E11AD515}"/>
                  </a:ext>
                </a:extLst>
              </p:cNvPr>
              <p:cNvSpPr/>
              <p:nvPr/>
            </p:nvSpPr>
            <p:spPr>
              <a:xfrm rot="10800000" flipH="1">
                <a:off x="9319398" y="1432457"/>
                <a:ext cx="122391" cy="3906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black"/>
                  </a:solidFill>
                </a:endParaRPr>
              </a:p>
            </p:txBody>
          </p:sp>
          <p:cxnSp>
            <p:nvCxnSpPr>
              <p:cNvPr id="223" name="直線矢印コネクタ 222">
                <a:extLst>
                  <a:ext uri="{FF2B5EF4-FFF2-40B4-BE49-F238E27FC236}">
                    <a16:creationId xmlns:a16="http://schemas.microsoft.com/office/drawing/2014/main" id="{9BACED0F-F804-4253-BF84-D7EE5C6A4635}"/>
                  </a:ext>
                </a:extLst>
              </p:cNvPr>
              <p:cNvCxnSpPr>
                <a:cxnSpLocks/>
              </p:cNvCxnSpPr>
              <p:nvPr/>
            </p:nvCxnSpPr>
            <p:spPr bwMode="auto">
              <a:xfrm>
                <a:off x="3923736" y="1537455"/>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4" name="直線矢印コネクタ 223">
                <a:extLst>
                  <a:ext uri="{FF2B5EF4-FFF2-40B4-BE49-F238E27FC236}">
                    <a16:creationId xmlns:a16="http://schemas.microsoft.com/office/drawing/2014/main" id="{EFE5CA4D-2218-4362-8867-99FE801223FB}"/>
                  </a:ext>
                </a:extLst>
              </p:cNvPr>
              <p:cNvCxnSpPr>
                <a:cxnSpLocks/>
              </p:cNvCxnSpPr>
              <p:nvPr/>
            </p:nvCxnSpPr>
            <p:spPr bwMode="auto">
              <a:xfrm rot="10800000">
                <a:off x="3904344" y="1695893"/>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161" name="グループ化 160"/>
            <p:cNvGrpSpPr/>
            <p:nvPr/>
          </p:nvGrpSpPr>
          <p:grpSpPr>
            <a:xfrm>
              <a:off x="3300579" y="775345"/>
              <a:ext cx="5690991" cy="1380323"/>
              <a:chOff x="3307025" y="849841"/>
              <a:chExt cx="5690991" cy="1380323"/>
            </a:xfrm>
          </p:grpSpPr>
          <p:sp>
            <p:nvSpPr>
              <p:cNvPr id="210" name="正方形/長方形 209"/>
              <p:cNvSpPr/>
              <p:nvPr/>
            </p:nvSpPr>
            <p:spPr>
              <a:xfrm flipH="1">
                <a:off x="3307025" y="849841"/>
                <a:ext cx="5690991" cy="1380323"/>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8536185" y="877359"/>
                <a:ext cx="436462" cy="42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2400" i="1" dirty="0">
                    <a:solidFill>
                      <a:schemeClr val="accent6"/>
                    </a:solidFill>
                    <a:latin typeface="Times New Roman" panose="02020603050405020304" pitchFamily="18" charset="0"/>
                    <a:ea typeface="ＭＳ Ｐゴシック" panose="020B0600070205080204" pitchFamily="50" charset="-128"/>
                    <a:cs typeface="Times New Roman" panose="02020603050405020304" pitchFamily="18" charset="0"/>
                  </a:rPr>
                  <a:t>K</a:t>
                </a:r>
                <a:endParaRPr lang="en-US" altLang="ja-JP" baseline="-25000" dirty="0">
                  <a:solidFill>
                    <a:schemeClr val="accent6"/>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sp>
          <p:nvSpPr>
            <p:cNvPr id="162" name="正方形/長方形 161"/>
            <p:cNvSpPr/>
            <p:nvPr/>
          </p:nvSpPr>
          <p:spPr>
            <a:xfrm>
              <a:off x="2950712" y="633495"/>
              <a:ext cx="6163169" cy="1897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3" name="グループ化 162"/>
            <p:cNvGrpSpPr/>
            <p:nvPr/>
          </p:nvGrpSpPr>
          <p:grpSpPr>
            <a:xfrm>
              <a:off x="309788" y="857711"/>
              <a:ext cx="3495930" cy="1094421"/>
              <a:chOff x="309788" y="857711"/>
              <a:chExt cx="3495930" cy="1094421"/>
            </a:xfrm>
          </p:grpSpPr>
          <p:sp>
            <p:nvSpPr>
              <p:cNvPr id="181" name="テキスト ボックス 180">
                <a:extLst>
                  <a:ext uri="{FF2B5EF4-FFF2-40B4-BE49-F238E27FC236}">
                    <a16:creationId xmlns:a16="http://schemas.microsoft.com/office/drawing/2014/main" id="{BC6F98A7-3A13-4A33-BEB1-892BB381BCD9}"/>
                  </a:ext>
                </a:extLst>
              </p:cNvPr>
              <p:cNvSpPr txBox="1">
                <a:spLocks noChangeAspect="1"/>
              </p:cNvSpPr>
              <p:nvPr/>
            </p:nvSpPr>
            <p:spPr>
              <a:xfrm flipH="1">
                <a:off x="2025069" y="950282"/>
                <a:ext cx="468431" cy="371832"/>
              </a:xfrm>
              <a:prstGeom prst="rect">
                <a:avLst/>
              </a:prstGeom>
              <a:noFill/>
            </p:spPr>
            <p:txBody>
              <a:bodyPr wrap="square" rtlCol="0">
                <a:spAutoFit/>
              </a:bodyPr>
              <a:lstStyle/>
              <a:p>
                <a:r>
                  <a:rPr lang="en-US" altLang="ja-JP" sz="2000" i="1" dirty="0">
                    <a:solidFill>
                      <a:prstClr val="black"/>
                    </a:solidFill>
                    <a:latin typeface="Times New Roman" panose="02020603050405020304" pitchFamily="18" charset="0"/>
                    <a:cs typeface="Times New Roman" panose="02020603050405020304" pitchFamily="18" charset="0"/>
                  </a:rPr>
                  <a:t>T</a:t>
                </a:r>
                <a:r>
                  <a:rPr lang="en-US" altLang="ja-JP" sz="2000" baseline="-25000" dirty="0">
                    <a:solidFill>
                      <a:prstClr val="black"/>
                    </a:solidFill>
                    <a:latin typeface="Times New Roman" panose="02020603050405020304" pitchFamily="18" charset="0"/>
                    <a:cs typeface="Times New Roman" panose="02020603050405020304" pitchFamily="18" charset="0"/>
                  </a:rPr>
                  <a:t>H</a:t>
                </a:r>
                <a:endParaRPr lang="ja-JP" altLang="en-US" sz="2000" baseline="-25000" dirty="0">
                  <a:solidFill>
                    <a:prstClr val="black"/>
                  </a:solidFill>
                  <a:latin typeface="Times New Roman" panose="02020603050405020304" pitchFamily="18" charset="0"/>
                  <a:cs typeface="Times New Roman" panose="02020603050405020304" pitchFamily="18" charset="0"/>
                </a:endParaRPr>
              </a:p>
            </p:txBody>
          </p:sp>
          <p:sp>
            <p:nvSpPr>
              <p:cNvPr id="182" name="テキスト ボックス 181">
                <a:extLst>
                  <a:ext uri="{FF2B5EF4-FFF2-40B4-BE49-F238E27FC236}">
                    <a16:creationId xmlns:a16="http://schemas.microsoft.com/office/drawing/2014/main" id="{D0EDDF5C-72FD-48FD-8E6C-7171D42BA224}"/>
                  </a:ext>
                </a:extLst>
              </p:cNvPr>
              <p:cNvSpPr txBox="1">
                <a:spLocks noChangeAspect="1"/>
              </p:cNvSpPr>
              <p:nvPr/>
            </p:nvSpPr>
            <p:spPr>
              <a:xfrm flipH="1">
                <a:off x="2415362" y="928362"/>
                <a:ext cx="535350" cy="371832"/>
              </a:xfrm>
              <a:prstGeom prst="rect">
                <a:avLst/>
              </a:prstGeom>
              <a:noFill/>
            </p:spPr>
            <p:txBody>
              <a:bodyPr wrap="square" rtlCol="0">
                <a:spAutoFit/>
              </a:bodyPr>
              <a:lstStyle/>
              <a:p>
                <a:r>
                  <a:rPr lang="en-US" altLang="ja-JP" sz="2000" i="1" dirty="0">
                    <a:solidFill>
                      <a:prstClr val="black"/>
                    </a:solidFill>
                    <a:latin typeface="Times New Roman" panose="02020603050405020304" pitchFamily="18" charset="0"/>
                    <a:cs typeface="Times New Roman" panose="02020603050405020304" pitchFamily="18" charset="0"/>
                  </a:rPr>
                  <a:t>T</a:t>
                </a:r>
                <a:r>
                  <a:rPr lang="en-US" altLang="ja-JP" sz="2000" baseline="-25000" dirty="0">
                    <a:solidFill>
                      <a:prstClr val="black"/>
                    </a:solidFill>
                    <a:latin typeface="Times New Roman" panose="02020603050405020304" pitchFamily="18" charset="0"/>
                    <a:cs typeface="Times New Roman" panose="02020603050405020304" pitchFamily="18" charset="0"/>
                  </a:rPr>
                  <a:t>C</a:t>
                </a:r>
                <a:endParaRPr lang="ja-JP" altLang="en-US" sz="2000" baseline="-25000" dirty="0">
                  <a:solidFill>
                    <a:prstClr val="black"/>
                  </a:solidFill>
                  <a:latin typeface="Times New Roman" panose="02020603050405020304" pitchFamily="18" charset="0"/>
                  <a:cs typeface="Times New Roman" panose="02020603050405020304" pitchFamily="18" charset="0"/>
                </a:endParaRPr>
              </a:p>
            </p:txBody>
          </p:sp>
          <p:sp>
            <p:nvSpPr>
              <p:cNvPr id="183" name="正方形/長方形 182">
                <a:extLst>
                  <a:ext uri="{FF2B5EF4-FFF2-40B4-BE49-F238E27FC236}">
                    <a16:creationId xmlns:a16="http://schemas.microsoft.com/office/drawing/2014/main" id="{FAAB8D79-2B0A-4014-99A1-4CEA962A7B8A}"/>
                  </a:ext>
                </a:extLst>
              </p:cNvPr>
              <p:cNvSpPr/>
              <p:nvPr/>
            </p:nvSpPr>
            <p:spPr>
              <a:xfrm rot="10800000" flipH="1">
                <a:off x="1710909" y="1490409"/>
                <a:ext cx="869944"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sp>
            <p:nvSpPr>
              <p:cNvPr id="184" name="正方形/長方形 183">
                <a:extLst>
                  <a:ext uri="{FF2B5EF4-FFF2-40B4-BE49-F238E27FC236}">
                    <a16:creationId xmlns:a16="http://schemas.microsoft.com/office/drawing/2014/main" id="{F79AE53C-93AD-481B-83C6-5AF220152EAF}"/>
                  </a:ext>
                </a:extLst>
              </p:cNvPr>
              <p:cNvSpPr/>
              <p:nvPr/>
            </p:nvSpPr>
            <p:spPr>
              <a:xfrm rot="10800000" flipH="1">
                <a:off x="1510153" y="1282944"/>
                <a:ext cx="200756" cy="6691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sp>
            <p:nvSpPr>
              <p:cNvPr id="185" name="正方形/長方形 184">
                <a:extLst>
                  <a:ext uri="{FF2B5EF4-FFF2-40B4-BE49-F238E27FC236}">
                    <a16:creationId xmlns:a16="http://schemas.microsoft.com/office/drawing/2014/main" id="{D5D2B9CC-0726-4BCB-9E9D-3328FF173464}"/>
                  </a:ext>
                </a:extLst>
              </p:cNvPr>
              <p:cNvSpPr/>
              <p:nvPr/>
            </p:nvSpPr>
            <p:spPr>
              <a:xfrm rot="10800000" flipH="1">
                <a:off x="1374289" y="1349862"/>
                <a:ext cx="135863" cy="53535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sp>
            <p:nvSpPr>
              <p:cNvPr id="186" name="正方形/長方形 185">
                <a:extLst>
                  <a:ext uri="{FF2B5EF4-FFF2-40B4-BE49-F238E27FC236}">
                    <a16:creationId xmlns:a16="http://schemas.microsoft.com/office/drawing/2014/main" id="{F24AC36B-036C-4706-8271-01BBCDA26A7F}"/>
                  </a:ext>
                </a:extLst>
              </p:cNvPr>
              <p:cNvSpPr/>
              <p:nvPr/>
            </p:nvSpPr>
            <p:spPr>
              <a:xfrm rot="10800000" flipH="1">
                <a:off x="2781611" y="1349862"/>
                <a:ext cx="133837" cy="53535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sp>
            <p:nvSpPr>
              <p:cNvPr id="187" name="正方形/長方形 186">
                <a:extLst>
                  <a:ext uri="{FF2B5EF4-FFF2-40B4-BE49-F238E27FC236}">
                    <a16:creationId xmlns:a16="http://schemas.microsoft.com/office/drawing/2014/main" id="{34C79E43-ECAE-4BBE-B1D8-B2BDB5349D9D}"/>
                  </a:ext>
                </a:extLst>
              </p:cNvPr>
              <p:cNvSpPr/>
              <p:nvPr/>
            </p:nvSpPr>
            <p:spPr>
              <a:xfrm rot="10800000" flipH="1">
                <a:off x="2580853" y="1282944"/>
                <a:ext cx="200756" cy="669188"/>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sp>
            <p:nvSpPr>
              <p:cNvPr id="188" name="正方形/長方形 187">
                <a:extLst>
                  <a:ext uri="{FF2B5EF4-FFF2-40B4-BE49-F238E27FC236}">
                    <a16:creationId xmlns:a16="http://schemas.microsoft.com/office/drawing/2014/main" id="{AE1ED6D1-3345-41F8-AE4C-389D1326ACAC}"/>
                  </a:ext>
                </a:extLst>
              </p:cNvPr>
              <p:cNvSpPr/>
              <p:nvPr/>
            </p:nvSpPr>
            <p:spPr>
              <a:xfrm rot="10800000" flipH="1">
                <a:off x="2179340" y="1349862"/>
                <a:ext cx="200756" cy="53535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black"/>
                  </a:solidFill>
                </a:endParaRPr>
              </a:p>
            </p:txBody>
          </p:sp>
          <p:sp>
            <p:nvSpPr>
              <p:cNvPr id="189" name="正方形/長方形 188">
                <a:extLst>
                  <a:ext uri="{FF2B5EF4-FFF2-40B4-BE49-F238E27FC236}">
                    <a16:creationId xmlns:a16="http://schemas.microsoft.com/office/drawing/2014/main" id="{ADAC76AF-2419-461A-BD64-4881E11AD515}"/>
                  </a:ext>
                </a:extLst>
              </p:cNvPr>
              <p:cNvSpPr/>
              <p:nvPr/>
            </p:nvSpPr>
            <p:spPr>
              <a:xfrm rot="10800000" flipH="1">
                <a:off x="309788" y="1424150"/>
                <a:ext cx="122391" cy="3906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black"/>
                  </a:solidFill>
                </a:endParaRPr>
              </a:p>
            </p:txBody>
          </p:sp>
          <p:sp>
            <p:nvSpPr>
              <p:cNvPr id="190" name="正方形/長方形 189">
                <a:extLst>
                  <a:ext uri="{FF2B5EF4-FFF2-40B4-BE49-F238E27FC236}">
                    <a16:creationId xmlns:a16="http://schemas.microsoft.com/office/drawing/2014/main" id="{C8949D30-DDD5-410B-9ED8-FAC75B0EA230}"/>
                  </a:ext>
                </a:extLst>
              </p:cNvPr>
              <p:cNvSpPr/>
              <p:nvPr/>
            </p:nvSpPr>
            <p:spPr>
              <a:xfrm rot="10800000" flipH="1">
                <a:off x="2915448" y="1490409"/>
                <a:ext cx="133837"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cxnSp>
            <p:nvCxnSpPr>
              <p:cNvPr id="191" name="直線コネクタ 190">
                <a:extLst>
                  <a:ext uri="{FF2B5EF4-FFF2-40B4-BE49-F238E27FC236}">
                    <a16:creationId xmlns:a16="http://schemas.microsoft.com/office/drawing/2014/main" id="{D431FFBA-4574-4BFA-AEE6-0BD563F14BA9}"/>
                  </a:ext>
                </a:extLst>
              </p:cNvPr>
              <p:cNvCxnSpPr>
                <a:stCxn id="188" idx="3"/>
                <a:endCxn id="187" idx="1"/>
              </p:cNvCxnSpPr>
              <p:nvPr/>
            </p:nvCxnSpPr>
            <p:spPr>
              <a:xfrm rot="10800000" flipH="1">
                <a:off x="2380096" y="1617537"/>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a:extLst>
                  <a:ext uri="{FF2B5EF4-FFF2-40B4-BE49-F238E27FC236}">
                    <a16:creationId xmlns:a16="http://schemas.microsoft.com/office/drawing/2014/main" id="{28BB0F55-1D56-482A-8561-0FE7511EFFC5}"/>
                  </a:ext>
                </a:extLst>
              </p:cNvPr>
              <p:cNvCxnSpPr/>
              <p:nvPr/>
            </p:nvCxnSpPr>
            <p:spPr>
              <a:xfrm rot="10800000" flipH="1">
                <a:off x="2380096" y="1688724"/>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0F577C2C-4BCF-4F48-9AA0-21319C249D6D}"/>
                  </a:ext>
                </a:extLst>
              </p:cNvPr>
              <p:cNvCxnSpPr/>
              <p:nvPr/>
            </p:nvCxnSpPr>
            <p:spPr>
              <a:xfrm rot="10800000" flipH="1">
                <a:off x="2380096" y="1552436"/>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a:extLst>
                  <a:ext uri="{FF2B5EF4-FFF2-40B4-BE49-F238E27FC236}">
                    <a16:creationId xmlns:a16="http://schemas.microsoft.com/office/drawing/2014/main" id="{CABB41A3-4979-4CB5-9193-031413F2AA85}"/>
                  </a:ext>
                </a:extLst>
              </p:cNvPr>
              <p:cNvCxnSpPr/>
              <p:nvPr/>
            </p:nvCxnSpPr>
            <p:spPr>
              <a:xfrm rot="10800000" flipH="1">
                <a:off x="2380096" y="1655672"/>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BF95ABD4-9F32-4951-A4E1-0B4EE0049262}"/>
                  </a:ext>
                </a:extLst>
              </p:cNvPr>
              <p:cNvCxnSpPr/>
              <p:nvPr/>
            </p:nvCxnSpPr>
            <p:spPr>
              <a:xfrm rot="10800000" flipH="1">
                <a:off x="2380334" y="1584895"/>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319154F7-E207-47DB-ADB5-6183039C779D}"/>
                  </a:ext>
                </a:extLst>
              </p:cNvPr>
              <p:cNvCxnSpPr/>
              <p:nvPr/>
            </p:nvCxnSpPr>
            <p:spPr>
              <a:xfrm rot="10800000" flipH="1">
                <a:off x="2380096" y="1720321"/>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a:extLst>
                  <a:ext uri="{FF2B5EF4-FFF2-40B4-BE49-F238E27FC236}">
                    <a16:creationId xmlns:a16="http://schemas.microsoft.com/office/drawing/2014/main" id="{C9418B36-C852-4109-9777-F513B77431F2}"/>
                  </a:ext>
                </a:extLst>
              </p:cNvPr>
              <p:cNvCxnSpPr/>
              <p:nvPr/>
            </p:nvCxnSpPr>
            <p:spPr>
              <a:xfrm rot="10800000" flipH="1">
                <a:off x="2380096" y="1523539"/>
                <a:ext cx="2007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正方形/長方形 197">
                <a:extLst>
                  <a:ext uri="{FF2B5EF4-FFF2-40B4-BE49-F238E27FC236}">
                    <a16:creationId xmlns:a16="http://schemas.microsoft.com/office/drawing/2014/main" id="{B7E4E1B6-3927-4A05-92F6-3F55A1A9A911}"/>
                  </a:ext>
                </a:extLst>
              </p:cNvPr>
              <p:cNvSpPr/>
              <p:nvPr/>
            </p:nvSpPr>
            <p:spPr>
              <a:xfrm rot="10800000" flipH="1">
                <a:off x="377247" y="1493405"/>
                <a:ext cx="996148" cy="2512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grpSp>
            <p:nvGrpSpPr>
              <p:cNvPr id="199" name="グループ化 198">
                <a:extLst>
                  <a:ext uri="{FF2B5EF4-FFF2-40B4-BE49-F238E27FC236}">
                    <a16:creationId xmlns:a16="http://schemas.microsoft.com/office/drawing/2014/main" id="{E156F4DB-1358-4FDE-8E6A-DD1FE4A88E27}"/>
                  </a:ext>
                </a:extLst>
              </p:cNvPr>
              <p:cNvGrpSpPr/>
              <p:nvPr/>
            </p:nvGrpSpPr>
            <p:grpSpPr>
              <a:xfrm rot="10800000" flipH="1">
                <a:off x="3050032" y="1080243"/>
                <a:ext cx="538071" cy="740950"/>
                <a:chOff x="5330314" y="3114932"/>
                <a:chExt cx="911778" cy="1255566"/>
              </a:xfrm>
            </p:grpSpPr>
            <p:grpSp>
              <p:nvGrpSpPr>
                <p:cNvPr id="206" name="グループ化 205">
                  <a:extLst>
                    <a:ext uri="{FF2B5EF4-FFF2-40B4-BE49-F238E27FC236}">
                      <a16:creationId xmlns:a16="http://schemas.microsoft.com/office/drawing/2014/main" id="{46613BFE-D5A9-4F36-B7E0-39CA88044390}"/>
                    </a:ext>
                  </a:extLst>
                </p:cNvPr>
                <p:cNvGrpSpPr/>
                <p:nvPr/>
              </p:nvGrpSpPr>
              <p:grpSpPr>
                <a:xfrm>
                  <a:off x="5330314" y="3114932"/>
                  <a:ext cx="911778" cy="1255566"/>
                  <a:chOff x="2984336" y="1481661"/>
                  <a:chExt cx="578992" cy="797299"/>
                </a:xfrm>
              </p:grpSpPr>
              <p:sp>
                <p:nvSpPr>
                  <p:cNvPr id="208" name="正方形/長方形 207">
                    <a:extLst>
                      <a:ext uri="{FF2B5EF4-FFF2-40B4-BE49-F238E27FC236}">
                        <a16:creationId xmlns:a16="http://schemas.microsoft.com/office/drawing/2014/main" id="{594C4D82-AD53-4CEA-830A-2C8602C30B41}"/>
                      </a:ext>
                    </a:extLst>
                  </p:cNvPr>
                  <p:cNvSpPr/>
                  <p:nvPr/>
                </p:nvSpPr>
                <p:spPr>
                  <a:xfrm>
                    <a:off x="2984336" y="1481661"/>
                    <a:ext cx="578992" cy="4382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cxnSp>
                <p:nvCxnSpPr>
                  <p:cNvPr id="209" name="直線矢印コネクタ 208">
                    <a:extLst>
                      <a:ext uri="{FF2B5EF4-FFF2-40B4-BE49-F238E27FC236}">
                        <a16:creationId xmlns:a16="http://schemas.microsoft.com/office/drawing/2014/main" id="{D2063555-CFEE-4085-B02E-EC3EC1E7EFED}"/>
                      </a:ext>
                    </a:extLst>
                  </p:cNvPr>
                  <p:cNvCxnSpPr>
                    <a:cxnSpLocks/>
                  </p:cNvCxnSpPr>
                  <p:nvPr/>
                </p:nvCxnSpPr>
                <p:spPr>
                  <a:xfrm rot="10800000" flipV="1">
                    <a:off x="3253988" y="1918573"/>
                    <a:ext cx="0" cy="36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7" name="楕円 35">
                  <a:extLst>
                    <a:ext uri="{FF2B5EF4-FFF2-40B4-BE49-F238E27FC236}">
                      <a16:creationId xmlns:a16="http://schemas.microsoft.com/office/drawing/2014/main" id="{AA2C5F90-E2BC-4402-B0F6-9721642CCC6C}"/>
                    </a:ext>
                  </a:extLst>
                </p:cNvPr>
                <p:cNvSpPr/>
                <p:nvPr/>
              </p:nvSpPr>
              <p:spPr>
                <a:xfrm>
                  <a:off x="5694961" y="3752785"/>
                  <a:ext cx="108001" cy="108001"/>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00" name="正方形/長方形 199">
                <a:extLst>
                  <a:ext uri="{FF2B5EF4-FFF2-40B4-BE49-F238E27FC236}">
                    <a16:creationId xmlns:a16="http://schemas.microsoft.com/office/drawing/2014/main" id="{3D84A199-EB78-4FBE-A702-BE17F768F31A}"/>
                  </a:ext>
                </a:extLst>
              </p:cNvPr>
              <p:cNvSpPr/>
              <p:nvPr/>
            </p:nvSpPr>
            <p:spPr>
              <a:xfrm rot="10800000" flipH="1">
                <a:off x="1104577" y="1438901"/>
                <a:ext cx="168294" cy="35540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sp>
            <p:nvSpPr>
              <p:cNvPr id="201" name="テキスト ボックス 29">
                <a:extLst>
                  <a:ext uri="{FF2B5EF4-FFF2-40B4-BE49-F238E27FC236}">
                    <a16:creationId xmlns:a16="http://schemas.microsoft.com/office/drawing/2014/main" id="{0F6C48B1-F550-43B4-98E8-D3B80E7EFD94}"/>
                  </a:ext>
                </a:extLst>
              </p:cNvPr>
              <p:cNvSpPr txBox="1">
                <a:spLocks noChangeArrowheads="1"/>
              </p:cNvSpPr>
              <p:nvPr/>
            </p:nvSpPr>
            <p:spPr bwMode="auto">
              <a:xfrm flipH="1">
                <a:off x="3238962" y="857711"/>
                <a:ext cx="566756" cy="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1800"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P</a:t>
                </a:r>
                <a:r>
                  <a:rPr lang="en-US" altLang="ja-JP" sz="1800"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C2</a:t>
                </a:r>
                <a:endParaRPr lang="en-US" altLang="ja-JP" sz="2000"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02" name="テキスト ボックス 27">
                <a:extLst>
                  <a:ext uri="{FF2B5EF4-FFF2-40B4-BE49-F238E27FC236}">
                    <a16:creationId xmlns:a16="http://schemas.microsoft.com/office/drawing/2014/main" id="{31C2E441-CFFE-416C-92B3-0C4061044B5C}"/>
                  </a:ext>
                </a:extLst>
              </p:cNvPr>
              <p:cNvSpPr txBox="1">
                <a:spLocks noChangeArrowheads="1"/>
              </p:cNvSpPr>
              <p:nvPr/>
            </p:nvSpPr>
            <p:spPr bwMode="auto">
              <a:xfrm flipH="1">
                <a:off x="3275827" y="1324653"/>
                <a:ext cx="435580" cy="34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1778"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778"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2</a:t>
                </a:r>
              </a:p>
            </p:txBody>
          </p:sp>
          <p:cxnSp>
            <p:nvCxnSpPr>
              <p:cNvPr id="203" name="直線矢印コネクタ 202">
                <a:extLst>
                  <a:ext uri="{FF2B5EF4-FFF2-40B4-BE49-F238E27FC236}">
                    <a16:creationId xmlns:a16="http://schemas.microsoft.com/office/drawing/2014/main" id="{9BACED0F-F804-4253-BF84-D7EE5C6A4635}"/>
                  </a:ext>
                </a:extLst>
              </p:cNvPr>
              <p:cNvCxnSpPr>
                <a:cxnSpLocks/>
              </p:cNvCxnSpPr>
              <p:nvPr/>
            </p:nvCxnSpPr>
            <p:spPr bwMode="auto">
              <a:xfrm>
                <a:off x="3214669" y="1529148"/>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04" name="テキスト ボックス 29">
                <a:extLst>
                  <a:ext uri="{FF2B5EF4-FFF2-40B4-BE49-F238E27FC236}">
                    <a16:creationId xmlns:a16="http://schemas.microsoft.com/office/drawing/2014/main" id="{15002A3A-E56E-4836-B05B-83F08E8F25B9}"/>
                  </a:ext>
                </a:extLst>
              </p:cNvPr>
              <p:cNvSpPr txBox="1">
                <a:spLocks noChangeArrowheads="1"/>
              </p:cNvSpPr>
              <p:nvPr/>
            </p:nvSpPr>
            <p:spPr bwMode="auto">
              <a:xfrm flipH="1">
                <a:off x="3260911" y="1501162"/>
                <a:ext cx="420916" cy="3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1651"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B</a:t>
                </a:r>
                <a:r>
                  <a:rPr lang="en-US" altLang="ja-JP" sz="1651"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2</a:t>
                </a:r>
              </a:p>
            </p:txBody>
          </p:sp>
          <p:cxnSp>
            <p:nvCxnSpPr>
              <p:cNvPr id="205" name="直線矢印コネクタ 204">
                <a:extLst>
                  <a:ext uri="{FF2B5EF4-FFF2-40B4-BE49-F238E27FC236}">
                    <a16:creationId xmlns:a16="http://schemas.microsoft.com/office/drawing/2014/main" id="{EFE5CA4D-2218-4362-8867-99FE801223FB}"/>
                  </a:ext>
                </a:extLst>
              </p:cNvPr>
              <p:cNvCxnSpPr>
                <a:cxnSpLocks/>
              </p:cNvCxnSpPr>
              <p:nvPr/>
            </p:nvCxnSpPr>
            <p:spPr bwMode="auto">
              <a:xfrm rot="10800000">
                <a:off x="3195277" y="1687586"/>
                <a:ext cx="200734" cy="0"/>
              </a:xfrm>
              <a:prstGeom prst="straightConnector1">
                <a:avLst/>
              </a:prstGeom>
              <a:ln w="254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164" name="グループ化 163"/>
            <p:cNvGrpSpPr/>
            <p:nvPr/>
          </p:nvGrpSpPr>
          <p:grpSpPr>
            <a:xfrm>
              <a:off x="137088" y="769387"/>
              <a:ext cx="3153580" cy="1386730"/>
              <a:chOff x="143576" y="843434"/>
              <a:chExt cx="3153580" cy="1386730"/>
            </a:xfrm>
          </p:grpSpPr>
          <p:sp>
            <p:nvSpPr>
              <p:cNvPr id="179" name="正方形/長方形 178"/>
              <p:cNvSpPr/>
              <p:nvPr/>
            </p:nvSpPr>
            <p:spPr>
              <a:xfrm flipH="1">
                <a:off x="143576" y="843434"/>
                <a:ext cx="3153580" cy="1386730"/>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224392" y="895196"/>
                <a:ext cx="436462" cy="42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2400" i="1" dirty="0">
                    <a:solidFill>
                      <a:schemeClr val="accent2"/>
                    </a:solidFill>
                    <a:latin typeface="Times New Roman" panose="02020603050405020304" pitchFamily="18" charset="0"/>
                    <a:ea typeface="ＭＳ Ｐゴシック" panose="020B0600070205080204" pitchFamily="50" charset="-128"/>
                    <a:cs typeface="Times New Roman" panose="02020603050405020304" pitchFamily="18" charset="0"/>
                  </a:rPr>
                  <a:t>G</a:t>
                </a:r>
                <a:endParaRPr lang="en-US" altLang="ja-JP" baseline="-25000" dirty="0">
                  <a:solidFill>
                    <a:schemeClr val="accent2"/>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grpSp>
          <p:nvGrpSpPr>
            <p:cNvPr id="165" name="グループ化 164"/>
            <p:cNvGrpSpPr/>
            <p:nvPr/>
          </p:nvGrpSpPr>
          <p:grpSpPr>
            <a:xfrm>
              <a:off x="599838" y="765161"/>
              <a:ext cx="7025984" cy="2008934"/>
              <a:chOff x="-8816587" y="796355"/>
              <a:chExt cx="7025984" cy="2008934"/>
            </a:xfrm>
          </p:grpSpPr>
          <p:sp>
            <p:nvSpPr>
              <p:cNvPr id="166" name="コンテンツ プレースホルダ 2"/>
              <p:cNvSpPr txBox="1">
                <a:spLocks/>
              </p:cNvSpPr>
              <p:nvPr/>
            </p:nvSpPr>
            <p:spPr bwMode="auto">
              <a:xfrm>
                <a:off x="-8816587" y="2386483"/>
                <a:ext cx="6924320" cy="41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914400" eaLnBrk="1" hangingPunct="1">
                  <a:buNone/>
                </a:pPr>
                <a:r>
                  <a:rPr lang="ja-JP" altLang="en-US" sz="2400" dirty="0">
                    <a:latin typeface="+mn-lt"/>
                    <a:cs typeface="游ゴシック"/>
                  </a:rPr>
                  <a:t>１入出力系におけるコア部の周波数応答計測系</a:t>
                </a:r>
              </a:p>
            </p:txBody>
          </p:sp>
          <p:grpSp>
            <p:nvGrpSpPr>
              <p:cNvPr id="167" name="グループ化 166"/>
              <p:cNvGrpSpPr/>
              <p:nvPr/>
            </p:nvGrpSpPr>
            <p:grpSpPr>
              <a:xfrm>
                <a:off x="-5823728" y="796355"/>
                <a:ext cx="4033125" cy="1429895"/>
                <a:chOff x="-5823728" y="796355"/>
                <a:chExt cx="4033125" cy="1429895"/>
              </a:xfrm>
            </p:grpSpPr>
            <p:sp>
              <p:nvSpPr>
                <p:cNvPr id="168" name="正方形/長方形 167">
                  <a:extLst>
                    <a:ext uri="{FF2B5EF4-FFF2-40B4-BE49-F238E27FC236}">
                      <a16:creationId xmlns:a16="http://schemas.microsoft.com/office/drawing/2014/main" id="{7FB95D49-36EC-4DF6-9F77-D9AF6B6D675F}"/>
                    </a:ext>
                  </a:extLst>
                </p:cNvPr>
                <p:cNvSpPr/>
                <p:nvPr/>
              </p:nvSpPr>
              <p:spPr>
                <a:xfrm rot="10800000" flipH="1">
                  <a:off x="-5823728" y="1520373"/>
                  <a:ext cx="1386885" cy="2542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sp>
              <p:nvSpPr>
                <p:cNvPr id="169" name="正方形/長方形 168">
                  <a:extLst>
                    <a:ext uri="{FF2B5EF4-FFF2-40B4-BE49-F238E27FC236}">
                      <a16:creationId xmlns:a16="http://schemas.microsoft.com/office/drawing/2014/main" id="{5C06C0BC-E7E4-437A-B45D-7DD9A50B6D2F}"/>
                    </a:ext>
                  </a:extLst>
                </p:cNvPr>
                <p:cNvSpPr/>
                <p:nvPr/>
              </p:nvSpPr>
              <p:spPr>
                <a:xfrm rot="10800000" flipH="1">
                  <a:off x="-3899219" y="1506833"/>
                  <a:ext cx="1293609" cy="2648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sp>
              <p:nvSpPr>
                <p:cNvPr id="170" name="正方形/長方形 169">
                  <a:extLst>
                    <a:ext uri="{FF2B5EF4-FFF2-40B4-BE49-F238E27FC236}">
                      <a16:creationId xmlns:a16="http://schemas.microsoft.com/office/drawing/2014/main" id="{4BDFBD98-D5CE-47EA-9DE7-C1C4F84F5FB6}"/>
                    </a:ext>
                  </a:extLst>
                </p:cNvPr>
                <p:cNvSpPr/>
                <p:nvPr/>
              </p:nvSpPr>
              <p:spPr>
                <a:xfrm rot="10800000" flipH="1">
                  <a:off x="-4436843" y="1440837"/>
                  <a:ext cx="538071" cy="407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14" dirty="0">
                    <a:solidFill>
                      <a:prstClr val="white"/>
                    </a:solidFill>
                  </a:endParaRPr>
                </a:p>
              </p:txBody>
            </p:sp>
            <p:cxnSp>
              <p:nvCxnSpPr>
                <p:cNvPr id="171" name="直線矢印コネクタ 170">
                  <a:extLst>
                    <a:ext uri="{FF2B5EF4-FFF2-40B4-BE49-F238E27FC236}">
                      <a16:creationId xmlns:a16="http://schemas.microsoft.com/office/drawing/2014/main" id="{618148E5-E68F-4B0B-BCD8-303E0523201B}"/>
                    </a:ext>
                  </a:extLst>
                </p:cNvPr>
                <p:cNvCxnSpPr>
                  <a:cxnSpLocks/>
                </p:cNvCxnSpPr>
                <p:nvPr/>
              </p:nvCxnSpPr>
              <p:spPr>
                <a:xfrm flipH="1" flipV="1">
                  <a:off x="-4168368" y="1098025"/>
                  <a:ext cx="0" cy="341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2" name="楕円 30">
                  <a:extLst>
                    <a:ext uri="{FF2B5EF4-FFF2-40B4-BE49-F238E27FC236}">
                      <a16:creationId xmlns:a16="http://schemas.microsoft.com/office/drawing/2014/main" id="{6B3B1C9C-AF8F-4BEC-9246-0F5D5372C660}"/>
                    </a:ext>
                  </a:extLst>
                </p:cNvPr>
                <p:cNvSpPr/>
                <p:nvPr/>
              </p:nvSpPr>
              <p:spPr>
                <a:xfrm rot="10800000" flipH="1">
                  <a:off x="-4203130" y="1408968"/>
                  <a:ext cx="63735" cy="6373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3" name="テキスト ボックス 29">
                  <a:extLst>
                    <a:ext uri="{FF2B5EF4-FFF2-40B4-BE49-F238E27FC236}">
                      <a16:creationId xmlns:a16="http://schemas.microsoft.com/office/drawing/2014/main" id="{A7CA9BB8-115B-4776-A45B-E5851DA9FBAA}"/>
                    </a:ext>
                  </a:extLst>
                </p:cNvPr>
                <p:cNvSpPr txBox="1">
                  <a:spLocks noChangeArrowheads="1"/>
                </p:cNvSpPr>
                <p:nvPr/>
              </p:nvSpPr>
              <p:spPr bwMode="auto">
                <a:xfrm flipH="1">
                  <a:off x="-4535938" y="796355"/>
                  <a:ext cx="643901" cy="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1800"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P</a:t>
                  </a:r>
                  <a:r>
                    <a:rPr lang="en-US" altLang="ja-JP" sz="1800"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S2</a:t>
                  </a:r>
                  <a:endParaRPr lang="en-US" altLang="ja-JP" sz="2000" baseline="-25000"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4" name="テキスト ボックス 29">
                  <a:extLst>
                    <a:ext uri="{FF2B5EF4-FFF2-40B4-BE49-F238E27FC236}">
                      <a16:creationId xmlns:a16="http://schemas.microsoft.com/office/drawing/2014/main" id="{9EB3E37B-97F3-4EF8-81F0-9F5C8E8660DF}"/>
                    </a:ext>
                  </a:extLst>
                </p:cNvPr>
                <p:cNvSpPr txBox="1">
                  <a:spLocks noChangeArrowheads="1"/>
                </p:cNvSpPr>
                <p:nvPr/>
              </p:nvSpPr>
              <p:spPr bwMode="auto">
                <a:xfrm flipH="1">
                  <a:off x="-2676190" y="1850482"/>
                  <a:ext cx="305703" cy="37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en-US" altLang="ja-JP" sz="2032" i="1"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rPr>
                    <a:t>u</a:t>
                  </a:r>
                  <a:endParaRPr lang="en-US" altLang="ja-JP" sz="2032" dirty="0">
                    <a:solidFill>
                      <a:prstClr val="black"/>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5" name="片側の 2 つの角を切り取った四角形 49">
                  <a:extLst>
                    <a:ext uri="{FF2B5EF4-FFF2-40B4-BE49-F238E27FC236}">
                      <a16:creationId xmlns:a16="http://schemas.microsoft.com/office/drawing/2014/main" id="{E67BA676-C6A5-40D2-836A-C2D82DAEF71F}"/>
                    </a:ext>
                  </a:extLst>
                </p:cNvPr>
                <p:cNvSpPr/>
                <p:nvPr/>
              </p:nvSpPr>
              <p:spPr>
                <a:xfrm rot="16200000" flipH="1">
                  <a:off x="-2659468" y="1488232"/>
                  <a:ext cx="395868" cy="297914"/>
                </a:xfrm>
                <a:prstGeom prst="snip2SameRect">
                  <a:avLst>
                    <a:gd name="adj1" fmla="val 23037"/>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6" name="円弧 175">
                  <a:extLst>
                    <a:ext uri="{FF2B5EF4-FFF2-40B4-BE49-F238E27FC236}">
                      <a16:creationId xmlns:a16="http://schemas.microsoft.com/office/drawing/2014/main" id="{476F1137-3A1E-4964-951D-F8B7937B10C3}"/>
                    </a:ext>
                  </a:extLst>
                </p:cNvPr>
                <p:cNvSpPr/>
                <p:nvPr/>
              </p:nvSpPr>
              <p:spPr>
                <a:xfrm rot="10800000" flipH="1">
                  <a:off x="-2692170" y="1357779"/>
                  <a:ext cx="193191" cy="558821"/>
                </a:xfrm>
                <a:prstGeom prst="arc">
                  <a:avLst>
                    <a:gd name="adj1" fmla="val 17318321"/>
                    <a:gd name="adj2" fmla="val 425234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177" name="直線矢印コネクタ 176">
                  <a:extLst>
                    <a:ext uri="{FF2B5EF4-FFF2-40B4-BE49-F238E27FC236}">
                      <a16:creationId xmlns:a16="http://schemas.microsoft.com/office/drawing/2014/main" id="{0C5D5DE3-CFF1-40BF-9B94-61E11751B46E}"/>
                    </a:ext>
                  </a:extLst>
                </p:cNvPr>
                <p:cNvCxnSpPr>
                  <a:cxnSpLocks/>
                </p:cNvCxnSpPr>
                <p:nvPr/>
              </p:nvCxnSpPr>
              <p:spPr>
                <a:xfrm rot="10800000" flipH="1">
                  <a:off x="-2388347" y="1835123"/>
                  <a:ext cx="0" cy="2969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テキスト ボックス 177"/>
                <p:cNvSpPr txBox="1"/>
                <p:nvPr/>
              </p:nvSpPr>
              <p:spPr>
                <a:xfrm>
                  <a:off x="-2918149" y="985596"/>
                  <a:ext cx="1127546" cy="369332"/>
                </a:xfrm>
                <a:prstGeom prst="rect">
                  <a:avLst/>
                </a:prstGeom>
                <a:noFill/>
              </p:spPr>
              <p:txBody>
                <a:bodyPr wrap="square" rtlCol="0">
                  <a:spAutoFit/>
                </a:bodyPr>
                <a:lstStyle/>
                <a:p>
                  <a:pPr algn="ctr"/>
                  <a:r>
                    <a:rPr lang="en-US" altLang="ja-JP" dirty="0"/>
                    <a:t>Vibrator</a:t>
                  </a:r>
                  <a:endParaRPr kumimoji="1" lang="ja-JP" altLang="en-US" dirty="0"/>
                </a:p>
              </p:txBody>
            </p:sp>
          </p:grpSp>
        </p:grpSp>
      </p:grpSp>
      <mc:AlternateContent xmlns:mc="http://schemas.openxmlformats.org/markup-compatibility/2006" xmlns:a14="http://schemas.microsoft.com/office/drawing/2010/main">
        <mc:Choice Requires="a14">
          <p:sp>
            <p:nvSpPr>
              <p:cNvPr id="233" name="正方形/長方形 232"/>
              <p:cNvSpPr/>
              <p:nvPr/>
            </p:nvSpPr>
            <p:spPr>
              <a:xfrm>
                <a:off x="125366" y="4495507"/>
                <a:ext cx="8885130" cy="996170"/>
              </a:xfrm>
              <a:prstGeom prst="rect">
                <a:avLst/>
              </a:prstGeom>
            </p:spPr>
            <p:txBody>
              <a:bodyPr wrap="square">
                <a:spAutoFit/>
              </a:bodyPr>
              <a:lstStyle/>
              <a:p>
                <a:pPr lvl="0" fontAlgn="base">
                  <a:lnSpc>
                    <a:spcPct val="90000"/>
                  </a:lnSpc>
                  <a:spcBef>
                    <a:spcPts val="1000"/>
                  </a:spcBef>
                  <a:spcAft>
                    <a:spcPct val="0"/>
                  </a:spcAft>
                  <a:defRPr/>
                </a:pPr>
                <a:r>
                  <a:rPr lang="ja-JP" altLang="en-US" sz="2800" dirty="0">
                    <a:solidFill>
                      <a:prstClr val="black"/>
                    </a:solidFill>
                    <a:latin typeface="Calibri Light" panose="020F0302020204030204"/>
                    <a:cs typeface="游ゴシック"/>
                  </a:rPr>
                  <a:t>分割面</a:t>
                </a:r>
                <a14:m>
                  <m:oMath xmlns:m="http://schemas.openxmlformats.org/officeDocument/2006/math">
                    <m:d>
                      <m:dPr>
                        <m:ctrlPr>
                          <a:rPr lang="en-US" altLang="ja-JP" sz="2800" i="1" dirty="0">
                            <a:solidFill>
                              <a:prstClr val="black"/>
                            </a:solidFill>
                            <a:latin typeface="Cambria Math" panose="02040503050406030204" pitchFamily="18" charset="0"/>
                            <a:cs typeface="游ゴシック"/>
                          </a:rPr>
                        </m:ctrlPr>
                      </m:dPr>
                      <m:e>
                        <m:sSub>
                          <m:sSubPr>
                            <m:ctrlPr>
                              <a:rPr lang="en-US" altLang="ja-JP" sz="2800" i="1" dirty="0">
                                <a:solidFill>
                                  <a:prstClr val="black"/>
                                </a:solidFill>
                                <a:latin typeface="Cambria Math" panose="02040503050406030204" pitchFamily="18" charset="0"/>
                                <a:cs typeface="游ゴシック"/>
                              </a:rPr>
                            </m:ctrlPr>
                          </m:sSubPr>
                          <m:e>
                            <m:r>
                              <a:rPr lang="en-US" altLang="ja-JP" sz="2800" i="1" dirty="0">
                                <a:solidFill>
                                  <a:prstClr val="black"/>
                                </a:solidFill>
                                <a:latin typeface="Cambria Math" panose="02040503050406030204" pitchFamily="18" charset="0"/>
                                <a:cs typeface="游ゴシック"/>
                              </a:rPr>
                              <m:t>𝑃</m:t>
                            </m:r>
                          </m:e>
                          <m:sub>
                            <m:r>
                              <m:rPr>
                                <m:sty m:val="p"/>
                              </m:rPr>
                              <a:rPr lang="en-US" altLang="ja-JP" sz="2800" dirty="0">
                                <a:solidFill>
                                  <a:prstClr val="black"/>
                                </a:solidFill>
                                <a:latin typeface="Cambria Math" panose="02040503050406030204" pitchFamily="18" charset="0"/>
                                <a:cs typeface="游ゴシック"/>
                              </a:rPr>
                              <m:t>C</m:t>
                            </m:r>
                            <m:r>
                              <a:rPr lang="en-US" altLang="ja-JP" sz="2800" dirty="0">
                                <a:solidFill>
                                  <a:prstClr val="black"/>
                                </a:solidFill>
                                <a:latin typeface="Cambria Math" panose="02040503050406030204" pitchFamily="18" charset="0"/>
                                <a:cs typeface="游ゴシック"/>
                              </a:rPr>
                              <m:t>2</m:t>
                            </m:r>
                          </m:sub>
                        </m:sSub>
                      </m:e>
                    </m:d>
                  </m:oMath>
                </a14:m>
                <a:r>
                  <a:rPr lang="ja-JP" altLang="en-US" sz="2800" dirty="0">
                    <a:solidFill>
                      <a:prstClr val="black"/>
                    </a:solidFill>
                    <a:cs typeface="游ゴシック"/>
                  </a:rPr>
                  <a:t>の圧力振幅</a:t>
                </a:r>
                <a:r>
                  <a:rPr kumimoji="0" lang="ja-JP" altLang="en-US" sz="2800" dirty="0">
                    <a:solidFill>
                      <a:prstClr val="black"/>
                    </a:solidFill>
                    <a:cs typeface="游ゴシック"/>
                  </a:rPr>
                  <a:t>を目標値</a:t>
                </a:r>
                <a:r>
                  <a:rPr lang="ja-JP" altLang="en-US" sz="2800" dirty="0">
                    <a:solidFill>
                      <a:prstClr val="black"/>
                    </a:solidFill>
                    <a:cs typeface="游ゴシック"/>
                  </a:rPr>
                  <a:t>一定</a:t>
                </a:r>
                <a:r>
                  <a:rPr kumimoji="0" lang="ja-JP" altLang="en-US" sz="2800" dirty="0">
                    <a:solidFill>
                      <a:prstClr val="black"/>
                    </a:solidFill>
                    <a:cs typeface="游ゴシック"/>
                  </a:rPr>
                  <a:t>に，</a:t>
                </a:r>
                <a:endParaRPr kumimoji="0" lang="en-US" altLang="ja-JP" sz="2800" dirty="0">
                  <a:solidFill>
                    <a:prstClr val="black"/>
                  </a:solidFill>
                  <a:cs typeface="游ゴシック"/>
                </a:endParaRPr>
              </a:p>
              <a:p>
                <a:pPr lvl="0" fontAlgn="base">
                  <a:lnSpc>
                    <a:spcPct val="90000"/>
                  </a:lnSpc>
                  <a:spcBef>
                    <a:spcPts val="1000"/>
                  </a:spcBef>
                  <a:spcAft>
                    <a:spcPct val="0"/>
                  </a:spcAft>
                  <a:defRPr/>
                </a:pPr>
                <a:r>
                  <a:rPr kumimoji="0" lang="ja-JP" altLang="en-US" sz="2800" dirty="0">
                    <a:solidFill>
                      <a:prstClr val="black"/>
                    </a:solidFill>
                    <a:cs typeface="游ゴシック"/>
                  </a:rPr>
                  <a:t>加振器の振幅を自動調整する定常発振制御を用いて</a:t>
                </a:r>
                <a:r>
                  <a:rPr lang="ja-JP" altLang="en-US" sz="2800" dirty="0">
                    <a:solidFill>
                      <a:prstClr val="black"/>
                    </a:solidFill>
                    <a:cs typeface="游ゴシック"/>
                  </a:rPr>
                  <a:t>計測</a:t>
                </a:r>
                <a:r>
                  <a:rPr kumimoji="0" lang="ja-JP" altLang="en-US" sz="2800" dirty="0">
                    <a:solidFill>
                      <a:prstClr val="black"/>
                    </a:solidFill>
                    <a:cs typeface="游ゴシック"/>
                  </a:rPr>
                  <a:t>　　</a:t>
                </a:r>
              </a:p>
            </p:txBody>
          </p:sp>
        </mc:Choice>
        <mc:Fallback xmlns="">
          <p:sp>
            <p:nvSpPr>
              <p:cNvPr id="233" name="正方形/長方形 232"/>
              <p:cNvSpPr>
                <a:spLocks noRot="1" noChangeAspect="1" noMove="1" noResize="1" noEditPoints="1" noAdjustHandles="1" noChangeArrowheads="1" noChangeShapeType="1" noTextEdit="1"/>
              </p:cNvSpPr>
              <p:nvPr/>
            </p:nvSpPr>
            <p:spPr>
              <a:xfrm>
                <a:off x="125366" y="4495507"/>
                <a:ext cx="8885130" cy="996170"/>
              </a:xfrm>
              <a:prstGeom prst="rect">
                <a:avLst/>
              </a:prstGeom>
              <a:blipFill rotWithShape="0">
                <a:blip r:embed="rId5"/>
                <a:stretch>
                  <a:fillRect l="-1441" t="-12805" r="-686" b="-134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6" name="テキスト ボックス 235"/>
              <p:cNvSpPr txBox="1"/>
              <p:nvPr/>
            </p:nvSpPr>
            <p:spPr>
              <a:xfrm>
                <a:off x="299589" y="3577681"/>
                <a:ext cx="9144000" cy="707822"/>
              </a:xfrm>
              <a:prstGeom prst="rect">
                <a:avLst/>
              </a:prstGeom>
              <a:solidFill>
                <a:schemeClr val="bg1"/>
              </a:solidFill>
            </p:spPr>
            <p:txBody>
              <a:bodyPr wrap="square" rtlCol="0">
                <a:spAutoFit/>
              </a:bodyPr>
              <a:lstStyle/>
              <a:p>
                <a:r>
                  <a:rPr kumimoji="1" lang="ja-JP" altLang="en-US" sz="2400" dirty="0"/>
                  <a:t>コア部の周波数応答</a:t>
                </a:r>
                <a14:m>
                  <m:oMath xmlns:m="http://schemas.openxmlformats.org/officeDocument/2006/math">
                    <m:r>
                      <a:rPr lang="ja-JP" altLang="en-US" sz="2400" i="1" dirty="0">
                        <a:latin typeface="Cambria Math" panose="02040503050406030204" pitchFamily="18" charset="0"/>
                      </a:rPr>
                      <m:t>：</m:t>
                    </m:r>
                    <m:r>
                      <a:rPr lang="ja-JP" altLang="en-US" sz="2400" i="1" dirty="0" smtClean="0">
                        <a:latin typeface="Cambria Math" panose="02040503050406030204" pitchFamily="18" charset="0"/>
                      </a:rPr>
                      <m:t>　</m:t>
                    </m:r>
                    <m:r>
                      <a:rPr lang="ja-JP" altLang="en-US" sz="2400" i="1" dirty="0">
                        <a:latin typeface="Cambria Math" panose="02040503050406030204" pitchFamily="18" charset="0"/>
                      </a:rPr>
                      <m:t>　</m:t>
                    </m:r>
                    <m:r>
                      <a:rPr lang="ja-JP" altLang="en-US" sz="2400" i="1" dirty="0" smtClean="0">
                        <a:latin typeface="Cambria Math" panose="02040503050406030204" pitchFamily="18" charset="0"/>
                      </a:rPr>
                      <m:t>　</m:t>
                    </m:r>
                    <m:r>
                      <a:rPr kumimoji="1" lang="en-US" altLang="ja-JP" sz="2400" b="0" i="1" smtClean="0">
                        <a:latin typeface="Cambria Math" panose="02040503050406030204" pitchFamily="18" charset="0"/>
                      </a:rPr>
                      <m:t>𝐺</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acc>
                          <m:accPr>
                            <m:chr m:val="̃"/>
                            <m:ctrlPr>
                              <a:rPr kumimoji="1" lang="en-US" altLang="ja-JP" sz="2400" b="0" i="1" smtClean="0">
                                <a:latin typeface="Cambria Math" panose="02040503050406030204" pitchFamily="18" charset="0"/>
                              </a:rPr>
                            </m:ctrlPr>
                          </m:acc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𝐴</m:t>
                                </m:r>
                              </m:e>
                              <m:sub>
                                <m:r>
                                  <a:rPr kumimoji="1" lang="en-US" altLang="ja-JP" sz="2400" b="0" i="1" smtClean="0">
                                    <a:latin typeface="Cambria Math" panose="02040503050406030204" pitchFamily="18" charset="0"/>
                                  </a:rPr>
                                  <m:t>2</m:t>
                                </m:r>
                              </m:sub>
                            </m:sSub>
                          </m:e>
                        </m:acc>
                      </m:num>
                      <m:den>
                        <m:acc>
                          <m:accPr>
                            <m:chr m:val="̃"/>
                            <m:ctrlPr>
                              <a:rPr lang="en-US" altLang="ja-JP" sz="2400" i="1">
                                <a:latin typeface="Cambria Math" panose="02040503050406030204" pitchFamily="18" charset="0"/>
                              </a:rPr>
                            </m:ctrlPr>
                          </m:accPr>
                          <m:e>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𝐵</m:t>
                                </m:r>
                              </m:e>
                              <m:sub>
                                <m:r>
                                  <a:rPr lang="en-US" altLang="ja-JP" sz="2400" i="1">
                                    <a:latin typeface="Cambria Math" panose="02040503050406030204" pitchFamily="18" charset="0"/>
                                  </a:rPr>
                                  <m:t>2</m:t>
                                </m:r>
                              </m:sub>
                            </m:sSub>
                          </m:e>
                        </m:acc>
                      </m:den>
                    </m:f>
                  </m:oMath>
                </a14:m>
                <a:endParaRPr kumimoji="1" lang="ja-JP" altLang="en-US" sz="2400" dirty="0"/>
              </a:p>
            </p:txBody>
          </p:sp>
        </mc:Choice>
        <mc:Fallback xmlns="">
          <p:sp>
            <p:nvSpPr>
              <p:cNvPr id="236" name="テキスト ボックス 235"/>
              <p:cNvSpPr txBox="1">
                <a:spLocks noRot="1" noChangeAspect="1" noMove="1" noResize="1" noEditPoints="1" noAdjustHandles="1" noChangeArrowheads="1" noChangeShapeType="1" noTextEdit="1"/>
              </p:cNvSpPr>
              <p:nvPr/>
            </p:nvSpPr>
            <p:spPr>
              <a:xfrm>
                <a:off x="299589" y="3577681"/>
                <a:ext cx="9144000" cy="707822"/>
              </a:xfrm>
              <a:prstGeom prst="rect">
                <a:avLst/>
              </a:prstGeom>
              <a:blipFill>
                <a:blip r:embed="rId6"/>
                <a:stretch>
                  <a:fillRect l="-1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7" name="正方形/長方形 236"/>
              <p:cNvSpPr/>
              <p:nvPr/>
            </p:nvSpPr>
            <p:spPr>
              <a:xfrm>
                <a:off x="5087307" y="3861382"/>
                <a:ext cx="3575402" cy="523157"/>
              </a:xfrm>
              <a:prstGeom prst="rect">
                <a:avLst/>
              </a:prstGeom>
            </p:spPr>
            <p:txBody>
              <a:bodyPr wrap="none">
                <a:spAutoFit/>
              </a:bodyPr>
              <a:lstStyle/>
              <a:p>
                <a14:m>
                  <m:oMath xmlns:m="http://schemas.openxmlformats.org/officeDocument/2006/math">
                    <m:acc>
                      <m:accPr>
                        <m:chr m:val="̃"/>
                        <m:ctrlPr>
                          <a:rPr lang="en-US" altLang="ja-JP" sz="2400" i="1">
                            <a:latin typeface="Cambria Math" panose="02040503050406030204" pitchFamily="18" charset="0"/>
                          </a:rPr>
                        </m:ctrlPr>
                      </m:accPr>
                      <m:e>
                        <m:sSub>
                          <m:sSubPr>
                            <m:ctrlPr>
                              <a:rPr lang="en-US" altLang="ja-JP" sz="2400" i="1">
                                <a:latin typeface="Cambria Math" panose="02040503050406030204" pitchFamily="18" charset="0"/>
                              </a:rPr>
                            </m:ctrlPr>
                          </m:sSubPr>
                          <m:e>
                            <m:r>
                              <m:rPr>
                                <m:sty m:val="p"/>
                              </m:rPr>
                              <a:rPr lang="en-US" altLang="ja-JP" sz="2400" i="1">
                                <a:latin typeface="Cambria Math" panose="02040503050406030204" pitchFamily="18" charset="0"/>
                              </a:rPr>
                              <m:t>A</m:t>
                            </m:r>
                          </m:e>
                          <m:sub>
                            <m:r>
                              <a:rPr lang="en-US" altLang="ja-JP" sz="2400" i="1">
                                <a:latin typeface="Cambria Math" panose="02040503050406030204" pitchFamily="18" charset="0"/>
                              </a:rPr>
                              <m:t>2</m:t>
                            </m:r>
                          </m:sub>
                        </m:sSub>
                      </m:e>
                    </m:acc>
                    <m:r>
                      <a:rPr lang="ja-JP" altLang="en-US" sz="2400" i="1">
                        <a:latin typeface="Cambria Math" panose="02040503050406030204" pitchFamily="18" charset="0"/>
                      </a:rPr>
                      <m:t>，</m:t>
                    </m:r>
                    <m:acc>
                      <m:accPr>
                        <m:chr m:val="̃"/>
                        <m:ctrlPr>
                          <a:rPr lang="en-US" altLang="ja-JP" sz="2400" i="1">
                            <a:latin typeface="Cambria Math" panose="02040503050406030204" pitchFamily="18" charset="0"/>
                          </a:rPr>
                        </m:ctrlPr>
                      </m:acc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𝐵</m:t>
                            </m:r>
                          </m:e>
                          <m:sub>
                            <m:r>
                              <a:rPr lang="en-US" altLang="ja-JP" sz="2400" i="1">
                                <a:latin typeface="Cambria Math" panose="02040503050406030204" pitchFamily="18" charset="0"/>
                              </a:rPr>
                              <m:t>2</m:t>
                            </m:r>
                          </m:sub>
                        </m:sSub>
                      </m:e>
                    </m:acc>
                    <m:r>
                      <a:rPr lang="ja-JP" altLang="en-US" sz="2400" i="1">
                        <a:latin typeface="Cambria Math" panose="02040503050406030204" pitchFamily="18" charset="0"/>
                      </a:rPr>
                      <m:t>　</m:t>
                    </m:r>
                  </m:oMath>
                </a14:m>
                <a:r>
                  <a:rPr lang="ja-JP" altLang="en-US" sz="2400" dirty="0"/>
                  <a:t>：進行波圧力成分</a:t>
                </a:r>
              </a:p>
            </p:txBody>
          </p:sp>
        </mc:Choice>
        <mc:Fallback xmlns="">
          <p:sp>
            <p:nvSpPr>
              <p:cNvPr id="237" name="正方形/長方形 236"/>
              <p:cNvSpPr>
                <a:spLocks noRot="1" noChangeAspect="1" noMove="1" noResize="1" noEditPoints="1" noAdjustHandles="1" noChangeArrowheads="1" noChangeShapeType="1" noTextEdit="1"/>
              </p:cNvSpPr>
              <p:nvPr/>
            </p:nvSpPr>
            <p:spPr>
              <a:xfrm>
                <a:off x="5087307" y="3861382"/>
                <a:ext cx="3575402" cy="523157"/>
              </a:xfrm>
              <a:prstGeom prst="rect">
                <a:avLst/>
              </a:prstGeom>
              <a:blipFill rotWithShape="0">
                <a:blip r:embed="rId7"/>
                <a:stretch>
                  <a:fillRect t="-3488" r="-1706" b="-19767"/>
                </a:stretch>
              </a:blipFill>
            </p:spPr>
            <p:txBody>
              <a:bodyPr/>
              <a:lstStyle/>
              <a:p>
                <a:r>
                  <a:rPr lang="ja-JP" altLang="en-US">
                    <a:noFill/>
                  </a:rPr>
                  <a:t> </a:t>
                </a:r>
              </a:p>
            </p:txBody>
          </p:sp>
        </mc:Fallback>
      </mc:AlternateContent>
      <p:sp>
        <p:nvSpPr>
          <p:cNvPr id="89" name="タイトル 1"/>
          <p:cNvSpPr>
            <a:spLocks noGrp="1"/>
          </p:cNvSpPr>
          <p:nvPr/>
        </p:nvSpPr>
        <p:spPr>
          <a:xfrm>
            <a:off x="64456" y="-13838"/>
            <a:ext cx="7886700" cy="694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u="sng" dirty="0">
                <a:latin typeface="ＭＳ Ｐゴシック" panose="020B0600070205080204" pitchFamily="50" charset="-128"/>
                <a:ea typeface="ＭＳ Ｐゴシック" panose="020B0600070205080204" pitchFamily="50" charset="-128"/>
              </a:rPr>
              <a:t>研究背景：先行研究</a:t>
            </a:r>
            <a:endParaRPr kumimoji="1" lang="ja-JP" altLang="en-US" sz="3200" b="1" u="sng" dirty="0">
              <a:latin typeface="ＭＳ Ｐゴシック" panose="020B0600070205080204" pitchFamily="50" charset="-128"/>
              <a:ea typeface="ＭＳ Ｐゴシック" panose="020B0600070205080204" pitchFamily="50" charset="-128"/>
            </a:endParaRPr>
          </a:p>
        </p:txBody>
      </p:sp>
      <p:sp>
        <p:nvSpPr>
          <p:cNvPr id="90" name="正方形/長方形 89"/>
          <p:cNvSpPr/>
          <p:nvPr/>
        </p:nvSpPr>
        <p:spPr>
          <a:xfrm>
            <a:off x="325766" y="702329"/>
            <a:ext cx="8848637" cy="400110"/>
          </a:xfrm>
          <a:prstGeom prst="rect">
            <a:avLst/>
          </a:prstGeom>
        </p:spPr>
        <p:txBody>
          <a:bodyPr wrap="square">
            <a:spAutoFit/>
          </a:bodyPr>
          <a:lstStyle/>
          <a:p>
            <a:r>
              <a:rPr lang="ja-JP" altLang="en-US" sz="2000" dirty="0">
                <a:latin typeface="ＭＳ Ｐゴシック" panose="020B0600070205080204" pitchFamily="50" charset="-128"/>
              </a:rPr>
              <a:t>ナイキスト安定判別による自励発振時圧力振幅の推定 </a:t>
            </a:r>
            <a:r>
              <a:rPr lang="en-US" altLang="ja-JP" sz="1600" dirty="0">
                <a:latin typeface="ＭＳ Ｐゴシック" panose="020B0600070205080204" pitchFamily="50" charset="-128"/>
              </a:rPr>
              <a:t>[</a:t>
            </a:r>
            <a:r>
              <a:rPr lang="ja-JP" altLang="en-US" sz="1600" dirty="0">
                <a:latin typeface="ＭＳ Ｐゴシック" panose="020B0600070205080204" pitchFamily="50" charset="-128"/>
              </a:rPr>
              <a:t>廣本</a:t>
            </a:r>
            <a:r>
              <a:rPr lang="en-US" altLang="ja-JP" sz="1600" dirty="0">
                <a:latin typeface="ＭＳ Ｐゴシック" panose="020B0600070205080204" pitchFamily="50" charset="-128"/>
              </a:rPr>
              <a:t> </a:t>
            </a:r>
            <a:r>
              <a:rPr lang="ja-JP" altLang="en-US" sz="1600" dirty="0">
                <a:latin typeface="ＭＳ Ｐゴシック" panose="020B0600070205080204" pitchFamily="50" charset="-128"/>
              </a:rPr>
              <a:t>他，音響学会</a:t>
            </a:r>
            <a:r>
              <a:rPr lang="en-US" altLang="ja-JP" sz="1600" dirty="0">
                <a:latin typeface="ＭＳ Ｐゴシック" panose="020B0600070205080204" pitchFamily="50" charset="-128"/>
              </a:rPr>
              <a:t>2019</a:t>
            </a:r>
            <a:r>
              <a:rPr lang="ja-JP" altLang="en-US" sz="1600" dirty="0">
                <a:latin typeface="ＭＳ Ｐゴシック" panose="020B0600070205080204" pitchFamily="50" charset="-128"/>
              </a:rPr>
              <a:t>春</a:t>
            </a:r>
            <a:r>
              <a:rPr lang="en-US" altLang="ja-JP" sz="1600" dirty="0">
                <a:latin typeface="ＭＳ Ｐゴシック" panose="020B0600070205080204" pitchFamily="50" charset="-128"/>
              </a:rPr>
              <a:t>]</a:t>
            </a:r>
            <a:endParaRPr lang="ja-JP" altLang="en-US" sz="2000" dirty="0"/>
          </a:p>
        </p:txBody>
      </p:sp>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3</a:t>
            </a:fld>
            <a:endParaRPr kumimoji="1" lang="ja-JP" altLang="en-US"/>
          </a:p>
        </p:txBody>
      </p:sp>
      <p:sp>
        <p:nvSpPr>
          <p:cNvPr id="92" name="正方形/長方形 91"/>
          <p:cNvSpPr/>
          <p:nvPr/>
        </p:nvSpPr>
        <p:spPr>
          <a:xfrm>
            <a:off x="905318" y="5584479"/>
            <a:ext cx="8885130" cy="1341906"/>
          </a:xfrm>
          <a:prstGeom prst="rect">
            <a:avLst/>
          </a:prstGeom>
        </p:spPr>
        <p:txBody>
          <a:bodyPr wrap="square">
            <a:spAutoFit/>
          </a:bodyPr>
          <a:lstStyle/>
          <a:p>
            <a:pPr lvl="0" fontAlgn="base">
              <a:lnSpc>
                <a:spcPct val="90000"/>
              </a:lnSpc>
              <a:spcBef>
                <a:spcPts val="1000"/>
              </a:spcBef>
              <a:spcAft>
                <a:spcPct val="0"/>
              </a:spcAft>
              <a:defRPr/>
            </a:pPr>
            <a:r>
              <a:rPr kumimoji="0" lang="ja-JP" altLang="en-US" sz="2800" dirty="0">
                <a:solidFill>
                  <a:prstClr val="black"/>
                </a:solidFill>
                <a:cs typeface="游ゴシック"/>
              </a:rPr>
              <a:t>　 目標振幅をパラメータとして，</a:t>
            </a:r>
            <a:endParaRPr kumimoji="0" lang="en-US" altLang="ja-JP" sz="2800" dirty="0">
              <a:solidFill>
                <a:prstClr val="black"/>
              </a:solidFill>
              <a:cs typeface="游ゴシック"/>
            </a:endParaRPr>
          </a:p>
          <a:p>
            <a:pPr lvl="0">
              <a:defRPr/>
            </a:pPr>
            <a:r>
              <a:rPr kumimoji="0" lang="ja-JP" altLang="en-US" sz="2800" dirty="0">
                <a:solidFill>
                  <a:prstClr val="black"/>
                </a:solidFill>
                <a:cs typeface="游ゴシック"/>
              </a:rPr>
              <a:t>　 振幅依存性を考慮した周波数応答を取得</a:t>
            </a:r>
            <a:endParaRPr kumimoji="0" lang="en-US" altLang="ja-JP" sz="2800" dirty="0">
              <a:solidFill>
                <a:prstClr val="black"/>
              </a:solidFill>
              <a:cs typeface="游ゴシック"/>
            </a:endParaRPr>
          </a:p>
          <a:p>
            <a:pPr lvl="0" algn="ctr">
              <a:defRPr/>
            </a:pPr>
            <a:r>
              <a:rPr kumimoji="0" lang="ja-JP" altLang="en-US" sz="2800" dirty="0">
                <a:solidFill>
                  <a:prstClr val="black"/>
                </a:solidFill>
                <a:cs typeface="游ゴシック"/>
              </a:rPr>
              <a:t>　　</a:t>
            </a:r>
          </a:p>
        </p:txBody>
      </p:sp>
      <p:sp>
        <p:nvSpPr>
          <p:cNvPr id="6" name="右矢印 5"/>
          <p:cNvSpPr/>
          <p:nvPr/>
        </p:nvSpPr>
        <p:spPr>
          <a:xfrm>
            <a:off x="591189" y="5781865"/>
            <a:ext cx="505867" cy="3919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476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nvSpPr>
        <p:spPr>
          <a:xfrm>
            <a:off x="81873" y="14322"/>
            <a:ext cx="7886700" cy="694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u="sng" dirty="0">
                <a:latin typeface="ＭＳ Ｐゴシック" panose="020B0600070205080204" pitchFamily="50" charset="-128"/>
                <a:ea typeface="ＭＳ Ｐゴシック" panose="020B0600070205080204" pitchFamily="50" charset="-128"/>
              </a:rPr>
              <a:t>研究背景：先行研究（つづき）</a:t>
            </a:r>
            <a:endParaRPr kumimoji="1" lang="ja-JP" altLang="en-US" sz="3200" b="1" u="sng" dirty="0">
              <a:latin typeface="ＭＳ Ｐゴシック" panose="020B0600070205080204" pitchFamily="50" charset="-128"/>
              <a:ea typeface="ＭＳ Ｐゴシック" panose="020B0600070205080204" pitchFamily="50" charset="-128"/>
            </a:endParaRPr>
          </a:p>
        </p:txBody>
      </p:sp>
      <mc:AlternateContent xmlns:mc="http://schemas.openxmlformats.org/markup-compatibility/2006" xmlns:a14="http://schemas.microsoft.com/office/drawing/2010/main">
        <mc:Choice Requires="a14">
          <p:graphicFrame>
            <p:nvGraphicFramePr>
              <p:cNvPr id="22" name="表 21"/>
              <p:cNvGraphicFramePr>
                <a:graphicFrameLocks noGrp="1"/>
              </p:cNvGraphicFramePr>
              <p:nvPr>
                <p:extLst>
                  <p:ext uri="{D42A27DB-BD31-4B8C-83A1-F6EECF244321}">
                    <p14:modId xmlns:p14="http://schemas.microsoft.com/office/powerpoint/2010/main" val="3263279115"/>
                  </p:ext>
                </p:extLst>
              </p:nvPr>
            </p:nvGraphicFramePr>
            <p:xfrm>
              <a:off x="5398715" y="4391528"/>
              <a:ext cx="3469493" cy="822960"/>
            </p:xfrm>
            <a:graphic>
              <a:graphicData uri="http://schemas.openxmlformats.org/drawingml/2006/table">
                <a:tbl>
                  <a:tblPr>
                    <a:tableStyleId>{5C22544A-7EE6-4342-B048-85BDC9FD1C3A}</a:tableStyleId>
                  </a:tblPr>
                  <a:tblGrid>
                    <a:gridCol w="1815451">
                      <a:extLst>
                        <a:ext uri="{9D8B030D-6E8A-4147-A177-3AD203B41FA5}">
                          <a16:colId xmlns:a16="http://schemas.microsoft.com/office/drawing/2014/main" val="20000"/>
                        </a:ext>
                      </a:extLst>
                    </a:gridCol>
                    <a:gridCol w="844617">
                      <a:extLst>
                        <a:ext uri="{9D8B030D-6E8A-4147-A177-3AD203B41FA5}">
                          <a16:colId xmlns:a16="http://schemas.microsoft.com/office/drawing/2014/main" val="20001"/>
                        </a:ext>
                      </a:extLst>
                    </a:gridCol>
                    <a:gridCol w="809425">
                      <a:extLst>
                        <a:ext uri="{9D8B030D-6E8A-4147-A177-3AD203B41FA5}">
                          <a16:colId xmlns:a16="http://schemas.microsoft.com/office/drawing/2014/main" val="20002"/>
                        </a:ext>
                      </a:extLst>
                    </a:gridCol>
                  </a:tblGrid>
                  <a:tr h="266180">
                    <a:tc>
                      <a:txBody>
                        <a:bodyPr/>
                        <a:lstStyle/>
                        <a:p>
                          <a:pPr algn="ctr"/>
                          <a:r>
                            <a:rPr kumimoji="1" lang="ja-JP" altLang="en-US" sz="1400" dirty="0">
                              <a:solidFill>
                                <a:schemeClr val="tx1"/>
                              </a:solidFill>
                            </a:rPr>
                            <a:t>高温側温度 </a:t>
                          </a:r>
                          <a14:m>
                            <m:oMath xmlns:m="http://schemas.openxmlformats.org/officeDocument/2006/math">
                              <m:sSub>
                                <m:sSubPr>
                                  <m:ctrlPr>
                                    <a:rPr kumimoji="1" lang="en-US" altLang="ja-JP" sz="1400" b="1" i="1" dirty="0" smtClean="0">
                                      <a:solidFill>
                                        <a:schemeClr val="tx1"/>
                                      </a:solidFill>
                                      <a:latin typeface="Cambria Math" panose="02040503050406030204" pitchFamily="18" charset="0"/>
                                    </a:rPr>
                                  </m:ctrlPr>
                                </m:sSubPr>
                                <m:e>
                                  <m:r>
                                    <a:rPr kumimoji="1" lang="en-US" altLang="ja-JP" sz="1400" i="1" dirty="0" smtClean="0">
                                      <a:solidFill>
                                        <a:schemeClr val="tx1"/>
                                      </a:solidFill>
                                      <a:latin typeface="Cambria Math" panose="02040503050406030204" pitchFamily="18" charset="0"/>
                                    </a:rPr>
                                    <m:t>𝑇</m:t>
                                  </m:r>
                                </m:e>
                                <m:sub>
                                  <m:r>
                                    <m:rPr>
                                      <m:sty m:val="p"/>
                                    </m:rPr>
                                    <a:rPr kumimoji="1" lang="en-US" altLang="ja-JP" sz="1400" b="0" i="0" dirty="0" smtClean="0">
                                      <a:solidFill>
                                        <a:schemeClr val="tx1"/>
                                      </a:solidFill>
                                      <a:latin typeface="Cambria Math" panose="02040503050406030204" pitchFamily="18" charset="0"/>
                                    </a:rPr>
                                    <m:t>H</m:t>
                                  </m:r>
                                </m:sub>
                              </m:sSub>
                            </m:oMath>
                          </a14:m>
                          <a:r>
                            <a:rPr kumimoji="1" lang="en-US" altLang="ja-JP" sz="1400" dirty="0">
                              <a:solidFill>
                                <a:schemeClr val="tx1"/>
                              </a:solidFill>
                            </a:rPr>
                            <a:t>[</a:t>
                          </a:r>
                          <a:r>
                            <a:rPr kumimoji="1" lang="ja-JP" altLang="en-US" sz="1400" dirty="0">
                              <a:solidFill>
                                <a:schemeClr val="tx1"/>
                              </a:solidFill>
                            </a:rPr>
                            <a:t>℃</a:t>
                          </a:r>
                          <a:r>
                            <a:rPr kumimoji="1" lang="en-US" altLang="ja-JP" sz="1400" dirty="0">
                              <a:solidFill>
                                <a:schemeClr val="tx1"/>
                              </a:solidFill>
                            </a:rPr>
                            <a:t>]</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solidFill>
                            </a:rPr>
                            <a:t>430</a:t>
                          </a:r>
                        </a:p>
                        <a:p>
                          <a:pPr algn="ctr"/>
                          <a:r>
                            <a:rPr kumimoji="1" lang="ja-JP" altLang="en-US" sz="1400" dirty="0">
                              <a:solidFill>
                                <a:schemeClr val="tx1"/>
                              </a:solidFill>
                            </a:rPr>
                            <a:t>（実線）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solidFill>
                            </a:rPr>
                            <a:t>400</a:t>
                          </a:r>
                        </a:p>
                        <a:p>
                          <a:pPr algn="ctr"/>
                          <a:r>
                            <a:rPr kumimoji="1" lang="ja-JP" altLang="en-US" sz="1400" dirty="0">
                              <a:solidFill>
                                <a:schemeClr val="tx1"/>
                              </a:solidFill>
                            </a:rPr>
                            <a:t>（破線）</a:t>
                          </a:r>
                          <a:endParaRPr kumimoji="1" lang="en-US" altLang="ja-JP"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4855">
                    <a:tc>
                      <a:txBody>
                        <a:bodyPr/>
                        <a:lstStyle/>
                        <a:p>
                          <a:pPr algn="ctr"/>
                          <a:r>
                            <a:rPr kumimoji="1" lang="ja-JP" altLang="en-US" sz="1400" dirty="0">
                              <a:solidFill>
                                <a:schemeClr val="tx1"/>
                              </a:solidFill>
                            </a:rPr>
                            <a:t>低温側温度 </a:t>
                          </a:r>
                          <a14:m>
                            <m:oMath xmlns:m="http://schemas.openxmlformats.org/officeDocument/2006/math">
                              <m:sSub>
                                <m:sSubPr>
                                  <m:ctrlPr>
                                    <a:rPr kumimoji="1" lang="en-US" altLang="ja-JP" sz="1400" b="0" i="1" smtClean="0">
                                      <a:solidFill>
                                        <a:schemeClr val="tx1"/>
                                      </a:solidFill>
                                      <a:latin typeface="Cambria Math" panose="02040503050406030204" pitchFamily="18" charset="0"/>
                                    </a:rPr>
                                  </m:ctrlPr>
                                </m:sSubPr>
                                <m:e>
                                  <m:r>
                                    <a:rPr kumimoji="1" lang="en-US" altLang="ja-JP" sz="1400" b="0" i="1" smtClean="0">
                                      <a:solidFill>
                                        <a:schemeClr val="tx1"/>
                                      </a:solidFill>
                                      <a:latin typeface="Cambria Math" panose="02040503050406030204" pitchFamily="18" charset="0"/>
                                    </a:rPr>
                                    <m:t>𝑇</m:t>
                                  </m:r>
                                </m:e>
                                <m:sub>
                                  <m:r>
                                    <m:rPr>
                                      <m:sty m:val="p"/>
                                    </m:rPr>
                                    <a:rPr kumimoji="1" lang="en-US" altLang="ja-JP" sz="1400" b="0" i="0" smtClean="0">
                                      <a:solidFill>
                                        <a:schemeClr val="tx1"/>
                                      </a:solidFill>
                                      <a:latin typeface="Cambria Math" panose="02040503050406030204" pitchFamily="18" charset="0"/>
                                    </a:rPr>
                                    <m:t>C</m:t>
                                  </m:r>
                                </m:sub>
                              </m:sSub>
                            </m:oMath>
                          </a14:m>
                          <a:r>
                            <a:rPr kumimoji="1" lang="en-US" altLang="ja-JP" sz="1400" dirty="0">
                              <a:solidFill>
                                <a:schemeClr val="tx1"/>
                              </a:solidFill>
                            </a:rPr>
                            <a:t>[</a:t>
                          </a:r>
                          <a:r>
                            <a:rPr kumimoji="1" lang="ja-JP" altLang="en-US" sz="1400" dirty="0">
                              <a:solidFill>
                                <a:schemeClr val="tx1"/>
                              </a:solidFill>
                            </a:rPr>
                            <a:t>℃</a:t>
                          </a:r>
                          <a:r>
                            <a:rPr kumimoji="1" lang="en-US" altLang="ja-JP" sz="1400" dirty="0">
                              <a:solidFill>
                                <a:schemeClr val="tx1"/>
                              </a:solidFill>
                            </a:rPr>
                            <a:t>]</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en-US" altLang="ja-JP" sz="1400" dirty="0">
                              <a:solidFill>
                                <a:schemeClr val="tx1"/>
                              </a:solidFill>
                            </a:rPr>
                            <a:t>16</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en-US" altLang="ja-JP"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Choice>
        <mc:Fallback xmlns="">
          <p:graphicFrame>
            <p:nvGraphicFramePr>
              <p:cNvPr id="22" name="表 21"/>
              <p:cNvGraphicFramePr>
                <a:graphicFrameLocks noGrp="1"/>
              </p:cNvGraphicFramePr>
              <p:nvPr>
                <p:extLst>
                  <p:ext uri="{D42A27DB-BD31-4B8C-83A1-F6EECF244321}">
                    <p14:modId xmlns:p14="http://schemas.microsoft.com/office/powerpoint/2010/main" val="3263279115"/>
                  </p:ext>
                </p:extLst>
              </p:nvPr>
            </p:nvGraphicFramePr>
            <p:xfrm>
              <a:off x="5398715" y="4391528"/>
              <a:ext cx="3469493" cy="822960"/>
            </p:xfrm>
            <a:graphic>
              <a:graphicData uri="http://schemas.openxmlformats.org/drawingml/2006/table">
                <a:tbl>
                  <a:tblPr>
                    <a:tableStyleId>{5C22544A-7EE6-4342-B048-85BDC9FD1C3A}</a:tableStyleId>
                  </a:tblPr>
                  <a:tblGrid>
                    <a:gridCol w="1815451">
                      <a:extLst>
                        <a:ext uri="{9D8B030D-6E8A-4147-A177-3AD203B41FA5}">
                          <a16:colId xmlns:a16="http://schemas.microsoft.com/office/drawing/2014/main" val="20000"/>
                        </a:ext>
                      </a:extLst>
                    </a:gridCol>
                    <a:gridCol w="844617">
                      <a:extLst>
                        <a:ext uri="{9D8B030D-6E8A-4147-A177-3AD203B41FA5}">
                          <a16:colId xmlns:a16="http://schemas.microsoft.com/office/drawing/2014/main" val="20001"/>
                        </a:ext>
                      </a:extLst>
                    </a:gridCol>
                    <a:gridCol w="809425">
                      <a:extLst>
                        <a:ext uri="{9D8B030D-6E8A-4147-A177-3AD203B41FA5}">
                          <a16:colId xmlns:a16="http://schemas.microsoft.com/office/drawing/2014/main" val="20002"/>
                        </a:ext>
                      </a:extLst>
                    </a:gridCol>
                  </a:tblGrid>
                  <a:tr h="518160">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36" t="-1163" r="-91946" b="-70930"/>
                          </a:stretch>
                        </a:blipFill>
                      </a:tcPr>
                    </a:tc>
                    <a:tc>
                      <a:txBody>
                        <a:bodyPr/>
                        <a:lstStyle/>
                        <a:p>
                          <a:pPr algn="ctr"/>
                          <a:r>
                            <a:rPr kumimoji="1" lang="en-US" altLang="ja-JP" sz="1400" dirty="0">
                              <a:solidFill>
                                <a:schemeClr val="tx1"/>
                              </a:solidFill>
                            </a:rPr>
                            <a:t>430</a:t>
                          </a:r>
                        </a:p>
                        <a:p>
                          <a:pPr algn="ctr"/>
                          <a:r>
                            <a:rPr kumimoji="1" lang="ja-JP" altLang="en-US" sz="1400" dirty="0">
                              <a:solidFill>
                                <a:schemeClr val="tx1"/>
                              </a:solidFill>
                            </a:rPr>
                            <a:t>（実線）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solidFill>
                            </a:rPr>
                            <a:t>400</a:t>
                          </a:r>
                        </a:p>
                        <a:p>
                          <a:pPr algn="ctr"/>
                          <a:r>
                            <a:rPr kumimoji="1" lang="ja-JP" altLang="en-US" sz="1400" dirty="0">
                              <a:solidFill>
                                <a:schemeClr val="tx1"/>
                              </a:solidFill>
                            </a:rPr>
                            <a:t>（破線）</a:t>
                          </a:r>
                          <a:endParaRPr kumimoji="1" lang="en-US" altLang="ja-JP"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36" t="-174000" r="-91946" b="-22000"/>
                          </a:stretch>
                        </a:blipFill>
                      </a:tcPr>
                    </a:tc>
                    <a:tc gridSpan="2">
                      <a:txBody>
                        <a:bodyPr/>
                        <a:lstStyle/>
                        <a:p>
                          <a:pPr algn="ctr"/>
                          <a:r>
                            <a:rPr kumimoji="1" lang="en-US" altLang="ja-JP" sz="1400" dirty="0">
                              <a:solidFill>
                                <a:schemeClr val="tx1"/>
                              </a:solidFill>
                            </a:rPr>
                            <a:t>16</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en-US" altLang="ja-JP"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28" name="コンテンツ プレースホルダー 2"/>
              <p:cNvSpPr txBox="1">
                <a:spLocks/>
              </p:cNvSpPr>
              <p:nvPr/>
            </p:nvSpPr>
            <p:spPr>
              <a:xfrm>
                <a:off x="1072841" y="5540405"/>
                <a:ext cx="7284406" cy="5913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u="sng" dirty="0">
                    <a:solidFill>
                      <a:schemeClr val="tx1"/>
                    </a:solidFill>
                    <a:effectLst/>
                    <a:latin typeface="+mn-ea"/>
                  </a:rPr>
                  <a:t>熱音響コア部</a:t>
                </a:r>
                <a14:m>
                  <m:oMath xmlns:m="http://schemas.openxmlformats.org/officeDocument/2006/math">
                    <m:r>
                      <a:rPr lang="en-US" altLang="ja-JP" b="0" i="1" u="sng" dirty="0" smtClean="0">
                        <a:solidFill>
                          <a:schemeClr val="tx1"/>
                        </a:solidFill>
                        <a:effectLst/>
                        <a:latin typeface="Cambria Math" panose="02040503050406030204" pitchFamily="18" charset="0"/>
                      </a:rPr>
                      <m:t>𝐺</m:t>
                    </m:r>
                  </m:oMath>
                </a14:m>
                <a:r>
                  <a:rPr lang="ja-JP" altLang="en-US" u="sng" dirty="0">
                    <a:solidFill>
                      <a:schemeClr val="tx1"/>
                    </a:solidFill>
                    <a:effectLst/>
                    <a:latin typeface="+mn-ea"/>
                  </a:rPr>
                  <a:t>の振幅依存性が確認されている</a:t>
                </a:r>
                <a:endParaRPr lang="en-US" altLang="ja-JP" u="sng" dirty="0">
                  <a:solidFill>
                    <a:schemeClr val="tx1"/>
                  </a:solidFill>
                  <a:effectLst/>
                  <a:latin typeface="+mn-ea"/>
                </a:endParaRPr>
              </a:p>
            </p:txBody>
          </p:sp>
        </mc:Choice>
        <mc:Fallback xmlns="">
          <p:sp>
            <p:nvSpPr>
              <p:cNvPr id="28" name="コンテンツ プレースホルダー 2"/>
              <p:cNvSpPr txBox="1">
                <a:spLocks noRot="1" noChangeAspect="1" noMove="1" noResize="1" noEditPoints="1" noAdjustHandles="1" noChangeArrowheads="1" noChangeShapeType="1" noTextEdit="1"/>
              </p:cNvSpPr>
              <p:nvPr/>
            </p:nvSpPr>
            <p:spPr>
              <a:xfrm>
                <a:off x="1072841" y="5540405"/>
                <a:ext cx="7284406" cy="591345"/>
              </a:xfrm>
              <a:prstGeom prst="rect">
                <a:avLst/>
              </a:prstGeom>
              <a:blipFill rotWithShape="0">
                <a:blip r:embed="rId4"/>
                <a:stretch>
                  <a:fillRect l="-1172" t="-20619" r="-1172" b="-7216"/>
                </a:stretch>
              </a:blipFill>
            </p:spPr>
            <p:txBody>
              <a:bodyPr/>
              <a:lstStyle/>
              <a:p>
                <a:r>
                  <a:rPr lang="ja-JP" altLang="en-US">
                    <a:noFill/>
                  </a:rPr>
                  <a:t> </a:t>
                </a:r>
              </a:p>
            </p:txBody>
          </p:sp>
        </mc:Fallback>
      </mc:AlternateContent>
      <p:grpSp>
        <p:nvGrpSpPr>
          <p:cNvPr id="4" name="グループ化 3"/>
          <p:cNvGrpSpPr/>
          <p:nvPr/>
        </p:nvGrpSpPr>
        <p:grpSpPr>
          <a:xfrm>
            <a:off x="1605444" y="842872"/>
            <a:ext cx="5933111" cy="3247199"/>
            <a:chOff x="242844" y="3469030"/>
            <a:chExt cx="4507243" cy="1995501"/>
          </a:xfrm>
        </p:grpSpPr>
        <p:grpSp>
          <p:nvGrpSpPr>
            <p:cNvPr id="14" name="グループ化 13"/>
            <p:cNvGrpSpPr/>
            <p:nvPr/>
          </p:nvGrpSpPr>
          <p:grpSpPr>
            <a:xfrm>
              <a:off x="242844" y="3469030"/>
              <a:ext cx="4507243" cy="1995501"/>
              <a:chOff x="85223" y="4156063"/>
              <a:chExt cx="4507243" cy="1995501"/>
            </a:xfrm>
          </p:grpSpPr>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l="8161" t="89271" r="6785" b="5102"/>
              <a:stretch/>
            </p:blipFill>
            <p:spPr>
              <a:xfrm>
                <a:off x="85223" y="5938838"/>
                <a:ext cx="4507243" cy="212726"/>
              </a:xfrm>
              <a:prstGeom prst="rect">
                <a:avLst/>
              </a:prstGeom>
            </p:spPr>
          </p:pic>
          <p:grpSp>
            <p:nvGrpSpPr>
              <p:cNvPr id="16" name="グループ化 15"/>
              <p:cNvGrpSpPr/>
              <p:nvPr/>
            </p:nvGrpSpPr>
            <p:grpSpPr>
              <a:xfrm>
                <a:off x="109978" y="4156063"/>
                <a:ext cx="4457734" cy="1782775"/>
                <a:chOff x="103633" y="3400679"/>
                <a:chExt cx="4457734" cy="1782775"/>
              </a:xfrm>
            </p:grpSpPr>
            <p:pic>
              <p:nvPicPr>
                <p:cNvPr id="17" name="図 16"/>
                <p:cNvPicPr>
                  <a:picLocks noChangeAspect="1"/>
                </p:cNvPicPr>
                <p:nvPr/>
              </p:nvPicPr>
              <p:blipFill rotWithShape="1">
                <a:blip r:embed="rId5" cstate="print">
                  <a:extLst>
                    <a:ext uri="{28A0092B-C50C-407E-A947-70E740481C1C}">
                      <a14:useLocalDpi xmlns:a14="http://schemas.microsoft.com/office/drawing/2010/main" val="0"/>
                    </a:ext>
                  </a:extLst>
                </a:blip>
                <a:srcRect l="8161" t="8525" r="7720" b="48112"/>
                <a:stretch/>
              </p:blipFill>
              <p:spPr>
                <a:xfrm>
                  <a:off x="103633" y="3544448"/>
                  <a:ext cx="4457734" cy="1639006"/>
                </a:xfrm>
                <a:prstGeom prst="rect">
                  <a:avLst/>
                </a:prstGeom>
              </p:spPr>
            </p:pic>
            <mc:AlternateContent xmlns:mc="http://schemas.openxmlformats.org/markup-compatibility/2006" xmlns:a14="http://schemas.microsoft.com/office/drawing/2010/main">
              <mc:Choice Requires="a14">
                <p:sp>
                  <p:nvSpPr>
                    <p:cNvPr id="18" name="テキスト ボックス 17"/>
                    <p:cNvSpPr txBox="1"/>
                    <p:nvPr/>
                  </p:nvSpPr>
                  <p:spPr>
                    <a:xfrm>
                      <a:off x="2798379" y="4832228"/>
                      <a:ext cx="768672" cy="276999"/>
                    </a:xfrm>
                    <a:prstGeom prst="rect">
                      <a:avLst/>
                    </a:prstGeom>
                    <a:noFill/>
                  </p:spPr>
                  <p:txBody>
                    <a:bodyPr wrap="none" lIns="0" tIns="0" rIns="0" bIns="0" rtlCol="0">
                      <a:spAutoFit/>
                    </a:bodyPr>
                    <a:lstStyle/>
                    <a:p>
                      <a14:m>
                        <m:oMath xmlns:m="http://schemas.openxmlformats.org/officeDocument/2006/math">
                          <m:r>
                            <a:rPr lang="en-US" altLang="ja-JP" i="1">
                              <a:latin typeface="Cambria Math" panose="02040503050406030204" pitchFamily="18" charset="0"/>
                              <a:ea typeface="Cambria Math" panose="02040503050406030204" pitchFamily="18" charset="0"/>
                            </a:rPr>
                            <m:t>𝑃𝑐</m:t>
                          </m:r>
                          <m:sSup>
                            <m:sSupPr>
                              <m:ctrlPr>
                                <a:rPr lang="en-US" altLang="ja-JP" i="1">
                                  <a:latin typeface="Cambria Math" panose="02040503050406030204" pitchFamily="18" charset="0"/>
                                  <a:ea typeface="Cambria Math" panose="02040503050406030204" pitchFamily="18" charset="0"/>
                                </a:rPr>
                              </m:ctrlPr>
                            </m:sSupPr>
                            <m:e>
                              <m:r>
                                <a:rPr lang="en-US" altLang="ja-JP" i="1">
                                  <a:latin typeface="Cambria Math" panose="02040503050406030204" pitchFamily="18" charset="0"/>
                                  <a:ea typeface="Cambria Math" panose="02040503050406030204" pitchFamily="18" charset="0"/>
                                </a:rPr>
                                <m:t>2</m:t>
                              </m:r>
                            </m:e>
                            <m:sup>
                              <m:r>
                                <a:rPr lang="en-US" altLang="ja-JP" i="1">
                                  <a:latin typeface="Cambria Math" panose="02040503050406030204" pitchFamily="18" charset="0"/>
                                  <a:ea typeface="Cambria Math" panose="02040503050406030204" pitchFamily="18" charset="0"/>
                                </a:rPr>
                                <m:t>∗</m:t>
                              </m:r>
                            </m:sup>
                          </m:sSup>
                        </m:oMath>
                      </a14:m>
                      <a:r>
                        <a:rPr kumimoji="1" lang="en-US" altLang="ja-JP" dirty="0"/>
                        <a:t>:</a:t>
                      </a:r>
                      <a:r>
                        <a:rPr kumimoji="1" lang="ja-JP" altLang="en-US" dirty="0"/>
                        <a:t>大</a:t>
                      </a:r>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2798379" y="4832228"/>
                      <a:ext cx="768672" cy="276999"/>
                    </a:xfrm>
                    <a:prstGeom prst="rect">
                      <a:avLst/>
                    </a:prstGeom>
                    <a:blipFill rotWithShape="0">
                      <a:blip r:embed="rId6"/>
                      <a:stretch>
                        <a:fillRect l="-11111" t="-35556" r="-17460" b="-53333"/>
                      </a:stretch>
                    </a:blipFill>
                  </p:spPr>
                  <p:txBody>
                    <a:bodyPr/>
                    <a:lstStyle/>
                    <a:p>
                      <a:r>
                        <a:rPr lang="ja-JP" altLang="en-US">
                          <a:noFill/>
                        </a:rPr>
                        <a:t> </a:t>
                      </a:r>
                    </a:p>
                  </p:txBody>
                </p:sp>
              </mc:Fallback>
            </mc:AlternateContent>
            <p:cxnSp>
              <p:nvCxnSpPr>
                <p:cNvPr id="19" name="直線矢印コネクタ 18"/>
                <p:cNvCxnSpPr/>
                <p:nvPr/>
              </p:nvCxnSpPr>
              <p:spPr>
                <a:xfrm flipH="1">
                  <a:off x="3167565" y="3516600"/>
                  <a:ext cx="576061" cy="1317593"/>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87490" y="3400679"/>
                  <a:ext cx="349300" cy="287538"/>
                </a:xfrm>
                <a:prstGeom prst="rect">
                  <a:avLst/>
                </a:prstGeom>
                <a:noFill/>
              </p:spPr>
              <p:txBody>
                <a:bodyPr wrap="square" lIns="0" tIns="0" rIns="0" bIns="0" rtlCol="0">
                  <a:spAutoFit/>
                </a:bodyPr>
                <a:lstStyle/>
                <a:p>
                  <a:r>
                    <a:rPr kumimoji="1" lang="ja-JP" altLang="en-US" dirty="0"/>
                    <a:t>小</a:t>
                  </a:r>
                </a:p>
              </p:txBody>
            </p:sp>
          </p:grpSp>
        </p:grpSp>
        <p:pic>
          <p:nvPicPr>
            <p:cNvPr id="29" name="図 28"/>
            <p:cNvPicPr>
              <a:picLocks noChangeAspect="1"/>
            </p:cNvPicPr>
            <p:nvPr/>
          </p:nvPicPr>
          <p:blipFill rotWithShape="1">
            <a:blip r:embed="rId5" cstate="print">
              <a:extLst>
                <a:ext uri="{28A0092B-C50C-407E-A947-70E740481C1C}">
                  <a14:useLocalDpi xmlns:a14="http://schemas.microsoft.com/office/drawing/2010/main" val="0"/>
                </a:ext>
              </a:extLst>
            </a:blip>
            <a:srcRect l="14248" t="73587" r="71085" b="11561"/>
            <a:stretch/>
          </p:blipFill>
          <p:spPr>
            <a:xfrm>
              <a:off x="744240" y="4368222"/>
              <a:ext cx="1033760" cy="746704"/>
            </a:xfrm>
            <a:prstGeom prst="rect">
              <a:avLst/>
            </a:prstGeom>
          </p:spPr>
        </p:pic>
      </p:grpSp>
      <p:sp>
        <p:nvSpPr>
          <p:cNvPr id="6" name="スライド番号プレースホルダー 5"/>
          <p:cNvSpPr>
            <a:spLocks noGrp="1"/>
          </p:cNvSpPr>
          <p:nvPr>
            <p:ph type="sldNum" sz="quarter" idx="12"/>
          </p:nvPr>
        </p:nvSpPr>
        <p:spPr/>
        <p:txBody>
          <a:bodyPr/>
          <a:lstStyle/>
          <a:p>
            <a:fld id="{83A4A71D-13BE-49C6-940E-D5126EBDF953}" type="slidenum">
              <a:rPr kumimoji="1" lang="ja-JP" altLang="en-US" smtClean="0"/>
              <a:t>4</a:t>
            </a:fld>
            <a:endParaRPr kumimoji="1" lang="ja-JP" altLang="en-US"/>
          </a:p>
        </p:txBody>
      </p:sp>
      <p:sp>
        <p:nvSpPr>
          <p:cNvPr id="21" name="コンテンツ プレースホルダー 2"/>
          <p:cNvSpPr>
            <a:spLocks noGrp="1"/>
          </p:cNvSpPr>
          <p:nvPr>
            <p:ph idx="1"/>
          </p:nvPr>
        </p:nvSpPr>
        <p:spPr>
          <a:xfrm>
            <a:off x="5277360" y="3984865"/>
            <a:ext cx="4628444" cy="591345"/>
          </a:xfrm>
        </p:spPr>
        <p:txBody>
          <a:bodyPr>
            <a:normAutofit/>
          </a:bodyPr>
          <a:lstStyle/>
          <a:p>
            <a:pPr marL="0" indent="0">
              <a:buNone/>
            </a:pPr>
            <a:r>
              <a:rPr lang="en-US" altLang="ja-JP" sz="1800" dirty="0"/>
              <a:t>※</a:t>
            </a:r>
            <a:r>
              <a:rPr lang="ja-JP" altLang="en-US" sz="1800" dirty="0"/>
              <a:t>コア部の温度条件</a:t>
            </a:r>
            <a:endParaRPr kumimoji="1" lang="en-US" altLang="ja-JP" sz="1800" dirty="0"/>
          </a:p>
        </p:txBody>
      </p:sp>
    </p:spTree>
    <p:extLst>
      <p:ext uri="{BB962C8B-B14F-4D97-AF65-F5344CB8AC3E}">
        <p14:creationId xmlns:p14="http://schemas.microsoft.com/office/powerpoint/2010/main" val="46407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正方形/長方形 175"/>
          <p:cNvSpPr/>
          <p:nvPr/>
        </p:nvSpPr>
        <p:spPr>
          <a:xfrm>
            <a:off x="145712" y="4220784"/>
            <a:ext cx="8902494" cy="2135567"/>
          </a:xfrm>
          <a:prstGeom prst="rect">
            <a:avLst/>
          </a:prstGeom>
          <a:noFill/>
          <a:ln w="285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a:spLocks noGrp="1"/>
          </p:cNvSpPr>
          <p:nvPr/>
        </p:nvSpPr>
        <p:spPr>
          <a:xfrm>
            <a:off x="-32157" y="-15267"/>
            <a:ext cx="7886700" cy="694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u="sng" dirty="0">
                <a:latin typeface="ＭＳ Ｐゴシック" panose="020B0600070205080204" pitchFamily="50" charset="-128"/>
                <a:ea typeface="ＭＳ Ｐゴシック" panose="020B0600070205080204" pitchFamily="50" charset="-128"/>
              </a:rPr>
              <a:t>目的</a:t>
            </a:r>
            <a:endParaRPr kumimoji="1" lang="ja-JP" altLang="en-US" sz="3200" b="1" u="sng" dirty="0">
              <a:latin typeface="ＭＳ Ｐゴシック" panose="020B0600070205080204" pitchFamily="50" charset="-128"/>
              <a:ea typeface="ＭＳ Ｐゴシック" panose="020B0600070205080204" pitchFamily="50" charset="-128"/>
            </a:endParaRPr>
          </a:p>
        </p:txBody>
      </p:sp>
      <p:sp>
        <p:nvSpPr>
          <p:cNvPr id="36" name="タイトル 1"/>
          <p:cNvSpPr txBox="1">
            <a:spLocks/>
          </p:cNvSpPr>
          <p:nvPr/>
        </p:nvSpPr>
        <p:spPr>
          <a:xfrm>
            <a:off x="-32157" y="5340596"/>
            <a:ext cx="1038537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2800" dirty="0"/>
          </a:p>
        </p:txBody>
      </p:sp>
      <mc:AlternateContent xmlns:mc="http://schemas.openxmlformats.org/markup-compatibility/2006" xmlns:a14="http://schemas.microsoft.com/office/drawing/2010/main">
        <mc:Choice Requires="a14">
          <p:sp>
            <p:nvSpPr>
              <p:cNvPr id="172" name="タイトル 1"/>
              <p:cNvSpPr txBox="1">
                <a:spLocks/>
              </p:cNvSpPr>
              <p:nvPr/>
            </p:nvSpPr>
            <p:spPr>
              <a:xfrm>
                <a:off x="81481" y="4516608"/>
                <a:ext cx="9062519"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　　　　 簡単のため管路の一部を含めて</a:t>
                </a:r>
                <a:r>
                  <a:rPr lang="ja-JP" altLang="en-US" sz="2400" dirty="0">
                    <a:solidFill>
                      <a:schemeClr val="tx1"/>
                    </a:solidFill>
                    <a:latin typeface="Calibri" panose="020F0502020204030204"/>
                    <a:cs typeface="游ゴシック"/>
                  </a:rPr>
                  <a:t>熱音響コア部</a:t>
                </a:r>
                <a14:m>
                  <m:oMath xmlns:m="http://schemas.openxmlformats.org/officeDocument/2006/math">
                    <m:r>
                      <a:rPr lang="en-US" altLang="ja-JP" sz="2400" i="1">
                        <a:solidFill>
                          <a:schemeClr val="tx1"/>
                        </a:solidFill>
                        <a:latin typeface="Cambria Math" panose="02040503050406030204" pitchFamily="18" charset="0"/>
                        <a:cs typeface="游ゴシック"/>
                      </a:rPr>
                      <m:t>𝐺</m:t>
                    </m:r>
                  </m:oMath>
                </a14:m>
                <a:r>
                  <a:rPr lang="en-US" altLang="ja-JP" sz="2400" i="1" dirty="0">
                    <a:solidFill>
                      <a:schemeClr val="tx1"/>
                    </a:solidFill>
                  </a:rPr>
                  <a:t> </a:t>
                </a:r>
                <a:r>
                  <a:rPr lang="ja-JP" altLang="en-US" sz="2400" dirty="0"/>
                  <a:t>とみなし，</a:t>
                </a:r>
                <a:endParaRPr lang="en-US" altLang="ja-JP" sz="2400" dirty="0"/>
              </a:p>
              <a:p>
                <a:r>
                  <a:rPr lang="en-US" altLang="ja-JP" sz="2400" dirty="0"/>
                  <a:t>	</a:t>
                </a:r>
                <a:r>
                  <a:rPr lang="ja-JP" altLang="en-US" sz="2400" dirty="0"/>
                  <a:t>熱音響コア一端の</a:t>
                </a:r>
                <a:r>
                  <a:rPr lang="en-US" altLang="ja-JP" sz="2400" dirty="0"/>
                  <a:t>1</a:t>
                </a:r>
                <a:r>
                  <a:rPr lang="ja-JP" altLang="en-US" sz="2400" dirty="0"/>
                  <a:t>入出力系の周波数応答が取得される状況</a:t>
                </a:r>
                <a:endParaRPr lang="en-US" altLang="ja-JP" sz="2400" dirty="0"/>
              </a:p>
              <a:p>
                <a:r>
                  <a:rPr lang="en-US" altLang="ja-JP" sz="2400" dirty="0"/>
                  <a:t>	</a:t>
                </a:r>
                <a:r>
                  <a:rPr lang="ja-JP" altLang="en-US" sz="2400" dirty="0"/>
                  <a:t>を検討していた</a:t>
                </a:r>
              </a:p>
              <a:p>
                <a:endParaRPr lang="ja-JP" altLang="en-US" sz="2800" dirty="0"/>
              </a:p>
            </p:txBody>
          </p:sp>
        </mc:Choice>
        <mc:Fallback xmlns="">
          <p:sp>
            <p:nvSpPr>
              <p:cNvPr id="172" name="タイトル 1"/>
              <p:cNvSpPr txBox="1">
                <a:spLocks noRot="1" noChangeAspect="1" noMove="1" noResize="1" noEditPoints="1" noAdjustHandles="1" noChangeArrowheads="1" noChangeShapeType="1" noTextEdit="1"/>
              </p:cNvSpPr>
              <p:nvPr/>
            </p:nvSpPr>
            <p:spPr>
              <a:xfrm>
                <a:off x="81481" y="4516608"/>
                <a:ext cx="9062519" cy="1143000"/>
              </a:xfrm>
              <a:prstGeom prst="rect">
                <a:avLst/>
              </a:prstGeom>
              <a:blipFill rotWithShape="0">
                <a:blip r:embed="rId3"/>
                <a:stretch>
                  <a:fillRect t="-23529"/>
                </a:stretch>
              </a:blipFill>
            </p:spPr>
            <p:txBody>
              <a:bodyPr/>
              <a:lstStyle/>
              <a:p>
                <a:r>
                  <a:rPr lang="ja-JP" altLang="en-US">
                    <a:noFill/>
                  </a:rPr>
                  <a:t> </a:t>
                </a:r>
              </a:p>
            </p:txBody>
          </p:sp>
        </mc:Fallback>
      </mc:AlternateContent>
      <p:sp>
        <p:nvSpPr>
          <p:cNvPr id="173" name="テキスト ボックス 172"/>
          <p:cNvSpPr txBox="1"/>
          <p:nvPr/>
        </p:nvSpPr>
        <p:spPr>
          <a:xfrm>
            <a:off x="160005" y="5340596"/>
            <a:ext cx="7433445" cy="1261884"/>
          </a:xfrm>
          <a:prstGeom prst="rect">
            <a:avLst/>
          </a:prstGeom>
          <a:noFill/>
        </p:spPr>
        <p:txBody>
          <a:bodyPr wrap="none" rtlCol="0">
            <a:spAutoFit/>
          </a:bodyPr>
          <a:lstStyle/>
          <a:p>
            <a:r>
              <a:rPr lang="ja-JP" altLang="en-US" sz="2800" dirty="0"/>
              <a:t>目的：</a:t>
            </a:r>
            <a:r>
              <a:rPr lang="ja-JP" altLang="en-US" sz="2400" dirty="0"/>
              <a:t>問題設定を一般化し，コアの両端の</a:t>
            </a:r>
            <a:r>
              <a:rPr lang="en-US" altLang="ja-JP" sz="2400" dirty="0"/>
              <a:t>2 </a:t>
            </a:r>
            <a:r>
              <a:rPr lang="ja-JP" altLang="en-US" sz="2400" dirty="0"/>
              <a:t>入出力系の</a:t>
            </a:r>
            <a:endParaRPr lang="en-US" altLang="ja-JP" sz="2400" dirty="0"/>
          </a:p>
          <a:p>
            <a:r>
              <a:rPr lang="ja-JP" altLang="en-US" sz="2400" dirty="0"/>
              <a:t>　　　　 周波数応答が取得される状況を検討する</a:t>
            </a:r>
            <a:endParaRPr lang="en-US" altLang="ja-JP" sz="2400" dirty="0"/>
          </a:p>
          <a:p>
            <a:r>
              <a:rPr lang="ja-JP" altLang="en-US" sz="2400" dirty="0"/>
              <a:t>　</a:t>
            </a:r>
            <a:endParaRPr kumimoji="1" lang="ja-JP" altLang="en-US" sz="2400" dirty="0"/>
          </a:p>
        </p:txBody>
      </p:sp>
      <p:pic>
        <p:nvPicPr>
          <p:cNvPr id="10" name="図 9"/>
          <p:cNvPicPr>
            <a:picLocks noChangeAspect="1"/>
          </p:cNvPicPr>
          <p:nvPr/>
        </p:nvPicPr>
        <p:blipFill rotWithShape="1">
          <a:blip r:embed="rId4"/>
          <a:srcRect l="11163" t="32754" r="6861" b="36331"/>
          <a:stretch/>
        </p:blipFill>
        <p:spPr>
          <a:xfrm>
            <a:off x="701649" y="2423148"/>
            <a:ext cx="7894355" cy="1354918"/>
          </a:xfrm>
          <a:prstGeom prst="rect">
            <a:avLst/>
          </a:prstGeom>
        </p:spPr>
      </p:pic>
      <p:sp>
        <p:nvSpPr>
          <p:cNvPr id="11" name="下矢印 10"/>
          <p:cNvSpPr/>
          <p:nvPr/>
        </p:nvSpPr>
        <p:spPr>
          <a:xfrm>
            <a:off x="4289752" y="2122444"/>
            <a:ext cx="564496" cy="40774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180939" y="3697564"/>
            <a:ext cx="1803699" cy="523220"/>
          </a:xfrm>
          <a:prstGeom prst="rect">
            <a:avLst/>
          </a:prstGeom>
          <a:noFill/>
        </p:spPr>
        <p:txBody>
          <a:bodyPr wrap="none" rtlCol="0">
            <a:spAutoFit/>
          </a:bodyPr>
          <a:lstStyle/>
          <a:p>
            <a:r>
              <a:rPr lang="en-US" altLang="ja-JP" sz="2800" dirty="0"/>
              <a:t>2</a:t>
            </a:r>
            <a:r>
              <a:rPr kumimoji="1" lang="ja-JP" altLang="en-US" sz="2800" dirty="0"/>
              <a:t>入出力系</a:t>
            </a:r>
          </a:p>
        </p:txBody>
      </p:sp>
      <p:sp>
        <p:nvSpPr>
          <p:cNvPr id="2" name="正方形/長方形 1"/>
          <p:cNvSpPr/>
          <p:nvPr/>
        </p:nvSpPr>
        <p:spPr>
          <a:xfrm>
            <a:off x="6247831" y="1318527"/>
            <a:ext cx="1866217" cy="523220"/>
          </a:xfrm>
          <a:prstGeom prst="rect">
            <a:avLst/>
          </a:prstGeom>
        </p:spPr>
        <p:txBody>
          <a:bodyPr wrap="none">
            <a:spAutoFit/>
          </a:bodyPr>
          <a:lstStyle/>
          <a:p>
            <a:r>
              <a:rPr lang="ja-JP" altLang="en-US" sz="2800" dirty="0"/>
              <a:t>１入出力系</a:t>
            </a:r>
          </a:p>
        </p:txBody>
      </p:sp>
      <mc:AlternateContent xmlns:mc="http://schemas.openxmlformats.org/markup-compatibility/2006" xmlns:a14="http://schemas.microsoft.com/office/drawing/2010/main">
        <mc:Choice Requires="a14">
          <p:sp>
            <p:nvSpPr>
              <p:cNvPr id="13" name="コンテンツ プレースホルダ 2"/>
              <p:cNvSpPr txBox="1">
                <a:spLocks/>
              </p:cNvSpPr>
              <p:nvPr/>
            </p:nvSpPr>
            <p:spPr bwMode="auto">
              <a:xfrm>
                <a:off x="72595" y="1746418"/>
                <a:ext cx="9208751" cy="4022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eaLnBrk="1" hangingPunct="1">
                  <a:buNone/>
                  <a:defRPr/>
                </a:pPr>
                <a:r>
                  <a:rPr kumimoji="1" lang="ja-JP" altLang="en-US" sz="2000" b="0" i="0" u="none" strike="noStrike" kern="1200" cap="none" spc="0" normalizeH="0" baseline="0" noProof="0" dirty="0">
                    <a:ln>
                      <a:noFill/>
                    </a:ln>
                    <a:solidFill>
                      <a:srgbClr val="ED7D31"/>
                    </a:solidFill>
                    <a:effectLst/>
                    <a:uLnTx/>
                    <a:uFillTx/>
                    <a:latin typeface="Calibri" panose="020F0502020204030204"/>
                    <a:cs typeface="游ゴシック"/>
                  </a:rPr>
                  <a:t>熱音響コア部</a:t>
                </a:r>
                <a14:m>
                  <m:oMath xmlns:m="http://schemas.openxmlformats.org/officeDocument/2006/math">
                    <m:r>
                      <a:rPr kumimoji="1" lang="en-US" altLang="ja-JP" sz="2000" b="0" i="1" u="none" strike="noStrike" kern="1200" cap="none" spc="0" normalizeH="0" baseline="0" noProof="0" smtClean="0">
                        <a:ln>
                          <a:noFill/>
                        </a:ln>
                        <a:solidFill>
                          <a:srgbClr val="ED7D31"/>
                        </a:solidFill>
                        <a:effectLst/>
                        <a:uLnTx/>
                        <a:uFillTx/>
                        <a:latin typeface="Cambria Math" panose="02040503050406030204" pitchFamily="18" charset="0"/>
                        <a:cs typeface="游ゴシック"/>
                      </a:rPr>
                      <m:t>𝐺</m:t>
                    </m:r>
                  </m:oMath>
                </a14:m>
                <a:r>
                  <a:rPr lang="ja-JP" altLang="en-US" sz="2000" dirty="0">
                    <a:solidFill>
                      <a:prstClr val="black"/>
                    </a:solidFill>
                    <a:cs typeface="游ゴシック"/>
                  </a:rPr>
                  <a:t>（エネルギー投入部</a:t>
                </a:r>
                <a:r>
                  <a:rPr lang="en-US" altLang="ja-JP" sz="2000" dirty="0">
                    <a:solidFill>
                      <a:prstClr val="black"/>
                    </a:solidFill>
                    <a:cs typeface="游ゴシック"/>
                  </a:rPr>
                  <a:t>)</a:t>
                </a:r>
                <a:r>
                  <a:rPr kumimoji="1" lang="ja-JP" altLang="en-US" sz="2000" b="0" i="0" u="none" strike="noStrike" kern="1200" cap="none" spc="0" normalizeH="0" baseline="0" noProof="0" dirty="0">
                    <a:ln>
                      <a:noFill/>
                    </a:ln>
                    <a:solidFill>
                      <a:prstClr val="black"/>
                    </a:solidFill>
                    <a:effectLst/>
                    <a:uLnTx/>
                    <a:uFillTx/>
                    <a:latin typeface="Calibri" panose="020F0502020204030204"/>
                    <a:cs typeface="游ゴシック"/>
                  </a:rPr>
                  <a:t>と  </a:t>
                </a:r>
                <a:r>
                  <a:rPr kumimoji="1" lang="ja-JP" altLang="en-US" sz="2000" b="0" i="0" u="none" strike="noStrike" kern="1200" cap="none" spc="0" normalizeH="0" baseline="0" noProof="0" dirty="0">
                    <a:ln>
                      <a:noFill/>
                    </a:ln>
                    <a:solidFill>
                      <a:srgbClr val="70AD47"/>
                    </a:solidFill>
                    <a:effectLst/>
                    <a:uLnTx/>
                    <a:uFillTx/>
                    <a:latin typeface="Calibri" panose="020F0502020204030204"/>
                    <a:cs typeface="游ゴシック"/>
                  </a:rPr>
                  <a:t>管路部</a:t>
                </a:r>
                <a14:m>
                  <m:oMath xmlns:m="http://schemas.openxmlformats.org/officeDocument/2006/math">
                    <m:r>
                      <a:rPr kumimoji="1" lang="en-US" altLang="ja-JP" sz="2000" b="0" i="1" u="none" strike="noStrike" kern="1200" cap="none" spc="0" normalizeH="0" baseline="0" noProof="0" smtClean="0">
                        <a:ln>
                          <a:noFill/>
                        </a:ln>
                        <a:solidFill>
                          <a:srgbClr val="70AD47"/>
                        </a:solidFill>
                        <a:effectLst/>
                        <a:uLnTx/>
                        <a:uFillTx/>
                        <a:latin typeface="Cambria Math" panose="02040503050406030204" pitchFamily="18" charset="0"/>
                        <a:cs typeface="游ゴシック"/>
                      </a:rPr>
                      <m:t>𝐾</m:t>
                    </m:r>
                    <m:r>
                      <m:rPr>
                        <m:nor/>
                      </m:rPr>
                      <a:rPr lang="ja-JP" altLang="en-US" sz="2000" dirty="0">
                        <a:solidFill>
                          <a:prstClr val="black"/>
                        </a:solidFill>
                        <a:cs typeface="游ゴシック"/>
                      </a:rPr>
                      <m:t>（エネルギー散逸部）</m:t>
                    </m:r>
                    <m:r>
                      <a:rPr lang="ja-JP" altLang="en-US" sz="2000" i="1">
                        <a:solidFill>
                          <a:srgbClr val="70AD47"/>
                        </a:solidFill>
                        <a:latin typeface="Cambria Math" panose="02040503050406030204" pitchFamily="18" charset="0"/>
                        <a:cs typeface="游ゴシック"/>
                      </a:rPr>
                      <m:t>　</m:t>
                    </m:r>
                  </m:oMath>
                </a14:m>
                <a:r>
                  <a:rPr kumimoji="1" lang="ja-JP" altLang="en-US" sz="2000" b="0" i="0" u="none" strike="noStrike" kern="1200" cap="none" spc="0" normalizeH="0" baseline="0" noProof="0" dirty="0">
                    <a:ln>
                      <a:noFill/>
                    </a:ln>
                    <a:solidFill>
                      <a:prstClr val="black"/>
                    </a:solidFill>
                    <a:effectLst/>
                    <a:uLnTx/>
                    <a:uFillTx/>
                    <a:latin typeface="Calibri" panose="020F0502020204030204"/>
                    <a:cs typeface="游ゴシック"/>
                  </a:rPr>
                  <a:t>　</a:t>
                </a:r>
              </a:p>
            </p:txBody>
          </p:sp>
        </mc:Choice>
        <mc:Fallback xmlns="">
          <p:sp>
            <p:nvSpPr>
              <p:cNvPr id="13" name="コンテンツ プレースホルダ 2"/>
              <p:cNvSpPr txBox="1">
                <a:spLocks noRot="1" noChangeAspect="1" noMove="1" noResize="1" noEditPoints="1" noAdjustHandles="1" noChangeArrowheads="1" noChangeShapeType="1" noTextEdit="1"/>
              </p:cNvSpPr>
              <p:nvPr/>
            </p:nvSpPr>
            <p:spPr bwMode="auto">
              <a:xfrm>
                <a:off x="72595" y="1746418"/>
                <a:ext cx="9208751" cy="402211"/>
              </a:xfrm>
              <a:prstGeom prst="rect">
                <a:avLst/>
              </a:prstGeom>
              <a:blipFill rotWithShape="0">
                <a:blip r:embed="rId5"/>
                <a:stretch>
                  <a:fillRect t="-9091" b="-242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83A4A71D-13BE-49C6-940E-D5126EBDF953}" type="slidenum">
              <a:rPr kumimoji="1" lang="ja-JP" altLang="en-US" smtClean="0"/>
              <a:t>5</a:t>
            </a:fld>
            <a:endParaRPr kumimoji="1" lang="ja-JP" altLang="en-US"/>
          </a:p>
        </p:txBody>
      </p:sp>
      <p:pic>
        <p:nvPicPr>
          <p:cNvPr id="14" name="図 13"/>
          <p:cNvPicPr>
            <a:picLocks noChangeAspect="1"/>
          </p:cNvPicPr>
          <p:nvPr/>
        </p:nvPicPr>
        <p:blipFill>
          <a:blip r:embed="rId6"/>
          <a:stretch>
            <a:fillRect/>
          </a:stretch>
        </p:blipFill>
        <p:spPr>
          <a:xfrm>
            <a:off x="1597692" y="234937"/>
            <a:ext cx="5978917" cy="1663488"/>
          </a:xfrm>
          <a:prstGeom prst="rect">
            <a:avLst/>
          </a:prstGeom>
        </p:spPr>
      </p:pic>
      <p:sp>
        <p:nvSpPr>
          <p:cNvPr id="4" name="正方形/長方形 3"/>
          <p:cNvSpPr/>
          <p:nvPr/>
        </p:nvSpPr>
        <p:spPr>
          <a:xfrm>
            <a:off x="224595" y="4422341"/>
            <a:ext cx="954107" cy="830997"/>
          </a:xfrm>
          <a:prstGeom prst="rect">
            <a:avLst/>
          </a:prstGeom>
        </p:spPr>
        <p:txBody>
          <a:bodyPr wrap="none">
            <a:spAutoFit/>
          </a:bodyPr>
          <a:lstStyle/>
          <a:p>
            <a:r>
              <a:rPr lang="ja-JP" altLang="en-US" sz="2400" dirty="0"/>
              <a:t>先行</a:t>
            </a:r>
            <a:endParaRPr lang="en-US" altLang="ja-JP" sz="2400" dirty="0"/>
          </a:p>
          <a:p>
            <a:r>
              <a:rPr lang="ja-JP" altLang="en-US" sz="2400" dirty="0"/>
              <a:t>研究：</a:t>
            </a:r>
          </a:p>
        </p:txBody>
      </p:sp>
    </p:spTree>
    <p:extLst>
      <p:ext uri="{BB962C8B-B14F-4D97-AF65-F5344CB8AC3E}">
        <p14:creationId xmlns:p14="http://schemas.microsoft.com/office/powerpoint/2010/main" val="417303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75752"/>
            <a:ext cx="9921363" cy="584775"/>
          </a:xfrm>
          <a:prstGeom prst="rect">
            <a:avLst/>
          </a:prstGeom>
          <a:noFill/>
        </p:spPr>
        <p:txBody>
          <a:bodyPr wrap="square" rtlCol="0">
            <a:spAutoFit/>
          </a:bodyPr>
          <a:lstStyle/>
          <a:p>
            <a:r>
              <a:rPr lang="ja-JP" altLang="en-US" sz="3200" b="1" u="sng" dirty="0"/>
              <a:t>周波数応答関数行列の決定法</a:t>
            </a:r>
          </a:p>
        </p:txBody>
      </p:sp>
      <p:pic>
        <p:nvPicPr>
          <p:cNvPr id="75" name="図 74"/>
          <p:cNvPicPr>
            <a:picLocks noChangeAspect="1"/>
          </p:cNvPicPr>
          <p:nvPr/>
        </p:nvPicPr>
        <p:blipFill rotWithShape="1">
          <a:blip r:embed="rId3"/>
          <a:srcRect l="5451" t="18768" r="22708" b="67899"/>
          <a:stretch/>
        </p:blipFill>
        <p:spPr>
          <a:xfrm>
            <a:off x="1412340" y="4791137"/>
            <a:ext cx="6319320" cy="914401"/>
          </a:xfrm>
          <a:prstGeom prst="rect">
            <a:avLst/>
          </a:prstGeom>
        </p:spPr>
      </p:pic>
      <p:sp>
        <p:nvSpPr>
          <p:cNvPr id="83" name="正方形/長方形 82"/>
          <p:cNvSpPr/>
          <p:nvPr/>
        </p:nvSpPr>
        <p:spPr>
          <a:xfrm>
            <a:off x="1240292" y="5868014"/>
            <a:ext cx="6777716" cy="523220"/>
          </a:xfrm>
          <a:prstGeom prst="rect">
            <a:avLst/>
          </a:prstGeom>
        </p:spPr>
        <p:txBody>
          <a:bodyPr wrap="square">
            <a:spAutoFit/>
          </a:bodyPr>
          <a:lstStyle/>
          <a:p>
            <a:r>
              <a:rPr lang="ja-JP" altLang="en-US" sz="2800" b="0" i="0" u="sng" strike="noStrike" baseline="0" dirty="0">
                <a:latin typeface="HaranoAjiMincho-Regular-Identity-H"/>
              </a:rPr>
              <a:t>振幅依存性を考慮した計測はできていない</a:t>
            </a:r>
            <a:endParaRPr lang="ja-JP" altLang="en-US" sz="2800" u="sng" dirty="0"/>
          </a:p>
        </p:txBody>
      </p:sp>
      <mc:AlternateContent xmlns:mc="http://schemas.openxmlformats.org/markup-compatibility/2006" xmlns:a14="http://schemas.microsoft.com/office/drawing/2010/main">
        <mc:Choice Requires="a14">
          <p:sp>
            <p:nvSpPr>
              <p:cNvPr id="6" name="正方形/長方形 5"/>
              <p:cNvSpPr/>
              <p:nvPr/>
            </p:nvSpPr>
            <p:spPr>
              <a:xfrm>
                <a:off x="2256430" y="3628530"/>
                <a:ext cx="4643579" cy="523157"/>
              </a:xfrm>
              <a:prstGeom prst="rect">
                <a:avLst/>
              </a:prstGeom>
            </p:spPr>
            <p:txBody>
              <a:bodyPr wrap="none">
                <a:spAutoFit/>
              </a:bodyPr>
              <a:lstStyle/>
              <a:p>
                <a14:m>
                  <m:oMath xmlns:m="http://schemas.openxmlformats.org/officeDocument/2006/math">
                    <m:acc>
                      <m:accPr>
                        <m:chr m:val="̃"/>
                        <m:ctrlPr>
                          <a:rPr lang="en-US" altLang="ja-JP" sz="2400" i="1" smtClean="0">
                            <a:latin typeface="Cambria Math" panose="02040503050406030204" pitchFamily="18" charset="0"/>
                          </a:rPr>
                        </m:ctrlPr>
                      </m:accPr>
                      <m:e>
                        <m:sSub>
                          <m:sSubPr>
                            <m:ctrlPr>
                              <a:rPr lang="en-US" altLang="ja-JP" sz="2400" i="1" smtClean="0">
                                <a:latin typeface="Cambria Math" panose="02040503050406030204" pitchFamily="18" charset="0"/>
                              </a:rPr>
                            </m:ctrlPr>
                          </m:sSubPr>
                          <m:e>
                            <m:r>
                              <m:rPr>
                                <m:sty m:val="p"/>
                              </m:rPr>
                              <a:rPr lang="en-US" altLang="ja-JP" sz="2400" i="1">
                                <a:latin typeface="Cambria Math" panose="02040503050406030204" pitchFamily="18" charset="0"/>
                              </a:rPr>
                              <m:t>A</m:t>
                            </m:r>
                          </m:e>
                          <m:sub>
                            <m:r>
                              <a:rPr lang="en-US" altLang="ja-JP" sz="2400" i="1">
                                <a:latin typeface="Cambria Math" panose="02040503050406030204" pitchFamily="18" charset="0"/>
                              </a:rPr>
                              <m:t>1</m:t>
                            </m:r>
                          </m:sub>
                        </m:sSub>
                      </m:e>
                    </m:acc>
                    <m:r>
                      <a:rPr lang="ja-JP" altLang="en-US" sz="2400" i="1">
                        <a:latin typeface="Cambria Math" panose="02040503050406030204" pitchFamily="18" charset="0"/>
                      </a:rPr>
                      <m:t>，</m:t>
                    </m:r>
                    <m:acc>
                      <m:accPr>
                        <m:chr m:val="̃"/>
                        <m:ctrlPr>
                          <a:rPr lang="en-US" altLang="ja-JP" sz="2400" i="1" smtClean="0">
                            <a:latin typeface="Cambria Math" panose="02040503050406030204" pitchFamily="18" charset="0"/>
                          </a:rPr>
                        </m:ctrlPr>
                      </m:accPr>
                      <m:e>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𝐵</m:t>
                            </m:r>
                          </m:e>
                          <m:sub>
                            <m:r>
                              <a:rPr lang="en-US" altLang="ja-JP" sz="2400" i="1">
                                <a:latin typeface="Cambria Math" panose="02040503050406030204" pitchFamily="18" charset="0"/>
                              </a:rPr>
                              <m:t>1</m:t>
                            </m:r>
                          </m:sub>
                        </m:sSub>
                      </m:e>
                    </m:acc>
                    <m:r>
                      <a:rPr lang="ja-JP" altLang="en-US" sz="2400" i="1">
                        <a:latin typeface="Cambria Math" panose="02040503050406030204" pitchFamily="18" charset="0"/>
                      </a:rPr>
                      <m:t>，</m:t>
                    </m:r>
                    <m:acc>
                      <m:accPr>
                        <m:chr m:val="̃"/>
                        <m:ctrlPr>
                          <a:rPr lang="en-US" altLang="ja-JP" sz="2400" i="1">
                            <a:latin typeface="Cambria Math" panose="02040503050406030204" pitchFamily="18" charset="0"/>
                          </a:rPr>
                        </m:ctrlPr>
                      </m:accPr>
                      <m:e>
                        <m:sSub>
                          <m:sSubPr>
                            <m:ctrlPr>
                              <a:rPr lang="en-US" altLang="ja-JP" sz="2400" i="1">
                                <a:latin typeface="Cambria Math" panose="02040503050406030204" pitchFamily="18" charset="0"/>
                              </a:rPr>
                            </m:ctrlPr>
                          </m:sSubPr>
                          <m:e>
                            <m:r>
                              <m:rPr>
                                <m:sty m:val="p"/>
                              </m:rPr>
                              <a:rPr lang="en-US" altLang="ja-JP" sz="2400" i="1">
                                <a:latin typeface="Cambria Math" panose="02040503050406030204" pitchFamily="18" charset="0"/>
                              </a:rPr>
                              <m:t>A</m:t>
                            </m:r>
                          </m:e>
                          <m:sub>
                            <m:r>
                              <a:rPr lang="en-US" altLang="ja-JP" sz="2400" i="1">
                                <a:latin typeface="Cambria Math" panose="02040503050406030204" pitchFamily="18" charset="0"/>
                              </a:rPr>
                              <m:t>2</m:t>
                            </m:r>
                          </m:sub>
                        </m:sSub>
                      </m:e>
                    </m:acc>
                    <m:r>
                      <a:rPr lang="ja-JP" altLang="en-US" sz="2400" i="1">
                        <a:latin typeface="Cambria Math" panose="02040503050406030204" pitchFamily="18" charset="0"/>
                      </a:rPr>
                      <m:t>，</m:t>
                    </m:r>
                    <m:acc>
                      <m:accPr>
                        <m:chr m:val="̃"/>
                        <m:ctrlPr>
                          <a:rPr lang="en-US" altLang="ja-JP" sz="2400" i="1">
                            <a:latin typeface="Cambria Math" panose="02040503050406030204" pitchFamily="18" charset="0"/>
                          </a:rPr>
                        </m:ctrlPr>
                      </m:acc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𝐵</m:t>
                            </m:r>
                          </m:e>
                          <m:sub>
                            <m:r>
                              <a:rPr lang="en-US" altLang="ja-JP" sz="2400" i="1">
                                <a:latin typeface="Cambria Math" panose="02040503050406030204" pitchFamily="18" charset="0"/>
                              </a:rPr>
                              <m:t>2</m:t>
                            </m:r>
                          </m:sub>
                        </m:sSub>
                      </m:e>
                    </m:acc>
                    <m:r>
                      <a:rPr lang="ja-JP" altLang="en-US" sz="2400" i="1">
                        <a:latin typeface="Cambria Math" panose="02040503050406030204" pitchFamily="18" charset="0"/>
                      </a:rPr>
                      <m:t>　</m:t>
                    </m:r>
                  </m:oMath>
                </a14:m>
                <a:r>
                  <a:rPr lang="ja-JP" altLang="en-US" sz="2400" dirty="0"/>
                  <a:t>：進行波圧力成分</a:t>
                </a:r>
              </a:p>
            </p:txBody>
          </p:sp>
        </mc:Choice>
        <mc:Fallback xmlns="">
          <p:sp>
            <p:nvSpPr>
              <p:cNvPr id="6" name="正方形/長方形 5"/>
              <p:cNvSpPr>
                <a:spLocks noRot="1" noChangeAspect="1" noMove="1" noResize="1" noEditPoints="1" noAdjustHandles="1" noChangeArrowheads="1" noChangeShapeType="1" noTextEdit="1"/>
              </p:cNvSpPr>
              <p:nvPr/>
            </p:nvSpPr>
            <p:spPr>
              <a:xfrm>
                <a:off x="2256430" y="3628530"/>
                <a:ext cx="4643579" cy="523157"/>
              </a:xfrm>
              <a:prstGeom prst="rect">
                <a:avLst/>
              </a:prstGeom>
              <a:blipFill>
                <a:blip r:embed="rId4"/>
                <a:stretch>
                  <a:fillRect t="-3488" r="-1050" b="-19767"/>
                </a:stretch>
              </a:blipFill>
            </p:spPr>
            <p:txBody>
              <a:bodyPr/>
              <a:lstStyle/>
              <a:p>
                <a:r>
                  <a:rPr lang="ja-JP" altLang="en-US">
                    <a:noFill/>
                  </a:rPr>
                  <a:t> </a:t>
                </a:r>
              </a:p>
            </p:txBody>
          </p:sp>
        </mc:Fallback>
      </mc:AlternateContent>
      <p:grpSp>
        <p:nvGrpSpPr>
          <p:cNvPr id="7" name="グループ化 6"/>
          <p:cNvGrpSpPr/>
          <p:nvPr/>
        </p:nvGrpSpPr>
        <p:grpSpPr>
          <a:xfrm>
            <a:off x="1823312" y="2366884"/>
            <a:ext cx="5044922" cy="914401"/>
            <a:chOff x="1898100" y="4475259"/>
            <a:chExt cx="5044922" cy="914401"/>
          </a:xfrm>
        </p:grpSpPr>
        <p:sp>
          <p:nvSpPr>
            <p:cNvPr id="19" name="正方形/長方形 18"/>
            <p:cNvSpPr/>
            <p:nvPr/>
          </p:nvSpPr>
          <p:spPr>
            <a:xfrm>
              <a:off x="1898100" y="4744333"/>
              <a:ext cx="3449983" cy="461665"/>
            </a:xfrm>
            <a:prstGeom prst="rect">
              <a:avLst/>
            </a:prstGeom>
          </p:spPr>
          <p:txBody>
            <a:bodyPr wrap="none">
              <a:spAutoFit/>
            </a:bodyPr>
            <a:lstStyle/>
            <a:p>
              <a:r>
                <a:rPr lang="ja-JP" altLang="en-US" sz="2400" dirty="0"/>
                <a:t>周波数応答関数行列</a:t>
              </a:r>
              <a:r>
                <a:rPr lang="en-US" altLang="ja-JP" sz="2400" i="1" dirty="0">
                  <a:latin typeface="Cambria Math" panose="02040503050406030204" pitchFamily="18" charset="0"/>
                  <a:ea typeface="Cambria Math" panose="02040503050406030204" pitchFamily="18" charset="0"/>
                </a:rPr>
                <a:t>G=</a:t>
              </a:r>
              <a:endParaRPr lang="ja-JP" altLang="en-US" sz="2400" i="1" dirty="0">
                <a:latin typeface="Cambria Math" panose="02040503050406030204" pitchFamily="18" charset="0"/>
              </a:endParaRPr>
            </a:p>
          </p:txBody>
        </p:sp>
        <p:pic>
          <p:nvPicPr>
            <p:cNvPr id="20" name="図 19"/>
            <p:cNvPicPr>
              <a:picLocks noChangeAspect="1"/>
            </p:cNvPicPr>
            <p:nvPr/>
          </p:nvPicPr>
          <p:blipFill rotWithShape="1">
            <a:blip r:embed="rId3"/>
            <a:srcRect l="43197" t="18768" r="36445" b="67899"/>
            <a:stretch/>
          </p:blipFill>
          <p:spPr>
            <a:xfrm>
              <a:off x="5152321" y="4475259"/>
              <a:ext cx="1790701" cy="914401"/>
            </a:xfrm>
            <a:prstGeom prst="rect">
              <a:avLst/>
            </a:prstGeom>
          </p:spPr>
        </p:pic>
      </p:grpSp>
      <p:pic>
        <p:nvPicPr>
          <p:cNvPr id="15" name="図 14"/>
          <p:cNvPicPr>
            <a:picLocks noChangeAspect="1"/>
          </p:cNvPicPr>
          <p:nvPr/>
        </p:nvPicPr>
        <p:blipFill>
          <a:blip r:embed="rId5"/>
          <a:stretch>
            <a:fillRect/>
          </a:stretch>
        </p:blipFill>
        <p:spPr>
          <a:xfrm>
            <a:off x="228600" y="1007616"/>
            <a:ext cx="8801100" cy="1364952"/>
          </a:xfrm>
          <a:prstGeom prst="rect">
            <a:avLst/>
          </a:prstGeom>
        </p:spPr>
      </p:pic>
      <p:sp>
        <p:nvSpPr>
          <p:cNvPr id="16" name="スライド番号プレースホルダー 15"/>
          <p:cNvSpPr>
            <a:spLocks noGrp="1"/>
          </p:cNvSpPr>
          <p:nvPr>
            <p:ph type="sldNum" sz="quarter" idx="12"/>
          </p:nvPr>
        </p:nvSpPr>
        <p:spPr/>
        <p:txBody>
          <a:bodyPr/>
          <a:lstStyle/>
          <a:p>
            <a:fld id="{83A4A71D-13BE-49C6-940E-D5126EBDF953}" type="slidenum">
              <a:rPr kumimoji="1" lang="ja-JP" altLang="en-US" smtClean="0"/>
              <a:t>6</a:t>
            </a:fld>
            <a:endParaRPr kumimoji="1" lang="ja-JP" altLang="en-US"/>
          </a:p>
        </p:txBody>
      </p:sp>
      <p:sp>
        <p:nvSpPr>
          <p:cNvPr id="2" name="正方形/長方形 1"/>
          <p:cNvSpPr/>
          <p:nvPr/>
        </p:nvSpPr>
        <p:spPr>
          <a:xfrm>
            <a:off x="252549" y="2178152"/>
            <a:ext cx="304800" cy="463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1F27C0A1-F6EE-443E-A427-74049F82B9FF}"/>
              </a:ext>
            </a:extLst>
          </p:cNvPr>
          <p:cNvSpPr/>
          <p:nvPr/>
        </p:nvSpPr>
        <p:spPr>
          <a:xfrm>
            <a:off x="4383741" y="4308216"/>
            <a:ext cx="376518" cy="36257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5658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75752"/>
            <a:ext cx="9921363" cy="584775"/>
          </a:xfrm>
          <a:prstGeom prst="rect">
            <a:avLst/>
          </a:prstGeom>
          <a:noFill/>
        </p:spPr>
        <p:txBody>
          <a:bodyPr wrap="square" rtlCol="0">
            <a:spAutoFit/>
          </a:bodyPr>
          <a:lstStyle/>
          <a:p>
            <a:r>
              <a:rPr lang="ja-JP" altLang="en-US" sz="3200" b="1" u="sng" dirty="0"/>
              <a:t>周波数応答関数行列の決定法（つづき</a:t>
            </a:r>
            <a:r>
              <a:rPr lang="en-US" altLang="ja-JP" sz="3200" b="1" u="sng" dirty="0"/>
              <a:t>)</a:t>
            </a:r>
            <a:endParaRPr lang="ja-JP" altLang="en-US" sz="3200" b="1" u="sng" dirty="0"/>
          </a:p>
        </p:txBody>
      </p:sp>
      <p:sp>
        <p:nvSpPr>
          <p:cNvPr id="5" name="テキスト ボックス 4"/>
          <p:cNvSpPr txBox="1"/>
          <p:nvPr/>
        </p:nvSpPr>
        <p:spPr>
          <a:xfrm>
            <a:off x="0" y="894818"/>
            <a:ext cx="6210354" cy="523220"/>
          </a:xfrm>
          <a:prstGeom prst="rect">
            <a:avLst/>
          </a:prstGeom>
          <a:noFill/>
        </p:spPr>
        <p:txBody>
          <a:bodyPr wrap="none" rtlCol="0">
            <a:spAutoFit/>
          </a:bodyPr>
          <a:lstStyle/>
          <a:p>
            <a:r>
              <a:rPr kumimoji="1" lang="ja-JP" altLang="en-US" sz="2800" dirty="0"/>
              <a:t>⚪一方の管を無限長とした場合を考える</a:t>
            </a:r>
          </a:p>
        </p:txBody>
      </p:sp>
      <p:pic>
        <p:nvPicPr>
          <p:cNvPr id="74" name="図 73"/>
          <p:cNvPicPr>
            <a:picLocks noChangeAspect="1"/>
          </p:cNvPicPr>
          <p:nvPr/>
        </p:nvPicPr>
        <p:blipFill rotWithShape="1">
          <a:blip r:embed="rId3"/>
          <a:srcRect l="5845" t="80924" r="53500" b="4027"/>
          <a:stretch/>
        </p:blipFill>
        <p:spPr>
          <a:xfrm>
            <a:off x="2612802" y="4152537"/>
            <a:ext cx="3576119" cy="1032095"/>
          </a:xfrm>
          <a:prstGeom prst="rect">
            <a:avLst/>
          </a:prstGeom>
        </p:spPr>
      </p:pic>
      <p:sp>
        <p:nvSpPr>
          <p:cNvPr id="76" name="下矢印 75"/>
          <p:cNvSpPr/>
          <p:nvPr/>
        </p:nvSpPr>
        <p:spPr>
          <a:xfrm>
            <a:off x="3744223" y="3201667"/>
            <a:ext cx="656640" cy="627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7" name="テキスト ボックス 76"/>
              <p:cNvSpPr txBox="1"/>
              <p:nvPr/>
            </p:nvSpPr>
            <p:spPr>
              <a:xfrm>
                <a:off x="4686471" y="3095917"/>
                <a:ext cx="3542958" cy="838499"/>
              </a:xfrm>
              <a:prstGeom prst="rect">
                <a:avLst/>
              </a:prstGeom>
              <a:noFill/>
            </p:spPr>
            <p:txBody>
              <a:bodyPr wrap="none" rtlCol="0">
                <a:spAutoFit/>
              </a:bodyPr>
              <a:lstStyle/>
              <a:p>
                <a:r>
                  <a:rPr kumimoji="1" lang="ja-JP" altLang="en-US" sz="2400" dirty="0"/>
                  <a:t>無限長の管を</a:t>
                </a:r>
                <a:r>
                  <a:rPr lang="ja-JP" altLang="en-US" sz="2400" dirty="0"/>
                  <a:t>と</a:t>
                </a:r>
                <a:r>
                  <a:rPr kumimoji="1" lang="ja-JP" altLang="en-US" sz="2400" dirty="0"/>
                  <a:t>することで</a:t>
                </a:r>
                <a:endParaRPr kumimoji="1" lang="en-US" altLang="ja-JP" sz="2400" dirty="0"/>
              </a:p>
              <a:p>
                <a14:m>
                  <m:oMath xmlns:m="http://schemas.openxmlformats.org/officeDocument/2006/math">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lang="en-US" altLang="ja-JP" sz="2400" i="1">
                                <a:latin typeface="Cambria Math" panose="02040503050406030204" pitchFamily="18" charset="0"/>
                              </a:rPr>
                              <m:t>𝐴</m:t>
                            </m:r>
                          </m:e>
                        </m:acc>
                      </m:e>
                      <m:sub>
                        <m:r>
                          <a:rPr kumimoji="1" lang="en-US" altLang="ja-JP" sz="2400" b="0" i="1" smtClean="0">
                            <a:latin typeface="Cambria Math" panose="02040503050406030204" pitchFamily="18" charset="0"/>
                          </a:rPr>
                          <m:t>1</m:t>
                        </m:r>
                      </m:sub>
                    </m:sSub>
                  </m:oMath>
                </a14:m>
                <a:r>
                  <a:rPr kumimoji="1" lang="ja-JP" altLang="en-US" sz="2400" dirty="0"/>
                  <a:t>を</a:t>
                </a:r>
                <a:r>
                  <a:rPr kumimoji="1" lang="en-US" altLang="ja-JP" sz="2400" dirty="0"/>
                  <a:t>0</a:t>
                </a:r>
                <a:r>
                  <a:rPr kumimoji="1" lang="ja-JP" altLang="en-US" sz="2400" dirty="0"/>
                  <a:t>とおくことができる</a:t>
                </a:r>
              </a:p>
            </p:txBody>
          </p:sp>
        </mc:Choice>
        <mc:Fallback xmlns="">
          <p:sp>
            <p:nvSpPr>
              <p:cNvPr id="77" name="テキスト ボックス 76"/>
              <p:cNvSpPr txBox="1">
                <a:spLocks noRot="1" noChangeAspect="1" noMove="1" noResize="1" noEditPoints="1" noAdjustHandles="1" noChangeArrowheads="1" noChangeShapeType="1" noTextEdit="1"/>
              </p:cNvSpPr>
              <p:nvPr/>
            </p:nvSpPr>
            <p:spPr>
              <a:xfrm>
                <a:off x="4686471" y="3095917"/>
                <a:ext cx="3542958" cy="838499"/>
              </a:xfrm>
              <a:prstGeom prst="rect">
                <a:avLst/>
              </a:prstGeom>
              <a:blipFill rotWithShape="0">
                <a:blip r:embed="rId4"/>
                <a:stretch>
                  <a:fillRect l="-2754" t="-8759" r="-1549" b="-16788"/>
                </a:stretch>
              </a:blipFill>
            </p:spPr>
            <p:txBody>
              <a:bodyPr/>
              <a:lstStyle/>
              <a:p>
                <a:r>
                  <a:rPr lang="ja-JP" altLang="en-US">
                    <a:noFill/>
                  </a:rPr>
                  <a:t> </a:t>
                </a:r>
              </a:p>
            </p:txBody>
          </p:sp>
        </mc:Fallback>
      </mc:AlternateContent>
      <p:sp>
        <p:nvSpPr>
          <p:cNvPr id="78" name="正方形/長方形 77"/>
          <p:cNvSpPr/>
          <p:nvPr/>
        </p:nvSpPr>
        <p:spPr>
          <a:xfrm>
            <a:off x="278835" y="5402753"/>
            <a:ext cx="8586329" cy="954107"/>
          </a:xfrm>
          <a:prstGeom prst="rect">
            <a:avLst/>
          </a:prstGeom>
        </p:spPr>
        <p:txBody>
          <a:bodyPr wrap="square">
            <a:spAutoFit/>
          </a:bodyPr>
          <a:lstStyle/>
          <a:p>
            <a:pPr algn="ctr"/>
            <a:r>
              <a:rPr lang="ja-JP" altLang="en-US" sz="2800" u="sng" dirty="0"/>
              <a:t>振幅依存性を考慮した</a:t>
            </a:r>
            <a:endParaRPr lang="en-US" altLang="ja-JP" sz="2800" u="sng" dirty="0"/>
          </a:p>
          <a:p>
            <a:pPr algn="ctr"/>
            <a:r>
              <a:rPr lang="ja-JP" altLang="en-US" sz="2800" u="sng" dirty="0"/>
              <a:t>熱音響コア部の周波数応答関数行列</a:t>
            </a:r>
            <a:r>
              <a:rPr lang="en-US" altLang="ja-JP" sz="2800" i="1" u="sng" dirty="0">
                <a:latin typeface="+mj-lt"/>
              </a:rPr>
              <a:t>G</a:t>
            </a:r>
            <a:r>
              <a:rPr lang="ja-JP" altLang="en-US" sz="2800" u="sng" dirty="0" err="1"/>
              <a:t>の算</a:t>
            </a:r>
            <a:r>
              <a:rPr lang="ja-JP" altLang="en-US" sz="2800" u="sng" dirty="0"/>
              <a:t>出</a:t>
            </a:r>
          </a:p>
        </p:txBody>
      </p:sp>
      <p:pic>
        <p:nvPicPr>
          <p:cNvPr id="3" name="図 2"/>
          <p:cNvPicPr>
            <a:picLocks noChangeAspect="1"/>
          </p:cNvPicPr>
          <p:nvPr/>
        </p:nvPicPr>
        <p:blipFill>
          <a:blip r:embed="rId5"/>
          <a:stretch>
            <a:fillRect/>
          </a:stretch>
        </p:blipFill>
        <p:spPr>
          <a:xfrm>
            <a:off x="0" y="1730681"/>
            <a:ext cx="9144000" cy="1250137"/>
          </a:xfrm>
          <a:prstGeom prst="rect">
            <a:avLst/>
          </a:prstGeom>
        </p:spPr>
      </p:pic>
      <p:sp>
        <p:nvSpPr>
          <p:cNvPr id="93" name="正方形/長方形 92"/>
          <p:cNvSpPr/>
          <p:nvPr/>
        </p:nvSpPr>
        <p:spPr>
          <a:xfrm>
            <a:off x="1333811" y="4046788"/>
            <a:ext cx="6134100" cy="126676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83A4A71D-13BE-49C6-940E-D5126EBDF953}" type="slidenum">
              <a:rPr kumimoji="1" lang="ja-JP" altLang="en-US" smtClean="0"/>
              <a:t>7</a:t>
            </a:fld>
            <a:endParaRPr kumimoji="1" lang="ja-JP" altLang="en-US"/>
          </a:p>
        </p:txBody>
      </p:sp>
    </p:spTree>
    <p:extLst>
      <p:ext uri="{BB962C8B-B14F-4D97-AF65-F5344CB8AC3E}">
        <p14:creationId xmlns:p14="http://schemas.microsoft.com/office/powerpoint/2010/main" val="340965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9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7837" y="82495"/>
            <a:ext cx="9921363" cy="584775"/>
          </a:xfrm>
          <a:prstGeom prst="rect">
            <a:avLst/>
          </a:prstGeom>
          <a:noFill/>
        </p:spPr>
        <p:txBody>
          <a:bodyPr wrap="square" rtlCol="0">
            <a:spAutoFit/>
          </a:bodyPr>
          <a:lstStyle/>
          <a:p>
            <a:r>
              <a:rPr lang="ja-JP" altLang="en-US" sz="3200" b="1" u="sng" dirty="0"/>
              <a:t>実験装置</a:t>
            </a:r>
          </a:p>
        </p:txBody>
      </p:sp>
      <p:sp>
        <p:nvSpPr>
          <p:cNvPr id="6" name="正方形/長方形 5"/>
          <p:cNvSpPr/>
          <p:nvPr/>
        </p:nvSpPr>
        <p:spPr>
          <a:xfrm>
            <a:off x="315863" y="2300422"/>
            <a:ext cx="11943696" cy="954107"/>
          </a:xfrm>
          <a:prstGeom prst="rect">
            <a:avLst/>
          </a:prstGeom>
        </p:spPr>
        <p:txBody>
          <a:bodyPr wrap="square">
            <a:spAutoFit/>
          </a:bodyPr>
          <a:lstStyle/>
          <a:p>
            <a:r>
              <a:rPr lang="ja-JP" altLang="en-US" sz="2800" b="0" i="0" u="none" strike="noStrike" baseline="0" dirty="0">
                <a:latin typeface="HaranoAjiMincho-Regular-Identity-H"/>
              </a:rPr>
              <a:t>・消音ダク</a:t>
            </a:r>
            <a:r>
              <a:rPr lang="ja-JP" altLang="en-US" sz="2800" dirty="0"/>
              <a:t>トを取り付けることで無限長の管を模擬</a:t>
            </a:r>
            <a:endParaRPr lang="en-US" altLang="ja-JP" sz="2800" dirty="0"/>
          </a:p>
          <a:p>
            <a:r>
              <a:rPr lang="ja-JP" altLang="en-US" sz="2800" dirty="0"/>
              <a:t>→一方のコアへの入力</a:t>
            </a:r>
            <a:r>
              <a:rPr lang="en-US" altLang="ja-JP" sz="2800" dirty="0"/>
              <a:t>(</a:t>
            </a:r>
            <a:r>
              <a:rPr lang="ja-JP" altLang="en-US" sz="2800" dirty="0"/>
              <a:t>反射</a:t>
            </a:r>
            <a:r>
              <a:rPr lang="en-US" altLang="ja-JP" sz="2800" dirty="0"/>
              <a:t>)</a:t>
            </a:r>
            <a:r>
              <a:rPr lang="ja-JP" altLang="en-US" sz="2800" dirty="0"/>
              <a:t>を低減</a:t>
            </a:r>
          </a:p>
        </p:txBody>
      </p:sp>
      <p:sp>
        <p:nvSpPr>
          <p:cNvPr id="7" name="正方形/長方形 6"/>
          <p:cNvSpPr/>
          <p:nvPr/>
        </p:nvSpPr>
        <p:spPr>
          <a:xfrm>
            <a:off x="315863" y="3254529"/>
            <a:ext cx="9205514" cy="1384995"/>
          </a:xfrm>
          <a:prstGeom prst="rect">
            <a:avLst/>
          </a:prstGeom>
        </p:spPr>
        <p:txBody>
          <a:bodyPr wrap="square">
            <a:spAutoFit/>
          </a:bodyPr>
          <a:lstStyle/>
          <a:p>
            <a:r>
              <a:rPr lang="ja-JP" altLang="en-US" sz="2800" dirty="0"/>
              <a:t>・圧力を目標値一定とする定常発振制御を用い</a:t>
            </a:r>
            <a:endParaRPr lang="en-US" altLang="ja-JP" sz="2800" dirty="0"/>
          </a:p>
          <a:p>
            <a:r>
              <a:rPr lang="ja-JP" altLang="en-US" sz="2800" dirty="0"/>
              <a:t>　一方ずつコア部の周波数応答計測を実施</a:t>
            </a:r>
            <a:endParaRPr lang="en-US" altLang="ja-JP" sz="2800" dirty="0"/>
          </a:p>
          <a:p>
            <a:endParaRPr lang="en-US" altLang="ja-JP" sz="2800" dirty="0"/>
          </a:p>
        </p:txBody>
      </p:sp>
      <p:sp>
        <p:nvSpPr>
          <p:cNvPr id="18" name="テキスト ボックス 17"/>
          <p:cNvSpPr txBox="1"/>
          <p:nvPr/>
        </p:nvSpPr>
        <p:spPr>
          <a:xfrm>
            <a:off x="77837" y="4144529"/>
            <a:ext cx="3887921" cy="584775"/>
          </a:xfrm>
          <a:prstGeom prst="rect">
            <a:avLst/>
          </a:prstGeom>
          <a:noFill/>
        </p:spPr>
        <p:txBody>
          <a:bodyPr wrap="square" rtlCol="0">
            <a:spAutoFit/>
          </a:bodyPr>
          <a:lstStyle/>
          <a:p>
            <a:r>
              <a:rPr lang="ja-JP" altLang="en-US" sz="3200" b="1" u="sng" dirty="0"/>
              <a:t>実験条件</a:t>
            </a:r>
          </a:p>
        </p:txBody>
      </p:sp>
      <mc:AlternateContent xmlns:mc="http://schemas.openxmlformats.org/markup-compatibility/2006">
        <mc:Choice xmlns:a14="http://schemas.microsoft.com/office/drawing/2010/main" Requires="a14">
          <p:sp>
            <p:nvSpPr>
              <p:cNvPr id="19" name="正方形/長方形 18"/>
              <p:cNvSpPr/>
              <p:nvPr/>
            </p:nvSpPr>
            <p:spPr>
              <a:xfrm>
                <a:off x="478338" y="4729304"/>
                <a:ext cx="10294125" cy="1815882"/>
              </a:xfrm>
              <a:prstGeom prst="rect">
                <a:avLst/>
              </a:prstGeom>
            </p:spPr>
            <p:txBody>
              <a:bodyPr wrap="square">
                <a:spAutoFit/>
              </a:bodyPr>
              <a:lstStyle/>
              <a:p>
                <a:r>
                  <a:rPr lang="ja-JP" altLang="en-US" sz="2800" b="0" i="0" u="none" strike="noStrike" baseline="0" dirty="0">
                    <a:latin typeface="Cambria Math" panose="02040503050406030204" pitchFamily="18" charset="0"/>
                  </a:rPr>
                  <a:t>　取得対象　　：</a:t>
                </a:r>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𝑔</m:t>
                        </m:r>
                      </m:e>
                      <m:sub>
                        <m:r>
                          <a:rPr lang="en-US" altLang="ja-JP" sz="2800" b="0" i="1">
                            <a:latin typeface="Cambria Math" panose="02040503050406030204" pitchFamily="18" charset="0"/>
                          </a:rPr>
                          <m:t>11</m:t>
                        </m:r>
                      </m:sub>
                    </m:sSub>
                  </m:oMath>
                </a14:m>
                <a:r>
                  <a:rPr lang="en-US" altLang="ja-JP" sz="2800" dirty="0"/>
                  <a:t>, </a:t>
                </a:r>
                <a14:m>
                  <m:oMath xmlns:m="http://schemas.openxmlformats.org/officeDocument/2006/math">
                    <m:sSub>
                      <m:sSubPr>
                        <m:ctrlPr>
                          <a:rPr lang="en-US" altLang="ja-JP" sz="2800" i="1">
                            <a:latin typeface="Cambria Math" panose="02040503050406030204" pitchFamily="18" charset="0"/>
                          </a:rPr>
                        </m:ctrlPr>
                      </m:sSubPr>
                      <m:e>
                        <m:r>
                          <a:rPr lang="en-US" altLang="ja-JP" sz="2800" b="0" i="1">
                            <a:latin typeface="Cambria Math" panose="02040503050406030204" pitchFamily="18" charset="0"/>
                          </a:rPr>
                          <m:t>𝑔</m:t>
                        </m:r>
                      </m:e>
                      <m:sub>
                        <m:r>
                          <a:rPr lang="en-US" altLang="ja-JP" sz="2800" b="0" i="1">
                            <a:latin typeface="Cambria Math" panose="02040503050406030204" pitchFamily="18" charset="0"/>
                          </a:rPr>
                          <m:t>21</m:t>
                        </m:r>
                      </m:sub>
                    </m:sSub>
                  </m:oMath>
                </a14:m>
                <a:endParaRPr lang="en-US" altLang="ja-JP" sz="2800" b="0" dirty="0"/>
              </a:p>
              <a:p>
                <a:r>
                  <a:rPr lang="ja-JP" altLang="en-US" sz="2800" b="0" i="0" u="none" strike="noStrike" baseline="0" dirty="0">
                    <a:latin typeface="Cambria Math" panose="02040503050406030204" pitchFamily="18" charset="0"/>
                  </a:rPr>
                  <a:t>目標圧力振幅：</a:t>
                </a:r>
                <a:r>
                  <a:rPr lang="en-US" altLang="ja-JP" sz="2800" dirty="0">
                    <a:ea typeface="Cambria Math" panose="02040503050406030204" pitchFamily="18" charset="0"/>
                  </a:rPr>
                  <a:t> </a:t>
                </a:r>
                <a14:m>
                  <m:oMath xmlns:m="http://schemas.openxmlformats.org/officeDocument/2006/math">
                    <m:r>
                      <a:rPr lang="en-US" altLang="ja-JP" sz="2800" i="1">
                        <a:latin typeface="Cambria Math" panose="02040503050406030204" pitchFamily="18" charset="0"/>
                        <a:ea typeface="Cambria Math" panose="02040503050406030204" pitchFamily="18" charset="0"/>
                      </a:rPr>
                      <m:t>𝑃𝑐</m:t>
                    </m:r>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1</m:t>
                        </m:r>
                      </m:e>
                      <m:sup>
                        <m:r>
                          <a:rPr lang="en-US" altLang="ja-JP" sz="2800" i="1">
                            <a:latin typeface="Cambria Math" panose="02040503050406030204" pitchFamily="18" charset="0"/>
                            <a:ea typeface="Cambria Math" panose="02040503050406030204" pitchFamily="18" charset="0"/>
                          </a:rPr>
                          <m:t>∗</m:t>
                        </m:r>
                      </m:sup>
                    </m:sSup>
                  </m:oMath>
                </a14:m>
                <a:r>
                  <a:rPr lang="en-US" altLang="ja-JP" sz="2800" b="0" i="0" u="none" strike="noStrike" baseline="0" dirty="0">
                    <a:latin typeface="Cambria Math" panose="02040503050406030204" pitchFamily="18" charset="0"/>
                    <a:ea typeface="Cambria Math" panose="02040503050406030204" pitchFamily="18" charset="0"/>
                  </a:rPr>
                  <a:t>=500</a:t>
                </a:r>
                <a:r>
                  <a:rPr lang="ja-JP" altLang="en-US" sz="2800" dirty="0">
                    <a:latin typeface="Cambria Math" panose="02040503050406030204" pitchFamily="18" charset="0"/>
                  </a:rPr>
                  <a:t>，</a:t>
                </a:r>
                <a:r>
                  <a:rPr lang="en-US" altLang="ja-JP" sz="2800" b="0" i="0" u="none" strike="noStrike" baseline="0" dirty="0">
                    <a:latin typeface="Cambria Math" panose="02040503050406030204" pitchFamily="18" charset="0"/>
                    <a:ea typeface="Cambria Math" panose="02040503050406030204" pitchFamily="18" charset="0"/>
                  </a:rPr>
                  <a:t>1000Pa</a:t>
                </a:r>
              </a:p>
              <a:p>
                <a:r>
                  <a:rPr lang="ja-JP" altLang="en-US" sz="2800" b="0" i="0" u="none" strike="noStrike" baseline="0" dirty="0">
                    <a:latin typeface="Cambria Math" panose="02040503050406030204" pitchFamily="18" charset="0"/>
                  </a:rPr>
                  <a:t>低温側の温度：</a:t>
                </a:r>
                <a:r>
                  <a:rPr lang="en-US" altLang="ja-JP" sz="2800" b="0" i="1" u="none" strike="noStrike" baseline="0" dirty="0">
                    <a:latin typeface="Cambria Math" panose="02040503050406030204" pitchFamily="18" charset="0"/>
                    <a:ea typeface="Cambria Math" panose="02040503050406030204" pitchFamily="18" charset="0"/>
                  </a:rPr>
                  <a:t>T</a:t>
                </a:r>
                <a:r>
                  <a:rPr lang="en-US" altLang="ja-JP" sz="1600" b="0" i="1" u="none" strike="noStrike" baseline="0" dirty="0">
                    <a:latin typeface="Cambria Math" panose="02040503050406030204" pitchFamily="18" charset="0"/>
                    <a:ea typeface="Cambria Math" panose="02040503050406030204" pitchFamily="18" charset="0"/>
                  </a:rPr>
                  <a:t>C</a:t>
                </a:r>
                <a:r>
                  <a:rPr lang="en-US" altLang="ja-JP" sz="2800" b="0" i="1" u="none" strike="noStrike" baseline="0" dirty="0">
                    <a:latin typeface="Cambria Math" panose="02040503050406030204" pitchFamily="18" charset="0"/>
                    <a:ea typeface="Cambria Math" panose="02040503050406030204" pitchFamily="18" charset="0"/>
                  </a:rPr>
                  <a:t> </a:t>
                </a:r>
                <a:r>
                  <a:rPr lang="en-US" altLang="ja-JP" sz="2800" b="0" i="0" u="none" strike="noStrike" baseline="0" dirty="0">
                    <a:latin typeface="Cambria Math" panose="02040503050406030204" pitchFamily="18" charset="0"/>
                    <a:ea typeface="Cambria Math" panose="02040503050406030204" pitchFamily="18" charset="0"/>
                  </a:rPr>
                  <a:t>= 10 </a:t>
                </a:r>
                <a:r>
                  <a:rPr lang="ja-JP" altLang="en-US" sz="2800" b="0" i="0" u="none" strike="noStrike" baseline="0" dirty="0">
                    <a:latin typeface="Cambria Math" panose="02040503050406030204" pitchFamily="18" charset="0"/>
                  </a:rPr>
                  <a:t>℃</a:t>
                </a:r>
                <a:endParaRPr lang="en-US" altLang="ja-JP" sz="2800" b="0" i="0" u="none" strike="noStrike" baseline="0" dirty="0">
                  <a:latin typeface="Cambria Math" panose="02040503050406030204" pitchFamily="18" charset="0"/>
                  <a:ea typeface="Cambria Math" panose="02040503050406030204" pitchFamily="18" charset="0"/>
                </a:endParaRPr>
              </a:p>
              <a:p>
                <a:r>
                  <a:rPr lang="ja-JP" altLang="en-US" sz="2800" b="0" i="0" u="none" strike="noStrike" baseline="0" dirty="0">
                    <a:latin typeface="Cambria Math" panose="02040503050406030204" pitchFamily="18" charset="0"/>
                  </a:rPr>
                  <a:t>高温側の温度：</a:t>
                </a:r>
                <a:r>
                  <a:rPr lang="en-US" altLang="ja-JP" sz="2800" b="0" i="1" u="none" strike="noStrike" baseline="0" dirty="0">
                    <a:latin typeface="Cambria Math" panose="02040503050406030204" pitchFamily="18" charset="0"/>
                    <a:ea typeface="Cambria Math" panose="02040503050406030204" pitchFamily="18" charset="0"/>
                  </a:rPr>
                  <a:t>T</a:t>
                </a:r>
                <a:r>
                  <a:rPr lang="en-US" altLang="ja-JP" sz="1600" b="0" i="1" u="none" strike="noStrike" baseline="0" dirty="0">
                    <a:latin typeface="Cambria Math" panose="02040503050406030204" pitchFamily="18" charset="0"/>
                    <a:ea typeface="Cambria Math" panose="02040503050406030204" pitchFamily="18" charset="0"/>
                  </a:rPr>
                  <a:t>H</a:t>
                </a:r>
                <a:r>
                  <a:rPr lang="ja-JP" altLang="en-US" sz="2800" b="0" i="0" u="none" strike="noStrike" baseline="0" dirty="0">
                    <a:latin typeface="Cambria Math" panose="02040503050406030204" pitchFamily="18" charset="0"/>
                  </a:rPr>
                  <a:t>＝ </a:t>
                </a:r>
                <a:r>
                  <a:rPr lang="en-US" altLang="ja-JP" sz="2800" b="0" i="0" u="none" strike="noStrike" baseline="0" dirty="0">
                    <a:latin typeface="Cambria Math" panose="02040503050406030204" pitchFamily="18" charset="0"/>
                    <a:ea typeface="Cambria Math" panose="02040503050406030204" pitchFamily="18" charset="0"/>
                  </a:rPr>
                  <a:t>390 </a:t>
                </a:r>
                <a:r>
                  <a:rPr lang="ja-JP" altLang="en-US" sz="2800" b="0" i="0" u="none" strike="noStrike" baseline="0" dirty="0">
                    <a:latin typeface="Cambria Math" panose="02040503050406030204" pitchFamily="18" charset="0"/>
                  </a:rPr>
                  <a:t>℃</a:t>
                </a:r>
              </a:p>
            </p:txBody>
          </p:sp>
        </mc:Choice>
        <mc:Fallback>
          <p:sp>
            <p:nvSpPr>
              <p:cNvPr id="19" name="正方形/長方形 18"/>
              <p:cNvSpPr>
                <a:spLocks noRot="1" noChangeAspect="1" noMove="1" noResize="1" noEditPoints="1" noAdjustHandles="1" noChangeArrowheads="1" noChangeShapeType="1" noTextEdit="1"/>
              </p:cNvSpPr>
              <p:nvPr/>
            </p:nvSpPr>
            <p:spPr>
              <a:xfrm>
                <a:off x="478338" y="4729304"/>
                <a:ext cx="10294125" cy="1815882"/>
              </a:xfrm>
              <a:prstGeom prst="rect">
                <a:avLst/>
              </a:prstGeom>
              <a:blipFill>
                <a:blip r:embed="rId3"/>
                <a:stretch>
                  <a:fillRect l="-1184" t="-5034" b="-8389"/>
                </a:stretch>
              </a:blipFill>
            </p:spPr>
            <p:txBody>
              <a:bodyPr/>
              <a:lstStyle/>
              <a:p>
                <a:r>
                  <a:rPr lang="ja-JP" altLang="en-US">
                    <a:noFill/>
                  </a:rPr>
                  <a:t> </a:t>
                </a:r>
              </a:p>
            </p:txBody>
          </p:sp>
        </mc:Fallback>
      </mc:AlternateContent>
      <p:pic>
        <p:nvPicPr>
          <p:cNvPr id="2" name="図 1"/>
          <p:cNvPicPr>
            <a:picLocks noChangeAspect="1"/>
          </p:cNvPicPr>
          <p:nvPr/>
        </p:nvPicPr>
        <p:blipFill>
          <a:blip r:embed="rId4"/>
          <a:stretch>
            <a:fillRect/>
          </a:stretch>
        </p:blipFill>
        <p:spPr>
          <a:xfrm>
            <a:off x="315863" y="917074"/>
            <a:ext cx="8828137" cy="1211623"/>
          </a:xfrm>
          <a:prstGeom prst="rect">
            <a:avLst/>
          </a:prstGeom>
        </p:spPr>
      </p:pic>
      <p:sp>
        <p:nvSpPr>
          <p:cNvPr id="3" name="スライド番号プレースホルダー 2"/>
          <p:cNvSpPr>
            <a:spLocks noGrp="1"/>
          </p:cNvSpPr>
          <p:nvPr>
            <p:ph type="sldNum" sz="quarter" idx="12"/>
          </p:nvPr>
        </p:nvSpPr>
        <p:spPr/>
        <p:txBody>
          <a:bodyPr/>
          <a:lstStyle/>
          <a:p>
            <a:fld id="{83A4A71D-13BE-49C6-940E-D5126EBDF953}" type="slidenum">
              <a:rPr kumimoji="1" lang="ja-JP" altLang="en-US" smtClean="0"/>
              <a:t>8</a:t>
            </a:fld>
            <a:endParaRPr kumimoji="1" lang="ja-JP" altLang="en-US"/>
          </a:p>
        </p:txBody>
      </p:sp>
    </p:spTree>
    <p:extLst>
      <p:ext uri="{BB962C8B-B14F-4D97-AF65-F5344CB8AC3E}">
        <p14:creationId xmlns:p14="http://schemas.microsoft.com/office/powerpoint/2010/main" val="245901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8395" y="4154"/>
            <a:ext cx="4511171" cy="584775"/>
          </a:xfrm>
          <a:prstGeom prst="rect">
            <a:avLst/>
          </a:prstGeom>
          <a:noFill/>
        </p:spPr>
        <p:txBody>
          <a:bodyPr wrap="none" rtlCol="0">
            <a:spAutoFit/>
          </a:bodyPr>
          <a:lstStyle/>
          <a:p>
            <a:r>
              <a:rPr lang="ja-JP" altLang="en-US" sz="3200" b="1" u="sng" dirty="0"/>
              <a:t>実験結果：定常発振制御</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15" y="712040"/>
            <a:ext cx="7648575" cy="4302916"/>
          </a:xfrm>
          <a:prstGeom prst="rect">
            <a:avLst/>
          </a:prstGeom>
        </p:spPr>
      </p:pic>
      <mc:AlternateContent xmlns:mc="http://schemas.openxmlformats.org/markup-compatibility/2006" xmlns:a14="http://schemas.microsoft.com/office/drawing/2010/main">
        <mc:Choice Requires="a14">
          <p:sp>
            <p:nvSpPr>
              <p:cNvPr id="6" name="テキスト ボックス 5"/>
              <p:cNvSpPr txBox="1"/>
              <p:nvPr/>
            </p:nvSpPr>
            <p:spPr>
              <a:xfrm>
                <a:off x="363125" y="5248744"/>
                <a:ext cx="8516956" cy="954107"/>
              </a:xfrm>
              <a:prstGeom prst="rect">
                <a:avLst/>
              </a:prstGeom>
              <a:noFill/>
            </p:spPr>
            <p:txBody>
              <a:bodyPr wrap="square" rtlCol="0">
                <a:spAutoFit/>
              </a:bodyPr>
              <a:lstStyle/>
              <a:p>
                <a14:m>
                  <m:oMath xmlns:m="http://schemas.openxmlformats.org/officeDocument/2006/math">
                    <m:r>
                      <a:rPr lang="en-US" altLang="ja-JP" sz="2800" i="1">
                        <a:latin typeface="Cambria Math" panose="02040503050406030204" pitchFamily="18" charset="0"/>
                        <a:ea typeface="Cambria Math" panose="02040503050406030204" pitchFamily="18" charset="0"/>
                      </a:rPr>
                      <m:t>𝑃𝑐</m:t>
                    </m:r>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1</m:t>
                        </m:r>
                      </m:e>
                      <m:sup>
                        <m:r>
                          <a:rPr lang="en-US" altLang="ja-JP" sz="2800" i="1">
                            <a:latin typeface="Cambria Math" panose="02040503050406030204" pitchFamily="18" charset="0"/>
                            <a:ea typeface="Cambria Math" panose="02040503050406030204" pitchFamily="18" charset="0"/>
                          </a:rPr>
                          <m:t>∗</m:t>
                        </m:r>
                      </m:sup>
                    </m:sSup>
                  </m:oMath>
                </a14:m>
                <a:r>
                  <a:rPr lang="ja-JP" altLang="en-US" sz="2800" dirty="0">
                    <a:latin typeface="Cambria Math" panose="02040503050406030204" pitchFamily="18" charset="0"/>
                  </a:rPr>
                  <a:t>が</a:t>
                </a:r>
                <a:r>
                  <a:rPr lang="en-US" altLang="ja-JP" sz="2800" dirty="0">
                    <a:latin typeface="Cambria Math" panose="02040503050406030204" pitchFamily="18" charset="0"/>
                    <a:ea typeface="Cambria Math" panose="02040503050406030204" pitchFamily="18" charset="0"/>
                  </a:rPr>
                  <a:t>500Pa </a:t>
                </a:r>
                <a:r>
                  <a:rPr lang="ja-JP" altLang="en-US" sz="2800" dirty="0">
                    <a:latin typeface="Cambria Math" panose="02040503050406030204" pitchFamily="18" charset="0"/>
                  </a:rPr>
                  <a:t>の際には</a:t>
                </a:r>
                <a:r>
                  <a:rPr lang="en-US" altLang="ja-JP" sz="2800" dirty="0">
                    <a:latin typeface="Cambria Math" panose="02040503050406030204" pitchFamily="18" charset="0"/>
                    <a:ea typeface="Cambria Math" panose="02040503050406030204" pitchFamily="18" charset="0"/>
                  </a:rPr>
                  <a:t>42Hz </a:t>
                </a:r>
                <a:r>
                  <a:rPr lang="ja-JP" altLang="en-US" sz="2800" dirty="0">
                    <a:latin typeface="Cambria Math" panose="02040503050406030204" pitchFamily="18" charset="0"/>
                  </a:rPr>
                  <a:t>程度，</a:t>
                </a:r>
                <a:r>
                  <a:rPr lang="en-US" altLang="ja-JP" sz="2800" dirty="0">
                    <a:latin typeface="Cambria Math" panose="02040503050406030204" pitchFamily="18" charset="0"/>
                    <a:ea typeface="Cambria Math" panose="02040503050406030204" pitchFamily="18" charset="0"/>
                  </a:rPr>
                  <a:t>1000Pa </a:t>
                </a:r>
                <a:r>
                  <a:rPr lang="ja-JP" altLang="en-US" sz="2800" dirty="0">
                    <a:latin typeface="Cambria Math" panose="02040503050406030204" pitchFamily="18" charset="0"/>
                  </a:rPr>
                  <a:t>では</a:t>
                </a:r>
                <a:r>
                  <a:rPr lang="en-US" altLang="ja-JP" sz="2800" dirty="0">
                    <a:latin typeface="Cambria Math" panose="02040503050406030204" pitchFamily="18" charset="0"/>
                    <a:ea typeface="Cambria Math" panose="02040503050406030204" pitchFamily="18" charset="0"/>
                  </a:rPr>
                  <a:t>45Hz </a:t>
                </a:r>
                <a:r>
                  <a:rPr lang="ja-JP" altLang="en-US" sz="2800" dirty="0">
                    <a:latin typeface="Cambria Math" panose="02040503050406030204" pitchFamily="18" charset="0"/>
                  </a:rPr>
                  <a:t>程度以上の周波数域において目標値に追従</a:t>
                </a:r>
                <a:endParaRPr kumimoji="1" lang="ja-JP" altLang="en-US" sz="2800" dirty="0">
                  <a:latin typeface="Cambria Math" panose="02040503050406030204" pitchFamily="18" charset="0"/>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63125" y="5248744"/>
                <a:ext cx="8516956" cy="954107"/>
              </a:xfrm>
              <a:prstGeom prst="rect">
                <a:avLst/>
              </a:prstGeom>
              <a:blipFill>
                <a:blip r:embed="rId4"/>
                <a:stretch>
                  <a:fillRect l="-1503" t="-8280" b="-14650"/>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p:txBody>
          <a:bodyPr/>
          <a:lstStyle/>
          <a:p>
            <a:fld id="{83A4A71D-13BE-49C6-940E-D5126EBDF953}" type="slidenum">
              <a:rPr kumimoji="1" lang="ja-JP" altLang="en-US" smtClean="0"/>
              <a:t>9</a:t>
            </a:fld>
            <a:endParaRPr kumimoji="1" lang="ja-JP" altLang="en-US"/>
          </a:p>
        </p:txBody>
      </p:sp>
      <p:sp>
        <p:nvSpPr>
          <p:cNvPr id="5" name="テキスト ボックス 4">
            <a:extLst>
              <a:ext uri="{FF2B5EF4-FFF2-40B4-BE49-F238E27FC236}">
                <a16:creationId xmlns:a16="http://schemas.microsoft.com/office/drawing/2014/main" id="{84F5B9F3-9E86-43AD-B79F-30A1384B93ED}"/>
              </a:ext>
            </a:extLst>
          </p:cNvPr>
          <p:cNvSpPr txBox="1"/>
          <p:nvPr/>
        </p:nvSpPr>
        <p:spPr>
          <a:xfrm>
            <a:off x="5759456" y="2296398"/>
            <a:ext cx="877035" cy="369332"/>
          </a:xfrm>
          <a:prstGeom prst="rect">
            <a:avLst/>
          </a:prstGeom>
          <a:noFill/>
        </p:spPr>
        <p:txBody>
          <a:bodyPr wrap="none" rtlCol="0">
            <a:spAutoFit/>
          </a:bodyPr>
          <a:lstStyle/>
          <a:p>
            <a:r>
              <a:rPr kumimoji="1" lang="en-US" altLang="ja-JP" dirty="0"/>
              <a:t>1000Pa</a:t>
            </a:r>
            <a:endParaRPr kumimoji="1" lang="ja-JP" altLang="en-US" dirty="0"/>
          </a:p>
        </p:txBody>
      </p:sp>
      <p:sp>
        <p:nvSpPr>
          <p:cNvPr id="9" name="テキスト ボックス 8">
            <a:extLst>
              <a:ext uri="{FF2B5EF4-FFF2-40B4-BE49-F238E27FC236}">
                <a16:creationId xmlns:a16="http://schemas.microsoft.com/office/drawing/2014/main" id="{F1B19E4E-A23E-49E0-A303-D8B8401A6A39}"/>
              </a:ext>
            </a:extLst>
          </p:cNvPr>
          <p:cNvSpPr txBox="1"/>
          <p:nvPr/>
        </p:nvSpPr>
        <p:spPr>
          <a:xfrm>
            <a:off x="5817966" y="3785060"/>
            <a:ext cx="760016" cy="369332"/>
          </a:xfrm>
          <a:prstGeom prst="rect">
            <a:avLst/>
          </a:prstGeom>
          <a:noFill/>
        </p:spPr>
        <p:txBody>
          <a:bodyPr wrap="none" rtlCol="0">
            <a:spAutoFit/>
          </a:bodyPr>
          <a:lstStyle/>
          <a:p>
            <a:r>
              <a:rPr kumimoji="1" lang="en-US" altLang="ja-JP" dirty="0"/>
              <a:t>500Pa</a:t>
            </a:r>
            <a:endParaRPr kumimoji="1" lang="ja-JP" altLang="en-US" dirty="0"/>
          </a:p>
        </p:txBody>
      </p:sp>
    </p:spTree>
    <p:extLst>
      <p:ext uri="{BB962C8B-B14F-4D97-AF65-F5344CB8AC3E}">
        <p14:creationId xmlns:p14="http://schemas.microsoft.com/office/powerpoint/2010/main" val="30101969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4235</TotalTime>
  <Words>2791</Words>
  <Application>Microsoft Office PowerPoint</Application>
  <PresentationFormat>画面に合わせる (4:3)</PresentationFormat>
  <Paragraphs>330</Paragraphs>
  <Slides>27</Slides>
  <Notes>13</Notes>
  <HiddenSlides>14</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27</vt:i4>
      </vt:variant>
    </vt:vector>
  </HeadingPairs>
  <TitlesOfParts>
    <vt:vector size="38" baseType="lpstr">
      <vt:lpstr>HaranoAjiMincho-Regular-Identity-H</vt:lpstr>
      <vt:lpstr>ＭＳ Ｐゴシック</vt:lpstr>
      <vt:lpstr>新細明體</vt:lpstr>
      <vt:lpstr>Arial</vt:lpstr>
      <vt:lpstr>Calibri</vt:lpstr>
      <vt:lpstr>Calibri Light</vt:lpstr>
      <vt:lpstr>Cambria</vt:lpstr>
      <vt:lpstr>Cambria Math</vt:lpstr>
      <vt:lpstr>Times New Roman</vt:lpstr>
      <vt:lpstr>Wingdings</vt:lpstr>
      <vt:lpstr>Office テーマ</vt:lpstr>
      <vt:lpstr>PowerPoint プレゼンテーション</vt:lpstr>
      <vt:lpstr>研究背景：熱音響システム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研究背景：熱音響システム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竹村 元気</dc:creator>
  <cp:lastModifiedBy>元気 竹村</cp:lastModifiedBy>
  <cp:revision>142</cp:revision>
  <dcterms:created xsi:type="dcterms:W3CDTF">2020-08-25T14:46:35Z</dcterms:created>
  <dcterms:modified xsi:type="dcterms:W3CDTF">2020-09-09T05:17:59Z</dcterms:modified>
</cp:coreProperties>
</file>