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
  </p:handoutMasterIdLst>
  <p:sldIdLst>
    <p:sldId id="256" r:id="rId2"/>
  </p:sldIdLst>
  <p:sldSz cx="30275213" cy="42803763"/>
  <p:notesSz cx="6805613" cy="9939338"/>
  <p:defaultTextStyle>
    <a:defPPr>
      <a:defRPr lang="ja-JP"/>
    </a:defPPr>
    <a:lvl1pPr marL="0" algn="l" defTabSz="913084" rtl="0" eaLnBrk="1" latinLnBrk="0" hangingPunct="1">
      <a:defRPr kumimoji="1" sz="1799" kern="1200">
        <a:solidFill>
          <a:schemeClr val="tx1"/>
        </a:solidFill>
        <a:latin typeface="+mn-lt"/>
        <a:ea typeface="+mn-ea"/>
        <a:cs typeface="+mn-cs"/>
      </a:defRPr>
    </a:lvl1pPr>
    <a:lvl2pPr marL="456535" algn="l" defTabSz="913084" rtl="0" eaLnBrk="1" latinLnBrk="0" hangingPunct="1">
      <a:defRPr kumimoji="1" sz="1799" kern="1200">
        <a:solidFill>
          <a:schemeClr val="tx1"/>
        </a:solidFill>
        <a:latin typeface="+mn-lt"/>
        <a:ea typeface="+mn-ea"/>
        <a:cs typeface="+mn-cs"/>
      </a:defRPr>
    </a:lvl2pPr>
    <a:lvl3pPr marL="913084" algn="l" defTabSz="913084" rtl="0" eaLnBrk="1" latinLnBrk="0" hangingPunct="1">
      <a:defRPr kumimoji="1" sz="1799" kern="1200">
        <a:solidFill>
          <a:schemeClr val="tx1"/>
        </a:solidFill>
        <a:latin typeface="+mn-lt"/>
        <a:ea typeface="+mn-ea"/>
        <a:cs typeface="+mn-cs"/>
      </a:defRPr>
    </a:lvl3pPr>
    <a:lvl4pPr marL="1369619" algn="l" defTabSz="913084" rtl="0" eaLnBrk="1" latinLnBrk="0" hangingPunct="1">
      <a:defRPr kumimoji="1" sz="1799" kern="1200">
        <a:solidFill>
          <a:schemeClr val="tx1"/>
        </a:solidFill>
        <a:latin typeface="+mn-lt"/>
        <a:ea typeface="+mn-ea"/>
        <a:cs typeface="+mn-cs"/>
      </a:defRPr>
    </a:lvl4pPr>
    <a:lvl5pPr marL="1826159" algn="l" defTabSz="913084" rtl="0" eaLnBrk="1" latinLnBrk="0" hangingPunct="1">
      <a:defRPr kumimoji="1" sz="1799" kern="1200">
        <a:solidFill>
          <a:schemeClr val="tx1"/>
        </a:solidFill>
        <a:latin typeface="+mn-lt"/>
        <a:ea typeface="+mn-ea"/>
        <a:cs typeface="+mn-cs"/>
      </a:defRPr>
    </a:lvl5pPr>
    <a:lvl6pPr marL="2282694" algn="l" defTabSz="913084" rtl="0" eaLnBrk="1" latinLnBrk="0" hangingPunct="1">
      <a:defRPr kumimoji="1" sz="1799" kern="1200">
        <a:solidFill>
          <a:schemeClr val="tx1"/>
        </a:solidFill>
        <a:latin typeface="+mn-lt"/>
        <a:ea typeface="+mn-ea"/>
        <a:cs typeface="+mn-cs"/>
      </a:defRPr>
    </a:lvl6pPr>
    <a:lvl7pPr marL="2739243" algn="l" defTabSz="913084" rtl="0" eaLnBrk="1" latinLnBrk="0" hangingPunct="1">
      <a:defRPr kumimoji="1" sz="1799" kern="1200">
        <a:solidFill>
          <a:schemeClr val="tx1"/>
        </a:solidFill>
        <a:latin typeface="+mn-lt"/>
        <a:ea typeface="+mn-ea"/>
        <a:cs typeface="+mn-cs"/>
      </a:defRPr>
    </a:lvl7pPr>
    <a:lvl8pPr marL="3195778" algn="l" defTabSz="913084" rtl="0" eaLnBrk="1" latinLnBrk="0" hangingPunct="1">
      <a:defRPr kumimoji="1" sz="1799" kern="1200">
        <a:solidFill>
          <a:schemeClr val="tx1"/>
        </a:solidFill>
        <a:latin typeface="+mn-lt"/>
        <a:ea typeface="+mn-ea"/>
        <a:cs typeface="+mn-cs"/>
      </a:defRPr>
    </a:lvl8pPr>
    <a:lvl9pPr marL="3652314" algn="l" defTabSz="913084" rtl="0" eaLnBrk="1" latinLnBrk="0" hangingPunct="1">
      <a:defRPr kumimoji="1" sz="1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143" autoAdjust="0"/>
    <p:restoredTop sz="96149" autoAdjust="0"/>
  </p:normalViewPr>
  <p:slideViewPr>
    <p:cSldViewPr snapToGrid="0">
      <p:cViewPr>
        <p:scale>
          <a:sx n="33" d="100"/>
          <a:sy n="33" d="100"/>
        </p:scale>
        <p:origin x="368" y="-548"/>
      </p:cViewPr>
      <p:guideLst>
        <p:guide orient="horz" pos="13482"/>
        <p:guide pos="9536"/>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33C24A90-0299-4829-971E-89941DF94CF3}" type="datetimeFigureOut">
              <a:rPr kumimoji="1" lang="ja-JP" altLang="en-US" smtClean="0"/>
              <a:t>2019/12/18</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90AD83AB-C1A8-4069-87C6-7D63EFF427A7}" type="slidenum">
              <a:rPr kumimoji="1" lang="ja-JP" altLang="en-US" smtClean="0"/>
              <a:t>‹#›</a:t>
            </a:fld>
            <a:endParaRPr kumimoji="1" lang="ja-JP" altLang="en-US"/>
          </a:p>
        </p:txBody>
      </p:sp>
    </p:spTree>
    <p:extLst>
      <p:ext uri="{BB962C8B-B14F-4D97-AF65-F5344CB8AC3E}">
        <p14:creationId xmlns:p14="http://schemas.microsoft.com/office/powerpoint/2010/main" val="14482651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ja-JP" altLang="en-US"/>
              <a:t>マスター タイトルの書式設定</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39972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229051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53738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03547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10194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226398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4" name="Content Placeholder 3"/>
          <p:cNvSpPr>
            <a:spLocks noGrp="1"/>
          </p:cNvSpPr>
          <p:nvPr>
            <p:ph sz="half" idx="2"/>
          </p:nvPr>
        </p:nvSpPr>
        <p:spPr>
          <a:xfrm>
            <a:off x="2085368" y="15635264"/>
            <a:ext cx="12807832"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6" name="Content Placeholder 5"/>
          <p:cNvSpPr>
            <a:spLocks noGrp="1"/>
          </p:cNvSpPr>
          <p:nvPr>
            <p:ph sz="quarter" idx="4"/>
          </p:nvPr>
        </p:nvSpPr>
        <p:spPr>
          <a:xfrm>
            <a:off x="15326828" y="15635264"/>
            <a:ext cx="12870909"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62865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21361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8587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281398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ja-JP" altLang="en-US"/>
              <a:t>図を追加</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E533B5-7DF6-4624-A184-A18BCA7BC2B8}" type="datetimeFigureOut">
              <a:rPr kumimoji="1" lang="ja-JP" altLang="en-US" smtClean="0"/>
              <a:pPr/>
              <a:t>2019/12/18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106076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A8E533B5-7DF6-4624-A184-A18BCA7BC2B8}" type="datetimeFigureOut">
              <a:rPr kumimoji="1" lang="ja-JP" altLang="en-US" smtClean="0"/>
              <a:pPr/>
              <a:t>2019/12/18</a:t>
            </a:fld>
            <a:endParaRPr kumimoji="1" lang="ja-JP" altLang="en-US"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1528056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027487" rtl="0" eaLnBrk="1" latinLnBrk="0" hangingPunct="1">
        <a:lnSpc>
          <a:spcPct val="90000"/>
        </a:lnSpc>
        <a:spcBef>
          <a:spcPct val="0"/>
        </a:spcBef>
        <a:buNone/>
        <a:defRPr kumimoji="1"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kumimoji="1"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kumimoji="1"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kumimoji="1"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9pPr>
    </p:bodyStyle>
    <p:otherStyle>
      <a:defPPr>
        <a:defRPr lang="en-US"/>
      </a:defPPr>
      <a:lvl1pPr marL="0" algn="l" defTabSz="3027487" rtl="0" eaLnBrk="1" latinLnBrk="0" hangingPunct="1">
        <a:defRPr kumimoji="1" sz="5960" kern="1200">
          <a:solidFill>
            <a:schemeClr val="tx1"/>
          </a:solidFill>
          <a:latin typeface="+mn-lt"/>
          <a:ea typeface="+mn-ea"/>
          <a:cs typeface="+mn-cs"/>
        </a:defRPr>
      </a:lvl1pPr>
      <a:lvl2pPr marL="1513743" algn="l" defTabSz="3027487" rtl="0" eaLnBrk="1" latinLnBrk="0" hangingPunct="1">
        <a:defRPr kumimoji="1" sz="5960" kern="1200">
          <a:solidFill>
            <a:schemeClr val="tx1"/>
          </a:solidFill>
          <a:latin typeface="+mn-lt"/>
          <a:ea typeface="+mn-ea"/>
          <a:cs typeface="+mn-cs"/>
        </a:defRPr>
      </a:lvl2pPr>
      <a:lvl3pPr marL="3027487" algn="l" defTabSz="3027487" rtl="0" eaLnBrk="1" latinLnBrk="0" hangingPunct="1">
        <a:defRPr kumimoji="1" sz="5960" kern="1200">
          <a:solidFill>
            <a:schemeClr val="tx1"/>
          </a:solidFill>
          <a:latin typeface="+mn-lt"/>
          <a:ea typeface="+mn-ea"/>
          <a:cs typeface="+mn-cs"/>
        </a:defRPr>
      </a:lvl3pPr>
      <a:lvl4pPr marL="4541230" algn="l" defTabSz="3027487" rtl="0" eaLnBrk="1" latinLnBrk="0" hangingPunct="1">
        <a:defRPr kumimoji="1" sz="5960" kern="1200">
          <a:solidFill>
            <a:schemeClr val="tx1"/>
          </a:solidFill>
          <a:latin typeface="+mn-lt"/>
          <a:ea typeface="+mn-ea"/>
          <a:cs typeface="+mn-cs"/>
        </a:defRPr>
      </a:lvl4pPr>
      <a:lvl5pPr marL="6054974" algn="l" defTabSz="3027487" rtl="0" eaLnBrk="1" latinLnBrk="0" hangingPunct="1">
        <a:defRPr kumimoji="1" sz="5960" kern="1200">
          <a:solidFill>
            <a:schemeClr val="tx1"/>
          </a:solidFill>
          <a:latin typeface="+mn-lt"/>
          <a:ea typeface="+mn-ea"/>
          <a:cs typeface="+mn-cs"/>
        </a:defRPr>
      </a:lvl5pPr>
      <a:lvl6pPr marL="7568717" algn="l" defTabSz="3027487" rtl="0" eaLnBrk="1" latinLnBrk="0" hangingPunct="1">
        <a:defRPr kumimoji="1" sz="5960" kern="1200">
          <a:solidFill>
            <a:schemeClr val="tx1"/>
          </a:solidFill>
          <a:latin typeface="+mn-lt"/>
          <a:ea typeface="+mn-ea"/>
          <a:cs typeface="+mn-cs"/>
        </a:defRPr>
      </a:lvl6pPr>
      <a:lvl7pPr marL="9082461" algn="l" defTabSz="3027487" rtl="0" eaLnBrk="1" latinLnBrk="0" hangingPunct="1">
        <a:defRPr kumimoji="1" sz="5960" kern="1200">
          <a:solidFill>
            <a:schemeClr val="tx1"/>
          </a:solidFill>
          <a:latin typeface="+mn-lt"/>
          <a:ea typeface="+mn-ea"/>
          <a:cs typeface="+mn-cs"/>
        </a:defRPr>
      </a:lvl7pPr>
      <a:lvl8pPr marL="10596204" algn="l" defTabSz="3027487" rtl="0" eaLnBrk="1" latinLnBrk="0" hangingPunct="1">
        <a:defRPr kumimoji="1" sz="5960" kern="1200">
          <a:solidFill>
            <a:schemeClr val="tx1"/>
          </a:solidFill>
          <a:latin typeface="+mn-lt"/>
          <a:ea typeface="+mn-ea"/>
          <a:cs typeface="+mn-cs"/>
        </a:defRPr>
      </a:lvl8pPr>
      <a:lvl9pPr marL="12109948" algn="l" defTabSz="3027487" rtl="0" eaLnBrk="1" latinLnBrk="0" hangingPunct="1">
        <a:defRPr kumimoji="1"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068998" y="780138"/>
            <a:ext cx="26137215" cy="2308324"/>
          </a:xfrm>
          <a:prstGeom prst="rect">
            <a:avLst/>
          </a:prstGeom>
          <a:noFill/>
        </p:spPr>
        <p:txBody>
          <a:bodyPr wrap="square" rtlCol="0">
            <a:spAutoFit/>
          </a:bodyPr>
          <a:lstStyle/>
          <a:p>
            <a:pPr algn="ctr"/>
            <a:r>
              <a:rPr lang="en-US" altLang="ja-JP" sz="7200" b="1" dirty="0"/>
              <a:t>15</a:t>
            </a:r>
            <a:r>
              <a:rPr lang="ja-JP" altLang="en-US" sz="7200" b="1" dirty="0"/>
              <a:t>　ボイスコイルアクチュエータを用いた電力フィードバック熱音響発電機の製作と制御</a:t>
            </a:r>
            <a:endParaRPr lang="ja-JP" altLang="en-US" sz="7200" b="1"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6" name="テキスト ボックス 5"/>
          <p:cNvSpPr txBox="1"/>
          <p:nvPr/>
        </p:nvSpPr>
        <p:spPr>
          <a:xfrm>
            <a:off x="3117033" y="3273960"/>
            <a:ext cx="27613268" cy="1015663"/>
          </a:xfrm>
          <a:prstGeom prst="rect">
            <a:avLst/>
          </a:prstGeom>
          <a:noFill/>
        </p:spPr>
        <p:txBody>
          <a:bodyPr wrap="square" rtlCol="0">
            <a:spAutoFit/>
          </a:bodyPr>
          <a:lstStyle/>
          <a:p>
            <a:r>
              <a:rPr lang="ja-JP" altLang="en-US" sz="6000" dirty="0">
                <a:latin typeface="Times New Roman" panose="02020603050405020304" pitchFamily="18" charset="0"/>
                <a:ea typeface="ＭＳ ゴシック" panose="020B0609070205080204" pitchFamily="49" charset="-128"/>
                <a:cs typeface="Times New Roman" panose="02020603050405020304" pitchFamily="18" charset="0"/>
              </a:rPr>
              <a:t>学籍番号</a:t>
            </a:r>
            <a:r>
              <a:rPr lang="en-US" altLang="ja-JP" sz="6000" dirty="0">
                <a:latin typeface="Times New Roman" panose="02020603050405020304" pitchFamily="18" charset="0"/>
                <a:ea typeface="ＭＳ ゴシック" panose="020B0609070205080204" pitchFamily="49" charset="-128"/>
                <a:cs typeface="Times New Roman" panose="02020603050405020304" pitchFamily="18" charset="0"/>
              </a:rPr>
              <a:t>:17105088</a:t>
            </a:r>
            <a:r>
              <a:rPr lang="ja-JP" altLang="en-US" sz="6000" dirty="0">
                <a:latin typeface="Times New Roman" panose="02020603050405020304" pitchFamily="18" charset="0"/>
                <a:ea typeface="ＭＳ ゴシック" panose="020B0609070205080204" pitchFamily="49" charset="-128"/>
                <a:cs typeface="Times New Roman" panose="02020603050405020304" pitchFamily="18" charset="0"/>
              </a:rPr>
              <a:t>　　　氏名</a:t>
            </a:r>
            <a:r>
              <a:rPr lang="en-US" altLang="ja-JP" sz="600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6000" dirty="0">
                <a:latin typeface="Times New Roman" panose="02020603050405020304" pitchFamily="18" charset="0"/>
                <a:ea typeface="ＭＳ ゴシック" panose="020B0609070205080204" pitchFamily="49" charset="-128"/>
                <a:cs typeface="Times New Roman" panose="02020603050405020304" pitchFamily="18" charset="0"/>
              </a:rPr>
              <a:t>竹岡響　　　指導教員</a:t>
            </a:r>
            <a:r>
              <a:rPr lang="en-US" altLang="ja-JP" sz="600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6000" dirty="0">
                <a:latin typeface="Times New Roman" panose="02020603050405020304" pitchFamily="18" charset="0"/>
                <a:ea typeface="ＭＳ ゴシック" panose="020B0609070205080204" pitchFamily="49" charset="-128"/>
                <a:cs typeface="Times New Roman" panose="02020603050405020304" pitchFamily="18" charset="0"/>
              </a:rPr>
              <a:t>小林泰秀 准教授</a:t>
            </a:r>
          </a:p>
        </p:txBody>
      </p:sp>
      <p:sp>
        <p:nvSpPr>
          <p:cNvPr id="2" name="正方形/長方形 1"/>
          <p:cNvSpPr/>
          <p:nvPr/>
        </p:nvSpPr>
        <p:spPr>
          <a:xfrm>
            <a:off x="802038" y="5324597"/>
            <a:ext cx="13807722" cy="23558294"/>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3" name="テキスト ボックス 2"/>
          <p:cNvSpPr txBox="1"/>
          <p:nvPr/>
        </p:nvSpPr>
        <p:spPr>
          <a:xfrm>
            <a:off x="1518292" y="4759090"/>
            <a:ext cx="5520864"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ＭＳ ゴシック" panose="020B0609070205080204" pitchFamily="49" charset="-128"/>
                <a:ea typeface="ＭＳ ゴシック" panose="020B0609070205080204" pitchFamily="49" charset="-128"/>
                <a:cs typeface="Times New Roman" panose="02020603050405020304" pitchFamily="18" charset="0"/>
              </a:rPr>
              <a:t>研究背景・目的</a:t>
            </a:r>
          </a:p>
        </p:txBody>
      </p:sp>
      <p:sp>
        <p:nvSpPr>
          <p:cNvPr id="8" name="テキスト ボックス 7"/>
          <p:cNvSpPr txBox="1"/>
          <p:nvPr/>
        </p:nvSpPr>
        <p:spPr>
          <a:xfrm>
            <a:off x="1283724" y="7581654"/>
            <a:ext cx="5421876" cy="2062103"/>
          </a:xfrm>
          <a:prstGeom prst="rect">
            <a:avLst/>
          </a:prstGeom>
          <a:noFill/>
        </p:spPr>
        <p:txBody>
          <a:bodyPr wrap="square" rtlCol="0">
            <a:spAutoFit/>
          </a:bodyPr>
          <a:lstStyle/>
          <a:p>
            <a:r>
              <a:rPr lang="ja-JP" altLang="en-US" sz="320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熱音響自励発振</a:t>
            </a:r>
            <a:endParaRPr lang="en-US" altLang="ja-JP" sz="320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200" b="1" dirty="0">
                <a:latin typeface="Times New Roman" panose="02020603050405020304" pitchFamily="18" charset="0"/>
                <a:ea typeface="ＭＳ ゴシック" panose="020B0609070205080204" pitchFamily="49" charset="-128"/>
                <a:cs typeface="Times New Roman" panose="02020603050405020304" pitchFamily="18" charset="0"/>
              </a:rPr>
              <a:t>管内に設置されたスタックに温度勾配を与えることで、音波を発生し高温側へ増幅</a:t>
            </a:r>
            <a:endParaRPr lang="en-US" altLang="ja-JP" sz="32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7" name="テキスト ボックス 6"/>
          <p:cNvSpPr txBox="1"/>
          <p:nvPr/>
        </p:nvSpPr>
        <p:spPr>
          <a:xfrm>
            <a:off x="1283725" y="5933512"/>
            <a:ext cx="5098444" cy="1569660"/>
          </a:xfrm>
          <a:prstGeom prst="rect">
            <a:avLst/>
          </a:prstGeom>
          <a:noFill/>
        </p:spPr>
        <p:txBody>
          <a:bodyPr wrap="square" rtlCol="0">
            <a:spAutoFit/>
          </a:bodyPr>
          <a:lstStyle/>
          <a:p>
            <a:r>
              <a:rPr lang="ja-JP" altLang="en-US" sz="320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熱音響現象 </a:t>
            </a:r>
            <a:endParaRPr lang="en-US" altLang="ja-JP" sz="3200" b="1"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200" b="1" dirty="0">
                <a:latin typeface="Times New Roman" panose="02020603050405020304" pitchFamily="18" charset="0"/>
                <a:ea typeface="ＭＳ ゴシック" panose="020B0609070205080204" pitchFamily="49" charset="-128"/>
                <a:cs typeface="Times New Roman" panose="02020603050405020304" pitchFamily="18" charset="0"/>
              </a:rPr>
              <a:t>熱と音波の相互エネルギー変換</a:t>
            </a:r>
            <a:endParaRPr lang="en-US" altLang="ja-JP" sz="32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9" name="テキスト ボックス 8"/>
          <p:cNvSpPr txBox="1"/>
          <p:nvPr/>
        </p:nvSpPr>
        <p:spPr>
          <a:xfrm>
            <a:off x="8242527" y="6394926"/>
            <a:ext cx="5901768" cy="3046988"/>
          </a:xfrm>
          <a:prstGeom prst="rect">
            <a:avLst/>
          </a:prstGeom>
          <a:noFill/>
          <a:ln>
            <a:noFill/>
          </a:ln>
        </p:spPr>
        <p:txBody>
          <a:bodyPr wrap="square" rtlCol="0">
            <a:spAutoFit/>
          </a:bodyPr>
          <a:lstStyle/>
          <a:p>
            <a:r>
              <a:rPr lang="ja-JP" altLang="en-US" sz="3200" b="1" dirty="0">
                <a:latin typeface="Times New Roman" panose="02020603050405020304" pitchFamily="18" charset="0"/>
                <a:ea typeface="ＭＳ ゴシック" panose="020B0609070205080204" pitchFamily="49" charset="-128"/>
                <a:cs typeface="Times New Roman" panose="02020603050405020304" pitchFamily="18" charset="0"/>
              </a:rPr>
              <a:t>発生、増幅した音波をリニアモータに入力することで発電</a:t>
            </a:r>
          </a:p>
          <a:p>
            <a:endParaRPr lang="en-US" altLang="ja-JP" sz="3200" b="1"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200" b="1" dirty="0">
                <a:latin typeface="+mn-ea"/>
                <a:cs typeface="Times New Roman" panose="02020603050405020304" pitchFamily="18" charset="0"/>
              </a:rPr>
              <a:t>廃熱等の熱源の温度変化により発電効率が変動</a:t>
            </a:r>
            <a:endParaRPr lang="en-US" altLang="ja-JP" sz="3200" b="1" dirty="0">
              <a:latin typeface="+mn-ea"/>
              <a:cs typeface="Times New Roman" panose="02020603050405020304" pitchFamily="18" charset="0"/>
            </a:endParaRPr>
          </a:p>
          <a:p>
            <a:endParaRPr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8" name="正方形/長方形 27"/>
          <p:cNvSpPr/>
          <p:nvPr/>
        </p:nvSpPr>
        <p:spPr>
          <a:xfrm>
            <a:off x="15589583" y="35323913"/>
            <a:ext cx="13858681" cy="1867062"/>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15958505" y="34781064"/>
            <a:ext cx="2478257" cy="830997"/>
          </a:xfrm>
          <a:prstGeom prst="rect">
            <a:avLst/>
          </a:prstGeom>
          <a:solidFill>
            <a:schemeClr val="bg1"/>
          </a:solidFill>
          <a:ln w="22225">
            <a:solidFill>
              <a:schemeClr val="tx1"/>
            </a:solidFill>
          </a:ln>
        </p:spPr>
        <p:txBody>
          <a:bodyPr wrap="square" rtlCol="0">
            <a:spAutoFit/>
          </a:bodyPr>
          <a:lstStyle/>
          <a:p>
            <a:pPr algn="ctr"/>
            <a:r>
              <a:rPr lang="ja-JP" altLang="en-US" sz="4800" b="1" dirty="0">
                <a:latin typeface="ＭＳ ゴシック" panose="020B0609070205080204" pitchFamily="49" charset="-128"/>
                <a:ea typeface="ＭＳ ゴシック" panose="020B0609070205080204" pitchFamily="49" charset="-128"/>
                <a:cs typeface="Times New Roman" panose="02020603050405020304" pitchFamily="18" charset="0"/>
              </a:rPr>
              <a:t>まとめ</a:t>
            </a:r>
            <a:endParaRPr lang="en-US" altLang="ja-JP" sz="4800" b="1"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97" name="下矢印 96"/>
          <p:cNvSpPr/>
          <p:nvPr/>
        </p:nvSpPr>
        <p:spPr>
          <a:xfrm rot="16200000">
            <a:off x="6822233" y="6917219"/>
            <a:ext cx="1013568" cy="1246834"/>
          </a:xfrm>
          <a:prstGeom prst="downArrow">
            <a:avLst>
              <a:gd name="adj1" fmla="val 43971"/>
              <a:gd name="adj2" fmla="val 49025"/>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766" dirty="0">
              <a:latin typeface="Times New Roman" panose="02020603050405020304" pitchFamily="18" charset="0"/>
              <a:cs typeface="Times New Roman" panose="02020603050405020304" pitchFamily="18" charset="0"/>
            </a:endParaRPr>
          </a:p>
        </p:txBody>
      </p:sp>
      <p:sp>
        <p:nvSpPr>
          <p:cNvPr id="11" name="テキスト ボックス 10"/>
          <p:cNvSpPr txBox="1"/>
          <p:nvPr/>
        </p:nvSpPr>
        <p:spPr>
          <a:xfrm>
            <a:off x="8225276" y="5933716"/>
            <a:ext cx="2646878" cy="584775"/>
          </a:xfrm>
          <a:prstGeom prst="rect">
            <a:avLst/>
          </a:prstGeom>
          <a:noFill/>
          <a:ln>
            <a:noFill/>
          </a:ln>
        </p:spPr>
        <p:txBody>
          <a:bodyPr wrap="none" rtlCol="0">
            <a:spAutoFit/>
          </a:bodyPr>
          <a:lstStyle/>
          <a:p>
            <a:r>
              <a:rPr lang="ja-JP" altLang="en-US" sz="320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熱音響発電機</a:t>
            </a:r>
            <a:endParaRPr lang="en-US" altLang="ja-JP" sz="320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98" name="正方形/長方形 97"/>
          <p:cNvSpPr/>
          <p:nvPr/>
        </p:nvSpPr>
        <p:spPr>
          <a:xfrm>
            <a:off x="826949" y="29765630"/>
            <a:ext cx="13813500" cy="12221366"/>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99" name="テキスト ボックス 98"/>
          <p:cNvSpPr txBox="1"/>
          <p:nvPr/>
        </p:nvSpPr>
        <p:spPr>
          <a:xfrm>
            <a:off x="1009511" y="29188973"/>
            <a:ext cx="9057837"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ＭＳ ゴシック" panose="020B0609070205080204" pitchFamily="49" charset="-128"/>
                <a:ea typeface="ＭＳ ゴシック" panose="020B0609070205080204" pitchFamily="49" charset="-128"/>
                <a:cs typeface="Times New Roman" panose="02020603050405020304" pitchFamily="18" charset="0"/>
              </a:rPr>
              <a:t>リニアモータ支持部の設計</a:t>
            </a:r>
          </a:p>
        </p:txBody>
      </p:sp>
      <p:sp>
        <p:nvSpPr>
          <p:cNvPr id="103" name="正方形/長方形 102"/>
          <p:cNvSpPr/>
          <p:nvPr/>
        </p:nvSpPr>
        <p:spPr>
          <a:xfrm>
            <a:off x="15584167" y="16438200"/>
            <a:ext cx="13858681" cy="18021307"/>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113" name="テキスト ボックス 112"/>
          <p:cNvSpPr txBox="1"/>
          <p:nvPr/>
        </p:nvSpPr>
        <p:spPr>
          <a:xfrm>
            <a:off x="16141342" y="35575073"/>
            <a:ext cx="13431176" cy="1569660"/>
          </a:xfrm>
          <a:prstGeom prst="rect">
            <a:avLst/>
          </a:prstGeom>
          <a:noFill/>
        </p:spPr>
        <p:txBody>
          <a:bodyPr wrap="square" rtlCol="0">
            <a:spAutoFit/>
          </a:bodyPr>
          <a:lstStyle/>
          <a:p>
            <a:pPr marL="757108" indent="-757108">
              <a:buFont typeface="Wingdings" panose="05000000000000000000" pitchFamily="2" charset="2"/>
              <a:buChar char="l"/>
            </a:pPr>
            <a:r>
              <a:rPr lang="ja-JP" altLang="en-US" sz="3200" b="1" dirty="0">
                <a:latin typeface="Times New Roman" panose="02020603050405020304" pitchFamily="18" charset="0"/>
                <a:ea typeface="ＭＳ ゴシック" panose="020B0609070205080204" pitchFamily="49" charset="-128"/>
                <a:cs typeface="Times New Roman" panose="02020603050405020304" pitchFamily="18" charset="0"/>
              </a:rPr>
              <a:t>リニアモータを一体型で支持する構造の設計</a:t>
            </a:r>
            <a:endParaRPr lang="en-US" altLang="ja-JP" sz="3200" b="1" dirty="0">
              <a:latin typeface="Times New Roman" panose="02020603050405020304" pitchFamily="18" charset="0"/>
              <a:ea typeface="ＭＳ ゴシック" panose="020B0609070205080204" pitchFamily="49" charset="-128"/>
              <a:cs typeface="Times New Roman" panose="02020603050405020304" pitchFamily="18" charset="0"/>
            </a:endParaRPr>
          </a:p>
          <a:p>
            <a:pPr marL="757108" indent="-757108">
              <a:buFont typeface="Wingdings" panose="05000000000000000000" pitchFamily="2" charset="2"/>
              <a:buChar char="l"/>
            </a:pPr>
            <a:r>
              <a:rPr lang="ja-JP" altLang="en-US" sz="3200" b="1" dirty="0">
                <a:latin typeface="Times New Roman" panose="02020603050405020304" pitchFamily="18" charset="0"/>
                <a:ea typeface="ＭＳ ゴシック" panose="020B0609070205080204" pitchFamily="49" charset="-128"/>
                <a:cs typeface="Times New Roman" panose="02020603050405020304" pitchFamily="18" charset="0"/>
              </a:rPr>
              <a:t>リニアモータを垂直に配置する構造の設計</a:t>
            </a:r>
            <a:endParaRPr lang="en-US" altLang="ja-JP" sz="3200" b="1" dirty="0">
              <a:latin typeface="Times New Roman" panose="02020603050405020304" pitchFamily="18" charset="0"/>
              <a:ea typeface="ＭＳ ゴシック" panose="020B0609070205080204" pitchFamily="49" charset="-128"/>
              <a:cs typeface="Times New Roman" panose="02020603050405020304" pitchFamily="18" charset="0"/>
            </a:endParaRPr>
          </a:p>
          <a:p>
            <a:pPr marL="757108" indent="-757108">
              <a:buFont typeface="Wingdings" panose="05000000000000000000" pitchFamily="2" charset="2"/>
              <a:buChar char="l"/>
            </a:pPr>
            <a:r>
              <a:rPr lang="ja-JP" altLang="en-US" sz="3200" b="1" dirty="0">
                <a:latin typeface="Times New Roman" panose="02020603050405020304" pitchFamily="18" charset="0"/>
                <a:ea typeface="ＭＳ ゴシック" panose="020B0609070205080204" pitchFamily="49" charset="-128"/>
                <a:cs typeface="Times New Roman" panose="02020603050405020304" pitchFamily="18" charset="0"/>
              </a:rPr>
              <a:t>構成部品の選定</a:t>
            </a:r>
            <a:endParaRPr lang="en-US" altLang="ja-JP" sz="32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1" name="正方形/長方形 110"/>
          <p:cNvSpPr/>
          <p:nvPr/>
        </p:nvSpPr>
        <p:spPr>
          <a:xfrm>
            <a:off x="15589583" y="37921273"/>
            <a:ext cx="13858681" cy="1398774"/>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116" name="テキスト ボックス 115"/>
          <p:cNvSpPr txBox="1"/>
          <p:nvPr/>
        </p:nvSpPr>
        <p:spPr>
          <a:xfrm>
            <a:off x="15958505" y="37416775"/>
            <a:ext cx="4126543" cy="830997"/>
          </a:xfrm>
          <a:prstGeom prst="rect">
            <a:avLst/>
          </a:prstGeom>
          <a:solidFill>
            <a:schemeClr val="bg1"/>
          </a:solidFill>
          <a:ln w="22225">
            <a:solidFill>
              <a:schemeClr val="tx1"/>
            </a:solidFill>
          </a:ln>
        </p:spPr>
        <p:txBody>
          <a:bodyPr wrap="square" rtlCol="0">
            <a:spAutoFit/>
          </a:bodyPr>
          <a:lstStyle/>
          <a:p>
            <a:pPr algn="ctr"/>
            <a:r>
              <a:rPr lang="ja-JP" altLang="en-US" sz="4800" b="1" dirty="0">
                <a:latin typeface="ＭＳ ゴシック" panose="020B0609070205080204" pitchFamily="49" charset="-128"/>
                <a:ea typeface="ＭＳ ゴシック" panose="020B0609070205080204" pitchFamily="49" charset="-128"/>
                <a:cs typeface="Times New Roman" panose="02020603050405020304" pitchFamily="18" charset="0"/>
              </a:rPr>
              <a:t>今後の予定</a:t>
            </a:r>
            <a:endParaRPr lang="en-US" altLang="ja-JP" sz="4800" b="1"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5" name="テキスト ボックス 124"/>
          <p:cNvSpPr txBox="1"/>
          <p:nvPr/>
        </p:nvSpPr>
        <p:spPr>
          <a:xfrm>
            <a:off x="16141342" y="38242829"/>
            <a:ext cx="12944360" cy="1077218"/>
          </a:xfrm>
          <a:prstGeom prst="rect">
            <a:avLst/>
          </a:prstGeom>
          <a:noFill/>
        </p:spPr>
        <p:txBody>
          <a:bodyPr wrap="square" rtlCol="0">
            <a:spAutoFit/>
          </a:bodyPr>
          <a:lstStyle/>
          <a:p>
            <a:pPr marL="457200" indent="-457200">
              <a:buFont typeface="Wingdings" panose="05000000000000000000" pitchFamily="2" charset="2"/>
              <a:buChar char="l"/>
            </a:pPr>
            <a:r>
              <a:rPr lang="ja-JP" altLang="en-US" sz="3200" b="1" dirty="0">
                <a:latin typeface="Times New Roman" panose="02020603050405020304" pitchFamily="18" charset="0"/>
                <a:ea typeface="ＭＳ ゴシック" panose="020B0609070205080204" pitchFamily="49" charset="-128"/>
                <a:cs typeface="Times New Roman" panose="02020603050405020304" pitchFamily="18" charset="0"/>
              </a:rPr>
              <a:t>部品の発注</a:t>
            </a:r>
            <a:endParaRPr lang="en-US" altLang="ja-JP" sz="3200" b="1" dirty="0">
              <a:latin typeface="Times New Roman" panose="02020603050405020304" pitchFamily="18" charset="0"/>
              <a:ea typeface="ＭＳ ゴシック" panose="020B0609070205080204" pitchFamily="49" charset="-128"/>
              <a:cs typeface="Times New Roman" panose="02020603050405020304" pitchFamily="18" charset="0"/>
            </a:endParaRPr>
          </a:p>
          <a:p>
            <a:pPr marL="457200" indent="-457200">
              <a:buFont typeface="Wingdings" panose="05000000000000000000" pitchFamily="2" charset="2"/>
              <a:buChar char="l"/>
            </a:pPr>
            <a:r>
              <a:rPr lang="ja-JP" altLang="en-US" sz="3200" b="1" dirty="0">
                <a:latin typeface="Times New Roman" panose="02020603050405020304" pitchFamily="18" charset="0"/>
                <a:ea typeface="ＭＳ ゴシック" panose="020B0609070205080204" pitchFamily="49" charset="-128"/>
                <a:cs typeface="Times New Roman" panose="02020603050405020304" pitchFamily="18" charset="0"/>
              </a:rPr>
              <a:t>装置を製作し、再現性の向上を確認</a:t>
            </a:r>
            <a:endParaRPr lang="en-US" altLang="ja-JP" sz="32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6" name="テキスト ボックス 125"/>
          <p:cNvSpPr txBox="1"/>
          <p:nvPr/>
        </p:nvSpPr>
        <p:spPr>
          <a:xfrm>
            <a:off x="15813036" y="16043682"/>
            <a:ext cx="8452655"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ＭＳ ゴシック" panose="020B0609070205080204" pitchFamily="49" charset="-128"/>
                <a:ea typeface="ＭＳ ゴシック" panose="020B0609070205080204" pitchFamily="49" charset="-128"/>
                <a:cs typeface="Times New Roman" panose="02020603050405020304" pitchFamily="18" charset="0"/>
              </a:rPr>
              <a:t>可動部の固有振動数の推定</a:t>
            </a:r>
          </a:p>
        </p:txBody>
      </p:sp>
      <p:grpSp>
        <p:nvGrpSpPr>
          <p:cNvPr id="30" name="図形グループ 29"/>
          <p:cNvGrpSpPr/>
          <p:nvPr/>
        </p:nvGrpSpPr>
        <p:grpSpPr>
          <a:xfrm>
            <a:off x="1346996" y="12985973"/>
            <a:ext cx="13062071" cy="3523430"/>
            <a:chOff x="1189888" y="13433176"/>
            <a:chExt cx="13150627" cy="3523430"/>
          </a:xfrm>
        </p:grpSpPr>
        <p:grpSp>
          <p:nvGrpSpPr>
            <p:cNvPr id="142" name="グループ化 118"/>
            <p:cNvGrpSpPr/>
            <p:nvPr/>
          </p:nvGrpSpPr>
          <p:grpSpPr>
            <a:xfrm>
              <a:off x="1189888" y="13498826"/>
              <a:ext cx="5756716" cy="2845451"/>
              <a:chOff x="1573642" y="1628800"/>
              <a:chExt cx="8044138" cy="2709720"/>
            </a:xfrm>
          </p:grpSpPr>
          <p:sp>
            <p:nvSpPr>
              <p:cNvPr id="143" name="角丸四角形 142"/>
              <p:cNvSpPr/>
              <p:nvPr/>
            </p:nvSpPr>
            <p:spPr>
              <a:xfrm>
                <a:off x="2100552" y="1949947"/>
                <a:ext cx="4992556" cy="169606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角丸四角形 143"/>
              <p:cNvSpPr/>
              <p:nvPr/>
            </p:nvSpPr>
            <p:spPr>
              <a:xfrm>
                <a:off x="1573642" y="1628800"/>
                <a:ext cx="6094702" cy="244827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5" name="直線コネクタ 144"/>
              <p:cNvCxnSpPr>
                <a:cxnSpLocks/>
              </p:cNvCxnSpPr>
              <p:nvPr/>
            </p:nvCxnSpPr>
            <p:spPr>
              <a:xfrm>
                <a:off x="7668344" y="3644131"/>
                <a:ext cx="315042" cy="18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a:cxnSpLocks/>
              </p:cNvCxnSpPr>
              <p:nvPr/>
            </p:nvCxnSpPr>
            <p:spPr>
              <a:xfrm>
                <a:off x="7037013" y="4067961"/>
                <a:ext cx="946371"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正方形/長方形 146"/>
              <p:cNvSpPr/>
              <p:nvPr/>
            </p:nvSpPr>
            <p:spPr>
              <a:xfrm>
                <a:off x="7037013" y="3659344"/>
                <a:ext cx="996736" cy="3973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8" name="正方形/長方形 147"/>
              <p:cNvSpPr/>
              <p:nvPr/>
            </p:nvSpPr>
            <p:spPr>
              <a:xfrm>
                <a:off x="7983383" y="3319328"/>
                <a:ext cx="1634397" cy="1019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Times New Roman" panose="02020603050405020304" pitchFamily="18" charset="0"/>
                    <a:cs typeface="Times New Roman" panose="02020603050405020304" pitchFamily="18" charset="0"/>
                  </a:rPr>
                  <a:t>リニアモータ</a:t>
                </a:r>
                <a:endParaRPr lang="en-US" altLang="ja-JP" sz="2400" dirty="0">
                  <a:solidFill>
                    <a:schemeClr val="tx1"/>
                  </a:solidFill>
                  <a:latin typeface="Times New Roman" panose="02020603050405020304" pitchFamily="18" charset="0"/>
                  <a:cs typeface="Times New Roman" panose="02020603050405020304" pitchFamily="18" charset="0"/>
                </a:endParaRPr>
              </a:p>
            </p:txBody>
          </p:sp>
          <p:sp>
            <p:nvSpPr>
              <p:cNvPr id="150" name="テキスト ボックス 149"/>
              <p:cNvSpPr txBox="1"/>
              <p:nvPr/>
            </p:nvSpPr>
            <p:spPr>
              <a:xfrm>
                <a:off x="2945378" y="2547708"/>
                <a:ext cx="3562351" cy="439643"/>
              </a:xfrm>
              <a:prstGeom prst="rect">
                <a:avLst/>
              </a:prstGeom>
              <a:noFill/>
            </p:spPr>
            <p:txBody>
              <a:bodyPr wrap="square" rtlCol="0">
                <a:spAutoFit/>
              </a:bodyPr>
              <a:lstStyle/>
              <a:p>
                <a:pPr algn="ctr"/>
                <a:r>
                  <a:rPr kumimoji="1" lang="ja-JP" altLang="en-US" sz="2400" b="1" dirty="0">
                    <a:latin typeface="Times New Roman" panose="02020603050405020304" pitchFamily="18" charset="0"/>
                    <a:cs typeface="Times New Roman" panose="02020603050405020304" pitchFamily="18" charset="0"/>
                  </a:rPr>
                  <a:t>音響パワー</a:t>
                </a:r>
              </a:p>
            </p:txBody>
          </p:sp>
          <p:sp>
            <p:nvSpPr>
              <p:cNvPr id="151" name="U ターン矢印 150"/>
              <p:cNvSpPr/>
              <p:nvPr/>
            </p:nvSpPr>
            <p:spPr>
              <a:xfrm flipH="1">
                <a:off x="2564644" y="2381788"/>
                <a:ext cx="4251693" cy="930005"/>
              </a:xfrm>
              <a:prstGeom prst="uturnArrow">
                <a:avLst>
                  <a:gd name="adj1" fmla="val 10325"/>
                  <a:gd name="adj2" fmla="val 13260"/>
                  <a:gd name="adj3" fmla="val 14728"/>
                  <a:gd name="adj4" fmla="val 43750"/>
                  <a:gd name="adj5" fmla="val 10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cxnSp>
          <p:nvCxnSpPr>
            <p:cNvPr id="152" name="直線矢印コネクタ 151"/>
            <p:cNvCxnSpPr/>
            <p:nvPr/>
          </p:nvCxnSpPr>
          <p:spPr>
            <a:xfrm>
              <a:off x="7354699" y="15214377"/>
              <a:ext cx="1196236" cy="0"/>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3" name="テキスト ボックス 152"/>
            <p:cNvSpPr txBox="1"/>
            <p:nvPr/>
          </p:nvSpPr>
          <p:spPr>
            <a:xfrm>
              <a:off x="6400043" y="13743637"/>
              <a:ext cx="2251673" cy="1077218"/>
            </a:xfrm>
            <a:prstGeom prst="rect">
              <a:avLst/>
            </a:prstGeom>
            <a:noFill/>
          </p:spPr>
          <p:txBody>
            <a:bodyPr wrap="none" rtlCol="0">
              <a:spAutoFit/>
            </a:bodyPr>
            <a:lstStyle/>
            <a:p>
              <a:pPr algn="ctr"/>
              <a:r>
                <a:rPr kumimoji="1" lang="ja-JP" altLang="en-US" sz="3200" b="1" dirty="0">
                  <a:latin typeface="+mn-ea"/>
                  <a:cs typeface="MS Gothic" charset="-128"/>
                </a:rPr>
                <a:t>熱源の温度</a:t>
              </a:r>
              <a:endParaRPr kumimoji="1" lang="en-US" altLang="ja-JP" sz="3200" b="1" dirty="0">
                <a:latin typeface="+mn-ea"/>
                <a:cs typeface="MS Gothic" charset="-128"/>
              </a:endParaRPr>
            </a:p>
            <a:p>
              <a:pPr algn="ctr"/>
              <a:r>
                <a:rPr kumimoji="1" lang="ja-JP" altLang="en-US" sz="3200" b="1" dirty="0">
                  <a:latin typeface="+mn-ea"/>
                  <a:cs typeface="MS Gothic" charset="-128"/>
                </a:rPr>
                <a:t>変化に対処</a:t>
              </a:r>
              <a:endParaRPr kumimoji="1" lang="en-US" altLang="ja-JP" sz="3200" b="1" dirty="0">
                <a:latin typeface="+mn-ea"/>
                <a:cs typeface="MS Gothic" charset="-128"/>
              </a:endParaRPr>
            </a:p>
          </p:txBody>
        </p:sp>
        <p:grpSp>
          <p:nvGrpSpPr>
            <p:cNvPr id="154" name="グループ化 5"/>
            <p:cNvGrpSpPr/>
            <p:nvPr/>
          </p:nvGrpSpPr>
          <p:grpSpPr>
            <a:xfrm>
              <a:off x="8925436" y="13433176"/>
              <a:ext cx="5415079" cy="2712388"/>
              <a:chOff x="4135674" y="3789484"/>
              <a:chExt cx="5025065" cy="1668653"/>
            </a:xfrm>
          </p:grpSpPr>
          <p:sp>
            <p:nvSpPr>
              <p:cNvPr id="155" name="正方形/長方形 154"/>
              <p:cNvSpPr/>
              <p:nvPr/>
            </p:nvSpPr>
            <p:spPr>
              <a:xfrm>
                <a:off x="5191198" y="4079417"/>
                <a:ext cx="1821395" cy="3092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56" name="正方形/長方形 155"/>
              <p:cNvSpPr/>
              <p:nvPr/>
            </p:nvSpPr>
            <p:spPr>
              <a:xfrm>
                <a:off x="7463102" y="4079417"/>
                <a:ext cx="660001" cy="3092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cxnSp>
            <p:nvCxnSpPr>
              <p:cNvPr id="157" name="直線コネクタ 156"/>
              <p:cNvCxnSpPr/>
              <p:nvPr/>
            </p:nvCxnSpPr>
            <p:spPr>
              <a:xfrm>
                <a:off x="4706515" y="4515699"/>
                <a:ext cx="0" cy="5153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矢印コネクタ 157"/>
              <p:cNvCxnSpPr/>
              <p:nvPr/>
            </p:nvCxnSpPr>
            <p:spPr>
              <a:xfrm flipV="1">
                <a:off x="4703034" y="5027500"/>
                <a:ext cx="2589705" cy="1"/>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9" name="直線矢印コネクタ 158"/>
              <p:cNvCxnSpPr/>
              <p:nvPr/>
            </p:nvCxnSpPr>
            <p:spPr>
              <a:xfrm flipV="1">
                <a:off x="8579799" y="4515699"/>
                <a:ext cx="0" cy="511966"/>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0" name="直線コネクタ 159"/>
              <p:cNvCxnSpPr>
                <a:cxnSpLocks/>
              </p:cNvCxnSpPr>
              <p:nvPr/>
            </p:nvCxnSpPr>
            <p:spPr>
              <a:xfrm flipH="1" flipV="1">
                <a:off x="7289257" y="5027665"/>
                <a:ext cx="1318652" cy="49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矢印コネクタ 160"/>
              <p:cNvCxnSpPr/>
              <p:nvPr/>
            </p:nvCxnSpPr>
            <p:spPr>
              <a:xfrm flipH="1">
                <a:off x="5579599" y="4232232"/>
                <a:ext cx="805650" cy="0"/>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4950292" y="3789484"/>
                <a:ext cx="2185385" cy="284015"/>
              </a:xfrm>
              <a:prstGeom prst="rect">
                <a:avLst/>
              </a:prstGeom>
              <a:noFill/>
            </p:spPr>
            <p:txBody>
              <a:bodyPr wrap="square" rtlCol="0">
                <a:spAutoFit/>
              </a:bodyPr>
              <a:lstStyle/>
              <a:p>
                <a:pPr algn="ctr"/>
                <a:r>
                  <a:rPr lang="ja-JP" altLang="en-US" sz="2400" b="1" dirty="0">
                    <a:latin typeface="Times New Roman" panose="02020603050405020304" pitchFamily="18" charset="0"/>
                    <a:cs typeface="Times New Roman" panose="02020603050405020304" pitchFamily="18" charset="0"/>
                  </a:rPr>
                  <a:t>音響パワー</a:t>
                </a:r>
                <a:endParaRPr lang="en-US" altLang="ja-JP" sz="2400" b="1" dirty="0">
                  <a:latin typeface="Times New Roman" panose="02020603050405020304" pitchFamily="18" charset="0"/>
                  <a:cs typeface="Times New Roman" panose="02020603050405020304" pitchFamily="18" charset="0"/>
                </a:endParaRPr>
              </a:p>
            </p:txBody>
          </p:sp>
          <p:sp>
            <p:nvSpPr>
              <p:cNvPr id="163" name="テキスト ボックス 162"/>
              <p:cNvSpPr txBox="1"/>
              <p:nvPr/>
            </p:nvSpPr>
            <p:spPr>
              <a:xfrm>
                <a:off x="5724141" y="5174122"/>
                <a:ext cx="1978124" cy="284015"/>
              </a:xfrm>
              <a:prstGeom prst="rect">
                <a:avLst/>
              </a:prstGeom>
              <a:noFill/>
            </p:spPr>
            <p:txBody>
              <a:bodyPr wrap="square" rtlCol="0">
                <a:spAutoFit/>
              </a:bodyPr>
              <a:lstStyle/>
              <a:p>
                <a:pPr algn="ctr"/>
                <a:r>
                  <a:rPr lang="ja-JP" altLang="en-US" sz="2400" b="1" dirty="0">
                    <a:latin typeface="Times New Roman" panose="02020603050405020304" pitchFamily="18" charset="0"/>
                    <a:cs typeface="Times New Roman" panose="02020603050405020304" pitchFamily="18" charset="0"/>
                  </a:rPr>
                  <a:t>電力</a:t>
                </a:r>
                <a:endParaRPr kumimoji="1" lang="ja-JP" altLang="en-US" sz="2400" b="1" dirty="0">
                  <a:latin typeface="Times New Roman" panose="02020603050405020304" pitchFamily="18" charset="0"/>
                  <a:cs typeface="Times New Roman" panose="02020603050405020304" pitchFamily="18" charset="0"/>
                </a:endParaRPr>
              </a:p>
            </p:txBody>
          </p:sp>
          <p:sp>
            <p:nvSpPr>
              <p:cNvPr id="164" name="正方形/長方形 163"/>
              <p:cNvSpPr/>
              <p:nvPr/>
            </p:nvSpPr>
            <p:spPr>
              <a:xfrm>
                <a:off x="4135674" y="3941792"/>
                <a:ext cx="1055526" cy="5739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Times New Roman" panose="02020603050405020304" pitchFamily="18" charset="0"/>
                    <a:cs typeface="Times New Roman" panose="02020603050405020304" pitchFamily="18" charset="0"/>
                  </a:rPr>
                  <a:t>リニアモータ</a:t>
                </a:r>
              </a:p>
            </p:txBody>
          </p:sp>
          <p:sp>
            <p:nvSpPr>
              <p:cNvPr id="165" name="正方形/長方形 164"/>
              <p:cNvSpPr/>
              <p:nvPr/>
            </p:nvSpPr>
            <p:spPr>
              <a:xfrm>
                <a:off x="8123103" y="3941792"/>
                <a:ext cx="1037636" cy="5739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Times New Roman" panose="02020603050405020304" pitchFamily="18" charset="0"/>
                    <a:cs typeface="Times New Roman" panose="02020603050405020304" pitchFamily="18" charset="0"/>
                  </a:rPr>
                  <a:t>リニアモータ</a:t>
                </a:r>
              </a:p>
            </p:txBody>
          </p:sp>
          <p:cxnSp>
            <p:nvCxnSpPr>
              <p:cNvPr id="166" name="直線矢印コネクタ 165"/>
              <p:cNvCxnSpPr/>
              <p:nvPr/>
            </p:nvCxnSpPr>
            <p:spPr>
              <a:xfrm>
                <a:off x="6321402" y="5131800"/>
                <a:ext cx="806459"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68" name="テキスト ボックス 167"/>
            <p:cNvSpPr txBox="1"/>
            <p:nvPr/>
          </p:nvSpPr>
          <p:spPr>
            <a:xfrm>
              <a:off x="1845314" y="16494941"/>
              <a:ext cx="3623108" cy="461665"/>
            </a:xfrm>
            <a:prstGeom prst="rect">
              <a:avLst/>
            </a:prstGeom>
            <a:noFill/>
          </p:spPr>
          <p:txBody>
            <a:bodyPr wrap="none" rtlCol="0">
              <a:spAutoFit/>
            </a:bodyPr>
            <a:lstStyle/>
            <a:p>
              <a:r>
                <a:rPr lang="en-US" altLang="ja-JP" sz="2400" b="1" dirty="0"/>
                <a:t>Fig.1 </a:t>
              </a:r>
              <a:r>
                <a:rPr lang="ja-JP" altLang="en-US" sz="2400" b="1" dirty="0"/>
                <a:t>従来の</a:t>
              </a:r>
              <a:r>
                <a:rPr kumimoji="1" lang="ja-JP" altLang="en-US" sz="2400" b="1" dirty="0"/>
                <a:t>熱音響発電機</a:t>
              </a:r>
            </a:p>
          </p:txBody>
        </p:sp>
        <p:sp>
          <p:nvSpPr>
            <p:cNvPr id="169" name="正方形/長方形 168"/>
            <p:cNvSpPr/>
            <p:nvPr/>
          </p:nvSpPr>
          <p:spPr>
            <a:xfrm>
              <a:off x="8550935" y="16483969"/>
              <a:ext cx="5614037" cy="461665"/>
            </a:xfrm>
            <a:prstGeom prst="rect">
              <a:avLst/>
            </a:prstGeom>
          </p:spPr>
          <p:txBody>
            <a:bodyPr wrap="none">
              <a:spAutoFit/>
            </a:bodyPr>
            <a:lstStyle/>
            <a:p>
              <a:r>
                <a:rPr lang="en-US" altLang="ja-JP" sz="2400" b="1" dirty="0">
                  <a:latin typeface="+mn-ea"/>
                  <a:cs typeface="Arial Unicode MS" panose="020B0604020202020204" pitchFamily="50" charset="-128"/>
                </a:rPr>
                <a:t>Fig.2 </a:t>
              </a:r>
              <a:r>
                <a:rPr lang="ja-JP" altLang="en-US" sz="2400" b="1" dirty="0">
                  <a:latin typeface="+mn-ea"/>
                  <a:cs typeface="Arial Unicode MS" panose="020B0604020202020204" pitchFamily="50" charset="-128"/>
                </a:rPr>
                <a:t>電力フィードバック熱音響発電機</a:t>
              </a:r>
              <a:endParaRPr lang="ja-JP" altLang="en-US" sz="2400" dirty="0">
                <a:latin typeface="+mn-ea"/>
              </a:endParaRPr>
            </a:p>
          </p:txBody>
        </p:sp>
      </p:grpSp>
      <p:grpSp>
        <p:nvGrpSpPr>
          <p:cNvPr id="40" name="図形グループ 39"/>
          <p:cNvGrpSpPr/>
          <p:nvPr/>
        </p:nvGrpSpPr>
        <p:grpSpPr>
          <a:xfrm>
            <a:off x="1194772" y="21033043"/>
            <a:ext cx="13095397" cy="3141554"/>
            <a:chOff x="2130505" y="17035327"/>
            <a:chExt cx="12852816" cy="3696484"/>
          </a:xfrm>
        </p:grpSpPr>
        <p:sp>
          <p:nvSpPr>
            <p:cNvPr id="39" name="正方形/長方形 38"/>
            <p:cNvSpPr/>
            <p:nvPr/>
          </p:nvSpPr>
          <p:spPr>
            <a:xfrm>
              <a:off x="2130505" y="17401210"/>
              <a:ext cx="12852816" cy="33306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nvGrpSpPr>
            <p:cNvPr id="35" name="図形グループ 34"/>
            <p:cNvGrpSpPr/>
            <p:nvPr/>
          </p:nvGrpSpPr>
          <p:grpSpPr>
            <a:xfrm>
              <a:off x="2240249" y="17035327"/>
              <a:ext cx="11662200" cy="2059428"/>
              <a:chOff x="2288273" y="17720508"/>
              <a:chExt cx="12093053" cy="2059428"/>
            </a:xfrm>
          </p:grpSpPr>
          <p:sp>
            <p:nvSpPr>
              <p:cNvPr id="228" name="テキスト ボックス 227"/>
              <p:cNvSpPr txBox="1"/>
              <p:nvPr/>
            </p:nvSpPr>
            <p:spPr>
              <a:xfrm>
                <a:off x="2495121" y="18512436"/>
                <a:ext cx="11886205" cy="1267500"/>
              </a:xfrm>
              <a:prstGeom prst="rect">
                <a:avLst/>
              </a:prstGeom>
              <a:noFill/>
              <a:ln>
                <a:noFill/>
              </a:ln>
            </p:spPr>
            <p:txBody>
              <a:bodyPr wrap="square" rtlCol="0">
                <a:spAutoFit/>
              </a:bodyPr>
              <a:lstStyle/>
              <a:p>
                <a:pPr marL="457200" indent="-457200">
                  <a:buFont typeface="Arial" panose="020B0604020202020204" pitchFamily="34" charset="0"/>
                  <a:buChar char="•"/>
                </a:pPr>
                <a:r>
                  <a:rPr lang="ja-JP" altLang="en-US" sz="3200" b="1" dirty="0">
                    <a:latin typeface="+mn-ea"/>
                    <a:cs typeface="Times New Roman" panose="02020603050405020304" pitchFamily="18" charset="0"/>
                  </a:rPr>
                  <a:t>リニアモータのコイルと磁石を</a:t>
                </a:r>
                <a:r>
                  <a:rPr lang="ja-JP" altLang="en-US" sz="3200" b="1" u="sng" dirty="0">
                    <a:latin typeface="+mn-ea"/>
                    <a:cs typeface="Times New Roman" panose="02020603050405020304" pitchFamily="18" charset="0"/>
                  </a:rPr>
                  <a:t>分離した構造</a:t>
                </a:r>
                <a:r>
                  <a:rPr lang="ja-JP" altLang="en-US" sz="3200" b="1" dirty="0">
                    <a:latin typeface="+mn-ea"/>
                    <a:cs typeface="Times New Roman" panose="02020603050405020304" pitchFamily="18" charset="0"/>
                  </a:rPr>
                  <a:t>で支持しており、実験毎に位置調整が必要で、その誤差により</a:t>
                </a:r>
                <a:r>
                  <a:rPr lang="ja-JP" altLang="en-US" sz="3200" b="1" dirty="0">
                    <a:solidFill>
                      <a:srgbClr val="FF0000"/>
                    </a:solidFill>
                    <a:latin typeface="+mn-ea"/>
                    <a:cs typeface="Times New Roman" panose="02020603050405020304" pitchFamily="18" charset="0"/>
                  </a:rPr>
                  <a:t>再現性が低い</a:t>
                </a:r>
                <a:endParaRPr lang="en-US" altLang="ja-JP" sz="3200" b="1" dirty="0">
                  <a:solidFill>
                    <a:srgbClr val="FF0000"/>
                  </a:solidFill>
                  <a:latin typeface="+mn-ea"/>
                  <a:cs typeface="Times New Roman" panose="02020603050405020304" pitchFamily="18" charset="0"/>
                </a:endParaRPr>
              </a:p>
            </p:txBody>
          </p:sp>
          <p:sp>
            <p:nvSpPr>
              <p:cNvPr id="227" name="テキスト ボックス 226"/>
              <p:cNvSpPr txBox="1"/>
              <p:nvPr/>
            </p:nvSpPr>
            <p:spPr>
              <a:xfrm>
                <a:off x="2288273" y="17720508"/>
                <a:ext cx="2004557" cy="646329"/>
              </a:xfrm>
              <a:prstGeom prst="rect">
                <a:avLst/>
              </a:prstGeom>
              <a:solidFill>
                <a:schemeClr val="bg1"/>
              </a:solidFill>
              <a:ln w="22225">
                <a:solidFill>
                  <a:schemeClr val="tx1"/>
                </a:solidFill>
              </a:ln>
            </p:spPr>
            <p:txBody>
              <a:bodyPr wrap="square" rtlCol="0">
                <a:spAutoFit/>
              </a:bodyPr>
              <a:lstStyle/>
              <a:p>
                <a:pPr algn="ctr"/>
                <a:r>
                  <a:rPr lang="ja-JP" altLang="en-US" sz="3600" b="1" dirty="0">
                    <a:latin typeface="Times New Roman" panose="02020603050405020304" pitchFamily="18" charset="0"/>
                    <a:cs typeface="Times New Roman" panose="02020603050405020304" pitchFamily="18" charset="0"/>
                  </a:rPr>
                  <a:t>問題点</a:t>
                </a:r>
                <a:endParaRPr lang="ja-JP" altLang="en-US" sz="4800" b="1" dirty="0">
                  <a:latin typeface="Times New Roman" panose="02020603050405020304" pitchFamily="18" charset="0"/>
                  <a:cs typeface="Times New Roman" panose="02020603050405020304" pitchFamily="18" charset="0"/>
                </a:endParaRPr>
              </a:p>
            </p:txBody>
          </p:sp>
        </p:grpSp>
      </p:grpSp>
      <p:grpSp>
        <p:nvGrpSpPr>
          <p:cNvPr id="41" name="図形グループ 40"/>
          <p:cNvGrpSpPr/>
          <p:nvPr/>
        </p:nvGrpSpPr>
        <p:grpSpPr>
          <a:xfrm>
            <a:off x="1194772" y="24456083"/>
            <a:ext cx="13095396" cy="4145519"/>
            <a:chOff x="1932295" y="20374041"/>
            <a:chExt cx="13095396" cy="8056959"/>
          </a:xfrm>
        </p:grpSpPr>
        <p:sp>
          <p:nvSpPr>
            <p:cNvPr id="236" name="正方形/長方形 235"/>
            <p:cNvSpPr/>
            <p:nvPr/>
          </p:nvSpPr>
          <p:spPr>
            <a:xfrm>
              <a:off x="1932295" y="21082362"/>
              <a:ext cx="13095396" cy="73486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36" name="図形グループ 35"/>
            <p:cNvGrpSpPr/>
            <p:nvPr/>
          </p:nvGrpSpPr>
          <p:grpSpPr>
            <a:xfrm>
              <a:off x="2044109" y="20374041"/>
              <a:ext cx="12086388" cy="3491283"/>
              <a:chOff x="2047108" y="20428440"/>
              <a:chExt cx="12086388" cy="3491283"/>
            </a:xfrm>
          </p:grpSpPr>
          <p:sp>
            <p:nvSpPr>
              <p:cNvPr id="68" name="テキスト ボックス 67"/>
              <p:cNvSpPr txBox="1"/>
              <p:nvPr/>
            </p:nvSpPr>
            <p:spPr>
              <a:xfrm>
                <a:off x="2047108" y="20428440"/>
                <a:ext cx="1933138" cy="1256166"/>
              </a:xfrm>
              <a:prstGeom prst="rect">
                <a:avLst/>
              </a:prstGeom>
              <a:solidFill>
                <a:schemeClr val="bg1"/>
              </a:solidFill>
              <a:ln w="22225">
                <a:solidFill>
                  <a:schemeClr val="tx1"/>
                </a:solidFill>
              </a:ln>
            </p:spPr>
            <p:txBody>
              <a:bodyPr wrap="square" rtlCol="0">
                <a:spAutoFit/>
              </a:bodyPr>
              <a:lstStyle/>
              <a:p>
                <a:pPr algn="ctr"/>
                <a:r>
                  <a:rPr lang="ja-JP" altLang="en-US" sz="3600" b="1" dirty="0">
                    <a:latin typeface="Times New Roman" panose="02020603050405020304" pitchFamily="18" charset="0"/>
                    <a:cs typeface="Times New Roman" panose="02020603050405020304" pitchFamily="18" charset="0"/>
                  </a:rPr>
                  <a:t>目的</a:t>
                </a:r>
                <a:endParaRPr lang="ja-JP" altLang="en-US" sz="4800" b="1" dirty="0">
                  <a:latin typeface="Times New Roman" panose="02020603050405020304" pitchFamily="18" charset="0"/>
                  <a:cs typeface="Times New Roman" panose="02020603050405020304" pitchFamily="18" charset="0"/>
                </a:endParaRPr>
              </a:p>
            </p:txBody>
          </p:sp>
          <p:sp>
            <p:nvSpPr>
              <p:cNvPr id="233" name="テキスト ボックス 232"/>
              <p:cNvSpPr txBox="1"/>
              <p:nvPr/>
            </p:nvSpPr>
            <p:spPr>
              <a:xfrm>
                <a:off x="2311271" y="21826113"/>
                <a:ext cx="11822225" cy="2093610"/>
              </a:xfrm>
              <a:prstGeom prst="rect">
                <a:avLst/>
              </a:prstGeom>
              <a:noFill/>
              <a:ln>
                <a:noFill/>
              </a:ln>
            </p:spPr>
            <p:txBody>
              <a:bodyPr wrap="square" rtlCol="0">
                <a:spAutoFit/>
              </a:bodyPr>
              <a:lstStyle/>
              <a:p>
                <a:pPr marL="457200" indent="-457200">
                  <a:buFont typeface="Arial" panose="020B0604020202020204" pitchFamily="34" charset="0"/>
                  <a:buChar char="•"/>
                </a:pPr>
                <a:r>
                  <a:rPr lang="ja-JP" altLang="en-US" sz="3200" b="1" dirty="0">
                    <a:latin typeface="+mn-ea"/>
                    <a:cs typeface="Times New Roman" panose="02020603050405020304" pitchFamily="18" charset="0"/>
                  </a:rPr>
                  <a:t>リニアモータのコイルと永久磁石を</a:t>
                </a:r>
                <a:r>
                  <a:rPr lang="ja-JP" altLang="en-US" sz="3200" b="1" u="sng" dirty="0">
                    <a:latin typeface="+mn-ea"/>
                    <a:cs typeface="Times New Roman" panose="02020603050405020304" pitchFamily="18" charset="0"/>
                  </a:rPr>
                  <a:t>一体型の構造</a:t>
                </a:r>
                <a:r>
                  <a:rPr lang="ja-JP" altLang="en-US" sz="3200" b="1" dirty="0">
                    <a:latin typeface="+mn-ea"/>
                    <a:cs typeface="Times New Roman" panose="02020603050405020304" pitchFamily="18" charset="0"/>
                  </a:rPr>
                  <a:t>で支持し、実験毎の位置調整を無くすことで</a:t>
                </a:r>
                <a:r>
                  <a:rPr lang="ja-JP" altLang="en-US" sz="3200" b="1" dirty="0">
                    <a:solidFill>
                      <a:srgbClr val="FF0000"/>
                    </a:solidFill>
                    <a:latin typeface="+mn-ea"/>
                    <a:cs typeface="Times New Roman" panose="02020603050405020304" pitchFamily="18" charset="0"/>
                  </a:rPr>
                  <a:t>再現性を向上</a:t>
                </a:r>
                <a:r>
                  <a:rPr lang="ja-JP" altLang="en-US" sz="3200" b="1" dirty="0">
                    <a:latin typeface="+mn-ea"/>
                    <a:cs typeface="Times New Roman" panose="02020603050405020304" pitchFamily="18" charset="0"/>
                  </a:rPr>
                  <a:t>させる</a:t>
                </a:r>
                <a:endParaRPr lang="en-US" altLang="ja-JP" sz="3200" b="1" dirty="0">
                  <a:latin typeface="+mn-ea"/>
                  <a:cs typeface="Times New Roman" panose="02020603050405020304" pitchFamily="18" charset="0"/>
                </a:endParaRPr>
              </a:p>
            </p:txBody>
          </p:sp>
        </p:grpSp>
        <p:sp>
          <p:nvSpPr>
            <p:cNvPr id="38" name="正方形/長方形 37"/>
            <p:cNvSpPr/>
            <p:nvPr/>
          </p:nvSpPr>
          <p:spPr>
            <a:xfrm>
              <a:off x="2415798" y="21931795"/>
              <a:ext cx="294035" cy="1016896"/>
            </a:xfrm>
            <a:prstGeom prst="rect">
              <a:avLst/>
            </a:prstGeom>
          </p:spPr>
          <p:txBody>
            <a:bodyPr wrap="square">
              <a:spAutoFit/>
            </a:bodyPr>
            <a:lstStyle/>
            <a:p>
              <a:endParaRPr lang="ja-JP" altLang="en-US" sz="2800" b="1" dirty="0">
                <a:latin typeface="+mn-ea"/>
              </a:endParaRPr>
            </a:p>
          </p:txBody>
        </p:sp>
      </p:grpSp>
      <p:sp>
        <p:nvSpPr>
          <p:cNvPr id="263" name="テキスト ボックス 262"/>
          <p:cNvSpPr txBox="1"/>
          <p:nvPr/>
        </p:nvSpPr>
        <p:spPr>
          <a:xfrm>
            <a:off x="9078001" y="15088994"/>
            <a:ext cx="2131654" cy="461665"/>
          </a:xfrm>
          <a:prstGeom prst="rect">
            <a:avLst/>
          </a:prstGeom>
          <a:noFill/>
        </p:spPr>
        <p:txBody>
          <a:bodyPr wrap="square" rtlCol="0">
            <a:spAutoFit/>
          </a:bodyPr>
          <a:lstStyle/>
          <a:p>
            <a:pPr algn="ctr"/>
            <a:r>
              <a:rPr lang="ja-JP" altLang="en-US" sz="2400" b="1" dirty="0">
                <a:latin typeface="Times New Roman" panose="02020603050405020304" pitchFamily="18" charset="0"/>
                <a:cs typeface="Times New Roman" panose="02020603050405020304" pitchFamily="18" charset="0"/>
              </a:rPr>
              <a:t>電気回路</a:t>
            </a:r>
            <a:endParaRPr kumimoji="1" lang="ja-JP" altLang="en-US" sz="2400" b="1" dirty="0">
              <a:latin typeface="Times New Roman" panose="02020603050405020304" pitchFamily="18" charset="0"/>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61F74604-EBEF-4F42-9283-C3B2D51299D6}"/>
              </a:ext>
            </a:extLst>
          </p:cNvPr>
          <p:cNvSpPr txBox="1"/>
          <p:nvPr/>
        </p:nvSpPr>
        <p:spPr>
          <a:xfrm>
            <a:off x="1274214" y="10191559"/>
            <a:ext cx="12747284" cy="2338974"/>
          </a:xfrm>
          <a:prstGeom prst="rect">
            <a:avLst/>
          </a:prstGeom>
          <a:noFill/>
        </p:spPr>
        <p:txBody>
          <a:bodyPr wrap="square" rtlCol="0">
            <a:spAutoFit/>
          </a:bodyPr>
          <a:lstStyle/>
          <a:p>
            <a:r>
              <a:rPr lang="ja-JP" altLang="en-US" sz="320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電力フィードバック熱音響発電機</a:t>
            </a:r>
            <a:endParaRPr lang="en-US" altLang="ja-JP" sz="3200" b="1" dirty="0">
              <a:latin typeface="+mn-ea"/>
              <a:cs typeface="Times New Roman" panose="02020603050405020304" pitchFamily="18" charset="0"/>
            </a:endParaRPr>
          </a:p>
          <a:p>
            <a:r>
              <a:rPr lang="ja-JP" altLang="en-US" sz="3200" b="1" dirty="0">
                <a:latin typeface="+mn-ea"/>
                <a:cs typeface="Times New Roman" panose="02020603050405020304" pitchFamily="18" charset="0"/>
              </a:rPr>
              <a:t>本研究室では、ループ管の一部を電気回路に置き換えて</a:t>
            </a:r>
            <a:r>
              <a:rPr lang="ja-JP" altLang="en-US" sz="3200" b="1" dirty="0">
                <a:latin typeface="+mn-ea"/>
              </a:rPr>
              <a:t>熱源の温度変化に対処することを想定した</a:t>
            </a:r>
            <a:r>
              <a:rPr lang="ja-JP" altLang="en-US" sz="3200" b="1" dirty="0">
                <a:latin typeface="+mn-ea"/>
                <a:cs typeface="Times New Roman" panose="02020603050405020304" pitchFamily="18" charset="0"/>
              </a:rPr>
              <a:t>電力フィードバック熱音響発電機を提案</a:t>
            </a:r>
            <a:endParaRPr lang="en-US" altLang="ja-JP" sz="3200" b="1" dirty="0">
              <a:latin typeface="+mn-ea"/>
              <a:cs typeface="Times New Roman" panose="02020603050405020304" pitchFamily="18" charset="0"/>
            </a:endParaRPr>
          </a:p>
          <a:p>
            <a:endParaRPr kumimoji="1" lang="ja-JP" altLang="en-US" dirty="0"/>
          </a:p>
        </p:txBody>
      </p:sp>
      <p:sp>
        <p:nvSpPr>
          <p:cNvPr id="31" name="テキスト ボックス 30">
            <a:extLst>
              <a:ext uri="{FF2B5EF4-FFF2-40B4-BE49-F238E27FC236}">
                <a16:creationId xmlns:a16="http://schemas.microsoft.com/office/drawing/2014/main" id="{A32E5577-1241-4F66-934B-2B7605C58409}"/>
              </a:ext>
            </a:extLst>
          </p:cNvPr>
          <p:cNvSpPr txBox="1"/>
          <p:nvPr/>
        </p:nvSpPr>
        <p:spPr>
          <a:xfrm>
            <a:off x="1510954" y="22911107"/>
            <a:ext cx="12499019" cy="1077218"/>
          </a:xfrm>
          <a:prstGeom prst="rect">
            <a:avLst/>
          </a:prstGeom>
          <a:noFill/>
        </p:spPr>
        <p:txBody>
          <a:bodyPr wrap="square" rtlCol="0">
            <a:spAutoFit/>
          </a:bodyPr>
          <a:lstStyle/>
          <a:p>
            <a:pPr marL="457200" indent="-457200">
              <a:buFont typeface="Arial" panose="020B0604020202020204" pitchFamily="34" charset="0"/>
              <a:buChar char="•"/>
            </a:pPr>
            <a:r>
              <a:rPr lang="ja-JP" altLang="en-US" sz="3200" b="1" dirty="0">
                <a:latin typeface="+mn-ea"/>
                <a:cs typeface="Times New Roman" panose="02020603050405020304" pitchFamily="18" charset="0"/>
              </a:rPr>
              <a:t>リニアモータが地面に対し</a:t>
            </a:r>
            <a:r>
              <a:rPr lang="ja-JP" altLang="en-US" sz="3200" b="1" u="sng" dirty="0">
                <a:latin typeface="+mn-ea"/>
                <a:cs typeface="Times New Roman" panose="02020603050405020304" pitchFamily="18" charset="0"/>
              </a:rPr>
              <a:t>水平に配置</a:t>
            </a:r>
            <a:r>
              <a:rPr lang="ja-JP" altLang="en-US" sz="3200" b="1" dirty="0">
                <a:latin typeface="+mn-ea"/>
                <a:cs typeface="Times New Roman" panose="02020603050405020304" pitchFamily="18" charset="0"/>
              </a:rPr>
              <a:t>されており、重力によってベローズがたわみ、コイルと磁石が</a:t>
            </a:r>
            <a:r>
              <a:rPr lang="ja-JP" altLang="en-US" sz="3200" b="1" dirty="0">
                <a:solidFill>
                  <a:srgbClr val="FF0000"/>
                </a:solidFill>
                <a:latin typeface="+mn-ea"/>
                <a:cs typeface="Times New Roman" panose="02020603050405020304" pitchFamily="18" charset="0"/>
              </a:rPr>
              <a:t>干渉する懸念がある</a:t>
            </a:r>
            <a:endParaRPr lang="en-US" altLang="ja-JP" sz="3200" b="1" dirty="0">
              <a:solidFill>
                <a:srgbClr val="FF0000"/>
              </a:solidFill>
              <a:latin typeface="+mn-ea"/>
              <a:cs typeface="Times New Roman" panose="02020603050405020304" pitchFamily="18" charset="0"/>
            </a:endParaRPr>
          </a:p>
        </p:txBody>
      </p:sp>
      <p:sp>
        <p:nvSpPr>
          <p:cNvPr id="32" name="テキスト ボックス 31">
            <a:extLst>
              <a:ext uri="{FF2B5EF4-FFF2-40B4-BE49-F238E27FC236}">
                <a16:creationId xmlns:a16="http://schemas.microsoft.com/office/drawing/2014/main" id="{05BEF94F-97D3-4CC9-BCF4-188BFD184D46}"/>
              </a:ext>
            </a:extLst>
          </p:cNvPr>
          <p:cNvSpPr txBox="1"/>
          <p:nvPr/>
        </p:nvSpPr>
        <p:spPr>
          <a:xfrm>
            <a:off x="1559830" y="26349837"/>
            <a:ext cx="12063865" cy="1077218"/>
          </a:xfrm>
          <a:prstGeom prst="rect">
            <a:avLst/>
          </a:prstGeom>
          <a:noFill/>
        </p:spPr>
        <p:txBody>
          <a:bodyPr wrap="square" rtlCol="0">
            <a:spAutoFit/>
          </a:bodyPr>
          <a:lstStyle/>
          <a:p>
            <a:pPr marL="457200" indent="-457200">
              <a:buFont typeface="Arial" panose="020B0604020202020204" pitchFamily="34" charset="0"/>
              <a:buChar char="•"/>
            </a:pPr>
            <a:r>
              <a:rPr lang="ja-JP" altLang="en-US" sz="3200" b="1" dirty="0">
                <a:latin typeface="+mn-ea"/>
                <a:cs typeface="Times New Roman" panose="02020603050405020304" pitchFamily="18" charset="0"/>
              </a:rPr>
              <a:t>リニアモータを</a:t>
            </a:r>
            <a:r>
              <a:rPr lang="ja-JP" altLang="en-US" sz="3200" b="1" u="sng" dirty="0">
                <a:latin typeface="+mn-ea"/>
                <a:cs typeface="Times New Roman" panose="02020603050405020304" pitchFamily="18" charset="0"/>
              </a:rPr>
              <a:t>垂直な配置</a:t>
            </a:r>
            <a:r>
              <a:rPr lang="ja-JP" altLang="en-US" sz="3200" b="1" dirty="0">
                <a:latin typeface="+mn-ea"/>
                <a:cs typeface="Times New Roman" panose="02020603050405020304" pitchFamily="18" charset="0"/>
              </a:rPr>
              <a:t>にして、ベローズのたわみを無くしコイルと磁石が</a:t>
            </a:r>
            <a:r>
              <a:rPr lang="ja-JP" altLang="en-US" sz="3200" b="1" dirty="0">
                <a:solidFill>
                  <a:srgbClr val="FF0000"/>
                </a:solidFill>
                <a:latin typeface="+mn-ea"/>
                <a:cs typeface="Times New Roman" panose="02020603050405020304" pitchFamily="18" charset="0"/>
              </a:rPr>
              <a:t>干渉する懸念を無くす</a:t>
            </a:r>
            <a:endParaRPr lang="en-US" altLang="ja-JP" sz="3200" b="1" dirty="0">
              <a:solidFill>
                <a:srgbClr val="FF0000"/>
              </a:solidFill>
              <a:latin typeface="+mn-ea"/>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1696C336-9391-436E-9D3D-301624F9E148}"/>
              </a:ext>
            </a:extLst>
          </p:cNvPr>
          <p:cNvSpPr txBox="1"/>
          <p:nvPr/>
        </p:nvSpPr>
        <p:spPr>
          <a:xfrm>
            <a:off x="5257062" y="12119127"/>
            <a:ext cx="534151" cy="954107"/>
          </a:xfrm>
          <a:prstGeom prst="rect">
            <a:avLst/>
          </a:prstGeom>
          <a:noFill/>
        </p:spPr>
        <p:txBody>
          <a:bodyPr wrap="square" rtlCol="0">
            <a:spAutoFit/>
          </a:bodyPr>
          <a:lstStyle/>
          <a:p>
            <a:r>
              <a:rPr kumimoji="1" lang="ja-JP" altLang="en-US" sz="2800" b="1" dirty="0"/>
              <a:t>コア</a:t>
            </a:r>
          </a:p>
        </p:txBody>
      </p:sp>
      <p:sp>
        <p:nvSpPr>
          <p:cNvPr id="45" name="テキスト ボックス 44">
            <a:extLst>
              <a:ext uri="{FF2B5EF4-FFF2-40B4-BE49-F238E27FC236}">
                <a16:creationId xmlns:a16="http://schemas.microsoft.com/office/drawing/2014/main" id="{A70CC1E2-75F9-4264-BEBA-C9E1E4166581}"/>
              </a:ext>
            </a:extLst>
          </p:cNvPr>
          <p:cNvSpPr txBox="1"/>
          <p:nvPr/>
        </p:nvSpPr>
        <p:spPr>
          <a:xfrm>
            <a:off x="16579245" y="8285770"/>
            <a:ext cx="12011622" cy="1569660"/>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b="1" dirty="0"/>
              <a:t>全ネジの呼び径は従来の実験装置に用いられている</a:t>
            </a:r>
            <a:r>
              <a:rPr kumimoji="1" lang="en-US" altLang="ja-JP" sz="3200" b="1" dirty="0"/>
              <a:t>M8</a:t>
            </a:r>
            <a:r>
              <a:rPr kumimoji="1" lang="ja-JP" altLang="en-US" sz="3200" b="1" dirty="0"/>
              <a:t>を採用</a:t>
            </a:r>
            <a:endParaRPr lang="en-US" altLang="ja-JP" sz="3200" b="1" dirty="0"/>
          </a:p>
          <a:p>
            <a:pPr marL="457200" indent="-457200">
              <a:buFont typeface="Arial" panose="020B0604020202020204" pitchFamily="34" charset="0"/>
              <a:buChar char="•"/>
            </a:pPr>
            <a:r>
              <a:rPr kumimoji="1" lang="ja-JP" altLang="en-US" sz="3200" b="1" dirty="0"/>
              <a:t>製作するフランジ用の材料はステンレス製のエルボと溶接するためステンレスを採用</a:t>
            </a:r>
            <a:endParaRPr kumimoji="1" lang="en-US" altLang="ja-JP" sz="3200" b="1" dirty="0"/>
          </a:p>
        </p:txBody>
      </p:sp>
      <p:sp>
        <p:nvSpPr>
          <p:cNvPr id="47" name="テキスト ボックス 46">
            <a:extLst>
              <a:ext uri="{FF2B5EF4-FFF2-40B4-BE49-F238E27FC236}">
                <a16:creationId xmlns:a16="http://schemas.microsoft.com/office/drawing/2014/main" id="{304BA126-3AC9-4593-806E-9A57445BD3B0}"/>
              </a:ext>
            </a:extLst>
          </p:cNvPr>
          <p:cNvSpPr txBox="1"/>
          <p:nvPr/>
        </p:nvSpPr>
        <p:spPr>
          <a:xfrm>
            <a:off x="16546695" y="18623023"/>
            <a:ext cx="12072628" cy="1077218"/>
          </a:xfrm>
          <a:prstGeom prst="rect">
            <a:avLst/>
          </a:prstGeom>
          <a:noFill/>
        </p:spPr>
        <p:txBody>
          <a:bodyPr wrap="square" rtlCol="0">
            <a:spAutoFit/>
          </a:bodyPr>
          <a:lstStyle/>
          <a:p>
            <a:r>
              <a:rPr kumimoji="1" lang="ja-JP" altLang="en-US" sz="3200" b="1" dirty="0"/>
              <a:t>新たに製作する可動部の固有振動数を従来の可動部の固有振動数（</a:t>
            </a:r>
            <a:r>
              <a:rPr kumimoji="1" lang="en-US" altLang="ja-JP" sz="3200" b="1" dirty="0">
                <a:latin typeface="Times New Roman" panose="02020603050405020304" pitchFamily="18" charset="0"/>
                <a:cs typeface="Times New Roman" panose="02020603050405020304" pitchFamily="18" charset="0"/>
              </a:rPr>
              <a:t>45Hz</a:t>
            </a:r>
            <a:r>
              <a:rPr kumimoji="1" lang="ja-JP" altLang="en-US" sz="3200" b="1" dirty="0"/>
              <a:t>）と一致させる</a:t>
            </a:r>
          </a:p>
        </p:txBody>
      </p:sp>
      <p:sp>
        <p:nvSpPr>
          <p:cNvPr id="51" name="テキスト ボックス 50">
            <a:extLst>
              <a:ext uri="{FF2B5EF4-FFF2-40B4-BE49-F238E27FC236}">
                <a16:creationId xmlns:a16="http://schemas.microsoft.com/office/drawing/2014/main" id="{2FBCDB77-7251-4B34-BDF2-5B38CE08DA56}"/>
              </a:ext>
            </a:extLst>
          </p:cNvPr>
          <p:cNvSpPr txBox="1"/>
          <p:nvPr/>
        </p:nvSpPr>
        <p:spPr>
          <a:xfrm>
            <a:off x="10845182" y="40445039"/>
            <a:ext cx="4077369" cy="461665"/>
          </a:xfrm>
          <a:prstGeom prst="rect">
            <a:avLst/>
          </a:prstGeom>
          <a:noFill/>
        </p:spPr>
        <p:txBody>
          <a:bodyPr wrap="square" rtlCol="0">
            <a:spAutoFit/>
          </a:bodyPr>
          <a:lstStyle/>
          <a:p>
            <a:r>
              <a:rPr kumimoji="1" lang="en-US" altLang="ja-JP" sz="2400" b="1" dirty="0"/>
              <a:t>Fig.5</a:t>
            </a:r>
            <a:r>
              <a:rPr lang="ja-JP" altLang="en-US" sz="2400" b="1" dirty="0"/>
              <a:t> </a:t>
            </a:r>
            <a:r>
              <a:rPr kumimoji="1" lang="ja-JP" altLang="en-US" sz="2400" b="1" dirty="0"/>
              <a:t>支持方法の概要</a:t>
            </a:r>
          </a:p>
        </p:txBody>
      </p:sp>
      <mc:AlternateContent xmlns:mc="http://schemas.openxmlformats.org/markup-compatibility/2006">
        <mc:Choice xmlns:a14="http://schemas.microsoft.com/office/drawing/2010/main" Requires="a14">
          <p:sp>
            <p:nvSpPr>
              <p:cNvPr id="58" name="テキスト ボックス 57">
                <a:extLst>
                  <a:ext uri="{FF2B5EF4-FFF2-40B4-BE49-F238E27FC236}">
                    <a16:creationId xmlns:a16="http://schemas.microsoft.com/office/drawing/2014/main" id="{3085850C-A59B-4858-A534-68AA1DB22734}"/>
                  </a:ext>
                </a:extLst>
              </p:cNvPr>
              <p:cNvSpPr txBox="1"/>
              <p:nvPr/>
            </p:nvSpPr>
            <p:spPr>
              <a:xfrm>
                <a:off x="23491784" y="23459068"/>
                <a:ext cx="4658281" cy="18578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800" b="1" i="1">
                          <a:latin typeface="Cambria Math" panose="02040503050406030204" pitchFamily="18" charset="0"/>
                        </a:rPr>
                        <m:t>𝒇</m:t>
                      </m:r>
                      <m:r>
                        <a:rPr lang="en-US" altLang="ja-JP" sz="2800" b="1" i="1">
                          <a:latin typeface="Cambria Math" panose="02040503050406030204" pitchFamily="18" charset="0"/>
                        </a:rPr>
                        <m:t>=</m:t>
                      </m:r>
                      <m:f>
                        <m:fPr>
                          <m:ctrlPr>
                            <a:rPr lang="ja-JP" altLang="ja-JP" sz="2800" b="1" i="1">
                              <a:latin typeface="Cambria Math" panose="02040503050406030204" pitchFamily="18" charset="0"/>
                            </a:rPr>
                          </m:ctrlPr>
                        </m:fPr>
                        <m:num>
                          <m:r>
                            <a:rPr lang="en-US" altLang="ja-JP" sz="2800" b="1" i="1">
                              <a:latin typeface="Cambria Math" panose="02040503050406030204" pitchFamily="18" charset="0"/>
                            </a:rPr>
                            <m:t>𝟏</m:t>
                          </m:r>
                        </m:num>
                        <m:den>
                          <m:r>
                            <a:rPr lang="en-US" altLang="ja-JP" sz="2800" b="1" i="1">
                              <a:latin typeface="Cambria Math" panose="02040503050406030204" pitchFamily="18" charset="0"/>
                            </a:rPr>
                            <m:t>𝟐</m:t>
                          </m:r>
                          <m:r>
                            <a:rPr lang="ja-JP" altLang="ja-JP" sz="2800" b="1" i="1">
                              <a:latin typeface="Cambria Math" panose="02040503050406030204" pitchFamily="18" charset="0"/>
                            </a:rPr>
                            <m:t>𝝅</m:t>
                          </m:r>
                        </m:den>
                      </m:f>
                      <m:rad>
                        <m:radPr>
                          <m:degHide m:val="on"/>
                          <m:ctrlPr>
                            <a:rPr lang="ja-JP" altLang="ja-JP" sz="2800" b="1" i="1">
                              <a:latin typeface="Cambria Math" panose="02040503050406030204" pitchFamily="18" charset="0"/>
                            </a:rPr>
                          </m:ctrlPr>
                        </m:radPr>
                        <m:deg/>
                        <m:e>
                          <m:f>
                            <m:fPr>
                              <m:ctrlPr>
                                <a:rPr lang="ja-JP" altLang="ja-JP" sz="2800" b="1" i="1">
                                  <a:latin typeface="Cambria Math" panose="02040503050406030204" pitchFamily="18" charset="0"/>
                                </a:rPr>
                              </m:ctrlPr>
                            </m:fPr>
                            <m:num>
                              <m:r>
                                <a:rPr lang="en-US" altLang="ja-JP" sz="2800" b="1" i="1">
                                  <a:latin typeface="Cambria Math" panose="02040503050406030204" pitchFamily="18" charset="0"/>
                                </a:rPr>
                                <m:t>𝒌</m:t>
                              </m:r>
                            </m:num>
                            <m:den>
                              <m:r>
                                <a:rPr lang="en-US" altLang="ja-JP" sz="2800" b="1" i="1">
                                  <a:latin typeface="Cambria Math" panose="02040503050406030204" pitchFamily="18" charset="0"/>
                                </a:rPr>
                                <m:t>𝑴</m:t>
                              </m:r>
                              <m:r>
                                <a:rPr lang="en-US" altLang="ja-JP" sz="2800" b="1" i="1">
                                  <a:latin typeface="Cambria Math" panose="02040503050406030204" pitchFamily="18" charset="0"/>
                                </a:rPr>
                                <m:t>+</m:t>
                              </m:r>
                              <m:f>
                                <m:fPr>
                                  <m:ctrlPr>
                                    <a:rPr lang="ja-JP" altLang="ja-JP" sz="2800" b="1" i="1">
                                      <a:latin typeface="Cambria Math" panose="02040503050406030204" pitchFamily="18" charset="0"/>
                                    </a:rPr>
                                  </m:ctrlPr>
                                </m:fPr>
                                <m:num>
                                  <m:r>
                                    <a:rPr lang="en-US" altLang="ja-JP" sz="2800" b="1" i="1">
                                      <a:latin typeface="Cambria Math" panose="02040503050406030204" pitchFamily="18" charset="0"/>
                                    </a:rPr>
                                    <m:t>𝒎</m:t>
                                  </m:r>
                                </m:num>
                                <m:den>
                                  <m:r>
                                    <a:rPr lang="en-US" altLang="ja-JP" sz="2800" b="1" i="1">
                                      <a:latin typeface="Cambria Math" panose="02040503050406030204" pitchFamily="18" charset="0"/>
                                    </a:rPr>
                                    <m:t>𝟑</m:t>
                                  </m:r>
                                </m:den>
                              </m:f>
                            </m:den>
                          </m:f>
                        </m:e>
                      </m:rad>
                    </m:oMath>
                  </m:oMathPara>
                </a14:m>
                <a:endParaRPr lang="ja-JP" altLang="ja-JP" sz="2800" b="1" dirty="0">
                  <a:latin typeface="+mn-ea"/>
                </a:endParaRPr>
              </a:p>
              <a:p>
                <a:endParaRPr kumimoji="1" lang="ja-JP" altLang="en-US" sz="3200" b="1" dirty="0"/>
              </a:p>
            </p:txBody>
          </p:sp>
        </mc:Choice>
        <mc:Fallback>
          <p:sp>
            <p:nvSpPr>
              <p:cNvPr id="58" name="テキスト ボックス 57">
                <a:extLst>
                  <a:ext uri="{FF2B5EF4-FFF2-40B4-BE49-F238E27FC236}">
                    <a16:creationId xmlns:a16="http://schemas.microsoft.com/office/drawing/2014/main" id="{3085850C-A59B-4858-A534-68AA1DB22734}"/>
                  </a:ext>
                </a:extLst>
              </p:cNvPr>
              <p:cNvSpPr txBox="1">
                <a:spLocks noRot="1" noChangeAspect="1" noMove="1" noResize="1" noEditPoints="1" noAdjustHandles="1" noChangeArrowheads="1" noChangeShapeType="1" noTextEdit="1"/>
              </p:cNvSpPr>
              <p:nvPr/>
            </p:nvSpPr>
            <p:spPr>
              <a:xfrm>
                <a:off x="23491784" y="23459068"/>
                <a:ext cx="4658281" cy="1857816"/>
              </a:xfrm>
              <a:prstGeom prst="rect">
                <a:avLst/>
              </a:prstGeom>
              <a:blipFill>
                <a:blip r:embed="rId2"/>
                <a:stretch>
                  <a:fillRect/>
                </a:stretch>
              </a:blipFill>
            </p:spPr>
            <p:txBody>
              <a:bodyPr/>
              <a:lstStyle/>
              <a:p>
                <a:r>
                  <a:rPr lang="ja-JP" altLang="en-US">
                    <a:noFill/>
                  </a:rPr>
                  <a:t> </a:t>
                </a:r>
              </a:p>
            </p:txBody>
          </p:sp>
        </mc:Fallback>
      </mc:AlternateContent>
      <p:sp>
        <p:nvSpPr>
          <p:cNvPr id="326" name="テキスト ボックス 325">
            <a:extLst>
              <a:ext uri="{FF2B5EF4-FFF2-40B4-BE49-F238E27FC236}">
                <a16:creationId xmlns:a16="http://schemas.microsoft.com/office/drawing/2014/main" id="{A6799381-0481-42E5-A5B6-987209FDCF0C}"/>
              </a:ext>
            </a:extLst>
          </p:cNvPr>
          <p:cNvSpPr txBox="1"/>
          <p:nvPr/>
        </p:nvSpPr>
        <p:spPr>
          <a:xfrm>
            <a:off x="15977890" y="23334157"/>
            <a:ext cx="7359982" cy="2554545"/>
          </a:xfrm>
          <a:prstGeom prst="rect">
            <a:avLst/>
          </a:prstGeom>
          <a:noFill/>
        </p:spPr>
        <p:txBody>
          <a:bodyPr wrap="square" rtlCol="0">
            <a:spAutoFit/>
          </a:bodyPr>
          <a:lstStyle/>
          <a:p>
            <a:r>
              <a:rPr lang="ja-JP" altLang="en-US" sz="3200" b="1" dirty="0"/>
              <a:t>ばねの質量を考慮したマスバネ系の固有振動数を与える式</a:t>
            </a:r>
            <a:r>
              <a:rPr lang="en-US" altLang="ja-JP" sz="3200" b="1" dirty="0"/>
              <a:t>[2]</a:t>
            </a:r>
            <a:r>
              <a:rPr lang="ja-JP" altLang="en-US" sz="3200" b="1" dirty="0"/>
              <a:t>より、従来使用しているベローズを用いた際の可動部の固有振動数 </a:t>
            </a:r>
            <a:r>
              <a:rPr lang="en-US" altLang="ja-JP" sz="3200" b="1" i="1" dirty="0">
                <a:latin typeface="Times New Roman" panose="02020603050405020304" pitchFamily="18" charset="0"/>
                <a:cs typeface="Times New Roman" panose="02020603050405020304" pitchFamily="18" charset="0"/>
              </a:rPr>
              <a:t>f</a:t>
            </a:r>
            <a:r>
              <a:rPr lang="ja-JP" altLang="en-US" sz="3200" b="1" i="1" dirty="0">
                <a:latin typeface="Times New Roman" panose="02020603050405020304" pitchFamily="18" charset="0"/>
                <a:cs typeface="Times New Roman" panose="02020603050405020304" pitchFamily="18" charset="0"/>
              </a:rPr>
              <a:t> </a:t>
            </a:r>
            <a:r>
              <a:rPr lang="ja-JP" altLang="en-US" sz="3200" b="1" dirty="0"/>
              <a:t>を求めた</a:t>
            </a:r>
          </a:p>
          <a:p>
            <a:endParaRPr kumimoji="1" lang="ja-JP" altLang="en-US" sz="3200" b="1" dirty="0"/>
          </a:p>
        </p:txBody>
      </p:sp>
      <p:sp>
        <p:nvSpPr>
          <p:cNvPr id="350" name="テキスト ボックス 349">
            <a:extLst>
              <a:ext uri="{FF2B5EF4-FFF2-40B4-BE49-F238E27FC236}">
                <a16:creationId xmlns:a16="http://schemas.microsoft.com/office/drawing/2014/main" id="{FCEBC527-708C-48BE-8B03-9BE18BE330E5}"/>
              </a:ext>
            </a:extLst>
          </p:cNvPr>
          <p:cNvSpPr txBox="1"/>
          <p:nvPr/>
        </p:nvSpPr>
        <p:spPr>
          <a:xfrm>
            <a:off x="17526044" y="22597443"/>
            <a:ext cx="1776448" cy="461665"/>
          </a:xfrm>
          <a:prstGeom prst="rect">
            <a:avLst/>
          </a:prstGeom>
          <a:noFill/>
        </p:spPr>
        <p:txBody>
          <a:bodyPr wrap="none" rtlCol="0">
            <a:spAutoFit/>
          </a:bodyPr>
          <a:lstStyle/>
          <a:p>
            <a:r>
              <a:rPr kumimoji="1" lang="en-US" altLang="ja-JP" sz="2400" b="1" dirty="0"/>
              <a:t>Fig.7</a:t>
            </a:r>
            <a:r>
              <a:rPr lang="ja-JP" altLang="en-US" sz="2400" b="1" dirty="0"/>
              <a:t> </a:t>
            </a:r>
            <a:r>
              <a:rPr kumimoji="1" lang="ja-JP" altLang="en-US" sz="2400" b="1" dirty="0"/>
              <a:t>可動部</a:t>
            </a:r>
          </a:p>
        </p:txBody>
      </p:sp>
      <p:sp>
        <p:nvSpPr>
          <p:cNvPr id="352" name="テキスト ボックス 351">
            <a:extLst>
              <a:ext uri="{FF2B5EF4-FFF2-40B4-BE49-F238E27FC236}">
                <a16:creationId xmlns:a16="http://schemas.microsoft.com/office/drawing/2014/main" id="{3A7870AF-05DA-419D-8173-5ED80F2CC79B}"/>
              </a:ext>
            </a:extLst>
          </p:cNvPr>
          <p:cNvSpPr txBox="1"/>
          <p:nvPr/>
        </p:nvSpPr>
        <p:spPr>
          <a:xfrm>
            <a:off x="23579980" y="22575025"/>
            <a:ext cx="3930884" cy="461665"/>
          </a:xfrm>
          <a:prstGeom prst="rect">
            <a:avLst/>
          </a:prstGeom>
          <a:noFill/>
        </p:spPr>
        <p:txBody>
          <a:bodyPr wrap="none" rtlCol="0">
            <a:spAutoFit/>
          </a:bodyPr>
          <a:lstStyle/>
          <a:p>
            <a:r>
              <a:rPr kumimoji="1" lang="en-US" altLang="ja-JP" sz="2400" b="1" dirty="0"/>
              <a:t>Fig.8 </a:t>
            </a:r>
            <a:r>
              <a:rPr kumimoji="1" lang="ja-JP" altLang="en-US" sz="2400" b="1" dirty="0"/>
              <a:t>モデル化した可動部　</a:t>
            </a:r>
          </a:p>
        </p:txBody>
      </p:sp>
      <p:pic>
        <p:nvPicPr>
          <p:cNvPr id="104" name="図 103">
            <a:extLst>
              <a:ext uri="{FF2B5EF4-FFF2-40B4-BE49-F238E27FC236}">
                <a16:creationId xmlns:a16="http://schemas.microsoft.com/office/drawing/2014/main" id="{7C843C56-0A7E-49FD-9ECE-EF4348BCA7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31990" y="19813211"/>
            <a:ext cx="2399919" cy="2669662"/>
          </a:xfrm>
          <a:prstGeom prst="rect">
            <a:avLst/>
          </a:prstGeom>
        </p:spPr>
      </p:pic>
      <p:sp>
        <p:nvSpPr>
          <p:cNvPr id="105" name="テキスト ボックス 104">
            <a:extLst>
              <a:ext uri="{FF2B5EF4-FFF2-40B4-BE49-F238E27FC236}">
                <a16:creationId xmlns:a16="http://schemas.microsoft.com/office/drawing/2014/main" id="{15B80A48-EFB7-47E6-9CA6-2BEBE9E0BD0D}"/>
              </a:ext>
            </a:extLst>
          </p:cNvPr>
          <p:cNvSpPr txBox="1"/>
          <p:nvPr/>
        </p:nvSpPr>
        <p:spPr>
          <a:xfrm>
            <a:off x="18001543" y="20970709"/>
            <a:ext cx="492443" cy="461665"/>
          </a:xfrm>
          <a:prstGeom prst="rect">
            <a:avLst/>
          </a:prstGeom>
          <a:noFill/>
        </p:spPr>
        <p:txBody>
          <a:bodyPr wrap="none" rtlCol="0">
            <a:spAutoFit/>
          </a:bodyPr>
          <a:lstStyle/>
          <a:p>
            <a:r>
              <a:rPr kumimoji="1" lang="ja-JP" altLang="en-US" sz="2400" b="1" i="1" dirty="0"/>
              <a:t>ｋ</a:t>
            </a:r>
          </a:p>
        </p:txBody>
      </p:sp>
      <p:pic>
        <p:nvPicPr>
          <p:cNvPr id="107" name="図 106">
            <a:extLst>
              <a:ext uri="{FF2B5EF4-FFF2-40B4-BE49-F238E27FC236}">
                <a16:creationId xmlns:a16="http://schemas.microsoft.com/office/drawing/2014/main" id="{A0D3A241-6230-417D-94E7-2F1F7D9F7C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74407" y="20164313"/>
            <a:ext cx="3975304" cy="2032104"/>
          </a:xfrm>
          <a:prstGeom prst="rect">
            <a:avLst/>
          </a:prstGeom>
        </p:spPr>
      </p:pic>
      <p:grpSp>
        <p:nvGrpSpPr>
          <p:cNvPr id="122" name="図形グループ 40">
            <a:extLst>
              <a:ext uri="{FF2B5EF4-FFF2-40B4-BE49-F238E27FC236}">
                <a16:creationId xmlns:a16="http://schemas.microsoft.com/office/drawing/2014/main" id="{340FB766-29FB-4133-AB9D-A930C7CE4DA3}"/>
              </a:ext>
            </a:extLst>
          </p:cNvPr>
          <p:cNvGrpSpPr/>
          <p:nvPr/>
        </p:nvGrpSpPr>
        <p:grpSpPr>
          <a:xfrm>
            <a:off x="16423994" y="25533110"/>
            <a:ext cx="12296650" cy="3540653"/>
            <a:chOff x="1932296" y="20769036"/>
            <a:chExt cx="12296650" cy="6033757"/>
          </a:xfrm>
        </p:grpSpPr>
        <p:sp>
          <p:nvSpPr>
            <p:cNvPr id="123" name="正方形/長方形 122">
              <a:extLst>
                <a:ext uri="{FF2B5EF4-FFF2-40B4-BE49-F238E27FC236}">
                  <a16:creationId xmlns:a16="http://schemas.microsoft.com/office/drawing/2014/main" id="{CFF2EC66-2DBC-4AE7-8139-AE2C513DC187}"/>
                </a:ext>
              </a:extLst>
            </p:cNvPr>
            <p:cNvSpPr/>
            <p:nvPr/>
          </p:nvSpPr>
          <p:spPr>
            <a:xfrm>
              <a:off x="1932296" y="21338330"/>
              <a:ext cx="12296650" cy="54644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8" name="テキスト ボックス 127">
              <a:extLst>
                <a:ext uri="{FF2B5EF4-FFF2-40B4-BE49-F238E27FC236}">
                  <a16:creationId xmlns:a16="http://schemas.microsoft.com/office/drawing/2014/main" id="{0F9DEECB-1FF9-4AEB-BEB7-BDF841341A57}"/>
                </a:ext>
              </a:extLst>
            </p:cNvPr>
            <p:cNvSpPr txBox="1"/>
            <p:nvPr/>
          </p:nvSpPr>
          <p:spPr>
            <a:xfrm>
              <a:off x="2133446" y="20769036"/>
              <a:ext cx="1933138" cy="1136528"/>
            </a:xfrm>
            <a:prstGeom prst="rect">
              <a:avLst/>
            </a:prstGeom>
            <a:solidFill>
              <a:schemeClr val="bg1"/>
            </a:solidFill>
            <a:ln w="22225">
              <a:solidFill>
                <a:schemeClr val="tx1"/>
              </a:solidFill>
            </a:ln>
          </p:spPr>
          <p:txBody>
            <a:bodyPr wrap="square" rtlCol="0">
              <a:spAutoFit/>
            </a:bodyPr>
            <a:lstStyle/>
            <a:p>
              <a:pPr algn="ctr"/>
              <a:r>
                <a:rPr lang="ja-JP" altLang="en-US" sz="3200" b="1" dirty="0">
                  <a:latin typeface="Times New Roman" panose="02020603050405020304" pitchFamily="18" charset="0"/>
                  <a:cs typeface="Times New Roman" panose="02020603050405020304" pitchFamily="18" charset="0"/>
                </a:rPr>
                <a:t>結果</a:t>
              </a:r>
            </a:p>
          </p:txBody>
        </p:sp>
        <p:sp>
          <p:nvSpPr>
            <p:cNvPr id="127" name="正方形/長方形 126">
              <a:extLst>
                <a:ext uri="{FF2B5EF4-FFF2-40B4-BE49-F238E27FC236}">
                  <a16:creationId xmlns:a16="http://schemas.microsoft.com/office/drawing/2014/main" id="{9255345E-0209-462A-AEA4-F2FA1E24D737}"/>
                </a:ext>
              </a:extLst>
            </p:cNvPr>
            <p:cNvSpPr/>
            <p:nvPr/>
          </p:nvSpPr>
          <p:spPr>
            <a:xfrm>
              <a:off x="3076881" y="22814634"/>
              <a:ext cx="294035" cy="929416"/>
            </a:xfrm>
            <a:prstGeom prst="rect">
              <a:avLst/>
            </a:prstGeom>
          </p:spPr>
          <p:txBody>
            <a:bodyPr wrap="square">
              <a:spAutoFit/>
            </a:bodyPr>
            <a:lstStyle/>
            <a:p>
              <a:endParaRPr lang="ja-JP" altLang="en-US" sz="2800" b="1" dirty="0">
                <a:latin typeface="+mn-ea"/>
              </a:endParaRPr>
            </a:p>
          </p:txBody>
        </p:sp>
      </p:grpSp>
      <p:sp>
        <p:nvSpPr>
          <p:cNvPr id="10" name="テキスト ボックス 9">
            <a:extLst>
              <a:ext uri="{FF2B5EF4-FFF2-40B4-BE49-F238E27FC236}">
                <a16:creationId xmlns:a16="http://schemas.microsoft.com/office/drawing/2014/main" id="{3C54EDF8-A150-47B6-B3A0-A6C9C0279B81}"/>
              </a:ext>
            </a:extLst>
          </p:cNvPr>
          <p:cNvSpPr txBox="1"/>
          <p:nvPr/>
        </p:nvSpPr>
        <p:spPr>
          <a:xfrm>
            <a:off x="17062875" y="28329055"/>
            <a:ext cx="11430080" cy="584775"/>
          </a:xfrm>
          <a:prstGeom prst="rect">
            <a:avLst/>
          </a:prstGeom>
          <a:noFill/>
        </p:spPr>
        <p:txBody>
          <a:bodyPr wrap="square" rtlCol="0">
            <a:spAutoFit/>
          </a:bodyPr>
          <a:lstStyle/>
          <a:p>
            <a:r>
              <a:rPr kumimoji="1" lang="en-US" altLang="ja-JP" sz="3200" b="1" i="1" dirty="0">
                <a:latin typeface="Times New Roman" panose="02020603050405020304" pitchFamily="18" charset="0"/>
                <a:cs typeface="Times New Roman" panose="02020603050405020304" pitchFamily="18" charset="0"/>
              </a:rPr>
              <a:t>f </a:t>
            </a:r>
            <a:r>
              <a:rPr kumimoji="1" lang="ja-JP" altLang="en-US" sz="3200" b="1" dirty="0">
                <a:latin typeface="Times New Roman" panose="02020603050405020304" pitchFamily="18" charset="0"/>
                <a:cs typeface="Times New Roman" panose="02020603050405020304" pitchFamily="18" charset="0"/>
              </a:rPr>
              <a:t>≒</a:t>
            </a:r>
            <a:r>
              <a:rPr kumimoji="1" lang="en-US" altLang="ja-JP" sz="3200" b="1" dirty="0">
                <a:latin typeface="Times New Roman" panose="02020603050405020304" pitchFamily="18" charset="0"/>
                <a:cs typeface="Times New Roman" panose="02020603050405020304" pitchFamily="18" charset="0"/>
              </a:rPr>
              <a:t>30Hz</a:t>
            </a:r>
            <a:r>
              <a:rPr kumimoji="1" lang="ja-JP" altLang="en-US" sz="3200" b="1" dirty="0">
                <a:latin typeface="Times New Roman" panose="02020603050405020304" pitchFamily="18" charset="0"/>
                <a:cs typeface="Times New Roman" panose="02020603050405020304" pitchFamily="18" charset="0"/>
              </a:rPr>
              <a:t>となり、従来の固有振動数である約</a:t>
            </a:r>
            <a:r>
              <a:rPr kumimoji="1" lang="en-US" altLang="ja-JP" sz="3200" b="1" dirty="0">
                <a:latin typeface="Times New Roman" panose="02020603050405020304" pitchFamily="18" charset="0"/>
                <a:cs typeface="Times New Roman" panose="02020603050405020304" pitchFamily="18" charset="0"/>
              </a:rPr>
              <a:t>45Hz</a:t>
            </a:r>
            <a:r>
              <a:rPr kumimoji="1" lang="ja-JP" altLang="en-US" sz="3200" b="1" dirty="0">
                <a:latin typeface="Times New Roman" panose="02020603050405020304" pitchFamily="18" charset="0"/>
                <a:cs typeface="Times New Roman" panose="02020603050405020304" pitchFamily="18" charset="0"/>
              </a:rPr>
              <a:t>より小さい</a:t>
            </a:r>
          </a:p>
        </p:txBody>
      </p:sp>
      <p:sp>
        <p:nvSpPr>
          <p:cNvPr id="14" name="テキスト ボックス 13">
            <a:extLst>
              <a:ext uri="{FF2B5EF4-FFF2-40B4-BE49-F238E27FC236}">
                <a16:creationId xmlns:a16="http://schemas.microsoft.com/office/drawing/2014/main" id="{5F1745D4-5A5F-4AED-8074-8E3C7201D556}"/>
              </a:ext>
            </a:extLst>
          </p:cNvPr>
          <p:cNvSpPr txBox="1"/>
          <p:nvPr/>
        </p:nvSpPr>
        <p:spPr>
          <a:xfrm>
            <a:off x="16898509" y="32002077"/>
            <a:ext cx="11486059" cy="1077218"/>
          </a:xfrm>
          <a:prstGeom prst="rect">
            <a:avLst/>
          </a:prstGeom>
          <a:noFill/>
        </p:spPr>
        <p:txBody>
          <a:bodyPr wrap="square" rtlCol="0">
            <a:spAutoFit/>
          </a:bodyPr>
          <a:lstStyle/>
          <a:p>
            <a:r>
              <a:rPr lang="ja-JP" altLang="en-US" sz="3200" b="1" dirty="0"/>
              <a:t>使用した際に可動部の固有振動数が</a:t>
            </a:r>
            <a:r>
              <a:rPr lang="en-US" altLang="ja-JP" sz="3200" b="1" dirty="0">
                <a:latin typeface="Times New Roman" panose="02020603050405020304" pitchFamily="18" charset="0"/>
                <a:cs typeface="Times New Roman" panose="02020603050405020304" pitchFamily="18" charset="0"/>
              </a:rPr>
              <a:t>45Hz</a:t>
            </a:r>
            <a:r>
              <a:rPr lang="ja-JP" altLang="en-US" sz="3200" b="1" dirty="0">
                <a:latin typeface="Times New Roman" panose="02020603050405020304" pitchFamily="18" charset="0"/>
                <a:cs typeface="Times New Roman" panose="02020603050405020304" pitchFamily="18" charset="0"/>
              </a:rPr>
              <a:t>以上（</a:t>
            </a:r>
            <a:r>
              <a:rPr lang="en-US" altLang="ja-JP" sz="3200" b="1" dirty="0">
                <a:latin typeface="Times New Roman" panose="02020603050405020304" pitchFamily="18" charset="0"/>
                <a:cs typeface="Times New Roman" panose="02020603050405020304" pitchFamily="18" charset="0"/>
              </a:rPr>
              <a:t> </a:t>
            </a:r>
            <a:r>
              <a:rPr lang="en-US" altLang="ja-JP" sz="3200" b="1" i="1" dirty="0">
                <a:latin typeface="Times New Roman" panose="02020603050405020304" pitchFamily="18" charset="0"/>
                <a:cs typeface="Times New Roman" panose="02020603050405020304" pitchFamily="18" charset="0"/>
              </a:rPr>
              <a:t>f </a:t>
            </a:r>
            <a:r>
              <a:rPr lang="ja-JP" altLang="en-US" sz="3200" b="1" dirty="0">
                <a:latin typeface="Times New Roman" panose="02020603050405020304" pitchFamily="18" charset="0"/>
                <a:cs typeface="Times New Roman" panose="02020603050405020304" pitchFamily="18" charset="0"/>
              </a:rPr>
              <a:t>≒ </a:t>
            </a:r>
            <a:r>
              <a:rPr lang="en-US" altLang="ja-JP" sz="3200" b="1" dirty="0">
                <a:latin typeface="Times New Roman" panose="02020603050405020304" pitchFamily="18" charset="0"/>
                <a:cs typeface="Times New Roman" panose="02020603050405020304" pitchFamily="18" charset="0"/>
              </a:rPr>
              <a:t>46Hz</a:t>
            </a:r>
            <a:r>
              <a:rPr lang="ja-JP" altLang="en-US" sz="3200" b="1" dirty="0">
                <a:latin typeface="Times New Roman" panose="02020603050405020304" pitchFamily="18" charset="0"/>
                <a:cs typeface="Times New Roman" panose="02020603050405020304" pitchFamily="18" charset="0"/>
              </a:rPr>
              <a:t>）となる</a:t>
            </a:r>
            <a:r>
              <a:rPr lang="ja-JP" altLang="en-US" sz="3200" b="1" dirty="0"/>
              <a:t>ベローズ（</a:t>
            </a:r>
            <a:r>
              <a:rPr lang="en-US" altLang="ja-JP" sz="3200" b="1" dirty="0"/>
              <a:t>NS10109-1-Y</a:t>
            </a:r>
            <a:r>
              <a:rPr lang="ja-JP" altLang="en-US" sz="3200" b="1" dirty="0"/>
              <a:t>）を採用した</a:t>
            </a:r>
          </a:p>
        </p:txBody>
      </p:sp>
      <p:graphicFrame>
        <p:nvGraphicFramePr>
          <p:cNvPr id="17" name="表 16">
            <a:extLst>
              <a:ext uri="{FF2B5EF4-FFF2-40B4-BE49-F238E27FC236}">
                <a16:creationId xmlns:a16="http://schemas.microsoft.com/office/drawing/2014/main" id="{2B4BAEB2-E280-402D-B1CB-B03CB46582E7}"/>
              </a:ext>
            </a:extLst>
          </p:cNvPr>
          <p:cNvGraphicFramePr>
            <a:graphicFrameLocks noGrp="1"/>
          </p:cNvGraphicFramePr>
          <p:nvPr>
            <p:extLst>
              <p:ext uri="{D42A27DB-BD31-4B8C-83A1-F6EECF244321}">
                <p14:modId xmlns:p14="http://schemas.microsoft.com/office/powerpoint/2010/main" val="3309419998"/>
              </p:ext>
            </p:extLst>
          </p:nvPr>
        </p:nvGraphicFramePr>
        <p:xfrm>
          <a:off x="16890965" y="26842667"/>
          <a:ext cx="11504214" cy="1207053"/>
        </p:xfrm>
        <a:graphic>
          <a:graphicData uri="http://schemas.openxmlformats.org/drawingml/2006/table">
            <a:tbl>
              <a:tblPr/>
              <a:tblGrid>
                <a:gridCol w="5181522">
                  <a:extLst>
                    <a:ext uri="{9D8B030D-6E8A-4147-A177-3AD203B41FA5}">
                      <a16:colId xmlns:a16="http://schemas.microsoft.com/office/drawing/2014/main" val="3154635037"/>
                    </a:ext>
                  </a:extLst>
                </a:gridCol>
                <a:gridCol w="3053398">
                  <a:extLst>
                    <a:ext uri="{9D8B030D-6E8A-4147-A177-3AD203B41FA5}">
                      <a16:colId xmlns:a16="http://schemas.microsoft.com/office/drawing/2014/main" val="1175925395"/>
                    </a:ext>
                  </a:extLst>
                </a:gridCol>
                <a:gridCol w="3269294">
                  <a:extLst>
                    <a:ext uri="{9D8B030D-6E8A-4147-A177-3AD203B41FA5}">
                      <a16:colId xmlns:a16="http://schemas.microsoft.com/office/drawing/2014/main" val="3404246241"/>
                    </a:ext>
                  </a:extLst>
                </a:gridCol>
              </a:tblGrid>
              <a:tr h="621670">
                <a:tc>
                  <a:txBody>
                    <a:bodyPr/>
                    <a:lstStyle/>
                    <a:p>
                      <a:pPr algn="ctr"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ベローズのばね定数</a:t>
                      </a:r>
                      <a:r>
                        <a:rPr lang="en-US" altLang="ja-JP" sz="2800" b="0" i="1" u="none" strike="noStrike" dirty="0">
                          <a:solidFill>
                            <a:srgbClr val="000000"/>
                          </a:solidFill>
                          <a:effectLst/>
                          <a:latin typeface="游ゴシック" panose="020B0400000000000000" pitchFamily="50" charset="-128"/>
                          <a:ea typeface="游ゴシック" panose="020B0400000000000000" pitchFamily="50" charset="-128"/>
                        </a:rPr>
                        <a:t>k</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N/mm</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可動部質量</a:t>
                      </a:r>
                      <a:r>
                        <a:rPr lang="en-US" altLang="zh-TW" sz="2800" b="0" i="1" u="none" strike="noStrike" dirty="0">
                          <a:solidFill>
                            <a:srgbClr val="000000"/>
                          </a:solidFill>
                          <a:effectLst/>
                          <a:latin typeface="游ゴシック" panose="020B0400000000000000" pitchFamily="50" charset="-128"/>
                          <a:ea typeface="游ゴシック" panose="020B0400000000000000" pitchFamily="50" charset="-128"/>
                        </a:rPr>
                        <a:t>M</a:t>
                      </a: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zh-TW" sz="2800" b="0" i="0" u="none" strike="noStrike" dirty="0">
                          <a:solidFill>
                            <a:srgbClr val="000000"/>
                          </a:solidFill>
                          <a:effectLst/>
                          <a:latin typeface="游ゴシック" panose="020B0400000000000000" pitchFamily="50" charset="-128"/>
                          <a:ea typeface="游ゴシック" panose="020B0400000000000000" pitchFamily="50" charset="-128"/>
                        </a:rPr>
                        <a:t>g</a:t>
                      </a: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伸縮部質量</a:t>
                      </a:r>
                      <a:r>
                        <a:rPr lang="zh-TW" altLang="en-US" sz="2800" b="0" i="1" u="none" strike="noStrike" dirty="0">
                          <a:solidFill>
                            <a:srgbClr val="000000"/>
                          </a:solidFill>
                          <a:effectLst/>
                          <a:latin typeface="游ゴシック" panose="020B0400000000000000" pitchFamily="50" charset="-128"/>
                          <a:ea typeface="游ゴシック" panose="020B0400000000000000" pitchFamily="50" charset="-128"/>
                        </a:rPr>
                        <a:t>ｍ</a:t>
                      </a: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zh-TW" sz="2800" b="0" i="0" u="none" strike="noStrike" dirty="0">
                          <a:solidFill>
                            <a:srgbClr val="000000"/>
                          </a:solidFill>
                          <a:effectLst/>
                          <a:latin typeface="游ゴシック" panose="020B0400000000000000" pitchFamily="50" charset="-128"/>
                          <a:ea typeface="游ゴシック" panose="020B0400000000000000" pitchFamily="50" charset="-128"/>
                        </a:rPr>
                        <a:t>g</a:t>
                      </a: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725143350"/>
                  </a:ext>
                </a:extLst>
              </a:tr>
              <a:tr h="585383">
                <a:tc>
                  <a:txBody>
                    <a:bodyPr/>
                    <a:lstStyle/>
                    <a:p>
                      <a:pPr algn="ctr" fontAlgn="ct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7.13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194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30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4514756"/>
                  </a:ext>
                </a:extLst>
              </a:tr>
            </a:tbl>
          </a:graphicData>
        </a:graphic>
      </p:graphicFrame>
      <p:sp>
        <p:nvSpPr>
          <p:cNvPr id="20" name="テキスト ボックス 19">
            <a:extLst>
              <a:ext uri="{FF2B5EF4-FFF2-40B4-BE49-F238E27FC236}">
                <a16:creationId xmlns:a16="http://schemas.microsoft.com/office/drawing/2014/main" id="{39F1F828-CF87-4F15-BD54-092E0825C402}"/>
              </a:ext>
            </a:extLst>
          </p:cNvPr>
          <p:cNvSpPr txBox="1"/>
          <p:nvPr/>
        </p:nvSpPr>
        <p:spPr>
          <a:xfrm>
            <a:off x="18431141" y="26266925"/>
            <a:ext cx="8669941" cy="523220"/>
          </a:xfrm>
          <a:prstGeom prst="rect">
            <a:avLst/>
          </a:prstGeom>
          <a:noFill/>
        </p:spPr>
        <p:txBody>
          <a:bodyPr wrap="square" rtlCol="0">
            <a:spAutoFit/>
          </a:bodyPr>
          <a:lstStyle/>
          <a:p>
            <a:r>
              <a:rPr kumimoji="1" lang="en-US" altLang="ja-JP" sz="2800" b="1" dirty="0"/>
              <a:t>Table 2 </a:t>
            </a:r>
            <a:r>
              <a:rPr lang="ja-JP" altLang="en-US" sz="2800" b="1" dirty="0"/>
              <a:t> </a:t>
            </a:r>
            <a:r>
              <a:rPr kumimoji="1" lang="ja-JP" altLang="en-US" sz="2800" b="1" dirty="0"/>
              <a:t>従来のベローズを使用した場合の計算条件</a:t>
            </a:r>
          </a:p>
        </p:txBody>
      </p:sp>
      <p:sp>
        <p:nvSpPr>
          <p:cNvPr id="225" name="テキスト ボックス 224">
            <a:extLst>
              <a:ext uri="{FF2B5EF4-FFF2-40B4-BE49-F238E27FC236}">
                <a16:creationId xmlns:a16="http://schemas.microsoft.com/office/drawing/2014/main" id="{303E2CC6-F194-4969-9C5E-CE648C54DDB2}"/>
              </a:ext>
            </a:extLst>
          </p:cNvPr>
          <p:cNvSpPr txBox="1"/>
          <p:nvPr/>
        </p:nvSpPr>
        <p:spPr>
          <a:xfrm>
            <a:off x="2127743" y="816767"/>
            <a:ext cx="1277463" cy="1093627"/>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endParaRPr kumimoji="1" lang="ja-JP" altLang="en-US" dirty="0"/>
          </a:p>
        </p:txBody>
      </p:sp>
      <p:pic>
        <p:nvPicPr>
          <p:cNvPr id="232" name="図 231">
            <a:extLst>
              <a:ext uri="{FF2B5EF4-FFF2-40B4-BE49-F238E27FC236}">
                <a16:creationId xmlns:a16="http://schemas.microsoft.com/office/drawing/2014/main" id="{F60DE8E4-7938-45BF-ADA1-4E85FE175ED3}"/>
              </a:ext>
            </a:extLst>
          </p:cNvPr>
          <p:cNvPicPr>
            <a:picLocks noChangeAspect="1"/>
          </p:cNvPicPr>
          <p:nvPr/>
        </p:nvPicPr>
        <p:blipFill rotWithShape="1">
          <a:blip r:embed="rId5">
            <a:extLst>
              <a:ext uri="{28A0092B-C50C-407E-A947-70E740481C1C}">
                <a14:useLocalDpi xmlns:a14="http://schemas.microsoft.com/office/drawing/2010/main" val="0"/>
              </a:ext>
            </a:extLst>
          </a:blip>
          <a:srcRect l="24266" t="31103" r="8253" b="24592"/>
          <a:stretch/>
        </p:blipFill>
        <p:spPr>
          <a:xfrm rot="5400000">
            <a:off x="9415977" y="36336497"/>
            <a:ext cx="5098113" cy="2677721"/>
          </a:xfrm>
          <a:prstGeom prst="rect">
            <a:avLst/>
          </a:prstGeom>
        </p:spPr>
      </p:pic>
      <p:pic>
        <p:nvPicPr>
          <p:cNvPr id="235" name="図 234">
            <a:extLst>
              <a:ext uri="{FF2B5EF4-FFF2-40B4-BE49-F238E27FC236}">
                <a16:creationId xmlns:a16="http://schemas.microsoft.com/office/drawing/2014/main" id="{74613D74-5E98-4147-9717-38F7AEA4FF35}"/>
              </a:ext>
            </a:extLst>
          </p:cNvPr>
          <p:cNvPicPr>
            <a:picLocks noChangeAspect="1"/>
          </p:cNvPicPr>
          <p:nvPr/>
        </p:nvPicPr>
        <p:blipFill rotWithShape="1">
          <a:blip r:embed="rId6">
            <a:extLst>
              <a:ext uri="{28A0092B-C50C-407E-A947-70E740481C1C}">
                <a14:useLocalDpi xmlns:a14="http://schemas.microsoft.com/office/drawing/2010/main" val="0"/>
              </a:ext>
            </a:extLst>
          </a:blip>
          <a:srcRect l="30035" t="20119" r="13189" b="12171"/>
          <a:stretch/>
        </p:blipFill>
        <p:spPr>
          <a:xfrm>
            <a:off x="10659415" y="30670226"/>
            <a:ext cx="3469904" cy="3310559"/>
          </a:xfrm>
          <a:prstGeom prst="rect">
            <a:avLst/>
          </a:prstGeom>
        </p:spPr>
      </p:pic>
      <p:sp>
        <p:nvSpPr>
          <p:cNvPr id="237" name="楕円 236">
            <a:extLst>
              <a:ext uri="{FF2B5EF4-FFF2-40B4-BE49-F238E27FC236}">
                <a16:creationId xmlns:a16="http://schemas.microsoft.com/office/drawing/2014/main" id="{4F954423-FE2A-41D9-98EF-B8D4B7E29810}"/>
              </a:ext>
            </a:extLst>
          </p:cNvPr>
          <p:cNvSpPr/>
          <p:nvPr/>
        </p:nvSpPr>
        <p:spPr>
          <a:xfrm>
            <a:off x="11283428" y="35269062"/>
            <a:ext cx="1287446" cy="649629"/>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39" name="直線コネクタ 238">
            <a:extLst>
              <a:ext uri="{FF2B5EF4-FFF2-40B4-BE49-F238E27FC236}">
                <a16:creationId xmlns:a16="http://schemas.microsoft.com/office/drawing/2014/main" id="{86535546-5B9B-40D7-99F6-200CF60424DC}"/>
              </a:ext>
            </a:extLst>
          </p:cNvPr>
          <p:cNvCxnSpPr>
            <a:cxnSpLocks/>
            <a:stCxn id="237" idx="0"/>
            <a:endCxn id="235" idx="2"/>
          </p:cNvCxnSpPr>
          <p:nvPr/>
        </p:nvCxnSpPr>
        <p:spPr>
          <a:xfrm flipV="1">
            <a:off x="11927151" y="33980785"/>
            <a:ext cx="467216" cy="1288277"/>
          </a:xfrm>
          <a:prstGeom prst="line">
            <a:avLst/>
          </a:prstGeom>
        </p:spPr>
        <p:style>
          <a:lnRef idx="1">
            <a:schemeClr val="dk1"/>
          </a:lnRef>
          <a:fillRef idx="0">
            <a:schemeClr val="dk1"/>
          </a:fillRef>
          <a:effectRef idx="0">
            <a:schemeClr val="dk1"/>
          </a:effectRef>
          <a:fontRef idx="minor">
            <a:schemeClr val="tx1"/>
          </a:fontRef>
        </p:style>
      </p:cxnSp>
      <p:cxnSp>
        <p:nvCxnSpPr>
          <p:cNvPr id="241" name="直線コネクタ 240">
            <a:extLst>
              <a:ext uri="{FF2B5EF4-FFF2-40B4-BE49-F238E27FC236}">
                <a16:creationId xmlns:a16="http://schemas.microsoft.com/office/drawing/2014/main" id="{19076A30-BE32-4E8B-92D5-95D13D8BF418}"/>
              </a:ext>
            </a:extLst>
          </p:cNvPr>
          <p:cNvCxnSpPr>
            <a:cxnSpLocks/>
          </p:cNvCxnSpPr>
          <p:nvPr/>
        </p:nvCxnSpPr>
        <p:spPr>
          <a:xfrm flipH="1">
            <a:off x="11801120" y="37841231"/>
            <a:ext cx="387622" cy="639356"/>
          </a:xfrm>
          <a:prstGeom prst="line">
            <a:avLst/>
          </a:prstGeom>
        </p:spPr>
        <p:style>
          <a:lnRef idx="1">
            <a:schemeClr val="dk1"/>
          </a:lnRef>
          <a:fillRef idx="0">
            <a:schemeClr val="dk1"/>
          </a:fillRef>
          <a:effectRef idx="0">
            <a:schemeClr val="dk1"/>
          </a:effectRef>
          <a:fontRef idx="minor">
            <a:schemeClr val="tx1"/>
          </a:fontRef>
        </p:style>
      </p:cxnSp>
      <p:sp>
        <p:nvSpPr>
          <p:cNvPr id="242" name="テキスト ボックス 241">
            <a:extLst>
              <a:ext uri="{FF2B5EF4-FFF2-40B4-BE49-F238E27FC236}">
                <a16:creationId xmlns:a16="http://schemas.microsoft.com/office/drawing/2014/main" id="{6891E1DB-9738-440E-9789-B13066DC34D0}"/>
              </a:ext>
            </a:extLst>
          </p:cNvPr>
          <p:cNvSpPr txBox="1"/>
          <p:nvPr/>
        </p:nvSpPr>
        <p:spPr>
          <a:xfrm>
            <a:off x="11329121" y="38523929"/>
            <a:ext cx="1107996" cy="461665"/>
          </a:xfrm>
          <a:prstGeom prst="rect">
            <a:avLst/>
          </a:prstGeom>
          <a:noFill/>
        </p:spPr>
        <p:txBody>
          <a:bodyPr wrap="none" rtlCol="0">
            <a:spAutoFit/>
          </a:bodyPr>
          <a:lstStyle/>
          <a:p>
            <a:r>
              <a:rPr kumimoji="1" lang="ja-JP" altLang="en-US" sz="2400" b="1" dirty="0"/>
              <a:t>エルボ</a:t>
            </a:r>
          </a:p>
        </p:txBody>
      </p:sp>
      <p:sp>
        <p:nvSpPr>
          <p:cNvPr id="250" name="テキスト ボックス 249">
            <a:extLst>
              <a:ext uri="{FF2B5EF4-FFF2-40B4-BE49-F238E27FC236}">
                <a16:creationId xmlns:a16="http://schemas.microsoft.com/office/drawing/2014/main" id="{998816D5-55FB-4F14-854D-9314FE2D31D2}"/>
              </a:ext>
            </a:extLst>
          </p:cNvPr>
          <p:cNvSpPr txBox="1"/>
          <p:nvPr/>
        </p:nvSpPr>
        <p:spPr>
          <a:xfrm>
            <a:off x="13553788" y="36051836"/>
            <a:ext cx="1107996" cy="461665"/>
          </a:xfrm>
          <a:prstGeom prst="rect">
            <a:avLst/>
          </a:prstGeom>
          <a:noFill/>
        </p:spPr>
        <p:txBody>
          <a:bodyPr wrap="none" rtlCol="0">
            <a:spAutoFit/>
          </a:bodyPr>
          <a:lstStyle/>
          <a:p>
            <a:r>
              <a:rPr kumimoji="1" lang="ja-JP" altLang="en-US" sz="2400" b="1" dirty="0"/>
              <a:t>コイル</a:t>
            </a:r>
          </a:p>
        </p:txBody>
      </p:sp>
      <p:cxnSp>
        <p:nvCxnSpPr>
          <p:cNvPr id="34" name="直線コネクタ 33">
            <a:extLst>
              <a:ext uri="{FF2B5EF4-FFF2-40B4-BE49-F238E27FC236}">
                <a16:creationId xmlns:a16="http://schemas.microsoft.com/office/drawing/2014/main" id="{89F76848-A2DA-48BD-B58D-782FFF415A65}"/>
              </a:ext>
            </a:extLst>
          </p:cNvPr>
          <p:cNvCxnSpPr>
            <a:cxnSpLocks/>
            <a:endCxn id="250" idx="1"/>
          </p:cNvCxnSpPr>
          <p:nvPr/>
        </p:nvCxnSpPr>
        <p:spPr>
          <a:xfrm>
            <a:off x="11955688" y="36175577"/>
            <a:ext cx="1598100" cy="107092"/>
          </a:xfrm>
          <a:prstGeom prst="line">
            <a:avLst/>
          </a:prstGeom>
        </p:spPr>
        <p:style>
          <a:lnRef idx="1">
            <a:schemeClr val="dk1"/>
          </a:lnRef>
          <a:fillRef idx="0">
            <a:schemeClr val="dk1"/>
          </a:fillRef>
          <a:effectRef idx="0">
            <a:schemeClr val="dk1"/>
          </a:effectRef>
          <a:fontRef idx="minor">
            <a:schemeClr val="tx1"/>
          </a:fontRef>
        </p:style>
      </p:cxnSp>
      <p:sp>
        <p:nvSpPr>
          <p:cNvPr id="48" name="テキスト ボックス 47">
            <a:extLst>
              <a:ext uri="{FF2B5EF4-FFF2-40B4-BE49-F238E27FC236}">
                <a16:creationId xmlns:a16="http://schemas.microsoft.com/office/drawing/2014/main" id="{AE2A6D57-47A1-42B2-8BF5-324A0E2F8E79}"/>
              </a:ext>
            </a:extLst>
          </p:cNvPr>
          <p:cNvSpPr txBox="1"/>
          <p:nvPr/>
        </p:nvSpPr>
        <p:spPr>
          <a:xfrm>
            <a:off x="12630203" y="34591166"/>
            <a:ext cx="1415772" cy="830997"/>
          </a:xfrm>
          <a:prstGeom prst="rect">
            <a:avLst/>
          </a:prstGeom>
          <a:noFill/>
        </p:spPr>
        <p:txBody>
          <a:bodyPr wrap="none" rtlCol="0">
            <a:spAutoFit/>
          </a:bodyPr>
          <a:lstStyle/>
          <a:p>
            <a:r>
              <a:rPr kumimoji="1" lang="ja-JP" altLang="en-US" sz="2400" b="1" dirty="0"/>
              <a:t>永久磁石</a:t>
            </a:r>
            <a:endParaRPr kumimoji="1" lang="en-US" altLang="ja-JP" sz="2400" b="1" dirty="0"/>
          </a:p>
          <a:p>
            <a:endParaRPr kumimoji="1" lang="ja-JP" altLang="en-US" sz="2400" b="1" dirty="0"/>
          </a:p>
        </p:txBody>
      </p:sp>
      <p:cxnSp>
        <p:nvCxnSpPr>
          <p:cNvPr id="53" name="直線コネクタ 52">
            <a:extLst>
              <a:ext uri="{FF2B5EF4-FFF2-40B4-BE49-F238E27FC236}">
                <a16:creationId xmlns:a16="http://schemas.microsoft.com/office/drawing/2014/main" id="{4F25ACAE-B8EC-4AC1-839A-1E29C92BAF8E}"/>
              </a:ext>
            </a:extLst>
          </p:cNvPr>
          <p:cNvCxnSpPr>
            <a:cxnSpLocks/>
          </p:cNvCxnSpPr>
          <p:nvPr/>
        </p:nvCxnSpPr>
        <p:spPr>
          <a:xfrm flipV="1">
            <a:off x="11955688" y="35014226"/>
            <a:ext cx="1348206" cy="770269"/>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a:extLst>
              <a:ext uri="{FF2B5EF4-FFF2-40B4-BE49-F238E27FC236}">
                <a16:creationId xmlns:a16="http://schemas.microsoft.com/office/drawing/2014/main" id="{569BC157-C306-4467-B9EC-10F6F3BC7D1B}"/>
              </a:ext>
            </a:extLst>
          </p:cNvPr>
          <p:cNvCxnSpPr>
            <a:cxnSpLocks/>
            <a:endCxn id="266" idx="2"/>
          </p:cNvCxnSpPr>
          <p:nvPr/>
        </p:nvCxnSpPr>
        <p:spPr>
          <a:xfrm flipH="1" flipV="1">
            <a:off x="11745128" y="30521510"/>
            <a:ext cx="649242" cy="1534794"/>
          </a:xfrm>
          <a:prstGeom prst="line">
            <a:avLst/>
          </a:prstGeom>
        </p:spPr>
        <p:style>
          <a:lnRef idx="1">
            <a:schemeClr val="dk1"/>
          </a:lnRef>
          <a:fillRef idx="0">
            <a:schemeClr val="dk1"/>
          </a:fillRef>
          <a:effectRef idx="0">
            <a:schemeClr val="dk1"/>
          </a:effectRef>
          <a:fontRef idx="minor">
            <a:schemeClr val="tx1"/>
          </a:fontRef>
        </p:style>
      </p:cxnSp>
      <p:sp>
        <p:nvSpPr>
          <p:cNvPr id="266" name="テキスト ボックス 265">
            <a:extLst>
              <a:ext uri="{FF2B5EF4-FFF2-40B4-BE49-F238E27FC236}">
                <a16:creationId xmlns:a16="http://schemas.microsoft.com/office/drawing/2014/main" id="{93E9C25D-0C86-412A-BF72-E1ED816C042A}"/>
              </a:ext>
            </a:extLst>
          </p:cNvPr>
          <p:cNvSpPr txBox="1"/>
          <p:nvPr/>
        </p:nvSpPr>
        <p:spPr>
          <a:xfrm>
            <a:off x="10575577" y="30059845"/>
            <a:ext cx="2339102" cy="461665"/>
          </a:xfrm>
          <a:prstGeom prst="rect">
            <a:avLst/>
          </a:prstGeom>
          <a:noFill/>
        </p:spPr>
        <p:txBody>
          <a:bodyPr wrap="none" rtlCol="0">
            <a:spAutoFit/>
          </a:bodyPr>
          <a:lstStyle/>
          <a:p>
            <a:r>
              <a:rPr kumimoji="1" lang="ja-JP" altLang="en-US" sz="2400" b="1" dirty="0"/>
              <a:t>ボルトを通す穴</a:t>
            </a:r>
          </a:p>
        </p:txBody>
      </p:sp>
      <p:cxnSp>
        <p:nvCxnSpPr>
          <p:cNvPr id="188" name="直線コネクタ 187">
            <a:extLst>
              <a:ext uri="{FF2B5EF4-FFF2-40B4-BE49-F238E27FC236}">
                <a16:creationId xmlns:a16="http://schemas.microsoft.com/office/drawing/2014/main" id="{206BD67C-5C8C-4E07-A9AE-520B049820A4}"/>
              </a:ext>
            </a:extLst>
          </p:cNvPr>
          <p:cNvCxnSpPr>
            <a:cxnSpLocks/>
          </p:cNvCxnSpPr>
          <p:nvPr/>
        </p:nvCxnSpPr>
        <p:spPr>
          <a:xfrm>
            <a:off x="12881176" y="38161307"/>
            <a:ext cx="689529" cy="625940"/>
          </a:xfrm>
          <a:prstGeom prst="line">
            <a:avLst/>
          </a:prstGeom>
        </p:spPr>
        <p:style>
          <a:lnRef idx="1">
            <a:schemeClr val="dk1"/>
          </a:lnRef>
          <a:fillRef idx="0">
            <a:schemeClr val="dk1"/>
          </a:fillRef>
          <a:effectRef idx="0">
            <a:schemeClr val="dk1"/>
          </a:effectRef>
          <a:fontRef idx="minor">
            <a:schemeClr val="tx1"/>
          </a:fontRef>
        </p:style>
      </p:cxnSp>
      <p:sp>
        <p:nvSpPr>
          <p:cNvPr id="189" name="テキスト ボックス 188">
            <a:extLst>
              <a:ext uri="{FF2B5EF4-FFF2-40B4-BE49-F238E27FC236}">
                <a16:creationId xmlns:a16="http://schemas.microsoft.com/office/drawing/2014/main" id="{24828F7C-05FC-4390-9A22-27C9F12693A2}"/>
              </a:ext>
            </a:extLst>
          </p:cNvPr>
          <p:cNvSpPr txBox="1"/>
          <p:nvPr/>
        </p:nvSpPr>
        <p:spPr>
          <a:xfrm>
            <a:off x="13098706" y="38830589"/>
            <a:ext cx="1107996" cy="461665"/>
          </a:xfrm>
          <a:prstGeom prst="rect">
            <a:avLst/>
          </a:prstGeom>
          <a:noFill/>
        </p:spPr>
        <p:txBody>
          <a:bodyPr wrap="square" rtlCol="0">
            <a:spAutoFit/>
          </a:bodyPr>
          <a:lstStyle/>
          <a:p>
            <a:r>
              <a:rPr kumimoji="1" lang="ja-JP" altLang="en-US" sz="2400" b="1" dirty="0"/>
              <a:t>全ネジ</a:t>
            </a:r>
          </a:p>
        </p:txBody>
      </p:sp>
      <p:sp>
        <p:nvSpPr>
          <p:cNvPr id="21" name="矢印: 下 20">
            <a:extLst>
              <a:ext uri="{FF2B5EF4-FFF2-40B4-BE49-F238E27FC236}">
                <a16:creationId xmlns:a16="http://schemas.microsoft.com/office/drawing/2014/main" id="{A1EB432E-0531-448C-A5EF-3A8D593E3726}"/>
              </a:ext>
            </a:extLst>
          </p:cNvPr>
          <p:cNvSpPr/>
          <p:nvPr/>
        </p:nvSpPr>
        <p:spPr>
          <a:xfrm>
            <a:off x="10509326" y="9228105"/>
            <a:ext cx="928975" cy="1221719"/>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1" name="テキスト ボックス 190">
            <a:extLst>
              <a:ext uri="{FF2B5EF4-FFF2-40B4-BE49-F238E27FC236}">
                <a16:creationId xmlns:a16="http://schemas.microsoft.com/office/drawing/2014/main" id="{0837A509-1042-4FCB-B3DF-EFC42789CE73}"/>
              </a:ext>
            </a:extLst>
          </p:cNvPr>
          <p:cNvSpPr txBox="1"/>
          <p:nvPr/>
        </p:nvSpPr>
        <p:spPr>
          <a:xfrm>
            <a:off x="1756561" y="31462346"/>
            <a:ext cx="8263234" cy="1077218"/>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b="1" dirty="0"/>
              <a:t>永久磁石とコイルを全ネジで支持された一体型の構造に固定する</a:t>
            </a:r>
          </a:p>
        </p:txBody>
      </p:sp>
      <p:sp>
        <p:nvSpPr>
          <p:cNvPr id="192" name="正方形/長方形 191">
            <a:extLst>
              <a:ext uri="{FF2B5EF4-FFF2-40B4-BE49-F238E27FC236}">
                <a16:creationId xmlns:a16="http://schemas.microsoft.com/office/drawing/2014/main" id="{57E848DA-5C1E-48C3-9919-376E057C84C4}"/>
              </a:ext>
            </a:extLst>
          </p:cNvPr>
          <p:cNvSpPr/>
          <p:nvPr/>
        </p:nvSpPr>
        <p:spPr>
          <a:xfrm>
            <a:off x="1239353" y="30805431"/>
            <a:ext cx="9199469" cy="4647258"/>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5" name="正方形/長方形 194">
            <a:extLst>
              <a:ext uri="{FF2B5EF4-FFF2-40B4-BE49-F238E27FC236}">
                <a16:creationId xmlns:a16="http://schemas.microsoft.com/office/drawing/2014/main" id="{77AC9ADE-6C21-42BD-8B63-11906CB33131}"/>
              </a:ext>
            </a:extLst>
          </p:cNvPr>
          <p:cNvSpPr/>
          <p:nvPr/>
        </p:nvSpPr>
        <p:spPr>
          <a:xfrm>
            <a:off x="1446704" y="30512963"/>
            <a:ext cx="3923357" cy="584775"/>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6" name="テキスト ボックス 195">
            <a:extLst>
              <a:ext uri="{FF2B5EF4-FFF2-40B4-BE49-F238E27FC236}">
                <a16:creationId xmlns:a16="http://schemas.microsoft.com/office/drawing/2014/main" id="{65736483-63C5-4D5D-B0AA-07F6758FCCFE}"/>
              </a:ext>
            </a:extLst>
          </p:cNvPr>
          <p:cNvSpPr txBox="1"/>
          <p:nvPr/>
        </p:nvSpPr>
        <p:spPr>
          <a:xfrm>
            <a:off x="1659938" y="30535791"/>
            <a:ext cx="3467616" cy="584775"/>
          </a:xfrm>
          <a:prstGeom prst="rect">
            <a:avLst/>
          </a:prstGeom>
          <a:noFill/>
        </p:spPr>
        <p:txBody>
          <a:bodyPr wrap="none" rtlCol="0">
            <a:spAutoFit/>
          </a:bodyPr>
          <a:lstStyle/>
          <a:p>
            <a:r>
              <a:rPr kumimoji="1" lang="ja-JP" altLang="en-US" sz="3200" b="1" dirty="0"/>
              <a:t>一体型の支持構造</a:t>
            </a:r>
          </a:p>
        </p:txBody>
      </p:sp>
      <p:sp>
        <p:nvSpPr>
          <p:cNvPr id="197" name="テキスト ボックス 196">
            <a:extLst>
              <a:ext uri="{FF2B5EF4-FFF2-40B4-BE49-F238E27FC236}">
                <a16:creationId xmlns:a16="http://schemas.microsoft.com/office/drawing/2014/main" id="{618B7D82-6E65-4174-942E-40CD9F77C7E7}"/>
              </a:ext>
            </a:extLst>
          </p:cNvPr>
          <p:cNvSpPr txBox="1"/>
          <p:nvPr/>
        </p:nvSpPr>
        <p:spPr>
          <a:xfrm>
            <a:off x="1747287" y="32864835"/>
            <a:ext cx="8262965" cy="1077218"/>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b="1" dirty="0"/>
              <a:t>永久磁石はボルトより直径の大きい穴で位置調整後固定する</a:t>
            </a:r>
          </a:p>
        </p:txBody>
      </p:sp>
      <p:cxnSp>
        <p:nvCxnSpPr>
          <p:cNvPr id="255" name="直線コネクタ 254">
            <a:extLst>
              <a:ext uri="{FF2B5EF4-FFF2-40B4-BE49-F238E27FC236}">
                <a16:creationId xmlns:a16="http://schemas.microsoft.com/office/drawing/2014/main" id="{2225AB4A-000F-4C23-8A65-D48F971A9DAF}"/>
              </a:ext>
            </a:extLst>
          </p:cNvPr>
          <p:cNvCxnSpPr>
            <a:cxnSpLocks/>
            <a:endCxn id="199" idx="1"/>
          </p:cNvCxnSpPr>
          <p:nvPr/>
        </p:nvCxnSpPr>
        <p:spPr>
          <a:xfrm flipV="1">
            <a:off x="12806710" y="35357134"/>
            <a:ext cx="1029732" cy="266960"/>
          </a:xfrm>
          <a:prstGeom prst="line">
            <a:avLst/>
          </a:prstGeom>
        </p:spPr>
        <p:style>
          <a:lnRef idx="1">
            <a:schemeClr val="dk1"/>
          </a:lnRef>
          <a:fillRef idx="0">
            <a:schemeClr val="dk1"/>
          </a:fillRef>
          <a:effectRef idx="0">
            <a:schemeClr val="dk1"/>
          </a:effectRef>
          <a:fontRef idx="minor">
            <a:schemeClr val="tx1"/>
          </a:fontRef>
        </p:style>
      </p:cxnSp>
      <p:cxnSp>
        <p:nvCxnSpPr>
          <p:cNvPr id="52" name="直線コネクタ 51">
            <a:extLst>
              <a:ext uri="{FF2B5EF4-FFF2-40B4-BE49-F238E27FC236}">
                <a16:creationId xmlns:a16="http://schemas.microsoft.com/office/drawing/2014/main" id="{FF8B2E18-9971-4A26-AD1B-AFC9C012AC04}"/>
              </a:ext>
            </a:extLst>
          </p:cNvPr>
          <p:cNvCxnSpPr>
            <a:cxnSpLocks/>
            <a:endCxn id="199" idx="1"/>
          </p:cNvCxnSpPr>
          <p:nvPr/>
        </p:nvCxnSpPr>
        <p:spPr>
          <a:xfrm flipV="1">
            <a:off x="12875897" y="35357134"/>
            <a:ext cx="960545" cy="2034527"/>
          </a:xfrm>
          <a:prstGeom prst="line">
            <a:avLst/>
          </a:prstGeom>
        </p:spPr>
        <p:style>
          <a:lnRef idx="1">
            <a:schemeClr val="dk1"/>
          </a:lnRef>
          <a:fillRef idx="0">
            <a:schemeClr val="dk1"/>
          </a:fillRef>
          <a:effectRef idx="0">
            <a:schemeClr val="dk1"/>
          </a:effectRef>
          <a:fontRef idx="minor">
            <a:schemeClr val="tx1"/>
          </a:fontRef>
        </p:style>
      </p:cxnSp>
      <p:sp>
        <p:nvSpPr>
          <p:cNvPr id="199" name="テキスト ボックス 198">
            <a:extLst>
              <a:ext uri="{FF2B5EF4-FFF2-40B4-BE49-F238E27FC236}">
                <a16:creationId xmlns:a16="http://schemas.microsoft.com/office/drawing/2014/main" id="{3727ED4E-EA63-42C3-969E-F8DB47207886}"/>
              </a:ext>
            </a:extLst>
          </p:cNvPr>
          <p:cNvSpPr txBox="1"/>
          <p:nvPr/>
        </p:nvSpPr>
        <p:spPr>
          <a:xfrm>
            <a:off x="13836442" y="35126301"/>
            <a:ext cx="586050" cy="461665"/>
          </a:xfrm>
          <a:prstGeom prst="rect">
            <a:avLst/>
          </a:prstGeom>
          <a:noFill/>
        </p:spPr>
        <p:txBody>
          <a:bodyPr wrap="square" rtlCol="0">
            <a:spAutoFit/>
          </a:bodyPr>
          <a:lstStyle/>
          <a:p>
            <a:r>
              <a:rPr kumimoji="1" lang="ja-JP" altLang="en-US" sz="2400" b="1" dirty="0"/>
              <a:t>板</a:t>
            </a:r>
          </a:p>
        </p:txBody>
      </p:sp>
      <p:sp>
        <p:nvSpPr>
          <p:cNvPr id="137" name="テキスト ボックス 136">
            <a:extLst>
              <a:ext uri="{FF2B5EF4-FFF2-40B4-BE49-F238E27FC236}">
                <a16:creationId xmlns:a16="http://schemas.microsoft.com/office/drawing/2014/main" id="{DE89DADE-1727-43DB-B15D-B92E6F3E5614}"/>
              </a:ext>
            </a:extLst>
          </p:cNvPr>
          <p:cNvSpPr txBox="1"/>
          <p:nvPr/>
        </p:nvSpPr>
        <p:spPr>
          <a:xfrm>
            <a:off x="1756561" y="34288284"/>
            <a:ext cx="8560571" cy="1077218"/>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b="1" dirty="0"/>
              <a:t>板は永久磁石に吸着しないアルミ板を採用する</a:t>
            </a:r>
          </a:p>
        </p:txBody>
      </p:sp>
      <p:sp>
        <p:nvSpPr>
          <p:cNvPr id="139" name="テキスト ボックス 138">
            <a:extLst>
              <a:ext uri="{FF2B5EF4-FFF2-40B4-BE49-F238E27FC236}">
                <a16:creationId xmlns:a16="http://schemas.microsoft.com/office/drawing/2014/main" id="{3140E2EB-8EF8-47EC-A08E-A1CC5FE72ECC}"/>
              </a:ext>
            </a:extLst>
          </p:cNvPr>
          <p:cNvSpPr txBox="1"/>
          <p:nvPr/>
        </p:nvSpPr>
        <p:spPr>
          <a:xfrm>
            <a:off x="1803392" y="37156631"/>
            <a:ext cx="8492257" cy="1077218"/>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b="1" dirty="0"/>
              <a:t>エルボを用いてリニアモータを地面に対し垂直に配置する</a:t>
            </a:r>
          </a:p>
        </p:txBody>
      </p:sp>
      <p:sp>
        <p:nvSpPr>
          <p:cNvPr id="140" name="正方形/長方形 139">
            <a:extLst>
              <a:ext uri="{FF2B5EF4-FFF2-40B4-BE49-F238E27FC236}">
                <a16:creationId xmlns:a16="http://schemas.microsoft.com/office/drawing/2014/main" id="{09F6411C-2650-40B5-BBEB-F90305D17B02}"/>
              </a:ext>
            </a:extLst>
          </p:cNvPr>
          <p:cNvSpPr/>
          <p:nvPr/>
        </p:nvSpPr>
        <p:spPr>
          <a:xfrm>
            <a:off x="1239353" y="36474433"/>
            <a:ext cx="9199469" cy="326967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1" name="正方形/長方形 140">
            <a:extLst>
              <a:ext uri="{FF2B5EF4-FFF2-40B4-BE49-F238E27FC236}">
                <a16:creationId xmlns:a16="http://schemas.microsoft.com/office/drawing/2014/main" id="{ACD038AA-20F1-4A8F-8DF2-C5596BB566C8}"/>
              </a:ext>
            </a:extLst>
          </p:cNvPr>
          <p:cNvSpPr/>
          <p:nvPr/>
        </p:nvSpPr>
        <p:spPr>
          <a:xfrm>
            <a:off x="1446704" y="36233935"/>
            <a:ext cx="2677722" cy="634367"/>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1" name="テキスト ボックス 170">
            <a:extLst>
              <a:ext uri="{FF2B5EF4-FFF2-40B4-BE49-F238E27FC236}">
                <a16:creationId xmlns:a16="http://schemas.microsoft.com/office/drawing/2014/main" id="{9B4266BA-2E7F-41C4-A4F2-772C3D5ABF38}"/>
              </a:ext>
            </a:extLst>
          </p:cNvPr>
          <p:cNvSpPr txBox="1"/>
          <p:nvPr/>
        </p:nvSpPr>
        <p:spPr>
          <a:xfrm>
            <a:off x="1655253" y="36298590"/>
            <a:ext cx="2236510" cy="584775"/>
          </a:xfrm>
          <a:prstGeom prst="rect">
            <a:avLst/>
          </a:prstGeom>
          <a:noFill/>
        </p:spPr>
        <p:txBody>
          <a:bodyPr wrap="none" rtlCol="0">
            <a:spAutoFit/>
          </a:bodyPr>
          <a:lstStyle/>
          <a:p>
            <a:r>
              <a:rPr kumimoji="1" lang="ja-JP" altLang="en-US" sz="3200" b="1" dirty="0"/>
              <a:t>垂直な配置</a:t>
            </a:r>
          </a:p>
        </p:txBody>
      </p:sp>
      <p:sp>
        <p:nvSpPr>
          <p:cNvPr id="176" name="テキスト ボックス 175">
            <a:extLst>
              <a:ext uri="{FF2B5EF4-FFF2-40B4-BE49-F238E27FC236}">
                <a16:creationId xmlns:a16="http://schemas.microsoft.com/office/drawing/2014/main" id="{E32B137C-DAC8-4736-B5B0-9DCB92FBDDEF}"/>
              </a:ext>
            </a:extLst>
          </p:cNvPr>
          <p:cNvSpPr txBox="1"/>
          <p:nvPr/>
        </p:nvSpPr>
        <p:spPr>
          <a:xfrm>
            <a:off x="1803392" y="38434677"/>
            <a:ext cx="8492257" cy="1077218"/>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b="1" dirty="0"/>
              <a:t>エルボと規格フランジの内径の差を埋めるフランジを製作する</a:t>
            </a:r>
            <a:endParaRPr lang="en-US" altLang="ja-JP" sz="3200" b="1" dirty="0"/>
          </a:p>
        </p:txBody>
      </p:sp>
      <p:grpSp>
        <p:nvGrpSpPr>
          <p:cNvPr id="198" name="図形グループ 40">
            <a:extLst>
              <a:ext uri="{FF2B5EF4-FFF2-40B4-BE49-F238E27FC236}">
                <a16:creationId xmlns:a16="http://schemas.microsoft.com/office/drawing/2014/main" id="{4B855C74-A1A8-431F-88A4-B5B80E09DAA5}"/>
              </a:ext>
            </a:extLst>
          </p:cNvPr>
          <p:cNvGrpSpPr/>
          <p:nvPr/>
        </p:nvGrpSpPr>
        <p:grpSpPr>
          <a:xfrm>
            <a:off x="16389883" y="28658502"/>
            <a:ext cx="12296650" cy="5504597"/>
            <a:chOff x="1932296" y="22814634"/>
            <a:chExt cx="12296650" cy="8906086"/>
          </a:xfrm>
        </p:grpSpPr>
        <p:sp>
          <p:nvSpPr>
            <p:cNvPr id="200" name="正方形/長方形 199">
              <a:extLst>
                <a:ext uri="{FF2B5EF4-FFF2-40B4-BE49-F238E27FC236}">
                  <a16:creationId xmlns:a16="http://schemas.microsoft.com/office/drawing/2014/main" id="{AEE3C635-CBED-4272-942D-DFCFBBBC6005}"/>
                </a:ext>
              </a:extLst>
            </p:cNvPr>
            <p:cNvSpPr/>
            <p:nvPr/>
          </p:nvSpPr>
          <p:spPr>
            <a:xfrm>
              <a:off x="1932296" y="24230770"/>
              <a:ext cx="12296650" cy="74899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01" name="テキスト ボックス 200">
              <a:extLst>
                <a:ext uri="{FF2B5EF4-FFF2-40B4-BE49-F238E27FC236}">
                  <a16:creationId xmlns:a16="http://schemas.microsoft.com/office/drawing/2014/main" id="{E5485F46-C95C-45A5-9887-C983E5DDCE26}"/>
                </a:ext>
              </a:extLst>
            </p:cNvPr>
            <p:cNvSpPr txBox="1"/>
            <p:nvPr/>
          </p:nvSpPr>
          <p:spPr>
            <a:xfrm>
              <a:off x="2138587" y="23792575"/>
              <a:ext cx="1933138" cy="996537"/>
            </a:xfrm>
            <a:prstGeom prst="rect">
              <a:avLst/>
            </a:prstGeom>
            <a:solidFill>
              <a:schemeClr val="bg1"/>
            </a:solidFill>
            <a:ln w="22225">
              <a:solidFill>
                <a:schemeClr val="tx1"/>
              </a:solidFill>
            </a:ln>
          </p:spPr>
          <p:txBody>
            <a:bodyPr wrap="square" rtlCol="0">
              <a:spAutoFit/>
            </a:bodyPr>
            <a:lstStyle/>
            <a:p>
              <a:pPr algn="ctr"/>
              <a:r>
                <a:rPr lang="ja-JP" altLang="en-US" sz="3200" b="1" dirty="0">
                  <a:latin typeface="Times New Roman" panose="02020603050405020304" pitchFamily="18" charset="0"/>
                  <a:cs typeface="Times New Roman" panose="02020603050405020304" pitchFamily="18" charset="0"/>
                </a:rPr>
                <a:t>対策</a:t>
              </a:r>
            </a:p>
          </p:txBody>
        </p:sp>
        <p:sp>
          <p:nvSpPr>
            <p:cNvPr id="202" name="正方形/長方形 201">
              <a:extLst>
                <a:ext uri="{FF2B5EF4-FFF2-40B4-BE49-F238E27FC236}">
                  <a16:creationId xmlns:a16="http://schemas.microsoft.com/office/drawing/2014/main" id="{277BC346-CEA9-42F3-AEA6-B00B99AAA52C}"/>
                </a:ext>
              </a:extLst>
            </p:cNvPr>
            <p:cNvSpPr/>
            <p:nvPr/>
          </p:nvSpPr>
          <p:spPr>
            <a:xfrm>
              <a:off x="3076881" y="22814634"/>
              <a:ext cx="294035" cy="929416"/>
            </a:xfrm>
            <a:prstGeom prst="rect">
              <a:avLst/>
            </a:prstGeom>
          </p:spPr>
          <p:txBody>
            <a:bodyPr wrap="square">
              <a:spAutoFit/>
            </a:bodyPr>
            <a:lstStyle/>
            <a:p>
              <a:endParaRPr lang="ja-JP" altLang="en-US" sz="2800" b="1" dirty="0">
                <a:latin typeface="+mn-ea"/>
              </a:endParaRPr>
            </a:p>
          </p:txBody>
        </p:sp>
      </p:grpSp>
      <p:sp>
        <p:nvSpPr>
          <p:cNvPr id="203" name="正方形/長方形 202">
            <a:extLst>
              <a:ext uri="{FF2B5EF4-FFF2-40B4-BE49-F238E27FC236}">
                <a16:creationId xmlns:a16="http://schemas.microsoft.com/office/drawing/2014/main" id="{B05DF2FA-C36C-4AEE-8D9C-E28735B93C82}"/>
              </a:ext>
            </a:extLst>
          </p:cNvPr>
          <p:cNvSpPr/>
          <p:nvPr/>
        </p:nvSpPr>
        <p:spPr>
          <a:xfrm>
            <a:off x="15589584" y="39744110"/>
            <a:ext cx="13858680" cy="1715850"/>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204" name="テキスト ボックス 203">
            <a:extLst>
              <a:ext uri="{FF2B5EF4-FFF2-40B4-BE49-F238E27FC236}">
                <a16:creationId xmlns:a16="http://schemas.microsoft.com/office/drawing/2014/main" id="{8E13A61A-ECB3-4336-ACB7-2B0F1371A953}"/>
              </a:ext>
            </a:extLst>
          </p:cNvPr>
          <p:cNvSpPr txBox="1"/>
          <p:nvPr/>
        </p:nvSpPr>
        <p:spPr>
          <a:xfrm>
            <a:off x="15960024" y="39523834"/>
            <a:ext cx="2483854" cy="584775"/>
          </a:xfrm>
          <a:prstGeom prst="rect">
            <a:avLst/>
          </a:prstGeom>
          <a:solidFill>
            <a:schemeClr val="bg1"/>
          </a:solidFill>
          <a:ln w="22225">
            <a:solidFill>
              <a:schemeClr val="tx1"/>
            </a:solidFill>
          </a:ln>
        </p:spPr>
        <p:txBody>
          <a:bodyPr wrap="square" rtlCol="0">
            <a:spAutoFit/>
          </a:bodyPr>
          <a:lstStyle/>
          <a:p>
            <a:pPr algn="ctr"/>
            <a:r>
              <a:rPr lang="ja-JP" altLang="en-US" sz="3200" b="1" dirty="0">
                <a:latin typeface="ＭＳ ゴシック" panose="020B0609070205080204" pitchFamily="49" charset="-128"/>
                <a:ea typeface="ＭＳ ゴシック" panose="020B0609070205080204" pitchFamily="49" charset="-128"/>
                <a:cs typeface="Times New Roman" panose="02020603050405020304" pitchFamily="18" charset="0"/>
              </a:rPr>
              <a:t>参考文献</a:t>
            </a:r>
            <a:endParaRPr lang="en-US" altLang="ja-JP" sz="3200" b="1"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05" name="テキスト ボックス 204">
            <a:extLst>
              <a:ext uri="{FF2B5EF4-FFF2-40B4-BE49-F238E27FC236}">
                <a16:creationId xmlns:a16="http://schemas.microsoft.com/office/drawing/2014/main" id="{98FB53C9-A844-400C-854F-EF4B12B14154}"/>
              </a:ext>
            </a:extLst>
          </p:cNvPr>
          <p:cNvSpPr txBox="1"/>
          <p:nvPr/>
        </p:nvSpPr>
        <p:spPr>
          <a:xfrm>
            <a:off x="16062074" y="40184120"/>
            <a:ext cx="12998961" cy="1200329"/>
          </a:xfrm>
          <a:prstGeom prst="rect">
            <a:avLst/>
          </a:prstGeom>
          <a:noFill/>
        </p:spPr>
        <p:txBody>
          <a:bodyPr wrap="square" rtlCol="0">
            <a:spAutoFit/>
          </a:bodyPr>
          <a:lstStyle/>
          <a:p>
            <a:r>
              <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rPr>
              <a:t>[1]</a:t>
            </a:r>
            <a:r>
              <a:rPr lang="ja-JP" altLang="en-US" sz="2400" b="1" dirty="0">
                <a:latin typeface="Times New Roman" panose="02020603050405020304" pitchFamily="18" charset="0"/>
                <a:ea typeface="ＭＳ ゴシック" panose="020B0609070205080204" pitchFamily="49" charset="-128"/>
                <a:cs typeface="Times New Roman" panose="02020603050405020304" pitchFamily="18" charset="0"/>
              </a:rPr>
              <a:t>篠田将太郎</a:t>
            </a:r>
            <a:r>
              <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2400" b="1" dirty="0">
                <a:latin typeface="Times New Roman" panose="02020603050405020304" pitchFamily="18" charset="0"/>
                <a:ea typeface="ＭＳ ゴシック" panose="020B0609070205080204" pitchFamily="49" charset="-128"/>
                <a:cs typeface="Times New Roman" panose="02020603050405020304" pitchFamily="18" charset="0"/>
              </a:rPr>
              <a:t>「熱音響コアが多段接続された電力フィードバック 型熱音響発電機の発振状況</a:t>
            </a:r>
            <a:endPar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2400" b="1" dirty="0">
                <a:latin typeface="Times New Roman" panose="02020603050405020304" pitchFamily="18" charset="0"/>
                <a:ea typeface="ＭＳ ゴシック" panose="020B0609070205080204" pitchFamily="49" charset="-128"/>
                <a:cs typeface="Times New Roman" panose="02020603050405020304" pitchFamily="18" charset="0"/>
              </a:rPr>
              <a:t>　の推定とフィードバック回路の効果」</a:t>
            </a:r>
            <a:r>
              <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2400" b="1" dirty="0">
                <a:latin typeface="Times New Roman" panose="02020603050405020304" pitchFamily="18" charset="0"/>
                <a:ea typeface="ＭＳ ゴシック" panose="020B0609070205080204" pitchFamily="49" charset="-128"/>
                <a:cs typeface="Times New Roman" panose="02020603050405020304" pitchFamily="18" charset="0"/>
              </a:rPr>
              <a:t>修士論文 </a:t>
            </a:r>
            <a:r>
              <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rPr>
              <a:t>(2016)</a:t>
            </a:r>
            <a:endParaRPr lang="en-US" altLang="ja-JP" sz="240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rPr>
              <a:t>[2]</a:t>
            </a:r>
            <a:r>
              <a:rPr lang="ja-JP" altLang="en-US" sz="2400" b="1" dirty="0">
                <a:latin typeface="Times New Roman" panose="02020603050405020304" pitchFamily="18" charset="0"/>
                <a:ea typeface="ＭＳ ゴシック" panose="020B0609070205080204" pitchFamily="49" charset="-128"/>
                <a:cs typeface="Times New Roman" panose="02020603050405020304" pitchFamily="18" charset="0"/>
              </a:rPr>
              <a:t>萩原尊礼</a:t>
            </a:r>
            <a:r>
              <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2400" b="1" dirty="0">
                <a:latin typeface="Times New Roman" panose="02020603050405020304" pitchFamily="18" charset="0"/>
                <a:ea typeface="ＭＳ ゴシック" panose="020B0609070205080204" pitchFamily="49" charset="-128"/>
                <a:cs typeface="Times New Roman" panose="02020603050405020304" pitchFamily="18" charset="0"/>
              </a:rPr>
              <a:t>「振動測定」</a:t>
            </a:r>
            <a:r>
              <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2400" b="1" dirty="0">
                <a:latin typeface="Times New Roman" panose="02020603050405020304" pitchFamily="18" charset="0"/>
                <a:ea typeface="ＭＳ ゴシック" panose="020B0609070205080204" pitchFamily="49" charset="-128"/>
                <a:cs typeface="Times New Roman" panose="02020603050405020304" pitchFamily="18" charset="0"/>
              </a:rPr>
              <a:t>宝文館</a:t>
            </a:r>
            <a:r>
              <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rPr>
              <a:t>(1971)</a:t>
            </a:r>
            <a:endPar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72" name="テキスト ボックス 171">
            <a:extLst>
              <a:ext uri="{FF2B5EF4-FFF2-40B4-BE49-F238E27FC236}">
                <a16:creationId xmlns:a16="http://schemas.microsoft.com/office/drawing/2014/main" id="{444BE1A2-BEC0-49FB-BF85-9E072C3A6665}"/>
              </a:ext>
            </a:extLst>
          </p:cNvPr>
          <p:cNvSpPr txBox="1"/>
          <p:nvPr/>
        </p:nvSpPr>
        <p:spPr>
          <a:xfrm>
            <a:off x="20749951" y="7634098"/>
            <a:ext cx="4077369" cy="461665"/>
          </a:xfrm>
          <a:prstGeom prst="rect">
            <a:avLst/>
          </a:prstGeom>
          <a:noFill/>
        </p:spPr>
        <p:txBody>
          <a:bodyPr wrap="square" rtlCol="0">
            <a:spAutoFit/>
          </a:bodyPr>
          <a:lstStyle/>
          <a:p>
            <a:r>
              <a:rPr kumimoji="1" lang="en-US" altLang="ja-JP" sz="2400" b="1" dirty="0"/>
              <a:t>Fig.6</a:t>
            </a:r>
            <a:r>
              <a:rPr lang="ja-JP" altLang="en-US" sz="2400" b="1" dirty="0"/>
              <a:t> </a:t>
            </a:r>
            <a:r>
              <a:rPr kumimoji="1" lang="ja-JP" altLang="en-US" sz="2400" b="1" dirty="0"/>
              <a:t>製作するフランジ</a:t>
            </a:r>
          </a:p>
        </p:txBody>
      </p:sp>
      <p:cxnSp>
        <p:nvCxnSpPr>
          <p:cNvPr id="54" name="直線コネクタ 53">
            <a:extLst>
              <a:ext uri="{FF2B5EF4-FFF2-40B4-BE49-F238E27FC236}">
                <a16:creationId xmlns:a16="http://schemas.microsoft.com/office/drawing/2014/main" id="{5BDF0CFE-A402-497F-A15B-450B378719B1}"/>
              </a:ext>
            </a:extLst>
          </p:cNvPr>
          <p:cNvCxnSpPr>
            <a:cxnSpLocks/>
          </p:cNvCxnSpPr>
          <p:nvPr/>
        </p:nvCxnSpPr>
        <p:spPr>
          <a:xfrm flipH="1">
            <a:off x="17238074" y="21436996"/>
            <a:ext cx="792316" cy="530398"/>
          </a:xfrm>
          <a:prstGeom prst="line">
            <a:avLst/>
          </a:prstGeom>
        </p:spPr>
        <p:style>
          <a:lnRef idx="1">
            <a:schemeClr val="dk1"/>
          </a:lnRef>
          <a:fillRef idx="0">
            <a:schemeClr val="dk1"/>
          </a:fillRef>
          <a:effectRef idx="0">
            <a:schemeClr val="dk1"/>
          </a:effectRef>
          <a:fontRef idx="minor">
            <a:schemeClr val="tx1"/>
          </a:fontRef>
        </p:style>
      </p:cxnSp>
      <p:sp>
        <p:nvSpPr>
          <p:cNvPr id="59" name="テキスト ボックス 58">
            <a:extLst>
              <a:ext uri="{FF2B5EF4-FFF2-40B4-BE49-F238E27FC236}">
                <a16:creationId xmlns:a16="http://schemas.microsoft.com/office/drawing/2014/main" id="{315C7052-5932-4187-A89A-108063C34131}"/>
              </a:ext>
            </a:extLst>
          </p:cNvPr>
          <p:cNvSpPr txBox="1"/>
          <p:nvPr/>
        </p:nvSpPr>
        <p:spPr>
          <a:xfrm>
            <a:off x="16423994" y="21930500"/>
            <a:ext cx="1107996" cy="369204"/>
          </a:xfrm>
          <a:prstGeom prst="rect">
            <a:avLst/>
          </a:prstGeom>
          <a:noFill/>
        </p:spPr>
        <p:txBody>
          <a:bodyPr wrap="none" rtlCol="0">
            <a:spAutoFit/>
          </a:bodyPr>
          <a:lstStyle/>
          <a:p>
            <a:r>
              <a:rPr kumimoji="1" lang="ja-JP" altLang="en-US" b="1" dirty="0"/>
              <a:t>ベローズ</a:t>
            </a:r>
          </a:p>
        </p:txBody>
      </p:sp>
      <p:sp>
        <p:nvSpPr>
          <p:cNvPr id="262" name="正方形/長方形 261">
            <a:extLst>
              <a:ext uri="{FF2B5EF4-FFF2-40B4-BE49-F238E27FC236}">
                <a16:creationId xmlns:a16="http://schemas.microsoft.com/office/drawing/2014/main" id="{A14E02BC-A307-4B2F-BCC2-8DEE38AFB6B6}"/>
              </a:ext>
            </a:extLst>
          </p:cNvPr>
          <p:cNvSpPr/>
          <p:nvPr/>
        </p:nvSpPr>
        <p:spPr>
          <a:xfrm>
            <a:off x="15584097" y="5097246"/>
            <a:ext cx="13851866" cy="1074264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5" name="正方形/長方形 264">
            <a:extLst>
              <a:ext uri="{FF2B5EF4-FFF2-40B4-BE49-F238E27FC236}">
                <a16:creationId xmlns:a16="http://schemas.microsoft.com/office/drawing/2014/main" id="{C516A783-7D77-4D42-8751-BB823B4CC569}"/>
              </a:ext>
            </a:extLst>
          </p:cNvPr>
          <p:cNvSpPr/>
          <p:nvPr/>
        </p:nvSpPr>
        <p:spPr>
          <a:xfrm>
            <a:off x="525294" y="41369804"/>
            <a:ext cx="14612312" cy="124944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8" name="正方形/長方形 207">
            <a:extLst>
              <a:ext uri="{FF2B5EF4-FFF2-40B4-BE49-F238E27FC236}">
                <a16:creationId xmlns:a16="http://schemas.microsoft.com/office/drawing/2014/main" id="{B45CAB4B-47C7-40F5-BC0A-6596F1676C19}"/>
              </a:ext>
            </a:extLst>
          </p:cNvPr>
          <p:cNvSpPr/>
          <p:nvPr/>
        </p:nvSpPr>
        <p:spPr>
          <a:xfrm>
            <a:off x="15497910" y="4741722"/>
            <a:ext cx="14333949" cy="57006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9" name="テキスト ボックス 208">
            <a:extLst>
              <a:ext uri="{FF2B5EF4-FFF2-40B4-BE49-F238E27FC236}">
                <a16:creationId xmlns:a16="http://schemas.microsoft.com/office/drawing/2014/main" id="{623960E1-389C-4AE2-81C9-304DF1F62FC9}"/>
              </a:ext>
            </a:extLst>
          </p:cNvPr>
          <p:cNvSpPr txBox="1"/>
          <p:nvPr/>
        </p:nvSpPr>
        <p:spPr>
          <a:xfrm>
            <a:off x="20955670" y="9835511"/>
            <a:ext cx="3315703" cy="830997"/>
          </a:xfrm>
          <a:prstGeom prst="rect">
            <a:avLst/>
          </a:prstGeom>
          <a:noFill/>
        </p:spPr>
        <p:txBody>
          <a:bodyPr wrap="square" rtlCol="0">
            <a:spAutoFit/>
          </a:bodyPr>
          <a:lstStyle/>
          <a:p>
            <a:r>
              <a:rPr lang="en-US" altLang="ja-JP" sz="2400" b="1" dirty="0"/>
              <a:t>Table 1 </a:t>
            </a:r>
            <a:r>
              <a:rPr lang="ja-JP" altLang="en-US" sz="2400" b="1" dirty="0"/>
              <a:t>選定した部品</a:t>
            </a:r>
          </a:p>
          <a:p>
            <a:endParaRPr kumimoji="1" lang="ja-JP" altLang="en-US" sz="2400" b="1" dirty="0"/>
          </a:p>
        </p:txBody>
      </p:sp>
      <p:graphicFrame>
        <p:nvGraphicFramePr>
          <p:cNvPr id="170" name="表 169">
            <a:extLst>
              <a:ext uri="{FF2B5EF4-FFF2-40B4-BE49-F238E27FC236}">
                <a16:creationId xmlns:a16="http://schemas.microsoft.com/office/drawing/2014/main" id="{79C03BE6-D949-4EFA-86F5-7B65EF0F6B69}"/>
              </a:ext>
            </a:extLst>
          </p:cNvPr>
          <p:cNvGraphicFramePr>
            <a:graphicFrameLocks noGrp="1"/>
          </p:cNvGraphicFramePr>
          <p:nvPr>
            <p:extLst>
              <p:ext uri="{D42A27DB-BD31-4B8C-83A1-F6EECF244321}">
                <p14:modId xmlns:p14="http://schemas.microsoft.com/office/powerpoint/2010/main" val="2859999812"/>
              </p:ext>
            </p:extLst>
          </p:nvPr>
        </p:nvGraphicFramePr>
        <p:xfrm>
          <a:off x="16898510" y="30491596"/>
          <a:ext cx="11504214" cy="1207053"/>
        </p:xfrm>
        <a:graphic>
          <a:graphicData uri="http://schemas.openxmlformats.org/drawingml/2006/table">
            <a:tbl>
              <a:tblPr/>
              <a:tblGrid>
                <a:gridCol w="5181522">
                  <a:extLst>
                    <a:ext uri="{9D8B030D-6E8A-4147-A177-3AD203B41FA5}">
                      <a16:colId xmlns:a16="http://schemas.microsoft.com/office/drawing/2014/main" val="3154635037"/>
                    </a:ext>
                  </a:extLst>
                </a:gridCol>
                <a:gridCol w="3053398">
                  <a:extLst>
                    <a:ext uri="{9D8B030D-6E8A-4147-A177-3AD203B41FA5}">
                      <a16:colId xmlns:a16="http://schemas.microsoft.com/office/drawing/2014/main" val="1175925395"/>
                    </a:ext>
                  </a:extLst>
                </a:gridCol>
                <a:gridCol w="3269294">
                  <a:extLst>
                    <a:ext uri="{9D8B030D-6E8A-4147-A177-3AD203B41FA5}">
                      <a16:colId xmlns:a16="http://schemas.microsoft.com/office/drawing/2014/main" val="3404246241"/>
                    </a:ext>
                  </a:extLst>
                </a:gridCol>
              </a:tblGrid>
              <a:tr h="621670">
                <a:tc>
                  <a:txBody>
                    <a:bodyPr/>
                    <a:lstStyle/>
                    <a:p>
                      <a:pPr algn="ctr" fontAlgn="ct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ベローズのばね定数</a:t>
                      </a:r>
                      <a:r>
                        <a:rPr lang="en-US" altLang="ja-JP" sz="2800" b="0" i="1" u="none" strike="noStrike" dirty="0">
                          <a:solidFill>
                            <a:srgbClr val="000000"/>
                          </a:solidFill>
                          <a:effectLst/>
                          <a:latin typeface="游ゴシック" panose="020B0400000000000000" pitchFamily="50" charset="-128"/>
                          <a:ea typeface="游ゴシック" panose="020B0400000000000000" pitchFamily="50" charset="-128"/>
                        </a:rPr>
                        <a:t>k</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N/mm</a:t>
                      </a:r>
                      <a:r>
                        <a:rPr lang="ja-JP"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可動部質量</a:t>
                      </a:r>
                      <a:r>
                        <a:rPr lang="en-US" altLang="zh-TW" sz="2800" b="0" i="1" u="none" strike="noStrike" dirty="0">
                          <a:solidFill>
                            <a:srgbClr val="000000"/>
                          </a:solidFill>
                          <a:effectLst/>
                          <a:latin typeface="游ゴシック" panose="020B0400000000000000" pitchFamily="50" charset="-128"/>
                          <a:ea typeface="游ゴシック" panose="020B0400000000000000" pitchFamily="50" charset="-128"/>
                        </a:rPr>
                        <a:t>M</a:t>
                      </a: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zh-TW" sz="2800" b="0" i="0" u="none" strike="noStrike" dirty="0">
                          <a:solidFill>
                            <a:srgbClr val="000000"/>
                          </a:solidFill>
                          <a:effectLst/>
                          <a:latin typeface="游ゴシック" panose="020B0400000000000000" pitchFamily="50" charset="-128"/>
                          <a:ea typeface="游ゴシック" panose="020B0400000000000000" pitchFamily="50" charset="-128"/>
                        </a:rPr>
                        <a:t>g</a:t>
                      </a: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ct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伸縮部質量</a:t>
                      </a:r>
                      <a:r>
                        <a:rPr lang="zh-TW" altLang="en-US" sz="2800" b="0" i="1" u="none" strike="noStrike" dirty="0">
                          <a:solidFill>
                            <a:srgbClr val="000000"/>
                          </a:solidFill>
                          <a:effectLst/>
                          <a:latin typeface="游ゴシック" panose="020B0400000000000000" pitchFamily="50" charset="-128"/>
                          <a:ea typeface="游ゴシック" panose="020B0400000000000000" pitchFamily="50" charset="-128"/>
                        </a:rPr>
                        <a:t>ｍ</a:t>
                      </a: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zh-TW" sz="2800" b="0" i="0" u="none" strike="noStrike" dirty="0">
                          <a:solidFill>
                            <a:srgbClr val="000000"/>
                          </a:solidFill>
                          <a:effectLst/>
                          <a:latin typeface="游ゴシック" panose="020B0400000000000000" pitchFamily="50" charset="-128"/>
                          <a:ea typeface="游ゴシック" panose="020B0400000000000000" pitchFamily="50" charset="-128"/>
                        </a:rPr>
                        <a:t>g</a:t>
                      </a:r>
                      <a:r>
                        <a:rPr lang="zh-TW" altLang="en-US" sz="28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725143350"/>
                  </a:ext>
                </a:extLst>
              </a:tr>
              <a:tr h="585383">
                <a:tc>
                  <a:txBody>
                    <a:bodyPr/>
                    <a:lstStyle/>
                    <a:p>
                      <a:pPr algn="ctr" fontAlgn="ct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23.65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226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游ゴシック" panose="020B0400000000000000" pitchFamily="50" charset="-128"/>
                          <a:ea typeface="游ゴシック" panose="020B0400000000000000" pitchFamily="50" charset="-128"/>
                        </a:rPr>
                        <a:t>170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4514756"/>
                  </a:ext>
                </a:extLst>
              </a:tr>
            </a:tbl>
          </a:graphicData>
        </a:graphic>
      </p:graphicFrame>
      <p:sp>
        <p:nvSpPr>
          <p:cNvPr id="173" name="テキスト ボックス 172">
            <a:extLst>
              <a:ext uri="{FF2B5EF4-FFF2-40B4-BE49-F238E27FC236}">
                <a16:creationId xmlns:a16="http://schemas.microsoft.com/office/drawing/2014/main" id="{3F7C2206-3031-4FA0-8584-DB83E9E3A941}"/>
              </a:ext>
            </a:extLst>
          </p:cNvPr>
          <p:cNvSpPr txBox="1"/>
          <p:nvPr/>
        </p:nvSpPr>
        <p:spPr>
          <a:xfrm>
            <a:off x="18420531" y="29908159"/>
            <a:ext cx="9838522" cy="523220"/>
          </a:xfrm>
          <a:prstGeom prst="rect">
            <a:avLst/>
          </a:prstGeom>
          <a:noFill/>
        </p:spPr>
        <p:txBody>
          <a:bodyPr wrap="square" rtlCol="0">
            <a:spAutoFit/>
          </a:bodyPr>
          <a:lstStyle/>
          <a:p>
            <a:r>
              <a:rPr kumimoji="1" lang="en-US" altLang="ja-JP" sz="2800" b="1" dirty="0"/>
              <a:t>Table 3  </a:t>
            </a:r>
            <a:r>
              <a:rPr kumimoji="1" lang="ja-JP" altLang="en-US" sz="2800" b="1" dirty="0"/>
              <a:t>ベローズ</a:t>
            </a:r>
            <a:r>
              <a:rPr lang="ja-JP" altLang="en-US" sz="2800" b="1" dirty="0"/>
              <a:t>（</a:t>
            </a:r>
            <a:r>
              <a:rPr lang="en-US" altLang="ja-JP" sz="2800" b="1" dirty="0"/>
              <a:t>NS10109-1-Y</a:t>
            </a:r>
            <a:r>
              <a:rPr lang="ja-JP" altLang="en-US" sz="2800" b="1" dirty="0"/>
              <a:t>）</a:t>
            </a:r>
            <a:r>
              <a:rPr kumimoji="1" lang="ja-JP" altLang="en-US" sz="2800" b="1" dirty="0"/>
              <a:t>を使用した場合の計算条件</a:t>
            </a:r>
          </a:p>
        </p:txBody>
      </p:sp>
      <p:pic>
        <p:nvPicPr>
          <p:cNvPr id="226" name="図 225" descr="挿絵 が含まれている画像&#10;&#10;自動的に生成された説明">
            <a:extLst>
              <a:ext uri="{FF2B5EF4-FFF2-40B4-BE49-F238E27FC236}">
                <a16:creationId xmlns:a16="http://schemas.microsoft.com/office/drawing/2014/main" id="{852833AE-3CB9-4DE9-85BD-3B60C0D3A98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94004" y="12725005"/>
            <a:ext cx="818355" cy="1015889"/>
          </a:xfrm>
          <a:prstGeom prst="rect">
            <a:avLst/>
          </a:prstGeom>
        </p:spPr>
      </p:pic>
      <p:cxnSp>
        <p:nvCxnSpPr>
          <p:cNvPr id="230" name="直線矢印コネクタ 229">
            <a:extLst>
              <a:ext uri="{FF2B5EF4-FFF2-40B4-BE49-F238E27FC236}">
                <a16:creationId xmlns:a16="http://schemas.microsoft.com/office/drawing/2014/main" id="{4C31A30F-15F1-4D74-B33E-4CF575ABD36C}"/>
              </a:ext>
            </a:extLst>
          </p:cNvPr>
          <p:cNvCxnSpPr>
            <a:cxnSpLocks/>
          </p:cNvCxnSpPr>
          <p:nvPr/>
        </p:nvCxnSpPr>
        <p:spPr>
          <a:xfrm>
            <a:off x="4406010" y="12251616"/>
            <a:ext cx="0" cy="4378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0" name="楕円 239">
            <a:extLst>
              <a:ext uri="{FF2B5EF4-FFF2-40B4-BE49-F238E27FC236}">
                <a16:creationId xmlns:a16="http://schemas.microsoft.com/office/drawing/2014/main" id="{F7E9CAF6-E408-406E-B6AB-A2F0F7CE7C44}"/>
              </a:ext>
            </a:extLst>
          </p:cNvPr>
          <p:cNvSpPr/>
          <p:nvPr/>
        </p:nvSpPr>
        <p:spPr>
          <a:xfrm>
            <a:off x="3557099" y="12702067"/>
            <a:ext cx="1080459" cy="105141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74" name="直線矢印コネクタ 173">
            <a:extLst>
              <a:ext uri="{FF2B5EF4-FFF2-40B4-BE49-F238E27FC236}">
                <a16:creationId xmlns:a16="http://schemas.microsoft.com/office/drawing/2014/main" id="{748D6ACB-72CD-42F8-95E8-131ECF7AFCA5}"/>
              </a:ext>
            </a:extLst>
          </p:cNvPr>
          <p:cNvCxnSpPr>
            <a:cxnSpLocks/>
          </p:cNvCxnSpPr>
          <p:nvPr/>
        </p:nvCxnSpPr>
        <p:spPr>
          <a:xfrm>
            <a:off x="3751480" y="12264199"/>
            <a:ext cx="0" cy="4378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6" name="直線コネクタ 245">
            <a:extLst>
              <a:ext uri="{FF2B5EF4-FFF2-40B4-BE49-F238E27FC236}">
                <a16:creationId xmlns:a16="http://schemas.microsoft.com/office/drawing/2014/main" id="{ED903631-1C6C-4E34-AF47-426F93C0696E}"/>
              </a:ext>
            </a:extLst>
          </p:cNvPr>
          <p:cNvCxnSpPr>
            <a:cxnSpLocks/>
            <a:stCxn id="240" idx="6"/>
            <a:endCxn id="18" idx="1"/>
          </p:cNvCxnSpPr>
          <p:nvPr/>
        </p:nvCxnSpPr>
        <p:spPr>
          <a:xfrm flipV="1">
            <a:off x="4637558" y="12596182"/>
            <a:ext cx="619504" cy="631590"/>
          </a:xfrm>
          <a:prstGeom prst="line">
            <a:avLst/>
          </a:prstGeom>
        </p:spPr>
        <p:style>
          <a:lnRef idx="1">
            <a:schemeClr val="dk1"/>
          </a:lnRef>
          <a:fillRef idx="0">
            <a:schemeClr val="dk1"/>
          </a:fillRef>
          <a:effectRef idx="0">
            <a:schemeClr val="dk1"/>
          </a:effectRef>
          <a:fontRef idx="minor">
            <a:schemeClr val="tx1"/>
          </a:fontRef>
        </p:style>
      </p:cxnSp>
      <p:sp>
        <p:nvSpPr>
          <p:cNvPr id="251" name="テキスト ボックス 250">
            <a:extLst>
              <a:ext uri="{FF2B5EF4-FFF2-40B4-BE49-F238E27FC236}">
                <a16:creationId xmlns:a16="http://schemas.microsoft.com/office/drawing/2014/main" id="{40A7B4CD-90FC-4B78-8747-79C08EA6A6A6}"/>
              </a:ext>
            </a:extLst>
          </p:cNvPr>
          <p:cNvSpPr txBox="1"/>
          <p:nvPr/>
        </p:nvSpPr>
        <p:spPr>
          <a:xfrm>
            <a:off x="4290086" y="11946000"/>
            <a:ext cx="553998" cy="756067"/>
          </a:xfrm>
          <a:prstGeom prst="rect">
            <a:avLst/>
          </a:prstGeom>
          <a:noFill/>
        </p:spPr>
        <p:txBody>
          <a:bodyPr vert="eaVert" wrap="square" rtlCol="0">
            <a:spAutoFit/>
          </a:bodyPr>
          <a:lstStyle/>
          <a:p>
            <a:r>
              <a:rPr kumimoji="1" lang="ja-JP" altLang="en-US" sz="2400" b="1" dirty="0">
                <a:solidFill>
                  <a:srgbClr val="0070C0"/>
                </a:solidFill>
              </a:rPr>
              <a:t>低温</a:t>
            </a:r>
          </a:p>
        </p:txBody>
      </p:sp>
      <p:sp>
        <p:nvSpPr>
          <p:cNvPr id="175" name="テキスト ボックス 174">
            <a:extLst>
              <a:ext uri="{FF2B5EF4-FFF2-40B4-BE49-F238E27FC236}">
                <a16:creationId xmlns:a16="http://schemas.microsoft.com/office/drawing/2014/main" id="{436E7D04-5020-42FC-9475-7FD08DF42993}"/>
              </a:ext>
            </a:extLst>
          </p:cNvPr>
          <p:cNvSpPr txBox="1"/>
          <p:nvPr/>
        </p:nvSpPr>
        <p:spPr>
          <a:xfrm>
            <a:off x="3280100" y="11941238"/>
            <a:ext cx="553998" cy="725888"/>
          </a:xfrm>
          <a:prstGeom prst="rect">
            <a:avLst/>
          </a:prstGeom>
          <a:noFill/>
        </p:spPr>
        <p:txBody>
          <a:bodyPr vert="eaVert" wrap="square" rtlCol="0">
            <a:spAutoFit/>
          </a:bodyPr>
          <a:lstStyle/>
          <a:p>
            <a:r>
              <a:rPr kumimoji="1" lang="ja-JP" altLang="en-US" sz="2400" b="1" dirty="0">
                <a:solidFill>
                  <a:srgbClr val="FF0000"/>
                </a:solidFill>
              </a:rPr>
              <a:t>高温</a:t>
            </a:r>
          </a:p>
        </p:txBody>
      </p:sp>
      <p:cxnSp>
        <p:nvCxnSpPr>
          <p:cNvPr id="44" name="直線コネクタ 43">
            <a:extLst>
              <a:ext uri="{FF2B5EF4-FFF2-40B4-BE49-F238E27FC236}">
                <a16:creationId xmlns:a16="http://schemas.microsoft.com/office/drawing/2014/main" id="{16828CD2-830A-4079-98C8-7FCC1A6A8955}"/>
              </a:ext>
            </a:extLst>
          </p:cNvPr>
          <p:cNvCxnSpPr>
            <a:cxnSpLocks/>
            <a:endCxn id="49" idx="2"/>
          </p:cNvCxnSpPr>
          <p:nvPr/>
        </p:nvCxnSpPr>
        <p:spPr>
          <a:xfrm flipH="1" flipV="1">
            <a:off x="2407235" y="12856414"/>
            <a:ext cx="1690096" cy="371360"/>
          </a:xfrm>
          <a:prstGeom prst="line">
            <a:avLst/>
          </a:prstGeom>
        </p:spPr>
        <p:style>
          <a:lnRef idx="1">
            <a:schemeClr val="dk1"/>
          </a:lnRef>
          <a:fillRef idx="0">
            <a:schemeClr val="dk1"/>
          </a:fillRef>
          <a:effectRef idx="0">
            <a:schemeClr val="dk1"/>
          </a:effectRef>
          <a:fontRef idx="minor">
            <a:schemeClr val="tx1"/>
          </a:fontRef>
        </p:style>
      </p:cxnSp>
      <p:sp>
        <p:nvSpPr>
          <p:cNvPr id="49" name="テキスト ボックス 48">
            <a:extLst>
              <a:ext uri="{FF2B5EF4-FFF2-40B4-BE49-F238E27FC236}">
                <a16:creationId xmlns:a16="http://schemas.microsoft.com/office/drawing/2014/main" id="{8C8BFC1F-E076-4752-93CF-244FB8665129}"/>
              </a:ext>
            </a:extLst>
          </p:cNvPr>
          <p:cNvSpPr txBox="1"/>
          <p:nvPr/>
        </p:nvSpPr>
        <p:spPr>
          <a:xfrm>
            <a:off x="1699349" y="12394749"/>
            <a:ext cx="1415772" cy="461665"/>
          </a:xfrm>
          <a:prstGeom prst="rect">
            <a:avLst/>
          </a:prstGeom>
          <a:noFill/>
        </p:spPr>
        <p:txBody>
          <a:bodyPr wrap="square" rtlCol="0">
            <a:spAutoFit/>
          </a:bodyPr>
          <a:lstStyle/>
          <a:p>
            <a:r>
              <a:rPr kumimoji="1" lang="ja-JP" altLang="en-US" sz="2400" b="1" dirty="0"/>
              <a:t>スタック</a:t>
            </a:r>
          </a:p>
        </p:txBody>
      </p:sp>
      <p:pic>
        <p:nvPicPr>
          <p:cNvPr id="177" name="図 176" descr="挿絵 が含まれている画像&#10;&#10;自動的に生成された説明">
            <a:extLst>
              <a:ext uri="{FF2B5EF4-FFF2-40B4-BE49-F238E27FC236}">
                <a16:creationId xmlns:a16="http://schemas.microsoft.com/office/drawing/2014/main" id="{E8F7D2CF-D979-4E56-99F8-1F8BDFEE90C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109785" y="13195536"/>
            <a:ext cx="818355" cy="1015889"/>
          </a:xfrm>
          <a:prstGeom prst="rect">
            <a:avLst/>
          </a:prstGeom>
        </p:spPr>
      </p:pic>
      <p:pic>
        <p:nvPicPr>
          <p:cNvPr id="264" name="図 263" descr="抽象, スクリーンショット, 挿絵 が含まれている画像&#10;&#10;自動的に生成された説明">
            <a:extLst>
              <a:ext uri="{FF2B5EF4-FFF2-40B4-BE49-F238E27FC236}">
                <a16:creationId xmlns:a16="http://schemas.microsoft.com/office/drawing/2014/main" id="{D3053F3F-8BCF-493F-931A-EC0356B6295E}"/>
              </a:ext>
            </a:extLst>
          </p:cNvPr>
          <p:cNvPicPr>
            <a:picLocks noChangeAspect="1"/>
          </p:cNvPicPr>
          <p:nvPr/>
        </p:nvPicPr>
        <p:blipFill rotWithShape="1">
          <a:blip r:embed="rId8">
            <a:extLst>
              <a:ext uri="{28A0092B-C50C-407E-A947-70E740481C1C}">
                <a14:useLocalDpi xmlns:a14="http://schemas.microsoft.com/office/drawing/2010/main" val="0"/>
              </a:ext>
            </a:extLst>
          </a:blip>
          <a:srcRect l="47" t="-762" r="47190" b="762"/>
          <a:stretch/>
        </p:blipFill>
        <p:spPr>
          <a:xfrm>
            <a:off x="2333870" y="17408514"/>
            <a:ext cx="4592652" cy="2799748"/>
          </a:xfrm>
          <a:prstGeom prst="rect">
            <a:avLst/>
          </a:prstGeom>
        </p:spPr>
      </p:pic>
      <p:sp>
        <p:nvSpPr>
          <p:cNvPr id="212" name="テキスト ボックス 211">
            <a:extLst>
              <a:ext uri="{FF2B5EF4-FFF2-40B4-BE49-F238E27FC236}">
                <a16:creationId xmlns:a16="http://schemas.microsoft.com/office/drawing/2014/main" id="{3B59D97B-AE12-46F8-BCC9-7BA8F400CFE1}"/>
              </a:ext>
            </a:extLst>
          </p:cNvPr>
          <p:cNvSpPr txBox="1"/>
          <p:nvPr/>
        </p:nvSpPr>
        <p:spPr>
          <a:xfrm>
            <a:off x="2312872" y="20377868"/>
            <a:ext cx="3623108" cy="461665"/>
          </a:xfrm>
          <a:prstGeom prst="rect">
            <a:avLst/>
          </a:prstGeom>
          <a:noFill/>
        </p:spPr>
        <p:txBody>
          <a:bodyPr wrap="none" rtlCol="0">
            <a:spAutoFit/>
          </a:bodyPr>
          <a:lstStyle/>
          <a:p>
            <a:r>
              <a:rPr lang="en-US" altLang="ja-JP" sz="2400" b="1" dirty="0"/>
              <a:t>Fig.3</a:t>
            </a:r>
            <a:r>
              <a:rPr lang="ja-JP" altLang="en-US" sz="2400" b="1" dirty="0"/>
              <a:t> 従来のリニアモータ</a:t>
            </a:r>
            <a:endParaRPr kumimoji="1" lang="ja-JP" altLang="en-US" sz="2400" b="1" dirty="0"/>
          </a:p>
        </p:txBody>
      </p:sp>
      <p:cxnSp>
        <p:nvCxnSpPr>
          <p:cNvPr id="213" name="直線矢印コネクタ 212">
            <a:extLst>
              <a:ext uri="{FF2B5EF4-FFF2-40B4-BE49-F238E27FC236}">
                <a16:creationId xmlns:a16="http://schemas.microsoft.com/office/drawing/2014/main" id="{345182E4-635D-4F7B-A7D4-7FB78745DC64}"/>
              </a:ext>
            </a:extLst>
          </p:cNvPr>
          <p:cNvCxnSpPr/>
          <p:nvPr/>
        </p:nvCxnSpPr>
        <p:spPr>
          <a:xfrm>
            <a:off x="7284978" y="18806996"/>
            <a:ext cx="1188181" cy="0"/>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5" name="直線矢印コネクタ 214">
            <a:extLst>
              <a:ext uri="{FF2B5EF4-FFF2-40B4-BE49-F238E27FC236}">
                <a16:creationId xmlns:a16="http://schemas.microsoft.com/office/drawing/2014/main" id="{AEC5D5EE-3B5F-48B2-BAD7-40B4ABCED5FA}"/>
              </a:ext>
            </a:extLst>
          </p:cNvPr>
          <p:cNvCxnSpPr>
            <a:cxnSpLocks/>
          </p:cNvCxnSpPr>
          <p:nvPr/>
        </p:nvCxnSpPr>
        <p:spPr>
          <a:xfrm>
            <a:off x="21544322" y="21219025"/>
            <a:ext cx="1593506" cy="0"/>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86" name="図 285" descr="抽象, スクリーンショット, 挿絵 が含まれている画像&#10;&#10;自動的に生成された説明">
            <a:extLst>
              <a:ext uri="{FF2B5EF4-FFF2-40B4-BE49-F238E27FC236}">
                <a16:creationId xmlns:a16="http://schemas.microsoft.com/office/drawing/2014/main" id="{8FBF1B95-0187-4893-BC22-2A6485251BD2}"/>
              </a:ext>
            </a:extLst>
          </p:cNvPr>
          <p:cNvPicPr>
            <a:picLocks noChangeAspect="1"/>
          </p:cNvPicPr>
          <p:nvPr/>
        </p:nvPicPr>
        <p:blipFill rotWithShape="1">
          <a:blip r:embed="rId8">
            <a:extLst>
              <a:ext uri="{28A0092B-C50C-407E-A947-70E740481C1C}">
                <a14:useLocalDpi xmlns:a14="http://schemas.microsoft.com/office/drawing/2010/main" val="0"/>
              </a:ext>
            </a:extLst>
          </a:blip>
          <a:srcRect l="59484" t="570" r="9691" b="-570"/>
          <a:stretch/>
        </p:blipFill>
        <p:spPr>
          <a:xfrm>
            <a:off x="9846245" y="17367999"/>
            <a:ext cx="2580090" cy="2692118"/>
          </a:xfrm>
          <a:prstGeom prst="rect">
            <a:avLst/>
          </a:prstGeom>
        </p:spPr>
      </p:pic>
      <p:sp>
        <p:nvSpPr>
          <p:cNvPr id="220" name="テキスト ボックス 219">
            <a:extLst>
              <a:ext uri="{FF2B5EF4-FFF2-40B4-BE49-F238E27FC236}">
                <a16:creationId xmlns:a16="http://schemas.microsoft.com/office/drawing/2014/main" id="{F833D27F-4F00-41EE-B6E7-FA749BFC58FE}"/>
              </a:ext>
            </a:extLst>
          </p:cNvPr>
          <p:cNvSpPr txBox="1"/>
          <p:nvPr/>
        </p:nvSpPr>
        <p:spPr>
          <a:xfrm>
            <a:off x="9437960" y="20371896"/>
            <a:ext cx="3623108" cy="461665"/>
          </a:xfrm>
          <a:prstGeom prst="rect">
            <a:avLst/>
          </a:prstGeom>
          <a:noFill/>
        </p:spPr>
        <p:txBody>
          <a:bodyPr wrap="none" rtlCol="0">
            <a:spAutoFit/>
          </a:bodyPr>
          <a:lstStyle/>
          <a:p>
            <a:r>
              <a:rPr lang="en-US" altLang="ja-JP" sz="2400" b="1" dirty="0"/>
              <a:t>Fig.4 </a:t>
            </a:r>
            <a:r>
              <a:rPr lang="ja-JP" altLang="en-US" sz="2400" b="1" dirty="0"/>
              <a:t>新たなリニアモータ</a:t>
            </a:r>
            <a:endParaRPr kumimoji="1" lang="ja-JP" altLang="en-US" sz="2400" b="1" dirty="0"/>
          </a:p>
        </p:txBody>
      </p:sp>
      <p:cxnSp>
        <p:nvCxnSpPr>
          <p:cNvPr id="64" name="直線コネクタ 63">
            <a:extLst>
              <a:ext uri="{FF2B5EF4-FFF2-40B4-BE49-F238E27FC236}">
                <a16:creationId xmlns:a16="http://schemas.microsoft.com/office/drawing/2014/main" id="{99FF7874-0DBD-4BFD-B376-B1995CE0812A}"/>
              </a:ext>
            </a:extLst>
          </p:cNvPr>
          <p:cNvCxnSpPr>
            <a:cxnSpLocks/>
            <a:endCxn id="288" idx="2"/>
          </p:cNvCxnSpPr>
          <p:nvPr/>
        </p:nvCxnSpPr>
        <p:spPr>
          <a:xfrm flipH="1" flipV="1">
            <a:off x="3058382" y="17747715"/>
            <a:ext cx="356169" cy="847009"/>
          </a:xfrm>
          <a:prstGeom prst="line">
            <a:avLst/>
          </a:prstGeom>
        </p:spPr>
        <p:style>
          <a:lnRef idx="1">
            <a:schemeClr val="dk1"/>
          </a:lnRef>
          <a:fillRef idx="0">
            <a:schemeClr val="dk1"/>
          </a:fillRef>
          <a:effectRef idx="0">
            <a:schemeClr val="dk1"/>
          </a:effectRef>
          <a:fontRef idx="minor">
            <a:schemeClr val="tx1"/>
          </a:fontRef>
        </p:style>
      </p:cxnSp>
      <p:sp>
        <p:nvSpPr>
          <p:cNvPr id="288" name="テキスト ボックス 287">
            <a:extLst>
              <a:ext uri="{FF2B5EF4-FFF2-40B4-BE49-F238E27FC236}">
                <a16:creationId xmlns:a16="http://schemas.microsoft.com/office/drawing/2014/main" id="{B311C1E9-6FE4-4F42-A6BC-4B0BA741EDBD}"/>
              </a:ext>
            </a:extLst>
          </p:cNvPr>
          <p:cNvSpPr txBox="1"/>
          <p:nvPr/>
        </p:nvSpPr>
        <p:spPr>
          <a:xfrm>
            <a:off x="2356031" y="17286050"/>
            <a:ext cx="1404702" cy="461665"/>
          </a:xfrm>
          <a:prstGeom prst="rect">
            <a:avLst/>
          </a:prstGeom>
          <a:noFill/>
        </p:spPr>
        <p:txBody>
          <a:bodyPr wrap="square" rtlCol="0">
            <a:spAutoFit/>
          </a:bodyPr>
          <a:lstStyle/>
          <a:p>
            <a:pPr algn="ctr"/>
            <a:r>
              <a:rPr lang="ja-JP" altLang="en-US" sz="2400" b="1" dirty="0">
                <a:latin typeface="Times New Roman" panose="02020603050405020304" pitchFamily="18" charset="0"/>
                <a:cs typeface="Times New Roman" panose="02020603050405020304" pitchFamily="18" charset="0"/>
              </a:rPr>
              <a:t>ベローズ</a:t>
            </a:r>
            <a:endParaRPr lang="en-US" altLang="ja-JP" sz="2400" b="1" dirty="0">
              <a:latin typeface="Times New Roman" panose="02020603050405020304" pitchFamily="18" charset="0"/>
              <a:cs typeface="Times New Roman" panose="02020603050405020304" pitchFamily="18" charset="0"/>
            </a:endParaRPr>
          </a:p>
        </p:txBody>
      </p:sp>
      <p:cxnSp>
        <p:nvCxnSpPr>
          <p:cNvPr id="289" name="直線コネクタ 288">
            <a:extLst>
              <a:ext uri="{FF2B5EF4-FFF2-40B4-BE49-F238E27FC236}">
                <a16:creationId xmlns:a16="http://schemas.microsoft.com/office/drawing/2014/main" id="{B02AAA89-D7AC-4E54-9D87-81903600B3AE}"/>
              </a:ext>
            </a:extLst>
          </p:cNvPr>
          <p:cNvCxnSpPr>
            <a:cxnSpLocks/>
            <a:endCxn id="290" idx="2"/>
          </p:cNvCxnSpPr>
          <p:nvPr/>
        </p:nvCxnSpPr>
        <p:spPr>
          <a:xfrm flipV="1">
            <a:off x="3865963" y="17747715"/>
            <a:ext cx="560386" cy="770600"/>
          </a:xfrm>
          <a:prstGeom prst="line">
            <a:avLst/>
          </a:prstGeom>
        </p:spPr>
        <p:style>
          <a:lnRef idx="1">
            <a:schemeClr val="dk1"/>
          </a:lnRef>
          <a:fillRef idx="0">
            <a:schemeClr val="dk1"/>
          </a:fillRef>
          <a:effectRef idx="0">
            <a:schemeClr val="dk1"/>
          </a:effectRef>
          <a:fontRef idx="minor">
            <a:schemeClr val="tx1"/>
          </a:fontRef>
        </p:style>
      </p:cxnSp>
      <p:sp>
        <p:nvSpPr>
          <p:cNvPr id="290" name="テキスト ボックス 289">
            <a:extLst>
              <a:ext uri="{FF2B5EF4-FFF2-40B4-BE49-F238E27FC236}">
                <a16:creationId xmlns:a16="http://schemas.microsoft.com/office/drawing/2014/main" id="{D304C2B4-E424-472D-B27B-C0B43B4E5A57}"/>
              </a:ext>
            </a:extLst>
          </p:cNvPr>
          <p:cNvSpPr txBox="1"/>
          <p:nvPr/>
        </p:nvSpPr>
        <p:spPr>
          <a:xfrm>
            <a:off x="3723998" y="17286050"/>
            <a:ext cx="1404702" cy="461665"/>
          </a:xfrm>
          <a:prstGeom prst="rect">
            <a:avLst/>
          </a:prstGeom>
          <a:noFill/>
        </p:spPr>
        <p:txBody>
          <a:bodyPr wrap="square" rtlCol="0">
            <a:spAutoFit/>
          </a:bodyPr>
          <a:lstStyle/>
          <a:p>
            <a:pPr algn="ctr"/>
            <a:r>
              <a:rPr lang="ja-JP" altLang="en-US" sz="2400" b="1" dirty="0">
                <a:latin typeface="Times New Roman" panose="02020603050405020304" pitchFamily="18" charset="0"/>
                <a:cs typeface="Times New Roman" panose="02020603050405020304" pitchFamily="18" charset="0"/>
              </a:rPr>
              <a:t>コイル</a:t>
            </a:r>
            <a:endParaRPr lang="en-US" altLang="ja-JP" sz="2400" b="1" dirty="0">
              <a:latin typeface="Times New Roman" panose="02020603050405020304" pitchFamily="18" charset="0"/>
              <a:cs typeface="Times New Roman" panose="02020603050405020304" pitchFamily="18" charset="0"/>
            </a:endParaRPr>
          </a:p>
        </p:txBody>
      </p:sp>
      <p:cxnSp>
        <p:nvCxnSpPr>
          <p:cNvPr id="291" name="直線コネクタ 290">
            <a:extLst>
              <a:ext uri="{FF2B5EF4-FFF2-40B4-BE49-F238E27FC236}">
                <a16:creationId xmlns:a16="http://schemas.microsoft.com/office/drawing/2014/main" id="{1206E41D-DC45-4DB8-92BB-A76F1E8CCCFA}"/>
              </a:ext>
            </a:extLst>
          </p:cNvPr>
          <p:cNvCxnSpPr>
            <a:cxnSpLocks/>
            <a:endCxn id="292" idx="2"/>
          </p:cNvCxnSpPr>
          <p:nvPr/>
        </p:nvCxnSpPr>
        <p:spPr>
          <a:xfrm flipV="1">
            <a:off x="5148170" y="17747715"/>
            <a:ext cx="1002067" cy="770600"/>
          </a:xfrm>
          <a:prstGeom prst="line">
            <a:avLst/>
          </a:prstGeom>
        </p:spPr>
        <p:style>
          <a:lnRef idx="1">
            <a:schemeClr val="dk1"/>
          </a:lnRef>
          <a:fillRef idx="0">
            <a:schemeClr val="dk1"/>
          </a:fillRef>
          <a:effectRef idx="0">
            <a:schemeClr val="dk1"/>
          </a:effectRef>
          <a:fontRef idx="minor">
            <a:schemeClr val="tx1"/>
          </a:fontRef>
        </p:style>
      </p:cxnSp>
      <p:sp>
        <p:nvSpPr>
          <p:cNvPr id="292" name="テキスト ボックス 291">
            <a:extLst>
              <a:ext uri="{FF2B5EF4-FFF2-40B4-BE49-F238E27FC236}">
                <a16:creationId xmlns:a16="http://schemas.microsoft.com/office/drawing/2014/main" id="{4353EFE9-19CD-4D53-9885-B3B697471E87}"/>
              </a:ext>
            </a:extLst>
          </p:cNvPr>
          <p:cNvSpPr txBox="1"/>
          <p:nvPr/>
        </p:nvSpPr>
        <p:spPr>
          <a:xfrm>
            <a:off x="5015496" y="17286050"/>
            <a:ext cx="2269481" cy="461665"/>
          </a:xfrm>
          <a:prstGeom prst="rect">
            <a:avLst/>
          </a:prstGeom>
          <a:noFill/>
        </p:spPr>
        <p:txBody>
          <a:bodyPr wrap="square" rtlCol="0">
            <a:spAutoFit/>
          </a:bodyPr>
          <a:lstStyle/>
          <a:p>
            <a:pPr algn="ctr"/>
            <a:r>
              <a:rPr lang="ja-JP" altLang="en-US" sz="2400" b="1" dirty="0">
                <a:latin typeface="Times New Roman" panose="02020603050405020304" pitchFamily="18" charset="0"/>
                <a:cs typeface="Times New Roman" panose="02020603050405020304" pitchFamily="18" charset="0"/>
              </a:rPr>
              <a:t>磁石</a:t>
            </a:r>
            <a:endParaRPr lang="en-US" altLang="ja-JP" sz="2400" b="1" dirty="0">
              <a:latin typeface="Times New Roman" panose="02020603050405020304" pitchFamily="18" charset="0"/>
              <a:cs typeface="Times New Roman" panose="02020603050405020304" pitchFamily="18" charset="0"/>
            </a:endParaRPr>
          </a:p>
        </p:txBody>
      </p:sp>
      <p:sp>
        <p:nvSpPr>
          <p:cNvPr id="167" name="テキスト ボックス 166">
            <a:extLst>
              <a:ext uri="{FF2B5EF4-FFF2-40B4-BE49-F238E27FC236}">
                <a16:creationId xmlns:a16="http://schemas.microsoft.com/office/drawing/2014/main" id="{701F8FF9-7846-4E97-B2A9-7846A1834443}"/>
              </a:ext>
            </a:extLst>
          </p:cNvPr>
          <p:cNvSpPr txBox="1"/>
          <p:nvPr/>
        </p:nvSpPr>
        <p:spPr>
          <a:xfrm>
            <a:off x="16546695" y="17130995"/>
            <a:ext cx="12072627" cy="584775"/>
          </a:xfrm>
          <a:prstGeom prst="rect">
            <a:avLst/>
          </a:prstGeom>
          <a:noFill/>
        </p:spPr>
        <p:txBody>
          <a:bodyPr wrap="square" rtlCol="0">
            <a:spAutoFit/>
          </a:bodyPr>
          <a:lstStyle/>
          <a:p>
            <a:r>
              <a:rPr kumimoji="1" lang="ja-JP" altLang="en-US" sz="3200" b="1" dirty="0"/>
              <a:t>高効率なリニアモータに変更して従来の発振周波数で振動させる</a:t>
            </a:r>
          </a:p>
        </p:txBody>
      </p:sp>
      <p:sp>
        <p:nvSpPr>
          <p:cNvPr id="4" name="矢印: 下 3">
            <a:extLst>
              <a:ext uri="{FF2B5EF4-FFF2-40B4-BE49-F238E27FC236}">
                <a16:creationId xmlns:a16="http://schemas.microsoft.com/office/drawing/2014/main" id="{CBAFD61B-58BB-437D-90C5-322CE3C3DF66}"/>
              </a:ext>
            </a:extLst>
          </p:cNvPr>
          <p:cNvSpPr/>
          <p:nvPr/>
        </p:nvSpPr>
        <p:spPr>
          <a:xfrm>
            <a:off x="21829474" y="17922210"/>
            <a:ext cx="1339030" cy="546431"/>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pic>
        <p:nvPicPr>
          <p:cNvPr id="26" name="図 25" descr="スポーツゲーム, テーブル が含まれている画像&#10;&#10;自動的に生成された説明">
            <a:extLst>
              <a:ext uri="{FF2B5EF4-FFF2-40B4-BE49-F238E27FC236}">
                <a16:creationId xmlns:a16="http://schemas.microsoft.com/office/drawing/2014/main" id="{705E2A0A-4B43-4DAC-9DA3-F230E39A14AD}"/>
              </a:ext>
            </a:extLst>
          </p:cNvPr>
          <p:cNvPicPr>
            <a:picLocks noChangeAspect="1"/>
          </p:cNvPicPr>
          <p:nvPr/>
        </p:nvPicPr>
        <p:blipFill rotWithShape="1">
          <a:blip r:embed="rId9">
            <a:extLst>
              <a:ext uri="{28A0092B-C50C-407E-A947-70E740481C1C}">
                <a14:useLocalDpi xmlns:a14="http://schemas.microsoft.com/office/drawing/2010/main" val="0"/>
              </a:ext>
            </a:extLst>
          </a:blip>
          <a:srcRect l="-132" r="132" b="10620"/>
          <a:stretch/>
        </p:blipFill>
        <p:spPr>
          <a:xfrm>
            <a:off x="18782210" y="5186469"/>
            <a:ext cx="7002726" cy="2365773"/>
          </a:xfrm>
          <a:prstGeom prst="rect">
            <a:avLst/>
          </a:prstGeom>
        </p:spPr>
      </p:pic>
      <p:sp>
        <p:nvSpPr>
          <p:cNvPr id="178" name="テキスト ボックス 177">
            <a:extLst>
              <a:ext uri="{FF2B5EF4-FFF2-40B4-BE49-F238E27FC236}">
                <a16:creationId xmlns:a16="http://schemas.microsoft.com/office/drawing/2014/main" id="{E3E71C90-2A5D-45D8-8AAA-8B8F9CA5849D}"/>
              </a:ext>
            </a:extLst>
          </p:cNvPr>
          <p:cNvSpPr txBox="1"/>
          <p:nvPr/>
        </p:nvSpPr>
        <p:spPr>
          <a:xfrm>
            <a:off x="18535299" y="7059688"/>
            <a:ext cx="1107996" cy="461665"/>
          </a:xfrm>
          <a:prstGeom prst="rect">
            <a:avLst/>
          </a:prstGeom>
          <a:noFill/>
        </p:spPr>
        <p:txBody>
          <a:bodyPr wrap="none" rtlCol="0">
            <a:spAutoFit/>
          </a:bodyPr>
          <a:lstStyle/>
          <a:p>
            <a:r>
              <a:rPr kumimoji="1" lang="ja-JP" altLang="en-US" sz="2400" b="1" dirty="0"/>
              <a:t>エルボ</a:t>
            </a:r>
          </a:p>
        </p:txBody>
      </p:sp>
      <p:cxnSp>
        <p:nvCxnSpPr>
          <p:cNvPr id="179" name="直線コネクタ 178">
            <a:extLst>
              <a:ext uri="{FF2B5EF4-FFF2-40B4-BE49-F238E27FC236}">
                <a16:creationId xmlns:a16="http://schemas.microsoft.com/office/drawing/2014/main" id="{48A994E9-1D39-4493-8922-5398BBD9A2DE}"/>
              </a:ext>
            </a:extLst>
          </p:cNvPr>
          <p:cNvCxnSpPr>
            <a:cxnSpLocks/>
            <a:endCxn id="178" idx="0"/>
          </p:cNvCxnSpPr>
          <p:nvPr/>
        </p:nvCxnSpPr>
        <p:spPr>
          <a:xfrm flipH="1">
            <a:off x="19089297" y="6543411"/>
            <a:ext cx="955482" cy="516277"/>
          </a:xfrm>
          <a:prstGeom prst="line">
            <a:avLst/>
          </a:prstGeom>
        </p:spPr>
        <p:style>
          <a:lnRef idx="1">
            <a:schemeClr val="dk1"/>
          </a:lnRef>
          <a:fillRef idx="0">
            <a:schemeClr val="dk1"/>
          </a:fillRef>
          <a:effectRef idx="0">
            <a:schemeClr val="dk1"/>
          </a:effectRef>
          <a:fontRef idx="minor">
            <a:schemeClr val="tx1"/>
          </a:fontRef>
        </p:style>
      </p:cxnSp>
      <p:sp>
        <p:nvSpPr>
          <p:cNvPr id="180" name="テキスト ボックス 179">
            <a:extLst>
              <a:ext uri="{FF2B5EF4-FFF2-40B4-BE49-F238E27FC236}">
                <a16:creationId xmlns:a16="http://schemas.microsoft.com/office/drawing/2014/main" id="{CEF5B590-65D1-4A7D-B49C-9BF31AB0CE3C}"/>
              </a:ext>
            </a:extLst>
          </p:cNvPr>
          <p:cNvSpPr txBox="1"/>
          <p:nvPr/>
        </p:nvSpPr>
        <p:spPr>
          <a:xfrm>
            <a:off x="16605980" y="6187847"/>
            <a:ext cx="1548788" cy="830997"/>
          </a:xfrm>
          <a:prstGeom prst="rect">
            <a:avLst/>
          </a:prstGeom>
          <a:noFill/>
        </p:spPr>
        <p:txBody>
          <a:bodyPr wrap="square" rtlCol="0">
            <a:spAutoFit/>
          </a:bodyPr>
          <a:lstStyle/>
          <a:p>
            <a:r>
              <a:rPr kumimoji="1" lang="ja-JP" altLang="en-US" sz="2400" b="1" dirty="0"/>
              <a:t>製作するフランジ</a:t>
            </a:r>
          </a:p>
        </p:txBody>
      </p:sp>
      <p:cxnSp>
        <p:nvCxnSpPr>
          <p:cNvPr id="181" name="直線コネクタ 180">
            <a:extLst>
              <a:ext uri="{FF2B5EF4-FFF2-40B4-BE49-F238E27FC236}">
                <a16:creationId xmlns:a16="http://schemas.microsoft.com/office/drawing/2014/main" id="{905F3C5C-BAE2-4A71-AE65-963FA1AAD3CB}"/>
              </a:ext>
            </a:extLst>
          </p:cNvPr>
          <p:cNvCxnSpPr>
            <a:cxnSpLocks/>
            <a:endCxn id="180" idx="3"/>
          </p:cNvCxnSpPr>
          <p:nvPr/>
        </p:nvCxnSpPr>
        <p:spPr>
          <a:xfrm flipH="1">
            <a:off x="18154768" y="6093264"/>
            <a:ext cx="838220" cy="510082"/>
          </a:xfrm>
          <a:prstGeom prst="line">
            <a:avLst/>
          </a:prstGeom>
        </p:spPr>
        <p:style>
          <a:lnRef idx="1">
            <a:schemeClr val="dk1"/>
          </a:lnRef>
          <a:fillRef idx="0">
            <a:schemeClr val="dk1"/>
          </a:fillRef>
          <a:effectRef idx="0">
            <a:schemeClr val="dk1"/>
          </a:effectRef>
          <a:fontRef idx="minor">
            <a:schemeClr val="tx1"/>
          </a:fontRef>
        </p:style>
      </p:cxnSp>
      <p:sp>
        <p:nvSpPr>
          <p:cNvPr id="182" name="テキスト ボックス 181">
            <a:extLst>
              <a:ext uri="{FF2B5EF4-FFF2-40B4-BE49-F238E27FC236}">
                <a16:creationId xmlns:a16="http://schemas.microsoft.com/office/drawing/2014/main" id="{788D0331-6FB4-482B-80D8-5B3C2E6C1AFB}"/>
              </a:ext>
            </a:extLst>
          </p:cNvPr>
          <p:cNvSpPr txBox="1"/>
          <p:nvPr/>
        </p:nvSpPr>
        <p:spPr>
          <a:xfrm>
            <a:off x="16277979" y="5492759"/>
            <a:ext cx="2021127" cy="461665"/>
          </a:xfrm>
          <a:prstGeom prst="rect">
            <a:avLst/>
          </a:prstGeom>
          <a:noFill/>
        </p:spPr>
        <p:txBody>
          <a:bodyPr wrap="square" rtlCol="0">
            <a:spAutoFit/>
          </a:bodyPr>
          <a:lstStyle/>
          <a:p>
            <a:r>
              <a:rPr kumimoji="1" lang="ja-JP" altLang="en-US" sz="2400" b="1" dirty="0"/>
              <a:t>規格フランジ</a:t>
            </a:r>
          </a:p>
        </p:txBody>
      </p:sp>
      <p:cxnSp>
        <p:nvCxnSpPr>
          <p:cNvPr id="183" name="直線コネクタ 182">
            <a:extLst>
              <a:ext uri="{FF2B5EF4-FFF2-40B4-BE49-F238E27FC236}">
                <a16:creationId xmlns:a16="http://schemas.microsoft.com/office/drawing/2014/main" id="{1F9749AD-0C04-4DBE-92DD-6BF62220B56D}"/>
              </a:ext>
            </a:extLst>
          </p:cNvPr>
          <p:cNvCxnSpPr>
            <a:cxnSpLocks/>
            <a:endCxn id="182" idx="3"/>
          </p:cNvCxnSpPr>
          <p:nvPr/>
        </p:nvCxnSpPr>
        <p:spPr>
          <a:xfrm flipH="1" flipV="1">
            <a:off x="18299106" y="5723592"/>
            <a:ext cx="693882" cy="118512"/>
          </a:xfrm>
          <a:prstGeom prst="line">
            <a:avLst/>
          </a:prstGeom>
        </p:spPr>
        <p:style>
          <a:lnRef idx="1">
            <a:schemeClr val="dk1"/>
          </a:lnRef>
          <a:fillRef idx="0">
            <a:schemeClr val="dk1"/>
          </a:fillRef>
          <a:effectRef idx="0">
            <a:schemeClr val="dk1"/>
          </a:effectRef>
          <a:fontRef idx="minor">
            <a:schemeClr val="tx1"/>
          </a:fontRef>
        </p:style>
      </p:cxnSp>
      <p:sp>
        <p:nvSpPr>
          <p:cNvPr id="186" name="テキスト ボックス 185">
            <a:extLst>
              <a:ext uri="{FF2B5EF4-FFF2-40B4-BE49-F238E27FC236}">
                <a16:creationId xmlns:a16="http://schemas.microsoft.com/office/drawing/2014/main" id="{B4F2C973-7035-4008-89DA-7A46C322F935}"/>
              </a:ext>
            </a:extLst>
          </p:cNvPr>
          <p:cNvSpPr txBox="1"/>
          <p:nvPr/>
        </p:nvSpPr>
        <p:spPr>
          <a:xfrm>
            <a:off x="1570748" y="27485277"/>
            <a:ext cx="12265693" cy="1077218"/>
          </a:xfrm>
          <a:prstGeom prst="rect">
            <a:avLst/>
          </a:prstGeom>
          <a:noFill/>
        </p:spPr>
        <p:txBody>
          <a:bodyPr wrap="square" rtlCol="0">
            <a:spAutoFit/>
          </a:bodyPr>
          <a:lstStyle/>
          <a:p>
            <a:pPr marL="457200" indent="-457200">
              <a:buFont typeface="Arial" panose="020B0604020202020204" pitchFamily="34" charset="0"/>
              <a:buChar char="•"/>
            </a:pPr>
            <a:r>
              <a:rPr lang="ja-JP" altLang="en-US" sz="3200" b="1" dirty="0">
                <a:latin typeface="+mn-ea"/>
                <a:cs typeface="Times New Roman" panose="02020603050405020304" pitchFamily="18" charset="0"/>
              </a:rPr>
              <a:t>先行研究</a:t>
            </a:r>
            <a:r>
              <a:rPr lang="en-US" altLang="ja-JP" sz="3200" b="1" dirty="0">
                <a:latin typeface="+mn-ea"/>
                <a:cs typeface="Times New Roman" panose="02020603050405020304" pitchFamily="18" charset="0"/>
              </a:rPr>
              <a:t>[1]</a:t>
            </a:r>
            <a:r>
              <a:rPr lang="ja-JP" altLang="en-US" sz="3200" b="1" dirty="0">
                <a:latin typeface="+mn-ea"/>
                <a:cs typeface="Times New Roman" panose="02020603050405020304" pitchFamily="18" charset="0"/>
              </a:rPr>
              <a:t>で今後の課題とされていた、リニアモータを</a:t>
            </a:r>
            <a:r>
              <a:rPr lang="ja-JP" altLang="en-US" sz="3200" b="1" dirty="0">
                <a:solidFill>
                  <a:srgbClr val="FF0000"/>
                </a:solidFill>
                <a:latin typeface="+mn-ea"/>
                <a:cs typeface="Times New Roman" panose="02020603050405020304" pitchFamily="18" charset="0"/>
              </a:rPr>
              <a:t>高効率なリニアモータに置き換える</a:t>
            </a:r>
            <a:endParaRPr lang="en-US" altLang="ja-JP" sz="3200" b="1" dirty="0">
              <a:solidFill>
                <a:srgbClr val="FF0000"/>
              </a:solidFill>
              <a:latin typeface="+mn-ea"/>
              <a:cs typeface="Times New Roman" panose="02020603050405020304" pitchFamily="18" charset="0"/>
            </a:endParaRPr>
          </a:p>
        </p:txBody>
      </p:sp>
      <p:sp>
        <p:nvSpPr>
          <p:cNvPr id="184" name="テキスト ボックス 183">
            <a:extLst>
              <a:ext uri="{FF2B5EF4-FFF2-40B4-BE49-F238E27FC236}">
                <a16:creationId xmlns:a16="http://schemas.microsoft.com/office/drawing/2014/main" id="{A4C12778-C2A6-4056-8D2B-F6AF06D9BB6A}"/>
              </a:ext>
            </a:extLst>
          </p:cNvPr>
          <p:cNvSpPr txBox="1"/>
          <p:nvPr/>
        </p:nvSpPr>
        <p:spPr>
          <a:xfrm>
            <a:off x="18822587" y="33507270"/>
            <a:ext cx="7910655" cy="584775"/>
          </a:xfrm>
          <a:prstGeom prst="rect">
            <a:avLst/>
          </a:prstGeom>
          <a:noFill/>
        </p:spPr>
        <p:txBody>
          <a:bodyPr wrap="square" rtlCol="0">
            <a:spAutoFit/>
          </a:bodyPr>
          <a:lstStyle/>
          <a:p>
            <a:r>
              <a:rPr lang="ja-JP" altLang="en-US" sz="3200" b="1" dirty="0"/>
              <a:t>今後、接続板に質量を追加し</a:t>
            </a:r>
            <a:r>
              <a:rPr lang="en-US" altLang="ja-JP" sz="3200" b="1" dirty="0"/>
              <a:t>45Hz</a:t>
            </a:r>
            <a:r>
              <a:rPr lang="ja-JP" altLang="en-US" sz="3200" b="1" dirty="0"/>
              <a:t>にする</a:t>
            </a:r>
          </a:p>
        </p:txBody>
      </p:sp>
      <p:sp>
        <p:nvSpPr>
          <p:cNvPr id="185" name="矢印: 下 184">
            <a:extLst>
              <a:ext uri="{FF2B5EF4-FFF2-40B4-BE49-F238E27FC236}">
                <a16:creationId xmlns:a16="http://schemas.microsoft.com/office/drawing/2014/main" id="{953054F4-10E4-4F7F-B0D4-B5F322A28F18}"/>
              </a:ext>
            </a:extLst>
          </p:cNvPr>
          <p:cNvSpPr/>
          <p:nvPr/>
        </p:nvSpPr>
        <p:spPr>
          <a:xfrm>
            <a:off x="22056017" y="33055002"/>
            <a:ext cx="1207354" cy="34207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6" name="表 15">
            <a:extLst>
              <a:ext uri="{FF2B5EF4-FFF2-40B4-BE49-F238E27FC236}">
                <a16:creationId xmlns:a16="http://schemas.microsoft.com/office/drawing/2014/main" id="{D76F92BC-3E9B-42EE-80A9-57EC98967893}"/>
              </a:ext>
            </a:extLst>
          </p:cNvPr>
          <p:cNvGraphicFramePr>
            <a:graphicFrameLocks noGrp="1"/>
          </p:cNvGraphicFramePr>
          <p:nvPr>
            <p:extLst>
              <p:ext uri="{D42A27DB-BD31-4B8C-83A1-F6EECF244321}">
                <p14:modId xmlns:p14="http://schemas.microsoft.com/office/powerpoint/2010/main" val="3368249589"/>
              </p:ext>
            </p:extLst>
          </p:nvPr>
        </p:nvGraphicFramePr>
        <p:xfrm>
          <a:off x="18465864" y="10390648"/>
          <a:ext cx="8719619" cy="5556499"/>
        </p:xfrm>
        <a:graphic>
          <a:graphicData uri="http://schemas.openxmlformats.org/drawingml/2006/table">
            <a:tbl>
              <a:tblPr/>
              <a:tblGrid>
                <a:gridCol w="4264514">
                  <a:extLst>
                    <a:ext uri="{9D8B030D-6E8A-4147-A177-3AD203B41FA5}">
                      <a16:colId xmlns:a16="http://schemas.microsoft.com/office/drawing/2014/main" val="3297200742"/>
                    </a:ext>
                  </a:extLst>
                </a:gridCol>
                <a:gridCol w="4455105">
                  <a:extLst>
                    <a:ext uri="{9D8B030D-6E8A-4147-A177-3AD203B41FA5}">
                      <a16:colId xmlns:a16="http://schemas.microsoft.com/office/drawing/2014/main" val="3038998174"/>
                    </a:ext>
                  </a:extLst>
                </a:gridCol>
              </a:tblGrid>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名称</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型番</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2989061881"/>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ベローズ</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游ゴシック" panose="020B0400000000000000" pitchFamily="50" charset="-128"/>
                          <a:ea typeface="游ゴシック" panose="020B0400000000000000" pitchFamily="50" charset="-128"/>
                        </a:rPr>
                        <a:t>NS10109-1-Y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3821954"/>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アルミ板</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游ゴシック" panose="020B0400000000000000" pitchFamily="50" charset="-128"/>
                          <a:ea typeface="游ゴシック" panose="020B0400000000000000" pitchFamily="50" charset="-128"/>
                        </a:rPr>
                        <a:t>PNFMM-240-240-8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238807"/>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ステンレス板</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游ゴシック" panose="020B0400000000000000" pitchFamily="50" charset="-128"/>
                          <a:ea typeface="游ゴシック" panose="020B0400000000000000" pitchFamily="50" charset="-128"/>
                        </a:rPr>
                        <a:t>PAFMM-200-200-5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756700"/>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片ヘルールエルボ</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游ゴシック" panose="020B0400000000000000" pitchFamily="50" charset="-128"/>
                          <a:ea typeface="游ゴシック" panose="020B0400000000000000" pitchFamily="50" charset="-128"/>
                        </a:rPr>
                        <a:t>69006D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3705337"/>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フランジ</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游ゴシック" panose="020B0400000000000000" pitchFamily="50" charset="-128"/>
                          <a:ea typeface="游ゴシック" panose="020B0400000000000000" pitchFamily="50" charset="-128"/>
                        </a:rPr>
                        <a:t>30410KPLFF-90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1074652"/>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全ねじ</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游ゴシック" panose="020B0400000000000000" pitchFamily="50" charset="-128"/>
                          <a:ea typeface="游ゴシック" panose="020B0400000000000000" pitchFamily="50" charset="-128"/>
                        </a:rPr>
                        <a:t>BJ380-08490-SUS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0336353"/>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ナット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游ゴシック" panose="020B0400000000000000" pitchFamily="50" charset="-128"/>
                          <a:ea typeface="游ゴシック" panose="020B0400000000000000" pitchFamily="50" charset="-128"/>
                        </a:rPr>
                        <a:t>LBNR8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722838"/>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塩ビ板</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游ゴシック" panose="020B0400000000000000" pitchFamily="50" charset="-128"/>
                          <a:ea typeface="游ゴシック" panose="020B0400000000000000" pitchFamily="50" charset="-128"/>
                        </a:rPr>
                        <a:t>PVC-N-220-120-3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6685069"/>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六角穴付きボルト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游ゴシック" panose="020B0400000000000000" pitchFamily="50" charset="-128"/>
                          <a:ea typeface="游ゴシック" panose="020B0400000000000000" pitchFamily="50" charset="-128"/>
                        </a:rPr>
                        <a:t>CB4-15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543535"/>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ガスケット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a:solidFill>
                            <a:srgbClr val="000000"/>
                          </a:solidFill>
                          <a:effectLst/>
                          <a:latin typeface="游ゴシック" panose="020B0400000000000000" pitchFamily="50" charset="-128"/>
                          <a:ea typeface="游ゴシック" panose="020B0400000000000000" pitchFamily="50" charset="-128"/>
                        </a:rPr>
                        <a:t>NBR-10K-3-90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054837"/>
                  </a:ext>
                </a:extLst>
              </a:tr>
              <a:tr h="427423">
                <a:tc>
                  <a:txBody>
                    <a:bodyPr/>
                    <a:lstStyle/>
                    <a:p>
                      <a:pPr algn="ctr" fontAlgn="ctr"/>
                      <a:r>
                        <a:rPr lang="ja-JP" altLang="en-US" sz="2400" b="1" i="0" u="none" strike="noStrike">
                          <a:solidFill>
                            <a:srgbClr val="000000"/>
                          </a:solidFill>
                          <a:effectLst/>
                          <a:latin typeface="游ゴシック" panose="020B0400000000000000" pitchFamily="50" charset="-128"/>
                          <a:ea typeface="游ゴシック" panose="020B0400000000000000" pitchFamily="50" charset="-128"/>
                        </a:rPr>
                        <a:t>ワッシャ</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游ゴシック" panose="020B0400000000000000" pitchFamily="50" charset="-128"/>
                          <a:ea typeface="游ゴシック" panose="020B0400000000000000" pitchFamily="50" charset="-128"/>
                        </a:rPr>
                        <a:t>PW16-M4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3690560"/>
                  </a:ext>
                </a:extLst>
              </a:tr>
              <a:tr h="427423">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350" marR="6350" marT="635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64846283"/>
                  </a:ext>
                </a:extLst>
              </a:tr>
            </a:tbl>
          </a:graphicData>
        </a:graphic>
      </p:graphicFrame>
    </p:spTree>
    <p:extLst>
      <p:ext uri="{BB962C8B-B14F-4D97-AF65-F5344CB8AC3E}">
        <p14:creationId xmlns:p14="http://schemas.microsoft.com/office/powerpoint/2010/main" val="25602341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14819</TotalTime>
  <Words>795</Words>
  <Application>Microsoft Office PowerPoint</Application>
  <PresentationFormat>ユーザー設定</PresentationFormat>
  <Paragraphs>127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ゴシック</vt:lpstr>
      <vt:lpstr>游ゴシック</vt:lpstr>
      <vt:lpstr>Arial</vt:lpstr>
      <vt:lpstr>Calibri</vt:lpstr>
      <vt:lpstr>Calibri Light</vt:lpstr>
      <vt:lpstr>Cambria Math</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oguma</dc:creator>
  <cp:lastModifiedBy>nosora Bikky</cp:lastModifiedBy>
  <cp:revision>547</cp:revision>
  <cp:lastPrinted>2018-12-19T17:02:08Z</cp:lastPrinted>
  <dcterms:created xsi:type="dcterms:W3CDTF">2016-11-22T07:01:32Z</dcterms:created>
  <dcterms:modified xsi:type="dcterms:W3CDTF">2019-12-18T11:08:53Z</dcterms:modified>
</cp:coreProperties>
</file>