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notesMasterIdLst>
    <p:notesMasterId r:id="rId18"/>
  </p:notesMasterIdLst>
  <p:sldIdLst>
    <p:sldId id="257" r:id="rId2"/>
    <p:sldId id="296" r:id="rId3"/>
    <p:sldId id="291" r:id="rId4"/>
    <p:sldId id="292" r:id="rId5"/>
    <p:sldId id="263" r:id="rId6"/>
    <p:sldId id="286" r:id="rId7"/>
    <p:sldId id="288" r:id="rId8"/>
    <p:sldId id="302" r:id="rId9"/>
    <p:sldId id="297" r:id="rId10"/>
    <p:sldId id="267" r:id="rId11"/>
    <p:sldId id="281" r:id="rId12"/>
    <p:sldId id="282" r:id="rId13"/>
    <p:sldId id="299" r:id="rId14"/>
    <p:sldId id="283" r:id="rId15"/>
    <p:sldId id="285" r:id="rId16"/>
    <p:sldId id="275" r:id="rId17"/>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FF"/>
  </p:clrMru>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38" autoAdjust="0"/>
    <p:restoredTop sz="83184" autoAdjust="0"/>
  </p:normalViewPr>
  <p:slideViewPr>
    <p:cSldViewPr>
      <p:cViewPr varScale="1">
        <p:scale>
          <a:sx n="98" d="100"/>
          <a:sy n="98" d="100"/>
        </p:scale>
        <p:origin x="-102" y="-22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E719698-BD53-4A22-BACB-1A1F66EFCBA6}" type="datetimeFigureOut">
              <a:rPr kumimoji="1" lang="ja-JP" altLang="en-US" smtClean="0"/>
              <a:pPr/>
              <a:t>2015/3/19</a:t>
            </a:fld>
            <a:endParaRPr kumimoji="1" lang="ja-JP" altLang="en-US"/>
          </a:p>
        </p:txBody>
      </p:sp>
      <p:sp>
        <p:nvSpPr>
          <p:cNvPr id="4" name="スライド イメージ プレースホル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BEF724C-15B7-4187-BE41-5173AB1B0ACB}"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5BEF724C-15B7-4187-BE41-5173AB1B0ACB}" type="slidenum">
              <a:rPr kumimoji="1" lang="ja-JP" altLang="en-US" smtClean="0"/>
              <a:pPr/>
              <a:t>1</a:t>
            </a:fld>
            <a:endParaRPr kumimoji="1" lang="ja-JP"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5BEF724C-15B7-4187-BE41-5173AB1B0ACB}" type="slidenum">
              <a:rPr kumimoji="1" lang="ja-JP" altLang="en-US" smtClean="0"/>
              <a:pPr/>
              <a:t>10</a:t>
            </a:fld>
            <a:endParaRPr kumimoji="1" lang="ja-JP"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5BEF724C-15B7-4187-BE41-5173AB1B0ACB}" type="slidenum">
              <a:rPr kumimoji="1" lang="ja-JP" altLang="en-US" smtClean="0"/>
              <a:pPr/>
              <a:t>11</a:t>
            </a:fld>
            <a:endParaRPr kumimoji="1" lang="ja-JP"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5BEF724C-15B7-4187-BE41-5173AB1B0ACB}" type="slidenum">
              <a:rPr kumimoji="1" lang="ja-JP" altLang="en-US" smtClean="0"/>
              <a:pPr/>
              <a:t>12</a:t>
            </a:fld>
            <a:endParaRPr kumimoji="1" lang="ja-JP"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5BEF724C-15B7-4187-BE41-5173AB1B0ACB}" type="slidenum">
              <a:rPr kumimoji="1" lang="ja-JP" altLang="en-US" smtClean="0"/>
              <a:pPr/>
              <a:t>13</a:t>
            </a:fld>
            <a:endParaRPr kumimoji="1" lang="ja-JP"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5BEF724C-15B7-4187-BE41-5173AB1B0ACB}" type="slidenum">
              <a:rPr kumimoji="1" lang="ja-JP" altLang="en-US" smtClean="0"/>
              <a:pPr/>
              <a:t>14</a:t>
            </a:fld>
            <a:endParaRPr kumimoji="1" lang="ja-JP"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5BEF724C-15B7-4187-BE41-5173AB1B0ACB}" type="slidenum">
              <a:rPr kumimoji="1" lang="ja-JP" altLang="en-US" smtClean="0"/>
              <a:pPr/>
              <a:t>15</a:t>
            </a:fld>
            <a:endParaRPr kumimoji="1" lang="ja-JP"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5BEF724C-15B7-4187-BE41-5173AB1B0ACB}" type="slidenum">
              <a:rPr kumimoji="1" lang="ja-JP" altLang="en-US" smtClean="0"/>
              <a:pPr/>
              <a:t>16</a:t>
            </a:fld>
            <a:endParaRPr kumimoji="1" lang="ja-JP"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5BEF724C-15B7-4187-BE41-5173AB1B0ACB}" type="slidenum">
              <a:rPr kumimoji="1" lang="ja-JP" altLang="en-US" smtClean="0"/>
              <a:pPr/>
              <a:t>2</a:t>
            </a:fld>
            <a:endParaRPr kumimoji="1" lang="ja-JP"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5BEF724C-15B7-4187-BE41-5173AB1B0ACB}" type="slidenum">
              <a:rPr kumimoji="1" lang="ja-JP" altLang="en-US" smtClean="0"/>
              <a:pPr/>
              <a:t>3</a:t>
            </a:fld>
            <a:endParaRPr kumimoji="1" lang="ja-JP"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5BEF724C-15B7-4187-BE41-5173AB1B0ACB}" type="slidenum">
              <a:rPr kumimoji="1" lang="ja-JP" altLang="en-US" smtClean="0"/>
              <a:pPr/>
              <a:t>4</a:t>
            </a:fld>
            <a:endParaRPr kumimoji="1" lang="ja-JP"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5BEF724C-15B7-4187-BE41-5173AB1B0ACB}" type="slidenum">
              <a:rPr kumimoji="1" lang="ja-JP" altLang="en-US" smtClean="0"/>
              <a:pPr/>
              <a:t>5</a:t>
            </a:fld>
            <a:endParaRPr kumimoji="1" lang="ja-JP"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5BEF724C-15B7-4187-BE41-5173AB1B0ACB}" type="slidenum">
              <a:rPr kumimoji="1" lang="ja-JP" altLang="en-US" smtClean="0"/>
              <a:pPr/>
              <a:t>6</a:t>
            </a:fld>
            <a:endParaRPr kumimoji="1" lang="ja-JP"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5BEF724C-15B7-4187-BE41-5173AB1B0ACB}" type="slidenum">
              <a:rPr kumimoji="1" lang="ja-JP" altLang="en-US" smtClean="0"/>
              <a:pPr/>
              <a:t>7</a:t>
            </a:fld>
            <a:endParaRPr kumimoji="1" lang="ja-JP"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5BEF724C-15B7-4187-BE41-5173AB1B0ACB}" type="slidenum">
              <a:rPr kumimoji="1" lang="ja-JP" altLang="en-US" smtClean="0"/>
              <a:pPr/>
              <a:t>8</a:t>
            </a:fld>
            <a:endParaRPr kumimoji="1" lang="ja-JP"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5BEF724C-15B7-4187-BE41-5173AB1B0ACB}" type="slidenum">
              <a:rPr kumimoji="1" lang="ja-JP" altLang="en-US" smtClean="0"/>
              <a:pPr/>
              <a:t>9</a:t>
            </a:fld>
            <a:endParaRPr kumimoji="1" lang="ja-JP"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9E30BD9D-738D-44A7-AB0A-1E74376853A0}" type="datetimeFigureOut">
              <a:rPr kumimoji="1" lang="ja-JP" altLang="en-US" smtClean="0"/>
              <a:pPr/>
              <a:t>2015/3/19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9EB9ECAD-9E17-4A8A-9F4A-5EB0C1BFC990}" type="slidenum">
              <a:rPr kumimoji="1" lang="ja-JP" altLang="en-US" smtClean="0"/>
              <a:pPr/>
              <a:t>&lt;#&gt;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9E30BD9D-738D-44A7-AB0A-1E74376853A0}" type="datetimeFigureOut">
              <a:rPr kumimoji="1" lang="ja-JP" altLang="en-US" smtClean="0"/>
              <a:pPr/>
              <a:t>2015/3/19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9EB9ECAD-9E17-4A8A-9F4A-5EB0C1BFC990}" type="slidenum">
              <a:rPr kumimoji="1" lang="ja-JP" altLang="en-US" smtClean="0"/>
              <a:pPr/>
              <a:t>&lt;#&gt;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9E30BD9D-738D-44A7-AB0A-1E74376853A0}" type="datetimeFigureOut">
              <a:rPr kumimoji="1" lang="ja-JP" altLang="en-US" smtClean="0"/>
              <a:pPr/>
              <a:t>2015/3/19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9EB9ECAD-9E17-4A8A-9F4A-5EB0C1BFC990}" type="slidenum">
              <a:rPr kumimoji="1" lang="ja-JP" altLang="en-US" smtClean="0"/>
              <a:pPr/>
              <a:t>&lt;#&gt;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9E30BD9D-738D-44A7-AB0A-1E74376853A0}" type="datetimeFigureOut">
              <a:rPr kumimoji="1" lang="ja-JP" altLang="en-US" smtClean="0"/>
              <a:pPr/>
              <a:t>2015/3/19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9EB9ECAD-9E17-4A8A-9F4A-5EB0C1BFC990}" type="slidenum">
              <a:rPr kumimoji="1" lang="ja-JP" altLang="en-US" smtClean="0"/>
              <a:pPr/>
              <a:t>&lt;#&gt;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9E30BD9D-738D-44A7-AB0A-1E74376853A0}" type="datetimeFigureOut">
              <a:rPr kumimoji="1" lang="ja-JP" altLang="en-US" smtClean="0"/>
              <a:pPr/>
              <a:t>2015/3/19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9EB9ECAD-9E17-4A8A-9F4A-5EB0C1BFC990}" type="slidenum">
              <a:rPr kumimoji="1" lang="ja-JP" altLang="en-US" smtClean="0"/>
              <a:pPr/>
              <a:t>&lt;#&gt;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9E30BD9D-738D-44A7-AB0A-1E74376853A0}" type="datetimeFigureOut">
              <a:rPr kumimoji="1" lang="ja-JP" altLang="en-US" smtClean="0"/>
              <a:pPr/>
              <a:t>2015/3/19</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9EB9ECAD-9E17-4A8A-9F4A-5EB0C1BFC990}" type="slidenum">
              <a:rPr kumimoji="1" lang="ja-JP" altLang="en-US" smtClean="0"/>
              <a:pPr/>
              <a:t>&lt;#&gt;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9E30BD9D-738D-44A7-AB0A-1E74376853A0}" type="datetimeFigureOut">
              <a:rPr kumimoji="1" lang="ja-JP" altLang="en-US" smtClean="0"/>
              <a:pPr/>
              <a:t>2015/3/19</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9EB9ECAD-9E17-4A8A-9F4A-5EB0C1BFC990}" type="slidenum">
              <a:rPr kumimoji="1" lang="ja-JP" altLang="en-US" smtClean="0"/>
              <a:pPr/>
              <a:t>&lt;#&gt;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9E30BD9D-738D-44A7-AB0A-1E74376853A0}" type="datetimeFigureOut">
              <a:rPr kumimoji="1" lang="ja-JP" altLang="en-US" smtClean="0"/>
              <a:pPr/>
              <a:t>2015/3/19</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9EB9ECAD-9E17-4A8A-9F4A-5EB0C1BFC990}" type="slidenum">
              <a:rPr kumimoji="1" lang="ja-JP" altLang="en-US" smtClean="0"/>
              <a:pPr/>
              <a:t>&lt;#&gt;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9E30BD9D-738D-44A7-AB0A-1E74376853A0}" type="datetimeFigureOut">
              <a:rPr kumimoji="1" lang="ja-JP" altLang="en-US" smtClean="0"/>
              <a:pPr/>
              <a:t>2015/3/19</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9EB9ECAD-9E17-4A8A-9F4A-5EB0C1BFC990}" type="slidenum">
              <a:rPr kumimoji="1" lang="ja-JP" altLang="en-US" smtClean="0"/>
              <a:pPr/>
              <a:t>&lt;#&gt;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9E30BD9D-738D-44A7-AB0A-1E74376853A0}" type="datetimeFigureOut">
              <a:rPr kumimoji="1" lang="ja-JP" altLang="en-US" smtClean="0"/>
              <a:pPr/>
              <a:t>2015/3/19</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9EB9ECAD-9E17-4A8A-9F4A-5EB0C1BFC990}" type="slidenum">
              <a:rPr kumimoji="1" lang="ja-JP" altLang="en-US" smtClean="0"/>
              <a:pPr/>
              <a:t>&lt;#&gt;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9E30BD9D-738D-44A7-AB0A-1E74376853A0}" type="datetimeFigureOut">
              <a:rPr kumimoji="1" lang="ja-JP" altLang="en-US" smtClean="0"/>
              <a:pPr/>
              <a:t>2015/3/19</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9EB9ECAD-9E17-4A8A-9F4A-5EB0C1BFC990}" type="slidenum">
              <a:rPr kumimoji="1" lang="ja-JP" altLang="en-US" smtClean="0"/>
              <a:pPr/>
              <a:t>&lt;#&gt;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E30BD9D-738D-44A7-AB0A-1E74376853A0}" type="datetimeFigureOut">
              <a:rPr kumimoji="1" lang="ja-JP" altLang="en-US" smtClean="0"/>
              <a:pPr/>
              <a:t>2015/3/19</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EB9ECAD-9E17-4A8A-9F4A-5EB0C1BFC990}"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image" Target="../media/image13.png"/><Relationship Id="rId13" Type="http://schemas.openxmlformats.org/officeDocument/2006/relationships/image" Target="../media/image18.png"/><Relationship Id="rId3" Type="http://schemas.openxmlformats.org/officeDocument/2006/relationships/image" Target="../media/image8.png"/><Relationship Id="rId7" Type="http://schemas.openxmlformats.org/officeDocument/2006/relationships/image" Target="../media/image12.png"/><Relationship Id="rId12" Type="http://schemas.openxmlformats.org/officeDocument/2006/relationships/image" Target="../media/image17.png"/><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11.png"/><Relationship Id="rId11" Type="http://schemas.openxmlformats.org/officeDocument/2006/relationships/image" Target="../media/image16.png"/><Relationship Id="rId5" Type="http://schemas.openxmlformats.org/officeDocument/2006/relationships/image" Target="../media/image10.png"/><Relationship Id="rId10" Type="http://schemas.openxmlformats.org/officeDocument/2006/relationships/image" Target="../media/image15.png"/><Relationship Id="rId4" Type="http://schemas.openxmlformats.org/officeDocument/2006/relationships/image" Target="../media/image9.png"/><Relationship Id="rId9" Type="http://schemas.openxmlformats.org/officeDocument/2006/relationships/image" Target="../media/image14.png"/></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image" Target="../media/image21.png"/><Relationship Id="rId5" Type="http://schemas.openxmlformats.org/officeDocument/2006/relationships/image" Target="../media/image20.png"/><Relationship Id="rId4" Type="http://schemas.openxmlformats.org/officeDocument/2006/relationships/image" Target="../media/image1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79512" y="908720"/>
            <a:ext cx="8784976" cy="1512168"/>
          </a:xfrm>
        </p:spPr>
        <p:txBody>
          <a:bodyPr>
            <a:noAutofit/>
          </a:bodyPr>
          <a:lstStyle/>
          <a:p>
            <a:r>
              <a:rPr lang="ja-JP" altLang="ja-JP" sz="3200" dirty="0" smtClean="0"/>
              <a:t>ナイキストの安定判別に基づく熱音響システムの自励発振解析における発振余裕と</a:t>
            </a:r>
            <a:br>
              <a:rPr lang="ja-JP" altLang="ja-JP" sz="3200" dirty="0" smtClean="0"/>
            </a:br>
            <a:r>
              <a:rPr lang="ja-JP" altLang="ja-JP" sz="3200" dirty="0" smtClean="0"/>
              <a:t>定常発振状態における圧力振幅の関係</a:t>
            </a:r>
            <a:endParaRPr kumimoji="1" lang="ja-JP" altLang="en-US" sz="3200" dirty="0"/>
          </a:p>
        </p:txBody>
      </p:sp>
      <p:sp>
        <p:nvSpPr>
          <p:cNvPr id="3" name="サブタイトル 2"/>
          <p:cNvSpPr>
            <a:spLocks noGrp="1"/>
          </p:cNvSpPr>
          <p:nvPr>
            <p:ph type="subTitle" idx="1"/>
          </p:nvPr>
        </p:nvSpPr>
        <p:spPr>
          <a:xfrm>
            <a:off x="323528" y="3286124"/>
            <a:ext cx="8534752" cy="1752600"/>
          </a:xfrm>
        </p:spPr>
        <p:txBody>
          <a:bodyPr/>
          <a:lstStyle/>
          <a:p>
            <a:r>
              <a:rPr lang="ja-JP" altLang="en-US" kern="100" dirty="0" smtClean="0">
                <a:solidFill>
                  <a:schemeClr val="tx1"/>
                </a:solidFill>
                <a:cs typeface="Times New Roman"/>
              </a:rPr>
              <a:t>長岡技術科学大学　</a:t>
            </a:r>
            <a:endParaRPr lang="en-US" altLang="ja-JP" kern="100" dirty="0" smtClean="0">
              <a:solidFill>
                <a:schemeClr val="tx1"/>
              </a:solidFill>
              <a:cs typeface="Times New Roman"/>
            </a:endParaRPr>
          </a:p>
          <a:p>
            <a:r>
              <a:rPr lang="ja-JP" altLang="en-US" kern="100" dirty="0" smtClean="0">
                <a:solidFill>
                  <a:schemeClr val="tx1"/>
                </a:solidFill>
                <a:cs typeface="Times New Roman"/>
              </a:rPr>
              <a:t>　○</a:t>
            </a:r>
            <a:r>
              <a:rPr lang="ja-JP" altLang="en-US" kern="100" dirty="0">
                <a:solidFill>
                  <a:schemeClr val="tx1"/>
                </a:solidFill>
                <a:cs typeface="Times New Roman"/>
              </a:rPr>
              <a:t>小林泰秀</a:t>
            </a:r>
            <a:r>
              <a:rPr lang="ja-JP" altLang="en-US" kern="100" dirty="0" smtClean="0">
                <a:solidFill>
                  <a:schemeClr val="tx1"/>
                </a:solidFill>
                <a:cs typeface="Times New Roman"/>
              </a:rPr>
              <a:t>，</a:t>
            </a:r>
            <a:r>
              <a:rPr lang="ja-JP" altLang="ja-JP" dirty="0" smtClean="0">
                <a:solidFill>
                  <a:schemeClr val="tx1"/>
                </a:solidFill>
              </a:rPr>
              <a:t>中田匠，</a:t>
            </a:r>
            <a:r>
              <a:rPr lang="ja-JP" altLang="en-US" kern="100" dirty="0" smtClean="0">
                <a:solidFill>
                  <a:schemeClr val="tx1"/>
                </a:solidFill>
                <a:cs typeface="Times New Roman"/>
              </a:rPr>
              <a:t>山田昇</a:t>
            </a:r>
            <a:endParaRPr kumimoji="1" lang="ja-JP" altLang="en-US" dirty="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3" cstate="print"/>
          <a:srcRect r="926"/>
          <a:stretch>
            <a:fillRect/>
          </a:stretch>
        </p:blipFill>
        <p:spPr bwMode="auto">
          <a:xfrm>
            <a:off x="1719008" y="1121268"/>
            <a:ext cx="7392358" cy="5522976"/>
          </a:xfrm>
          <a:prstGeom prst="rect">
            <a:avLst/>
          </a:prstGeom>
          <a:noFill/>
          <a:ln w="9525">
            <a:noFill/>
            <a:miter lim="800000"/>
            <a:headEnd/>
            <a:tailEnd/>
          </a:ln>
        </p:spPr>
      </p:pic>
      <p:sp>
        <p:nvSpPr>
          <p:cNvPr id="2" name="タイトル 1"/>
          <p:cNvSpPr>
            <a:spLocks noGrp="1"/>
          </p:cNvSpPr>
          <p:nvPr>
            <p:ph type="title"/>
          </p:nvPr>
        </p:nvSpPr>
        <p:spPr>
          <a:xfrm>
            <a:off x="467544" y="0"/>
            <a:ext cx="8229600" cy="785794"/>
          </a:xfrm>
        </p:spPr>
        <p:txBody>
          <a:bodyPr>
            <a:normAutofit/>
          </a:bodyPr>
          <a:lstStyle/>
          <a:p>
            <a:r>
              <a:rPr lang="ja-JP" altLang="en-US" dirty="0" smtClean="0"/>
              <a:t>実験結果：コア部の周波数応答</a:t>
            </a:r>
            <a:endParaRPr kumimoji="1" lang="ja-JP" altLang="en-US" dirty="0"/>
          </a:p>
        </p:txBody>
      </p:sp>
      <p:sp>
        <p:nvSpPr>
          <p:cNvPr id="15" name="テキスト ボックス 14"/>
          <p:cNvSpPr txBox="1"/>
          <p:nvPr/>
        </p:nvSpPr>
        <p:spPr>
          <a:xfrm>
            <a:off x="3851920" y="1916832"/>
            <a:ext cx="963725" cy="523220"/>
          </a:xfrm>
          <a:prstGeom prst="rect">
            <a:avLst/>
          </a:prstGeom>
          <a:noFill/>
        </p:spPr>
        <p:txBody>
          <a:bodyPr wrap="none" rtlCol="0">
            <a:spAutoFit/>
          </a:bodyPr>
          <a:lstStyle/>
          <a:p>
            <a:r>
              <a:rPr lang="en-US" altLang="ja-JP" sz="2800" i="1" dirty="0" smtClean="0">
                <a:solidFill>
                  <a:srgbClr val="FF0000"/>
                </a:solidFill>
              </a:rPr>
              <a:t>T</a:t>
            </a:r>
            <a:r>
              <a:rPr lang="en-US" altLang="ja-JP" sz="2800" i="1" baseline="-25000" dirty="0" smtClean="0">
                <a:solidFill>
                  <a:srgbClr val="FF0000"/>
                </a:solidFill>
              </a:rPr>
              <a:t>H</a:t>
            </a:r>
            <a:r>
              <a:rPr lang="en-US" altLang="ja-JP" sz="2800" dirty="0" smtClean="0">
                <a:solidFill>
                  <a:srgbClr val="FF0000"/>
                </a:solidFill>
              </a:rPr>
              <a:t>:</a:t>
            </a:r>
            <a:r>
              <a:rPr lang="ja-JP" altLang="en-US" sz="2800" dirty="0" smtClean="0">
                <a:solidFill>
                  <a:srgbClr val="FF0000"/>
                </a:solidFill>
              </a:rPr>
              <a:t>大</a:t>
            </a:r>
            <a:endParaRPr kumimoji="1" lang="ja-JP" altLang="en-US" sz="2800" dirty="0">
              <a:solidFill>
                <a:srgbClr val="FF0000"/>
              </a:solidFill>
            </a:endParaRPr>
          </a:p>
        </p:txBody>
      </p:sp>
      <p:pic>
        <p:nvPicPr>
          <p:cNvPr id="8" name="Picture 2"/>
          <p:cNvPicPr>
            <a:picLocks noChangeAspect="1" noChangeArrowheads="1"/>
          </p:cNvPicPr>
          <p:nvPr/>
        </p:nvPicPr>
        <p:blipFill>
          <a:blip r:embed="rId4" cstate="print"/>
          <a:srcRect l="34686" t="3272" r="35284" b="73627"/>
          <a:stretch>
            <a:fillRect/>
          </a:stretch>
        </p:blipFill>
        <p:spPr bwMode="auto">
          <a:xfrm>
            <a:off x="35496" y="692696"/>
            <a:ext cx="2188837" cy="1230880"/>
          </a:xfrm>
          <a:prstGeom prst="rect">
            <a:avLst/>
          </a:prstGeom>
          <a:noFill/>
          <a:ln w="9525">
            <a:noFill/>
            <a:miter lim="800000"/>
            <a:headEnd/>
            <a:tailEnd/>
          </a:ln>
        </p:spPr>
      </p:pic>
      <p:sp>
        <p:nvSpPr>
          <p:cNvPr id="9" name="正方形/長方形 8"/>
          <p:cNvSpPr/>
          <p:nvPr/>
        </p:nvSpPr>
        <p:spPr>
          <a:xfrm>
            <a:off x="1125952" y="1178836"/>
            <a:ext cx="396935" cy="272008"/>
          </a:xfrm>
          <a:prstGeom prst="rect">
            <a:avLst/>
          </a:prstGeom>
          <a:gradFill>
            <a:gsLst>
              <a:gs pos="0">
                <a:srgbClr val="FF0000">
                  <a:alpha val="50000"/>
                </a:srgbClr>
              </a:gs>
              <a:gs pos="100000">
                <a:srgbClr val="0066FF">
                  <a:alpha val="50000"/>
                </a:srgbClr>
              </a:gs>
            </a:gsLst>
            <a:lin ang="0" scaled="0"/>
          </a:gradFill>
          <a:ln>
            <a:noFill/>
          </a:ln>
          <a:scene3d>
            <a:camera prst="orthographicFront">
              <a:rot lat="0" lon="0" rev="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角丸四角形 9"/>
          <p:cNvSpPr/>
          <p:nvPr/>
        </p:nvSpPr>
        <p:spPr>
          <a:xfrm>
            <a:off x="115823" y="734306"/>
            <a:ext cx="2016224" cy="1152128"/>
          </a:xfrm>
          <a:prstGeom prst="roundRect">
            <a:avLst/>
          </a:prstGeom>
          <a:solidFill>
            <a:srgbClr val="FF0000">
              <a:alpha val="17000"/>
            </a:srgbClr>
          </a:solidFill>
          <a:ln w="38100">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tIns="0" rtlCol="0" anchor="t" anchorCtr="0"/>
          <a:lstStyle/>
          <a:p>
            <a:pPr algn="ctr">
              <a:lnSpc>
                <a:spcPts val="2500"/>
              </a:lnSpc>
            </a:pPr>
            <a:r>
              <a:rPr lang="en-US" altLang="ja-JP" sz="2800" i="1" dirty="0" smtClean="0">
                <a:solidFill>
                  <a:srgbClr val="FF0000"/>
                </a:solidFill>
              </a:rPr>
              <a:t>G</a:t>
            </a:r>
            <a:endParaRPr kumimoji="1" lang="ja-JP" altLang="en-US" sz="2800" i="1" dirty="0">
              <a:solidFill>
                <a:srgbClr val="FF0000"/>
              </a:solidFill>
            </a:endParaRPr>
          </a:p>
        </p:txBody>
      </p:sp>
      <p:sp>
        <p:nvSpPr>
          <p:cNvPr id="11" name="正方形/長方形 10"/>
          <p:cNvSpPr/>
          <p:nvPr/>
        </p:nvSpPr>
        <p:spPr>
          <a:xfrm>
            <a:off x="2843808" y="1052736"/>
            <a:ext cx="2952328" cy="4320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800" i="1" dirty="0" smtClean="0">
                <a:solidFill>
                  <a:schemeClr val="tx1"/>
                </a:solidFill>
              </a:rPr>
              <a:t>A</a:t>
            </a:r>
            <a:r>
              <a:rPr lang="en-US" altLang="ja-JP" sz="2800" i="1" baseline="-25000" dirty="0" smtClean="0">
                <a:solidFill>
                  <a:schemeClr val="tx1"/>
                </a:solidFill>
              </a:rPr>
              <a:t>1</a:t>
            </a:r>
            <a:r>
              <a:rPr lang="ja-JP" altLang="en-US" sz="2800" dirty="0" smtClean="0">
                <a:solidFill>
                  <a:schemeClr val="tx1"/>
                </a:solidFill>
              </a:rPr>
              <a:t>から</a:t>
            </a:r>
            <a:endParaRPr kumimoji="1" lang="ja-JP" altLang="en-US" sz="2800" dirty="0">
              <a:solidFill>
                <a:schemeClr val="tx1"/>
              </a:solidFill>
            </a:endParaRPr>
          </a:p>
        </p:txBody>
      </p:sp>
      <p:sp>
        <p:nvSpPr>
          <p:cNvPr id="12" name="正方形/長方形 11"/>
          <p:cNvSpPr/>
          <p:nvPr/>
        </p:nvSpPr>
        <p:spPr>
          <a:xfrm>
            <a:off x="6012160" y="1052736"/>
            <a:ext cx="2952328" cy="4320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800" i="1" dirty="0" smtClean="0">
                <a:solidFill>
                  <a:schemeClr val="tx1"/>
                </a:solidFill>
              </a:rPr>
              <a:t>B</a:t>
            </a:r>
            <a:r>
              <a:rPr lang="en-US" altLang="ja-JP" sz="2800" i="1" baseline="-25000" dirty="0" smtClean="0">
                <a:solidFill>
                  <a:schemeClr val="tx1"/>
                </a:solidFill>
              </a:rPr>
              <a:t>2</a:t>
            </a:r>
            <a:r>
              <a:rPr lang="ja-JP" altLang="en-US" sz="2800" dirty="0" smtClean="0">
                <a:solidFill>
                  <a:schemeClr val="tx1"/>
                </a:solidFill>
              </a:rPr>
              <a:t>から</a:t>
            </a:r>
            <a:endParaRPr kumimoji="1" lang="ja-JP" altLang="en-US" sz="2800" dirty="0">
              <a:solidFill>
                <a:schemeClr val="tx1"/>
              </a:solidFill>
            </a:endParaRPr>
          </a:p>
        </p:txBody>
      </p:sp>
      <p:sp>
        <p:nvSpPr>
          <p:cNvPr id="13" name="正方形/長方形 12"/>
          <p:cNvSpPr/>
          <p:nvPr/>
        </p:nvSpPr>
        <p:spPr>
          <a:xfrm>
            <a:off x="1105478" y="2564904"/>
            <a:ext cx="2376264" cy="432048"/>
          </a:xfrm>
          <a:prstGeom prst="rect">
            <a:avLst/>
          </a:prstGeom>
          <a:solidFill>
            <a:schemeClr val="bg1"/>
          </a:solidFill>
          <a:ln>
            <a:noFill/>
          </a:ln>
          <a:scene3d>
            <a:camera prst="orthographicFront">
              <a:rot lat="0" lon="0" rev="540000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800" i="1" dirty="0" smtClean="0">
                <a:solidFill>
                  <a:schemeClr val="tx1"/>
                </a:solidFill>
              </a:rPr>
              <a:t>A</a:t>
            </a:r>
            <a:r>
              <a:rPr lang="en-US" altLang="ja-JP" sz="2800" i="1" baseline="-25000" dirty="0" smtClean="0">
                <a:solidFill>
                  <a:schemeClr val="tx1"/>
                </a:solidFill>
              </a:rPr>
              <a:t>2</a:t>
            </a:r>
            <a:r>
              <a:rPr lang="ja-JP" altLang="en-US" sz="2800" dirty="0" smtClean="0">
                <a:solidFill>
                  <a:schemeClr val="tx1"/>
                </a:solidFill>
              </a:rPr>
              <a:t>まで</a:t>
            </a:r>
            <a:endParaRPr kumimoji="1" lang="ja-JP" altLang="en-US" sz="2800" dirty="0">
              <a:solidFill>
                <a:schemeClr val="tx1"/>
              </a:solidFill>
            </a:endParaRPr>
          </a:p>
        </p:txBody>
      </p:sp>
      <p:sp>
        <p:nvSpPr>
          <p:cNvPr id="14" name="正方形/長方形 13"/>
          <p:cNvSpPr/>
          <p:nvPr/>
        </p:nvSpPr>
        <p:spPr>
          <a:xfrm>
            <a:off x="755576" y="4869160"/>
            <a:ext cx="2952328" cy="432048"/>
          </a:xfrm>
          <a:prstGeom prst="rect">
            <a:avLst/>
          </a:prstGeom>
          <a:solidFill>
            <a:schemeClr val="bg1"/>
          </a:solidFill>
          <a:ln>
            <a:noFill/>
          </a:ln>
          <a:scene3d>
            <a:camera prst="orthographicFront">
              <a:rot lat="0" lon="0" rev="540000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800" i="1" dirty="0" smtClean="0">
                <a:solidFill>
                  <a:schemeClr val="tx1"/>
                </a:solidFill>
              </a:rPr>
              <a:t>B</a:t>
            </a:r>
            <a:r>
              <a:rPr lang="en-US" altLang="ja-JP" sz="2800" i="1" baseline="-25000" dirty="0" smtClean="0">
                <a:solidFill>
                  <a:schemeClr val="tx1"/>
                </a:solidFill>
              </a:rPr>
              <a:t>1</a:t>
            </a:r>
            <a:r>
              <a:rPr lang="ja-JP" altLang="en-US" sz="2800" dirty="0" smtClean="0">
                <a:solidFill>
                  <a:schemeClr val="tx1"/>
                </a:solidFill>
              </a:rPr>
              <a:t>まで</a:t>
            </a:r>
            <a:endParaRPr kumimoji="1" lang="ja-JP" altLang="en-US" sz="2800" dirty="0">
              <a:solidFill>
                <a:schemeClr val="tx1"/>
              </a:solidFill>
            </a:endParaRPr>
          </a:p>
        </p:txBody>
      </p:sp>
      <p:sp>
        <p:nvSpPr>
          <p:cNvPr id="18" name="テキスト ボックス 17"/>
          <p:cNvSpPr txBox="1"/>
          <p:nvPr/>
        </p:nvSpPr>
        <p:spPr>
          <a:xfrm>
            <a:off x="6156176" y="4221088"/>
            <a:ext cx="963725" cy="523220"/>
          </a:xfrm>
          <a:prstGeom prst="rect">
            <a:avLst/>
          </a:prstGeom>
          <a:noFill/>
        </p:spPr>
        <p:txBody>
          <a:bodyPr wrap="none" rtlCol="0">
            <a:spAutoFit/>
          </a:bodyPr>
          <a:lstStyle/>
          <a:p>
            <a:r>
              <a:rPr lang="en-US" altLang="ja-JP" sz="2800" i="1" dirty="0" smtClean="0">
                <a:solidFill>
                  <a:srgbClr val="FF0000"/>
                </a:solidFill>
              </a:rPr>
              <a:t>T</a:t>
            </a:r>
            <a:r>
              <a:rPr lang="en-US" altLang="ja-JP" sz="2800" i="1" baseline="-25000" dirty="0" smtClean="0">
                <a:solidFill>
                  <a:srgbClr val="FF0000"/>
                </a:solidFill>
              </a:rPr>
              <a:t>H</a:t>
            </a:r>
            <a:r>
              <a:rPr lang="en-US" altLang="ja-JP" sz="2800" dirty="0" smtClean="0">
                <a:solidFill>
                  <a:srgbClr val="FF0000"/>
                </a:solidFill>
              </a:rPr>
              <a:t>:</a:t>
            </a:r>
            <a:r>
              <a:rPr lang="ja-JP" altLang="en-US" sz="2800" dirty="0" smtClean="0">
                <a:solidFill>
                  <a:srgbClr val="FF0000"/>
                </a:solidFill>
              </a:rPr>
              <a:t>大</a:t>
            </a:r>
            <a:endParaRPr kumimoji="1" lang="ja-JP" altLang="en-US" sz="2800" dirty="0">
              <a:solidFill>
                <a:srgbClr val="FF0000"/>
              </a:solidFill>
            </a:endParaRPr>
          </a:p>
        </p:txBody>
      </p:sp>
      <p:cxnSp>
        <p:nvCxnSpPr>
          <p:cNvPr id="20" name="直線矢印コネクタ 19"/>
          <p:cNvCxnSpPr/>
          <p:nvPr/>
        </p:nvCxnSpPr>
        <p:spPr>
          <a:xfrm>
            <a:off x="3635896" y="1556792"/>
            <a:ext cx="144016" cy="648072"/>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1" name="直線矢印コネクタ 20"/>
          <p:cNvCxnSpPr/>
          <p:nvPr/>
        </p:nvCxnSpPr>
        <p:spPr>
          <a:xfrm flipV="1">
            <a:off x="7092280" y="3861048"/>
            <a:ext cx="72008" cy="648072"/>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0"/>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5"/>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8"/>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8"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3" cstate="print"/>
          <a:srcRect r="1383"/>
          <a:stretch>
            <a:fillRect/>
          </a:stretch>
        </p:blipFill>
        <p:spPr bwMode="auto">
          <a:xfrm>
            <a:off x="1570437" y="1292511"/>
            <a:ext cx="7545601" cy="5589240"/>
          </a:xfrm>
          <a:prstGeom prst="rect">
            <a:avLst/>
          </a:prstGeom>
          <a:noFill/>
          <a:ln w="9525">
            <a:noFill/>
            <a:miter lim="800000"/>
            <a:headEnd/>
            <a:tailEnd/>
          </a:ln>
        </p:spPr>
      </p:pic>
      <p:sp>
        <p:nvSpPr>
          <p:cNvPr id="2" name="タイトル 1"/>
          <p:cNvSpPr>
            <a:spLocks noGrp="1"/>
          </p:cNvSpPr>
          <p:nvPr>
            <p:ph type="title"/>
          </p:nvPr>
        </p:nvSpPr>
        <p:spPr>
          <a:xfrm>
            <a:off x="500034" y="0"/>
            <a:ext cx="8229600" cy="785794"/>
          </a:xfrm>
        </p:spPr>
        <p:txBody>
          <a:bodyPr/>
          <a:lstStyle/>
          <a:p>
            <a:r>
              <a:rPr kumimoji="1" lang="ja-JP" altLang="en-US" dirty="0" smtClean="0"/>
              <a:t>実験結果：管の周波数応答</a:t>
            </a:r>
            <a:endParaRPr kumimoji="1" lang="ja-JP" altLang="en-US" dirty="0"/>
          </a:p>
        </p:txBody>
      </p:sp>
      <p:sp>
        <p:nvSpPr>
          <p:cNvPr id="13" name="正方形/長方形 12"/>
          <p:cNvSpPr/>
          <p:nvPr/>
        </p:nvSpPr>
        <p:spPr>
          <a:xfrm>
            <a:off x="2843808" y="1196752"/>
            <a:ext cx="2952328" cy="4320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800" i="1" dirty="0" smtClean="0">
                <a:solidFill>
                  <a:schemeClr val="tx1"/>
                </a:solidFill>
              </a:rPr>
              <a:t>A</a:t>
            </a:r>
            <a:r>
              <a:rPr lang="en-US" altLang="ja-JP" sz="2800" i="1" baseline="-25000" dirty="0" smtClean="0">
                <a:solidFill>
                  <a:schemeClr val="tx1"/>
                </a:solidFill>
              </a:rPr>
              <a:t>1</a:t>
            </a:r>
            <a:r>
              <a:rPr lang="ja-JP" altLang="en-US" sz="2800" dirty="0" smtClean="0">
                <a:solidFill>
                  <a:schemeClr val="tx1"/>
                </a:solidFill>
              </a:rPr>
              <a:t>から</a:t>
            </a:r>
            <a:endParaRPr kumimoji="1" lang="ja-JP" altLang="en-US" sz="2800" dirty="0">
              <a:solidFill>
                <a:schemeClr val="tx1"/>
              </a:solidFill>
            </a:endParaRPr>
          </a:p>
        </p:txBody>
      </p:sp>
      <p:sp>
        <p:nvSpPr>
          <p:cNvPr id="14" name="正方形/長方形 13"/>
          <p:cNvSpPr/>
          <p:nvPr/>
        </p:nvSpPr>
        <p:spPr>
          <a:xfrm>
            <a:off x="6012160" y="1196752"/>
            <a:ext cx="2952328" cy="4320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800" i="1" dirty="0" smtClean="0">
                <a:solidFill>
                  <a:schemeClr val="tx1"/>
                </a:solidFill>
              </a:rPr>
              <a:t>B</a:t>
            </a:r>
            <a:r>
              <a:rPr lang="en-US" altLang="ja-JP" sz="2800" i="1" baseline="-25000" dirty="0" smtClean="0">
                <a:solidFill>
                  <a:schemeClr val="tx1"/>
                </a:solidFill>
              </a:rPr>
              <a:t>2</a:t>
            </a:r>
            <a:r>
              <a:rPr lang="ja-JP" altLang="en-US" sz="2800" dirty="0" smtClean="0">
                <a:solidFill>
                  <a:schemeClr val="tx1"/>
                </a:solidFill>
              </a:rPr>
              <a:t>から</a:t>
            </a:r>
            <a:endParaRPr kumimoji="1" lang="ja-JP" altLang="en-US" sz="2800" dirty="0">
              <a:solidFill>
                <a:schemeClr val="tx1"/>
              </a:solidFill>
            </a:endParaRPr>
          </a:p>
        </p:txBody>
      </p:sp>
      <p:sp>
        <p:nvSpPr>
          <p:cNvPr id="10" name="正方形/長方形 9"/>
          <p:cNvSpPr/>
          <p:nvPr/>
        </p:nvSpPr>
        <p:spPr>
          <a:xfrm>
            <a:off x="2003080" y="5746896"/>
            <a:ext cx="288032" cy="648072"/>
          </a:xfrm>
          <a:prstGeom prst="rect">
            <a:avLst/>
          </a:prstGeom>
          <a:solidFill>
            <a:schemeClr val="bg1"/>
          </a:solidFill>
          <a:ln>
            <a:noFill/>
          </a:ln>
          <a:scene3d>
            <a:camera prst="orthographicFront">
              <a:rot lat="0" lon="0" rev="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800" dirty="0">
              <a:solidFill>
                <a:schemeClr val="tx1"/>
              </a:solidFill>
            </a:endParaRPr>
          </a:p>
        </p:txBody>
      </p:sp>
      <p:sp>
        <p:nvSpPr>
          <p:cNvPr id="11" name="正方形/長方形 10"/>
          <p:cNvSpPr/>
          <p:nvPr/>
        </p:nvSpPr>
        <p:spPr>
          <a:xfrm>
            <a:off x="2211280" y="4149080"/>
            <a:ext cx="272488" cy="936104"/>
          </a:xfrm>
          <a:prstGeom prst="rect">
            <a:avLst/>
          </a:prstGeom>
          <a:solidFill>
            <a:schemeClr val="bg1"/>
          </a:solidFill>
          <a:ln>
            <a:noFill/>
          </a:ln>
          <a:scene3d>
            <a:camera prst="orthographicFront">
              <a:rot lat="0" lon="0" rev="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800" dirty="0">
              <a:solidFill>
                <a:schemeClr val="tx1"/>
              </a:solidFill>
            </a:endParaRPr>
          </a:p>
        </p:txBody>
      </p:sp>
      <p:sp>
        <p:nvSpPr>
          <p:cNvPr id="16" name="正方形/長方形 15"/>
          <p:cNvSpPr/>
          <p:nvPr/>
        </p:nvSpPr>
        <p:spPr>
          <a:xfrm>
            <a:off x="1396032" y="5013176"/>
            <a:ext cx="1440264" cy="432048"/>
          </a:xfrm>
          <a:prstGeom prst="rect">
            <a:avLst/>
          </a:prstGeom>
          <a:solidFill>
            <a:schemeClr val="bg1"/>
          </a:solidFill>
          <a:ln>
            <a:noFill/>
          </a:ln>
          <a:scene3d>
            <a:camera prst="orthographicFront">
              <a:rot lat="0" lon="0" rev="540000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800" i="1" dirty="0" smtClean="0">
                <a:solidFill>
                  <a:schemeClr val="tx1"/>
                </a:solidFill>
              </a:rPr>
              <a:t>B</a:t>
            </a:r>
            <a:r>
              <a:rPr lang="en-US" altLang="ja-JP" sz="2800" i="1" baseline="-25000" dirty="0" smtClean="0">
                <a:solidFill>
                  <a:schemeClr val="tx1"/>
                </a:solidFill>
              </a:rPr>
              <a:t>1</a:t>
            </a:r>
            <a:r>
              <a:rPr lang="ja-JP" altLang="en-US" sz="2800" dirty="0" smtClean="0">
                <a:solidFill>
                  <a:schemeClr val="tx1"/>
                </a:solidFill>
              </a:rPr>
              <a:t>まで</a:t>
            </a:r>
            <a:endParaRPr kumimoji="1" lang="ja-JP" altLang="en-US" sz="2800" dirty="0">
              <a:solidFill>
                <a:schemeClr val="tx1"/>
              </a:solidFill>
            </a:endParaRPr>
          </a:p>
        </p:txBody>
      </p:sp>
      <p:sp>
        <p:nvSpPr>
          <p:cNvPr id="12" name="正方形/長方形 11"/>
          <p:cNvSpPr/>
          <p:nvPr/>
        </p:nvSpPr>
        <p:spPr>
          <a:xfrm>
            <a:off x="2234648" y="1696896"/>
            <a:ext cx="272488" cy="936104"/>
          </a:xfrm>
          <a:prstGeom prst="rect">
            <a:avLst/>
          </a:prstGeom>
          <a:solidFill>
            <a:schemeClr val="bg1"/>
          </a:solidFill>
          <a:ln>
            <a:noFill/>
          </a:ln>
          <a:scene3d>
            <a:camera prst="orthographicFront">
              <a:rot lat="0" lon="0" rev="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800" dirty="0">
              <a:solidFill>
                <a:schemeClr val="tx1"/>
              </a:solidFill>
            </a:endParaRPr>
          </a:p>
        </p:txBody>
      </p:sp>
      <p:sp>
        <p:nvSpPr>
          <p:cNvPr id="17" name="正方形/長方形 16"/>
          <p:cNvSpPr/>
          <p:nvPr/>
        </p:nvSpPr>
        <p:spPr>
          <a:xfrm>
            <a:off x="2041992" y="3462096"/>
            <a:ext cx="272488" cy="936104"/>
          </a:xfrm>
          <a:prstGeom prst="rect">
            <a:avLst/>
          </a:prstGeom>
          <a:solidFill>
            <a:schemeClr val="bg1"/>
          </a:solidFill>
          <a:ln>
            <a:noFill/>
          </a:ln>
          <a:scene3d>
            <a:camera prst="orthographicFront">
              <a:rot lat="0" lon="0" rev="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800" dirty="0">
              <a:solidFill>
                <a:schemeClr val="tx1"/>
              </a:solidFill>
            </a:endParaRPr>
          </a:p>
        </p:txBody>
      </p:sp>
      <p:sp>
        <p:nvSpPr>
          <p:cNvPr id="15" name="正方形/長方形 14"/>
          <p:cNvSpPr/>
          <p:nvPr/>
        </p:nvSpPr>
        <p:spPr>
          <a:xfrm>
            <a:off x="1460216" y="2708920"/>
            <a:ext cx="1319512" cy="432048"/>
          </a:xfrm>
          <a:prstGeom prst="rect">
            <a:avLst/>
          </a:prstGeom>
          <a:solidFill>
            <a:schemeClr val="bg1"/>
          </a:solidFill>
          <a:ln>
            <a:noFill/>
          </a:ln>
          <a:scene3d>
            <a:camera prst="orthographicFront">
              <a:rot lat="0" lon="0" rev="540000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800" i="1" dirty="0" smtClean="0">
                <a:solidFill>
                  <a:schemeClr val="tx1"/>
                </a:solidFill>
              </a:rPr>
              <a:t>A</a:t>
            </a:r>
            <a:r>
              <a:rPr lang="en-US" altLang="ja-JP" sz="2800" i="1" baseline="-25000" dirty="0" smtClean="0">
                <a:solidFill>
                  <a:schemeClr val="tx1"/>
                </a:solidFill>
              </a:rPr>
              <a:t>2</a:t>
            </a:r>
            <a:r>
              <a:rPr lang="ja-JP" altLang="en-US" sz="2800" dirty="0" smtClean="0">
                <a:solidFill>
                  <a:schemeClr val="tx1"/>
                </a:solidFill>
              </a:rPr>
              <a:t>まで</a:t>
            </a:r>
            <a:endParaRPr kumimoji="1" lang="ja-JP" altLang="en-US" sz="2800" dirty="0">
              <a:solidFill>
                <a:schemeClr val="tx1"/>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3" cstate="print"/>
          <a:srcRect/>
          <a:stretch>
            <a:fillRect/>
          </a:stretch>
        </p:blipFill>
        <p:spPr bwMode="auto">
          <a:xfrm>
            <a:off x="1979712" y="1056824"/>
            <a:ext cx="6569675" cy="4828510"/>
          </a:xfrm>
          <a:prstGeom prst="rect">
            <a:avLst/>
          </a:prstGeom>
          <a:noFill/>
          <a:ln w="9525">
            <a:noFill/>
            <a:miter lim="800000"/>
            <a:headEnd/>
            <a:tailEnd/>
          </a:ln>
        </p:spPr>
      </p:pic>
      <p:sp>
        <p:nvSpPr>
          <p:cNvPr id="2" name="タイトル 1"/>
          <p:cNvSpPr>
            <a:spLocks noGrp="1"/>
          </p:cNvSpPr>
          <p:nvPr>
            <p:ph type="title"/>
          </p:nvPr>
        </p:nvSpPr>
        <p:spPr>
          <a:xfrm>
            <a:off x="0" y="0"/>
            <a:ext cx="9144000" cy="836712"/>
          </a:xfrm>
        </p:spPr>
        <p:txBody>
          <a:bodyPr>
            <a:normAutofit/>
          </a:bodyPr>
          <a:lstStyle/>
          <a:p>
            <a:r>
              <a:rPr kumimoji="1" lang="ja-JP" altLang="en-US" dirty="0" smtClean="0"/>
              <a:t>解析結果：ナイキスト軌跡</a:t>
            </a:r>
            <a:endParaRPr kumimoji="1" lang="ja-JP" altLang="en-US" dirty="0"/>
          </a:p>
        </p:txBody>
      </p:sp>
      <p:sp>
        <p:nvSpPr>
          <p:cNvPr id="4" name="正方形/長方形 3"/>
          <p:cNvSpPr/>
          <p:nvPr/>
        </p:nvSpPr>
        <p:spPr>
          <a:xfrm>
            <a:off x="1187624" y="5949280"/>
            <a:ext cx="7128792" cy="584775"/>
          </a:xfrm>
          <a:prstGeom prst="rect">
            <a:avLst/>
          </a:prstGeom>
          <a:ln w="38100">
            <a:solidFill>
              <a:srgbClr val="FF0000"/>
            </a:solidFill>
          </a:ln>
        </p:spPr>
        <p:txBody>
          <a:bodyPr wrap="square">
            <a:spAutoFit/>
          </a:bodyPr>
          <a:lstStyle/>
          <a:p>
            <a:pPr lvl="0" algn="ctr"/>
            <a:r>
              <a:rPr lang="ja-JP" altLang="en-US" sz="3200" i="1" dirty="0" smtClean="0"/>
              <a:t>Ｔ</a:t>
            </a:r>
            <a:r>
              <a:rPr lang="ja-JP" altLang="en-US" sz="3200" i="1" baseline="-25000" dirty="0" smtClean="0"/>
              <a:t>Ｈ</a:t>
            </a:r>
            <a:r>
              <a:rPr lang="ja-JP" altLang="en-US" sz="3200" dirty="0" smtClean="0"/>
              <a:t>：高　⇒　原点</a:t>
            </a:r>
            <a:r>
              <a:rPr lang="en-US" altLang="ja-JP" sz="3200" dirty="0" smtClean="0"/>
              <a:t>-</a:t>
            </a:r>
            <a:r>
              <a:rPr lang="ja-JP" altLang="en-US" sz="3200" dirty="0" smtClean="0"/>
              <a:t>軌跡間の距離　大</a:t>
            </a:r>
            <a:endParaRPr lang="ja-JP" altLang="en-US" sz="3200" dirty="0"/>
          </a:p>
        </p:txBody>
      </p:sp>
      <p:sp>
        <p:nvSpPr>
          <p:cNvPr id="6" name="星 4 5"/>
          <p:cNvSpPr>
            <a:spLocks noChangeAspect="1"/>
          </p:cNvSpPr>
          <p:nvPr/>
        </p:nvSpPr>
        <p:spPr>
          <a:xfrm>
            <a:off x="3482228" y="3185514"/>
            <a:ext cx="201168" cy="201168"/>
          </a:xfrm>
          <a:prstGeom prst="star4">
            <a:avLst/>
          </a:prstGeom>
          <a:solidFill>
            <a:srgbClr val="FFC000"/>
          </a:solidFill>
          <a:ln w="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テキスト ボックス 6"/>
          <p:cNvSpPr txBox="1"/>
          <p:nvPr/>
        </p:nvSpPr>
        <p:spPr>
          <a:xfrm>
            <a:off x="6876256" y="4581128"/>
            <a:ext cx="809837" cy="461665"/>
          </a:xfrm>
          <a:prstGeom prst="rect">
            <a:avLst/>
          </a:prstGeom>
          <a:noFill/>
        </p:spPr>
        <p:txBody>
          <a:bodyPr wrap="none" rtlCol="0">
            <a:spAutoFit/>
          </a:bodyPr>
          <a:lstStyle/>
          <a:p>
            <a:r>
              <a:rPr kumimoji="1" lang="en-US" altLang="ja-JP" sz="2400" dirty="0" smtClean="0"/>
              <a:t>40Hz</a:t>
            </a:r>
            <a:endParaRPr kumimoji="1" lang="ja-JP" altLang="en-US" sz="2400" dirty="0"/>
          </a:p>
        </p:txBody>
      </p:sp>
      <p:sp>
        <p:nvSpPr>
          <p:cNvPr id="8" name="テキスト ボックス 7"/>
          <p:cNvSpPr txBox="1"/>
          <p:nvPr/>
        </p:nvSpPr>
        <p:spPr>
          <a:xfrm>
            <a:off x="3779912" y="2924944"/>
            <a:ext cx="809837" cy="461665"/>
          </a:xfrm>
          <a:prstGeom prst="rect">
            <a:avLst/>
          </a:prstGeom>
          <a:noFill/>
        </p:spPr>
        <p:txBody>
          <a:bodyPr wrap="none" rtlCol="0">
            <a:spAutoFit/>
          </a:bodyPr>
          <a:lstStyle/>
          <a:p>
            <a:r>
              <a:rPr lang="en-US" altLang="ja-JP" sz="2400" dirty="0" smtClean="0"/>
              <a:t>94</a:t>
            </a:r>
            <a:r>
              <a:rPr kumimoji="1" lang="en-US" altLang="ja-JP" sz="2400" dirty="0" smtClean="0"/>
              <a:t>Hz</a:t>
            </a:r>
            <a:endParaRPr kumimoji="1" lang="ja-JP" altLang="en-US" dirty="0"/>
          </a:p>
        </p:txBody>
      </p:sp>
      <p:sp>
        <p:nvSpPr>
          <p:cNvPr id="9" name="テキスト ボックス 8"/>
          <p:cNvSpPr txBox="1"/>
          <p:nvPr/>
        </p:nvSpPr>
        <p:spPr>
          <a:xfrm>
            <a:off x="5868144" y="3429000"/>
            <a:ext cx="965329" cy="461665"/>
          </a:xfrm>
          <a:prstGeom prst="rect">
            <a:avLst/>
          </a:prstGeom>
          <a:noFill/>
        </p:spPr>
        <p:txBody>
          <a:bodyPr wrap="none" rtlCol="0">
            <a:spAutoFit/>
          </a:bodyPr>
          <a:lstStyle/>
          <a:p>
            <a:r>
              <a:rPr lang="en-US" altLang="ja-JP" sz="2400" dirty="0" smtClean="0"/>
              <a:t>2</a:t>
            </a:r>
            <a:r>
              <a:rPr kumimoji="1" lang="en-US" altLang="ja-JP" sz="2400" dirty="0" smtClean="0"/>
              <a:t>00Hz</a:t>
            </a:r>
            <a:endParaRPr kumimoji="1" lang="ja-JP" altLang="en-US" sz="2400" dirty="0"/>
          </a:p>
        </p:txBody>
      </p:sp>
      <p:sp>
        <p:nvSpPr>
          <p:cNvPr id="10" name="コンテンツ プレースホルダ 2"/>
          <p:cNvSpPr>
            <a:spLocks noGrp="1"/>
          </p:cNvSpPr>
          <p:nvPr>
            <p:ph idx="1"/>
          </p:nvPr>
        </p:nvSpPr>
        <p:spPr>
          <a:xfrm>
            <a:off x="251520" y="764704"/>
            <a:ext cx="8136904" cy="1944216"/>
          </a:xfrm>
        </p:spPr>
        <p:txBody>
          <a:bodyPr>
            <a:normAutofit/>
          </a:bodyPr>
          <a:lstStyle/>
          <a:p>
            <a:pPr lvl="0">
              <a:buNone/>
            </a:pPr>
            <a:r>
              <a:rPr lang="en-US" altLang="ja-JP" i="1" dirty="0" smtClean="0">
                <a:latin typeface="Times New Roman" pitchFamily="18" charset="0"/>
                <a:cs typeface="Times New Roman" pitchFamily="18" charset="0"/>
              </a:rPr>
              <a:t>l</a:t>
            </a:r>
            <a:r>
              <a:rPr lang="en-US" altLang="ja-JP" dirty="0" smtClean="0">
                <a:latin typeface="Times New Roman" pitchFamily="18" charset="0"/>
                <a:cs typeface="Times New Roman" pitchFamily="18" charset="0"/>
              </a:rPr>
              <a:t> = </a:t>
            </a:r>
            <a:r>
              <a:rPr lang="en-US" altLang="ja-JP" dirty="0" smtClean="0"/>
              <a:t>450mm</a:t>
            </a:r>
          </a:p>
          <a:p>
            <a:pPr lvl="0">
              <a:buNone/>
            </a:pPr>
            <a:endParaRPr lang="ja-JP" altLang="ja-JP"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0"/>
            <a:ext cx="9144000" cy="836712"/>
          </a:xfrm>
        </p:spPr>
        <p:txBody>
          <a:bodyPr>
            <a:normAutofit/>
          </a:bodyPr>
          <a:lstStyle/>
          <a:p>
            <a:r>
              <a:rPr kumimoji="1" lang="ja-JP" altLang="en-US" dirty="0" smtClean="0"/>
              <a:t>解析／発振実験の比較</a:t>
            </a:r>
            <a:endParaRPr kumimoji="1" lang="ja-JP" altLang="en-US" dirty="0"/>
          </a:p>
        </p:txBody>
      </p:sp>
      <p:sp>
        <p:nvSpPr>
          <p:cNvPr id="10" name="コンテンツ プレースホルダ 2"/>
          <p:cNvSpPr>
            <a:spLocks noGrp="1"/>
          </p:cNvSpPr>
          <p:nvPr>
            <p:ph idx="1"/>
          </p:nvPr>
        </p:nvSpPr>
        <p:spPr>
          <a:xfrm>
            <a:off x="251520" y="836712"/>
            <a:ext cx="8136904" cy="1944216"/>
          </a:xfrm>
        </p:spPr>
        <p:txBody>
          <a:bodyPr>
            <a:normAutofit/>
          </a:bodyPr>
          <a:lstStyle/>
          <a:p>
            <a:pPr lvl="0">
              <a:buNone/>
            </a:pPr>
            <a:r>
              <a:rPr lang="en-US" altLang="ja-JP" i="1" dirty="0" smtClean="0">
                <a:latin typeface="Times New Roman" pitchFamily="18" charset="0"/>
                <a:cs typeface="Times New Roman" pitchFamily="18" charset="0"/>
              </a:rPr>
              <a:t>l</a:t>
            </a:r>
            <a:r>
              <a:rPr lang="en-US" altLang="ja-JP" dirty="0" smtClean="0">
                <a:latin typeface="Times New Roman" pitchFamily="18" charset="0"/>
                <a:cs typeface="Times New Roman" pitchFamily="18" charset="0"/>
              </a:rPr>
              <a:t> = </a:t>
            </a:r>
            <a:r>
              <a:rPr lang="en-US" altLang="ja-JP" dirty="0" smtClean="0"/>
              <a:t>450mm</a:t>
            </a:r>
          </a:p>
          <a:p>
            <a:pPr lvl="0">
              <a:buNone/>
            </a:pPr>
            <a:endParaRPr lang="ja-JP" altLang="ja-JP" dirty="0" smtClean="0"/>
          </a:p>
          <a:p>
            <a:pPr lvl="0">
              <a:buNone/>
            </a:pPr>
            <a:endParaRPr lang="ja-JP" altLang="ja-JP" dirty="0" smtClean="0"/>
          </a:p>
        </p:txBody>
      </p:sp>
      <p:pic>
        <p:nvPicPr>
          <p:cNvPr id="4098" name="Picture 2"/>
          <p:cNvPicPr>
            <a:picLocks noChangeAspect="1" noChangeArrowheads="1"/>
          </p:cNvPicPr>
          <p:nvPr/>
        </p:nvPicPr>
        <p:blipFill>
          <a:blip r:embed="rId3" cstate="print"/>
          <a:srcRect t="23821"/>
          <a:stretch>
            <a:fillRect/>
          </a:stretch>
        </p:blipFill>
        <p:spPr bwMode="auto">
          <a:xfrm>
            <a:off x="251520" y="3054399"/>
            <a:ext cx="8699136" cy="3398937"/>
          </a:xfrm>
          <a:prstGeom prst="rect">
            <a:avLst/>
          </a:prstGeom>
          <a:noFill/>
          <a:ln w="9525">
            <a:noFill/>
            <a:miter lim="800000"/>
            <a:headEnd/>
            <a:tailEnd/>
          </a:ln>
        </p:spPr>
      </p:pic>
      <p:sp>
        <p:nvSpPr>
          <p:cNvPr id="11" name="正方形/長方形 10"/>
          <p:cNvSpPr/>
          <p:nvPr/>
        </p:nvSpPr>
        <p:spPr>
          <a:xfrm>
            <a:off x="1401287" y="2063287"/>
            <a:ext cx="854581" cy="100811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ja-JP" altLang="en-US" dirty="0" smtClean="0">
                <a:solidFill>
                  <a:schemeClr val="tx1"/>
                </a:solidFill>
              </a:rPr>
              <a:t>原点を囲む／</a:t>
            </a:r>
            <a:endParaRPr kumimoji="1" lang="en-US" altLang="ja-JP" dirty="0" smtClean="0">
              <a:solidFill>
                <a:schemeClr val="tx1"/>
              </a:solidFill>
            </a:endParaRPr>
          </a:p>
          <a:p>
            <a:pPr algn="ctr"/>
            <a:r>
              <a:rPr lang="ja-JP" altLang="en-US" dirty="0" smtClean="0">
                <a:solidFill>
                  <a:schemeClr val="tx1"/>
                </a:solidFill>
              </a:rPr>
              <a:t>囲まない</a:t>
            </a:r>
            <a:endParaRPr kumimoji="1" lang="ja-JP" altLang="en-US" dirty="0">
              <a:solidFill>
                <a:schemeClr val="tx1"/>
              </a:solidFill>
            </a:endParaRPr>
          </a:p>
        </p:txBody>
      </p:sp>
      <p:sp>
        <p:nvSpPr>
          <p:cNvPr id="12" name="正方形/長方形 11"/>
          <p:cNvSpPr/>
          <p:nvPr/>
        </p:nvSpPr>
        <p:spPr>
          <a:xfrm>
            <a:off x="2255110" y="2063287"/>
            <a:ext cx="1046229" cy="100811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ja-JP" altLang="en-US" dirty="0" smtClean="0">
                <a:solidFill>
                  <a:schemeClr val="tx1"/>
                </a:solidFill>
              </a:rPr>
              <a:t>軌跡の</a:t>
            </a:r>
            <a:endParaRPr kumimoji="1" lang="en-US" altLang="ja-JP" dirty="0" smtClean="0">
              <a:solidFill>
                <a:schemeClr val="tx1"/>
              </a:solidFill>
            </a:endParaRPr>
          </a:p>
          <a:p>
            <a:pPr algn="ctr"/>
            <a:r>
              <a:rPr lang="ja-JP" altLang="en-US" dirty="0" smtClean="0">
                <a:solidFill>
                  <a:schemeClr val="tx1"/>
                </a:solidFill>
              </a:rPr>
              <a:t>回転角度</a:t>
            </a:r>
            <a:endParaRPr kumimoji="1" lang="ja-JP" altLang="en-US" dirty="0">
              <a:solidFill>
                <a:schemeClr val="tx1"/>
              </a:solidFill>
            </a:endParaRPr>
          </a:p>
        </p:txBody>
      </p:sp>
      <p:sp>
        <p:nvSpPr>
          <p:cNvPr id="13" name="正方形/長方形 12"/>
          <p:cNvSpPr/>
          <p:nvPr/>
        </p:nvSpPr>
        <p:spPr>
          <a:xfrm>
            <a:off x="3299606" y="2063287"/>
            <a:ext cx="904259" cy="100811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ja-JP" altLang="en-US" dirty="0" smtClean="0">
                <a:solidFill>
                  <a:schemeClr val="tx1"/>
                </a:solidFill>
              </a:rPr>
              <a:t>最短</a:t>
            </a:r>
            <a:endParaRPr lang="en-US" altLang="ja-JP" dirty="0" smtClean="0">
              <a:solidFill>
                <a:schemeClr val="tx1"/>
              </a:solidFill>
            </a:endParaRPr>
          </a:p>
          <a:p>
            <a:pPr algn="ctr"/>
            <a:r>
              <a:rPr lang="ja-JP" altLang="en-US" dirty="0" smtClean="0">
                <a:solidFill>
                  <a:schemeClr val="tx1"/>
                </a:solidFill>
              </a:rPr>
              <a:t>距離</a:t>
            </a:r>
            <a:endParaRPr kumimoji="1" lang="ja-JP" altLang="en-US" dirty="0">
              <a:solidFill>
                <a:schemeClr val="tx1"/>
              </a:solidFill>
            </a:endParaRPr>
          </a:p>
        </p:txBody>
      </p:sp>
      <p:sp>
        <p:nvSpPr>
          <p:cNvPr id="14" name="正方形/長方形 13"/>
          <p:cNvSpPr/>
          <p:nvPr/>
        </p:nvSpPr>
        <p:spPr>
          <a:xfrm>
            <a:off x="4200085" y="2063287"/>
            <a:ext cx="1381318" cy="100811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ja-JP" altLang="en-US" dirty="0" smtClean="0">
                <a:solidFill>
                  <a:schemeClr val="tx1"/>
                </a:solidFill>
              </a:rPr>
              <a:t>その時の</a:t>
            </a:r>
            <a:endParaRPr lang="en-US" altLang="ja-JP" dirty="0" smtClean="0">
              <a:solidFill>
                <a:schemeClr val="tx1"/>
              </a:solidFill>
            </a:endParaRPr>
          </a:p>
          <a:p>
            <a:pPr algn="ctr"/>
            <a:r>
              <a:rPr lang="ja-JP" altLang="en-US" dirty="0" smtClean="0">
                <a:solidFill>
                  <a:schemeClr val="tx1"/>
                </a:solidFill>
              </a:rPr>
              <a:t>周波数</a:t>
            </a:r>
            <a:endParaRPr lang="en-US" altLang="ja-JP" dirty="0" smtClean="0">
              <a:solidFill>
                <a:schemeClr val="tx1"/>
              </a:solidFill>
            </a:endParaRPr>
          </a:p>
        </p:txBody>
      </p:sp>
      <p:sp>
        <p:nvSpPr>
          <p:cNvPr id="15" name="正方形/長方形 14"/>
          <p:cNvSpPr/>
          <p:nvPr/>
        </p:nvSpPr>
        <p:spPr>
          <a:xfrm>
            <a:off x="5580112" y="2063287"/>
            <a:ext cx="820687" cy="100811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ja-JP" altLang="en-US" dirty="0" smtClean="0">
                <a:solidFill>
                  <a:schemeClr val="tx1"/>
                </a:solidFill>
              </a:rPr>
              <a:t>発振の有無</a:t>
            </a:r>
            <a:endParaRPr lang="en-US" altLang="ja-JP" dirty="0" smtClean="0">
              <a:solidFill>
                <a:schemeClr val="tx1"/>
              </a:solidFill>
            </a:endParaRPr>
          </a:p>
        </p:txBody>
      </p:sp>
      <p:sp>
        <p:nvSpPr>
          <p:cNvPr id="16" name="正方形/長方形 15"/>
          <p:cNvSpPr/>
          <p:nvPr/>
        </p:nvSpPr>
        <p:spPr>
          <a:xfrm>
            <a:off x="6395950" y="2063287"/>
            <a:ext cx="1441764" cy="100811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ja-JP" altLang="en-US" dirty="0" smtClean="0">
                <a:solidFill>
                  <a:schemeClr val="tx1"/>
                </a:solidFill>
              </a:rPr>
              <a:t>閉端部の</a:t>
            </a:r>
            <a:endParaRPr lang="en-US" altLang="ja-JP" dirty="0" smtClean="0">
              <a:solidFill>
                <a:schemeClr val="tx1"/>
              </a:solidFill>
            </a:endParaRPr>
          </a:p>
          <a:p>
            <a:pPr algn="ctr"/>
            <a:r>
              <a:rPr lang="ja-JP" altLang="en-US" dirty="0" smtClean="0">
                <a:solidFill>
                  <a:schemeClr val="tx1"/>
                </a:solidFill>
              </a:rPr>
              <a:t>圧力</a:t>
            </a:r>
            <a:endParaRPr lang="en-US" altLang="ja-JP" dirty="0" smtClean="0">
              <a:solidFill>
                <a:schemeClr val="tx1"/>
              </a:solidFill>
            </a:endParaRPr>
          </a:p>
        </p:txBody>
      </p:sp>
      <p:sp>
        <p:nvSpPr>
          <p:cNvPr id="17" name="正方形/長方形 16"/>
          <p:cNvSpPr/>
          <p:nvPr/>
        </p:nvSpPr>
        <p:spPr>
          <a:xfrm>
            <a:off x="7837713" y="2063287"/>
            <a:ext cx="1103557" cy="100811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ja-JP" altLang="en-US" dirty="0" smtClean="0">
                <a:solidFill>
                  <a:schemeClr val="tx1"/>
                </a:solidFill>
              </a:rPr>
              <a:t>発振</a:t>
            </a:r>
            <a:endParaRPr lang="en-US" altLang="ja-JP" dirty="0" smtClean="0">
              <a:solidFill>
                <a:schemeClr val="tx1"/>
              </a:solidFill>
            </a:endParaRPr>
          </a:p>
          <a:p>
            <a:pPr algn="ctr"/>
            <a:r>
              <a:rPr lang="ja-JP" altLang="en-US" dirty="0" smtClean="0">
                <a:solidFill>
                  <a:schemeClr val="tx1"/>
                </a:solidFill>
              </a:rPr>
              <a:t>周波数</a:t>
            </a:r>
            <a:endParaRPr lang="en-US" altLang="ja-JP" dirty="0" smtClean="0">
              <a:solidFill>
                <a:schemeClr val="tx1"/>
              </a:solidFill>
            </a:endParaRPr>
          </a:p>
        </p:txBody>
      </p:sp>
      <p:sp>
        <p:nvSpPr>
          <p:cNvPr id="18" name="正方形/長方形 17"/>
          <p:cNvSpPr/>
          <p:nvPr/>
        </p:nvSpPr>
        <p:spPr>
          <a:xfrm>
            <a:off x="1403648" y="1628800"/>
            <a:ext cx="4176464" cy="43204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ja-JP" altLang="en-US" sz="2400" dirty="0" smtClean="0">
                <a:solidFill>
                  <a:schemeClr val="tx1"/>
                </a:solidFill>
              </a:rPr>
              <a:t>解析</a:t>
            </a:r>
            <a:endParaRPr kumimoji="1" lang="en-US" altLang="ja-JP" sz="2400" dirty="0" smtClean="0">
              <a:solidFill>
                <a:schemeClr val="tx1"/>
              </a:solidFill>
            </a:endParaRPr>
          </a:p>
        </p:txBody>
      </p:sp>
      <p:sp>
        <p:nvSpPr>
          <p:cNvPr id="19" name="正方形/長方形 18"/>
          <p:cNvSpPr/>
          <p:nvPr/>
        </p:nvSpPr>
        <p:spPr>
          <a:xfrm>
            <a:off x="5581402" y="1628800"/>
            <a:ext cx="3359335" cy="43204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ja-JP" altLang="en-US" sz="2400" dirty="0" smtClean="0">
                <a:solidFill>
                  <a:schemeClr val="tx1"/>
                </a:solidFill>
              </a:rPr>
              <a:t>発振実験</a:t>
            </a:r>
            <a:endParaRPr kumimoji="1" lang="en-US" altLang="ja-JP" sz="2400" dirty="0" smtClean="0">
              <a:solidFill>
                <a:schemeClr val="tx1"/>
              </a:solidFill>
            </a:endParaRPr>
          </a:p>
        </p:txBody>
      </p:sp>
      <p:sp>
        <p:nvSpPr>
          <p:cNvPr id="20" name="正方形/長方形 19"/>
          <p:cNvSpPr/>
          <p:nvPr/>
        </p:nvSpPr>
        <p:spPr>
          <a:xfrm>
            <a:off x="5590160" y="1340768"/>
            <a:ext cx="3456384" cy="532859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正方形/長方形 22"/>
          <p:cNvSpPr/>
          <p:nvPr/>
        </p:nvSpPr>
        <p:spPr>
          <a:xfrm>
            <a:off x="5652120" y="3501008"/>
            <a:ext cx="1512168" cy="57606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r>
              <a:rPr kumimoji="1" lang="ja-JP" altLang="en-US" sz="2000" b="1" dirty="0" smtClean="0">
                <a:solidFill>
                  <a:schemeClr val="tx1"/>
                </a:solidFill>
              </a:rPr>
              <a:t>←補正あり</a:t>
            </a:r>
            <a:endParaRPr kumimoji="1" lang="en-US" altLang="ja-JP" sz="2000" b="1" dirty="0" smtClean="0">
              <a:solidFill>
                <a:schemeClr val="tx1"/>
              </a:solidFill>
            </a:endParaRPr>
          </a:p>
          <a:p>
            <a:r>
              <a:rPr lang="ja-JP" altLang="en-US" sz="2000" b="1" dirty="0" smtClean="0">
                <a:solidFill>
                  <a:schemeClr val="tx1"/>
                </a:solidFill>
              </a:rPr>
              <a:t>←補正なし</a:t>
            </a:r>
            <a:endParaRPr kumimoji="1" lang="ja-JP" altLang="en-US" sz="2000" b="1" dirty="0">
              <a:solidFill>
                <a:schemeClr val="tx1"/>
              </a:solidFill>
            </a:endParaRPr>
          </a:p>
        </p:txBody>
      </p:sp>
      <p:sp>
        <p:nvSpPr>
          <p:cNvPr id="24" name="正方形/長方形 23"/>
          <p:cNvSpPr/>
          <p:nvPr/>
        </p:nvSpPr>
        <p:spPr>
          <a:xfrm>
            <a:off x="4499992" y="4653136"/>
            <a:ext cx="720080" cy="288032"/>
          </a:xfrm>
          <a:prstGeom prst="rect">
            <a:avLst/>
          </a:prstGeom>
          <a:solidFill>
            <a:srgbClr val="FF0000">
              <a:alpha val="3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正方形/長方形 24"/>
          <p:cNvSpPr/>
          <p:nvPr/>
        </p:nvSpPr>
        <p:spPr>
          <a:xfrm>
            <a:off x="4499992" y="5229200"/>
            <a:ext cx="720080" cy="288032"/>
          </a:xfrm>
          <a:prstGeom prst="rect">
            <a:avLst/>
          </a:prstGeom>
          <a:solidFill>
            <a:srgbClr val="FF0000">
              <a:alpha val="3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正方形/長方形 25"/>
          <p:cNvSpPr/>
          <p:nvPr/>
        </p:nvSpPr>
        <p:spPr>
          <a:xfrm>
            <a:off x="4499992" y="5805264"/>
            <a:ext cx="720080" cy="288032"/>
          </a:xfrm>
          <a:prstGeom prst="rect">
            <a:avLst/>
          </a:prstGeom>
          <a:solidFill>
            <a:srgbClr val="FF0000">
              <a:alpha val="3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フリーフォーム 21"/>
          <p:cNvSpPr/>
          <p:nvPr/>
        </p:nvSpPr>
        <p:spPr>
          <a:xfrm>
            <a:off x="4106487" y="4339244"/>
            <a:ext cx="16626" cy="2227811"/>
          </a:xfrm>
          <a:custGeom>
            <a:avLst/>
            <a:gdLst>
              <a:gd name="connsiteX0" fmla="*/ 0 w 16626"/>
              <a:gd name="connsiteY0" fmla="*/ 0 h 2227811"/>
              <a:gd name="connsiteX1" fmla="*/ 16626 w 16626"/>
              <a:gd name="connsiteY1" fmla="*/ 2227811 h 2227811"/>
            </a:gdLst>
            <a:ahLst/>
            <a:cxnLst>
              <a:cxn ang="0">
                <a:pos x="connsiteX0" y="connsiteY0"/>
              </a:cxn>
              <a:cxn ang="0">
                <a:pos x="connsiteX1" y="connsiteY1"/>
              </a:cxn>
            </a:cxnLst>
            <a:rect l="l" t="t" r="r" b="b"/>
            <a:pathLst>
              <a:path w="16626" h="2227811">
                <a:moveTo>
                  <a:pt x="0" y="0"/>
                </a:moveTo>
                <a:lnTo>
                  <a:pt x="16626" y="2227811"/>
                </a:lnTo>
              </a:path>
            </a:pathLst>
          </a:custGeom>
          <a:ln w="38100">
            <a:solidFill>
              <a:srgbClr val="FF0000"/>
            </a:solidFill>
            <a:tailEnd type="arrow" w="lg"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28" name="テキスト ボックス 27"/>
          <p:cNvSpPr txBox="1"/>
          <p:nvPr/>
        </p:nvSpPr>
        <p:spPr>
          <a:xfrm>
            <a:off x="3685771" y="6355668"/>
            <a:ext cx="441146" cy="400110"/>
          </a:xfrm>
          <a:prstGeom prst="rect">
            <a:avLst/>
          </a:prstGeom>
          <a:noFill/>
        </p:spPr>
        <p:txBody>
          <a:bodyPr wrap="none" rtlCol="0">
            <a:spAutoFit/>
          </a:bodyPr>
          <a:lstStyle/>
          <a:p>
            <a:r>
              <a:rPr lang="ja-JP" altLang="en-US" sz="2000" b="1" dirty="0" smtClean="0">
                <a:solidFill>
                  <a:srgbClr val="FF0000"/>
                </a:solidFill>
              </a:rPr>
              <a:t>大</a:t>
            </a:r>
            <a:endParaRPr kumimoji="1" lang="ja-JP" altLang="en-US" sz="2000" b="1" dirty="0">
              <a:solidFill>
                <a:srgbClr val="FF0000"/>
              </a:solidFill>
            </a:endParaRPr>
          </a:p>
        </p:txBody>
      </p:sp>
      <p:sp>
        <p:nvSpPr>
          <p:cNvPr id="29" name="フリーフォーム 28"/>
          <p:cNvSpPr/>
          <p:nvPr/>
        </p:nvSpPr>
        <p:spPr>
          <a:xfrm>
            <a:off x="5303096" y="4341716"/>
            <a:ext cx="16626" cy="2227811"/>
          </a:xfrm>
          <a:custGeom>
            <a:avLst/>
            <a:gdLst>
              <a:gd name="connsiteX0" fmla="*/ 0 w 16626"/>
              <a:gd name="connsiteY0" fmla="*/ 0 h 2227811"/>
              <a:gd name="connsiteX1" fmla="*/ 16626 w 16626"/>
              <a:gd name="connsiteY1" fmla="*/ 2227811 h 2227811"/>
            </a:gdLst>
            <a:ahLst/>
            <a:cxnLst>
              <a:cxn ang="0">
                <a:pos x="connsiteX0" y="connsiteY0"/>
              </a:cxn>
              <a:cxn ang="0">
                <a:pos x="connsiteX1" y="connsiteY1"/>
              </a:cxn>
            </a:cxnLst>
            <a:rect l="l" t="t" r="r" b="b"/>
            <a:pathLst>
              <a:path w="16626" h="2227811">
                <a:moveTo>
                  <a:pt x="0" y="0"/>
                </a:moveTo>
                <a:lnTo>
                  <a:pt x="16626" y="2227811"/>
                </a:lnTo>
              </a:path>
            </a:pathLst>
          </a:custGeom>
          <a:ln w="38100">
            <a:solidFill>
              <a:srgbClr val="FF0000"/>
            </a:solidFill>
            <a:tailEnd type="arrow" w="lg"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30" name="テキスト ボックス 29"/>
          <p:cNvSpPr txBox="1"/>
          <p:nvPr/>
        </p:nvSpPr>
        <p:spPr>
          <a:xfrm>
            <a:off x="4882380" y="6358140"/>
            <a:ext cx="442750" cy="400110"/>
          </a:xfrm>
          <a:prstGeom prst="rect">
            <a:avLst/>
          </a:prstGeom>
          <a:noFill/>
        </p:spPr>
        <p:txBody>
          <a:bodyPr wrap="none" rtlCol="0">
            <a:spAutoFit/>
          </a:bodyPr>
          <a:lstStyle/>
          <a:p>
            <a:r>
              <a:rPr lang="ja-JP" altLang="en-US" sz="2000" b="1" dirty="0" smtClean="0">
                <a:solidFill>
                  <a:srgbClr val="FF0000"/>
                </a:solidFill>
              </a:rPr>
              <a:t>高</a:t>
            </a:r>
            <a:endParaRPr kumimoji="1" lang="ja-JP" altLang="en-US" sz="2000" b="1"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2"/>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1" nodeType="clickEffect">
                                  <p:stCondLst>
                                    <p:cond delay="0"/>
                                  </p:stCondLst>
                                  <p:childTnLst>
                                    <p:set>
                                      <p:cBhvr>
                                        <p:cTn id="12" dur="1" fill="hold">
                                          <p:stCondLst>
                                            <p:cond delay="0"/>
                                          </p:stCondLst>
                                        </p:cTn>
                                        <p:tgtEl>
                                          <p:spTgt spid="30"/>
                                        </p:tgtEl>
                                        <p:attrNameLst>
                                          <p:attrName>style.visibility</p:attrName>
                                        </p:attrNameLst>
                                      </p:cBhvr>
                                      <p:to>
                                        <p:strVal val="visible"/>
                                      </p:to>
                                    </p:set>
                                  </p:childTnLst>
                                </p:cTn>
                              </p:par>
                              <p:par>
                                <p:cTn id="13" presetID="1" presetClass="entr" presetSubtype="0" fill="hold" grpId="1" nodeType="withEffect">
                                  <p:stCondLst>
                                    <p:cond delay="0"/>
                                  </p:stCondLst>
                                  <p:childTnLst>
                                    <p:set>
                                      <p:cBhvr>
                                        <p:cTn id="14" dur="1" fill="hold">
                                          <p:stCondLst>
                                            <p:cond delay="0"/>
                                          </p:stCondLst>
                                        </p:cTn>
                                        <p:tgtEl>
                                          <p:spTgt spid="2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grpId="0" nodeType="clickEffect">
                                  <p:stCondLst>
                                    <p:cond delay="0"/>
                                  </p:stCondLst>
                                  <p:childTnLst>
                                    <p:set>
                                      <p:cBhvr>
                                        <p:cTn id="18" dur="1" fill="hold">
                                          <p:stCondLst>
                                            <p:cond delay="0"/>
                                          </p:stCondLst>
                                        </p:cTn>
                                        <p:tgtEl>
                                          <p:spTgt spid="20"/>
                                        </p:tgtEl>
                                        <p:attrNameLst>
                                          <p:attrName>style.visibility</p:attrName>
                                        </p:attrNameLst>
                                      </p:cBhvr>
                                      <p:to>
                                        <p:strVal val="hidden"/>
                                      </p:to>
                                    </p:set>
                                  </p:childTnLst>
                                </p:cTn>
                              </p:par>
                              <p:par>
                                <p:cTn id="19" presetID="1" presetClass="exit" presetSubtype="0" fill="hold" grpId="0" nodeType="withEffect">
                                  <p:stCondLst>
                                    <p:cond delay="0"/>
                                  </p:stCondLst>
                                  <p:childTnLst>
                                    <p:set>
                                      <p:cBhvr>
                                        <p:cTn id="20" dur="1" fill="hold">
                                          <p:stCondLst>
                                            <p:cond delay="0"/>
                                          </p:stCondLst>
                                        </p:cTn>
                                        <p:tgtEl>
                                          <p:spTgt spid="23"/>
                                        </p:tgtEl>
                                        <p:attrNameLst>
                                          <p:attrName>style.visibility</p:attrName>
                                        </p:attrNameLst>
                                      </p:cBhvr>
                                      <p:to>
                                        <p:strVal val="hidden"/>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24"/>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25"/>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23" grpId="0"/>
      <p:bldP spid="24" grpId="0" animBg="1"/>
      <p:bldP spid="25" grpId="0" animBg="1"/>
      <p:bldP spid="26" grpId="0" animBg="1"/>
      <p:bldP spid="22" grpId="0" animBg="1"/>
      <p:bldP spid="28" grpId="0"/>
      <p:bldP spid="29" grpId="1" animBg="1"/>
      <p:bldP spid="30" grpId="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正方形/長方形 11"/>
          <p:cNvSpPr/>
          <p:nvPr/>
        </p:nvSpPr>
        <p:spPr>
          <a:xfrm>
            <a:off x="3923928" y="4653136"/>
            <a:ext cx="184731" cy="369332"/>
          </a:xfrm>
          <a:prstGeom prst="rect">
            <a:avLst/>
          </a:prstGeom>
        </p:spPr>
        <p:txBody>
          <a:bodyPr wrap="none">
            <a:spAutoFit/>
          </a:bodyPr>
          <a:lstStyle/>
          <a:p>
            <a:endParaRPr lang="ja-JP" altLang="en-US" dirty="0"/>
          </a:p>
        </p:txBody>
      </p:sp>
      <p:sp>
        <p:nvSpPr>
          <p:cNvPr id="8" name="タイトル 1"/>
          <p:cNvSpPr txBox="1">
            <a:spLocks/>
          </p:cNvSpPr>
          <p:nvPr/>
        </p:nvSpPr>
        <p:spPr>
          <a:xfrm>
            <a:off x="0" y="0"/>
            <a:ext cx="9144000" cy="836712"/>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1" lang="ja-JP" altLang="en-US" sz="4400" b="0" i="0" u="none" strike="noStrike" kern="1200" cap="none" spc="0" normalizeH="0" baseline="0" noProof="0" dirty="0" smtClean="0">
                <a:ln>
                  <a:noFill/>
                </a:ln>
                <a:solidFill>
                  <a:schemeClr val="tx1"/>
                </a:solidFill>
                <a:effectLst/>
                <a:uLnTx/>
                <a:uFillTx/>
                <a:latin typeface="+mj-lt"/>
                <a:ea typeface="+mj-ea"/>
                <a:cs typeface="+mj-cs"/>
              </a:rPr>
              <a:t>解析／発振実験の比較</a:t>
            </a:r>
            <a:r>
              <a:rPr lang="ja-JP" altLang="en-US" sz="3600" dirty="0" smtClean="0">
                <a:latin typeface="+mj-lt"/>
                <a:ea typeface="+mj-ea"/>
                <a:cs typeface="+mj-cs"/>
              </a:rPr>
              <a:t>（つづき）</a:t>
            </a:r>
            <a:endParaRPr kumimoji="1" lang="ja-JP" altLang="en-US" sz="4400" b="0" i="0" u="none" strike="noStrike" kern="1200" cap="none" spc="0" normalizeH="0" baseline="0" noProof="0" dirty="0">
              <a:ln>
                <a:noFill/>
              </a:ln>
              <a:solidFill>
                <a:schemeClr val="tx1"/>
              </a:solidFill>
              <a:effectLst/>
              <a:uLnTx/>
              <a:uFillTx/>
              <a:latin typeface="+mj-lt"/>
              <a:ea typeface="+mj-ea"/>
              <a:cs typeface="+mj-cs"/>
            </a:endParaRPr>
          </a:p>
        </p:txBody>
      </p:sp>
      <p:pic>
        <p:nvPicPr>
          <p:cNvPr id="1026" name="Picture 2"/>
          <p:cNvPicPr>
            <a:picLocks noChangeAspect="1" noChangeArrowheads="1"/>
          </p:cNvPicPr>
          <p:nvPr/>
        </p:nvPicPr>
        <p:blipFill>
          <a:blip r:embed="rId3" cstate="print"/>
          <a:srcRect/>
          <a:stretch>
            <a:fillRect/>
          </a:stretch>
        </p:blipFill>
        <p:spPr bwMode="auto">
          <a:xfrm>
            <a:off x="1403648" y="1556792"/>
            <a:ext cx="6254175" cy="4968552"/>
          </a:xfrm>
          <a:prstGeom prst="rect">
            <a:avLst/>
          </a:prstGeom>
          <a:noFill/>
          <a:ln w="9525">
            <a:noFill/>
            <a:miter lim="800000"/>
            <a:headEnd/>
            <a:tailEnd/>
          </a:ln>
        </p:spPr>
      </p:pic>
      <p:sp>
        <p:nvSpPr>
          <p:cNvPr id="14" name="コンテンツ プレースホルダ 2"/>
          <p:cNvSpPr>
            <a:spLocks noGrp="1"/>
          </p:cNvSpPr>
          <p:nvPr>
            <p:ph idx="1"/>
          </p:nvPr>
        </p:nvSpPr>
        <p:spPr>
          <a:xfrm>
            <a:off x="107504" y="908720"/>
            <a:ext cx="8964488" cy="1584176"/>
          </a:xfrm>
        </p:spPr>
        <p:txBody>
          <a:bodyPr>
            <a:normAutofit/>
          </a:bodyPr>
          <a:lstStyle/>
          <a:p>
            <a:r>
              <a:rPr lang="ja-JP" altLang="en-US" dirty="0" smtClean="0"/>
              <a:t>距離 </a:t>
            </a:r>
            <a:r>
              <a:rPr lang="en-US" altLang="ja-JP" i="1" dirty="0" err="1" smtClean="0">
                <a:latin typeface="Times New Roman" pitchFamily="18" charset="0"/>
                <a:cs typeface="Times New Roman" pitchFamily="18" charset="0"/>
              </a:rPr>
              <a:t>d</a:t>
            </a:r>
            <a:r>
              <a:rPr lang="en-US" altLang="ja-JP" baseline="-25000" dirty="0" err="1" smtClean="0">
                <a:latin typeface="Times New Roman" pitchFamily="18" charset="0"/>
                <a:cs typeface="Times New Roman" pitchFamily="18" charset="0"/>
              </a:rPr>
              <a:t>min</a:t>
            </a:r>
            <a:r>
              <a:rPr lang="en-US" altLang="ja-JP" dirty="0" smtClean="0"/>
              <a:t> </a:t>
            </a:r>
            <a:r>
              <a:rPr lang="ja-JP" altLang="en-US" dirty="0" smtClean="0"/>
              <a:t>と圧力振幅 </a:t>
            </a:r>
            <a:r>
              <a:rPr lang="en-US" altLang="ja-JP" dirty="0" smtClean="0">
                <a:latin typeface="Times New Roman" pitchFamily="18" charset="0"/>
                <a:cs typeface="Times New Roman" pitchFamily="18" charset="0"/>
              </a:rPr>
              <a:t>|</a:t>
            </a:r>
            <a:r>
              <a:rPr lang="en-US" altLang="ja-JP" i="1" dirty="0" smtClean="0">
                <a:latin typeface="Times New Roman" pitchFamily="18" charset="0"/>
                <a:cs typeface="Times New Roman" pitchFamily="18" charset="0"/>
              </a:rPr>
              <a:t>p</a:t>
            </a:r>
            <a:r>
              <a:rPr lang="en-US" altLang="ja-JP" baseline="-25000" dirty="0" smtClean="0">
                <a:latin typeface="Times New Roman" pitchFamily="18" charset="0"/>
                <a:cs typeface="Times New Roman" pitchFamily="18" charset="0"/>
              </a:rPr>
              <a:t>r</a:t>
            </a:r>
            <a:r>
              <a:rPr lang="en-US" altLang="ja-JP" dirty="0" smtClean="0">
                <a:latin typeface="Times New Roman" pitchFamily="18" charset="0"/>
                <a:cs typeface="Times New Roman" pitchFamily="18" charset="0"/>
              </a:rPr>
              <a:t>| </a:t>
            </a:r>
            <a:r>
              <a:rPr lang="ja-JP" altLang="en-US" dirty="0" smtClean="0"/>
              <a:t>の関係</a:t>
            </a:r>
            <a:endParaRPr lang="en-US" altLang="ja-JP" dirty="0" smtClean="0"/>
          </a:p>
          <a:p>
            <a:pPr lvl="0">
              <a:buNone/>
            </a:pPr>
            <a:endParaRPr lang="ja-JP" altLang="ja-JP"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タイトル 1"/>
          <p:cNvSpPr txBox="1">
            <a:spLocks/>
          </p:cNvSpPr>
          <p:nvPr/>
        </p:nvSpPr>
        <p:spPr>
          <a:xfrm>
            <a:off x="0" y="0"/>
            <a:ext cx="9144000" cy="836712"/>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1" lang="ja-JP" altLang="en-US" sz="4400" b="0" i="0" u="none" strike="noStrike" kern="1200" cap="none" spc="0" normalizeH="0" baseline="0" noProof="0" dirty="0" smtClean="0">
                <a:ln>
                  <a:noFill/>
                </a:ln>
                <a:solidFill>
                  <a:schemeClr val="tx1"/>
                </a:solidFill>
                <a:effectLst/>
                <a:uLnTx/>
                <a:uFillTx/>
                <a:latin typeface="+mj-lt"/>
                <a:ea typeface="+mj-ea"/>
                <a:cs typeface="+mj-cs"/>
              </a:rPr>
              <a:t>解析／発振実験の比較</a:t>
            </a:r>
            <a:r>
              <a:rPr lang="ja-JP" altLang="en-US" sz="3600" dirty="0" smtClean="0">
                <a:latin typeface="+mj-lt"/>
                <a:ea typeface="+mj-ea"/>
                <a:cs typeface="+mj-cs"/>
              </a:rPr>
              <a:t>（つづき）</a:t>
            </a:r>
            <a:endParaRPr kumimoji="1" lang="ja-JP" altLang="en-US" sz="4400" b="0" i="0" u="none" strike="noStrike" kern="1200" cap="none" spc="0" normalizeH="0" baseline="0" noProof="0" dirty="0">
              <a:ln>
                <a:noFill/>
              </a:ln>
              <a:solidFill>
                <a:schemeClr val="tx1"/>
              </a:solidFill>
              <a:effectLst/>
              <a:uLnTx/>
              <a:uFillTx/>
              <a:latin typeface="+mj-lt"/>
              <a:ea typeface="+mj-ea"/>
              <a:cs typeface="+mj-cs"/>
            </a:endParaRPr>
          </a:p>
        </p:txBody>
      </p:sp>
      <p:pic>
        <p:nvPicPr>
          <p:cNvPr id="2050" name="Picture 2"/>
          <p:cNvPicPr>
            <a:picLocks noChangeAspect="1" noChangeArrowheads="1"/>
          </p:cNvPicPr>
          <p:nvPr/>
        </p:nvPicPr>
        <p:blipFill>
          <a:blip r:embed="rId3" cstate="print"/>
          <a:srcRect/>
          <a:stretch>
            <a:fillRect/>
          </a:stretch>
        </p:blipFill>
        <p:spPr bwMode="auto">
          <a:xfrm>
            <a:off x="1475656" y="1556792"/>
            <a:ext cx="6294277" cy="4823580"/>
          </a:xfrm>
          <a:prstGeom prst="rect">
            <a:avLst/>
          </a:prstGeom>
          <a:noFill/>
          <a:ln w="9525">
            <a:noFill/>
            <a:miter lim="800000"/>
            <a:headEnd/>
            <a:tailEnd/>
          </a:ln>
        </p:spPr>
      </p:pic>
      <p:sp>
        <p:nvSpPr>
          <p:cNvPr id="12" name="コンテンツ プレースホルダ 2"/>
          <p:cNvSpPr>
            <a:spLocks noGrp="1"/>
          </p:cNvSpPr>
          <p:nvPr>
            <p:ph idx="1"/>
          </p:nvPr>
        </p:nvSpPr>
        <p:spPr>
          <a:xfrm>
            <a:off x="107504" y="908720"/>
            <a:ext cx="8964488" cy="1584176"/>
          </a:xfrm>
        </p:spPr>
        <p:txBody>
          <a:bodyPr>
            <a:normAutofit/>
          </a:bodyPr>
          <a:lstStyle/>
          <a:p>
            <a:r>
              <a:rPr lang="ja-JP" altLang="en-US" dirty="0" smtClean="0"/>
              <a:t>発振周波数の予測値と実測値の関係</a:t>
            </a:r>
            <a:endParaRPr lang="en-US" altLang="ja-JP" dirty="0" smtClean="0"/>
          </a:p>
          <a:p>
            <a:pPr lvl="0">
              <a:buNone/>
            </a:pPr>
            <a:endParaRPr lang="ja-JP" altLang="ja-JP"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7544" y="0"/>
            <a:ext cx="8229600" cy="1143000"/>
          </a:xfrm>
        </p:spPr>
        <p:txBody>
          <a:bodyPr/>
          <a:lstStyle/>
          <a:p>
            <a:r>
              <a:rPr kumimoji="1" lang="ja-JP" altLang="en-US" dirty="0" smtClean="0"/>
              <a:t>まとめ</a:t>
            </a:r>
            <a:endParaRPr kumimoji="1" lang="ja-JP" altLang="en-US" dirty="0"/>
          </a:p>
        </p:txBody>
      </p:sp>
      <p:sp>
        <p:nvSpPr>
          <p:cNvPr id="3" name="コンテンツ プレースホルダ 2"/>
          <p:cNvSpPr>
            <a:spLocks noGrp="1"/>
          </p:cNvSpPr>
          <p:nvPr>
            <p:ph idx="1"/>
          </p:nvPr>
        </p:nvSpPr>
        <p:spPr>
          <a:xfrm>
            <a:off x="179512" y="1340768"/>
            <a:ext cx="8964488" cy="5256584"/>
          </a:xfrm>
        </p:spPr>
        <p:txBody>
          <a:bodyPr>
            <a:normAutofit fontScale="92500" lnSpcReduction="10000"/>
          </a:bodyPr>
          <a:lstStyle/>
          <a:p>
            <a:pPr lvl="0"/>
            <a:r>
              <a:rPr lang="ja-JP" altLang="en-US" dirty="0" smtClean="0"/>
              <a:t>ナイキストの安定判別に基づく解析手法を</a:t>
            </a:r>
            <a:endParaRPr lang="en-US" altLang="ja-JP" dirty="0" smtClean="0"/>
          </a:p>
          <a:p>
            <a:pPr lvl="0">
              <a:buNone/>
            </a:pPr>
            <a:r>
              <a:rPr lang="ja-JP" altLang="en-US" dirty="0" smtClean="0"/>
              <a:t>　　全長の異なる定在波型熱音響エンジンに応用</a:t>
            </a:r>
            <a:endParaRPr lang="en-US" altLang="ja-JP" dirty="0" smtClean="0"/>
          </a:p>
          <a:p>
            <a:pPr marL="1028700" lvl="1" indent="-571500">
              <a:buFont typeface="+mj-lt"/>
              <a:buAutoNum type="romanLcPeriod"/>
            </a:pPr>
            <a:r>
              <a:rPr lang="ja-JP" altLang="en-US" dirty="0" smtClean="0"/>
              <a:t>発振有無の予測が実際の状況と概略一致</a:t>
            </a:r>
            <a:endParaRPr lang="en-US" altLang="ja-JP" dirty="0" smtClean="0"/>
          </a:p>
          <a:p>
            <a:pPr marL="1028700" lvl="1" indent="-571500">
              <a:buFont typeface="+mj-lt"/>
              <a:buAutoNum type="romanLcPeriod"/>
            </a:pPr>
            <a:r>
              <a:rPr lang="ja-JP" altLang="en-US" dirty="0" smtClean="0"/>
              <a:t>予測周波数が高い⇒自励発振周波数が高い</a:t>
            </a:r>
            <a:endParaRPr lang="en-US" altLang="ja-JP" dirty="0" smtClean="0"/>
          </a:p>
          <a:p>
            <a:pPr marL="1028700" lvl="1" indent="-571500">
              <a:buFont typeface="+mj-lt"/>
              <a:buAutoNum type="romanLcPeriod"/>
            </a:pPr>
            <a:endParaRPr lang="en-US" altLang="ja-JP" dirty="0" smtClean="0"/>
          </a:p>
          <a:p>
            <a:r>
              <a:rPr lang="ja-JP" altLang="en-US" dirty="0" smtClean="0"/>
              <a:t>簡単なモデルに基づく周波数応答の補正法を提案</a:t>
            </a:r>
          </a:p>
          <a:p>
            <a:pPr marL="1028700" lvl="1" indent="-571500">
              <a:buFont typeface="+mj-lt"/>
              <a:buAutoNum type="romanLcPeriod"/>
            </a:pPr>
            <a:r>
              <a:rPr lang="ja-JP" altLang="en-US" dirty="0" smtClean="0"/>
              <a:t>軌跡</a:t>
            </a:r>
            <a:r>
              <a:rPr lang="en-US" altLang="ja-JP" dirty="0" smtClean="0"/>
              <a:t>-</a:t>
            </a:r>
            <a:r>
              <a:rPr lang="ja-JP" altLang="en-US" dirty="0" smtClean="0"/>
              <a:t>原点間距離が大⇒発振時圧力振幅が大</a:t>
            </a:r>
          </a:p>
          <a:p>
            <a:pPr marL="1028700" lvl="1" indent="-571500">
              <a:buFont typeface="+mj-lt"/>
              <a:buAutoNum type="romanLcPeriod"/>
            </a:pPr>
            <a:r>
              <a:rPr lang="ja-JP" altLang="en-US" dirty="0" smtClean="0"/>
              <a:t>予測周波数が実際の周波数にほぼ一致</a:t>
            </a:r>
          </a:p>
          <a:p>
            <a:pPr lvl="0">
              <a:buNone/>
            </a:pPr>
            <a:endParaRPr kumimoji="1" lang="en-US" altLang="ja-JP" dirty="0" smtClean="0"/>
          </a:p>
          <a:p>
            <a:r>
              <a:rPr kumimoji="1" lang="ja-JP" altLang="en-US" dirty="0" smtClean="0"/>
              <a:t>今後の課題</a:t>
            </a:r>
          </a:p>
          <a:p>
            <a:pPr lvl="1"/>
            <a:r>
              <a:rPr lang="ja-JP" altLang="en-US" dirty="0" smtClean="0"/>
              <a:t>振幅依存性の考慮</a:t>
            </a:r>
            <a:endParaRPr kumimoji="1" lang="ja-JP" alt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1"/>
          <p:cNvSpPr txBox="1">
            <a:spLocks/>
          </p:cNvSpPr>
          <p:nvPr/>
        </p:nvSpPr>
        <p:spPr>
          <a:xfrm>
            <a:off x="467544" y="0"/>
            <a:ext cx="8229600" cy="1052736"/>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1" lang="ja-JP" altLang="en-US" sz="4400" b="0" i="0" u="none" strike="noStrike" kern="1200" cap="none" spc="0" normalizeH="0" baseline="0" noProof="0" dirty="0" smtClean="0">
                <a:ln>
                  <a:noFill/>
                </a:ln>
                <a:solidFill>
                  <a:schemeClr val="tx1"/>
                </a:solidFill>
                <a:effectLst/>
                <a:uLnTx/>
                <a:uFillTx/>
                <a:latin typeface="+mj-lt"/>
                <a:ea typeface="+mj-ea"/>
                <a:cs typeface="+mj-cs"/>
              </a:rPr>
              <a:t>背景</a:t>
            </a:r>
            <a:endParaRPr kumimoji="1" lang="ja-JP" altLang="en-US" sz="4400" b="0" i="0" u="none" strike="noStrike" kern="1200" cap="none" spc="0" normalizeH="0" baseline="0" noProof="0" dirty="0">
              <a:ln>
                <a:noFill/>
              </a:ln>
              <a:solidFill>
                <a:schemeClr val="tx1"/>
              </a:solidFill>
              <a:effectLst/>
              <a:uLnTx/>
              <a:uFillTx/>
              <a:latin typeface="+mj-lt"/>
              <a:ea typeface="+mj-ea"/>
              <a:cs typeface="+mj-cs"/>
            </a:endParaRPr>
          </a:p>
        </p:txBody>
      </p:sp>
      <p:sp>
        <p:nvSpPr>
          <p:cNvPr id="8" name="コンテンツ プレースホルダ 2"/>
          <p:cNvSpPr>
            <a:spLocks noGrp="1"/>
          </p:cNvSpPr>
          <p:nvPr>
            <p:ph idx="1"/>
          </p:nvPr>
        </p:nvSpPr>
        <p:spPr>
          <a:xfrm>
            <a:off x="323528" y="980728"/>
            <a:ext cx="8460432" cy="5616624"/>
          </a:xfrm>
        </p:spPr>
        <p:txBody>
          <a:bodyPr>
            <a:normAutofit lnSpcReduction="10000"/>
          </a:bodyPr>
          <a:lstStyle/>
          <a:p>
            <a:pPr marL="0" lvl="0" indent="0"/>
            <a:r>
              <a:rPr lang="ja-JP" altLang="en-US" dirty="0" smtClean="0">
                <a:solidFill>
                  <a:prstClr val="black"/>
                </a:solidFill>
              </a:rPr>
              <a:t>　</a:t>
            </a:r>
            <a:r>
              <a:rPr lang="ja-JP" altLang="ja-JP" dirty="0" smtClean="0">
                <a:solidFill>
                  <a:prstClr val="black"/>
                </a:solidFill>
              </a:rPr>
              <a:t>熱音響</a:t>
            </a:r>
            <a:r>
              <a:rPr lang="ja-JP" altLang="en-US" dirty="0" smtClean="0">
                <a:solidFill>
                  <a:prstClr val="black"/>
                </a:solidFill>
              </a:rPr>
              <a:t>自励発振の</a:t>
            </a:r>
            <a:r>
              <a:rPr lang="ja-JP" altLang="en-US" dirty="0" smtClean="0">
                <a:solidFill>
                  <a:srgbClr val="FF0000"/>
                </a:solidFill>
              </a:rPr>
              <a:t>抑制</a:t>
            </a:r>
            <a:endParaRPr lang="en-US" altLang="ja-JP" dirty="0" smtClean="0">
              <a:solidFill>
                <a:srgbClr val="FF0000"/>
              </a:solidFill>
            </a:endParaRPr>
          </a:p>
          <a:p>
            <a:pPr marL="400050" lvl="1" indent="0"/>
            <a:r>
              <a:rPr lang="ja-JP" altLang="en-US" dirty="0" smtClean="0"/>
              <a:t>機械的損傷の防止</a:t>
            </a:r>
            <a:endParaRPr lang="en-US" altLang="ja-JP" dirty="0" smtClean="0"/>
          </a:p>
          <a:p>
            <a:pPr marL="400050" lvl="1" indent="0"/>
            <a:r>
              <a:rPr lang="ja-JP" altLang="en-US" dirty="0" smtClean="0"/>
              <a:t>能動騒音制御</a:t>
            </a:r>
            <a:endParaRPr lang="en-US" altLang="ja-JP" dirty="0" smtClean="0"/>
          </a:p>
          <a:p>
            <a:pPr lvl="2">
              <a:lnSpc>
                <a:spcPts val="1000"/>
              </a:lnSpc>
              <a:buNone/>
            </a:pPr>
            <a:endParaRPr lang="en-US" altLang="ja-JP" dirty="0" smtClean="0"/>
          </a:p>
          <a:p>
            <a:pPr lvl="0"/>
            <a:r>
              <a:rPr lang="ja-JP" altLang="en-US" dirty="0" smtClean="0"/>
              <a:t>熱音響自励発振の</a:t>
            </a:r>
            <a:r>
              <a:rPr lang="ja-JP" altLang="en-US" dirty="0" smtClean="0">
                <a:solidFill>
                  <a:srgbClr val="00B0F0"/>
                </a:solidFill>
              </a:rPr>
              <a:t>利用</a:t>
            </a:r>
            <a:endParaRPr lang="en-US" altLang="ja-JP" dirty="0" smtClean="0">
              <a:solidFill>
                <a:srgbClr val="00B0F0"/>
              </a:solidFill>
            </a:endParaRPr>
          </a:p>
          <a:p>
            <a:pPr lvl="1"/>
            <a:r>
              <a:rPr lang="ja-JP" altLang="en-US" dirty="0" smtClean="0"/>
              <a:t>エネルギーの有効利用</a:t>
            </a:r>
            <a:endParaRPr lang="en-US" altLang="ja-JP" dirty="0" smtClean="0"/>
          </a:p>
          <a:p>
            <a:pPr lvl="1"/>
            <a:r>
              <a:rPr lang="ja-JP" altLang="en-US" dirty="0" smtClean="0"/>
              <a:t>制御工学の応用例は少ない</a:t>
            </a:r>
            <a:endParaRPr lang="en-US" altLang="ja-JP" dirty="0" smtClean="0"/>
          </a:p>
          <a:p>
            <a:pPr lvl="1">
              <a:lnSpc>
                <a:spcPts val="1000"/>
              </a:lnSpc>
            </a:pPr>
            <a:endParaRPr lang="en-US" altLang="ja-JP" dirty="0" smtClean="0"/>
          </a:p>
          <a:p>
            <a:r>
              <a:rPr lang="ja-JP" altLang="en-US" dirty="0" smtClean="0"/>
              <a:t>本研究：制御工学の応用</a:t>
            </a:r>
            <a:endParaRPr lang="en-US" altLang="ja-JP" dirty="0" smtClean="0"/>
          </a:p>
          <a:p>
            <a:pPr lvl="1"/>
            <a:r>
              <a:rPr lang="ja-JP" altLang="en-US" dirty="0" smtClean="0"/>
              <a:t>管内音場の整形</a:t>
            </a:r>
            <a:endParaRPr lang="en-US" altLang="ja-JP" dirty="0" smtClean="0"/>
          </a:p>
          <a:p>
            <a:pPr lvl="1"/>
            <a:r>
              <a:rPr lang="ja-JP" altLang="en-US" dirty="0" smtClean="0"/>
              <a:t>安定性解析 </a:t>
            </a:r>
            <a:r>
              <a:rPr lang="en-US" altLang="ja-JP" dirty="0" smtClean="0"/>
              <a:t>… </a:t>
            </a:r>
            <a:r>
              <a:rPr lang="ja-JP" altLang="en-US" dirty="0" smtClean="0"/>
              <a:t>本発表</a:t>
            </a:r>
            <a:endParaRPr lang="en-US" altLang="ja-JP" dirty="0" smtClean="0"/>
          </a:p>
          <a:p>
            <a:pPr lvl="1"/>
            <a:r>
              <a:rPr lang="ja-JP" altLang="en-US" dirty="0" smtClean="0"/>
              <a:t>システム設計</a:t>
            </a:r>
            <a:endParaRPr lang="en-US" altLang="ja-JP" dirty="0" smtClean="0"/>
          </a:p>
        </p:txBody>
      </p:sp>
      <p:sp>
        <p:nvSpPr>
          <p:cNvPr id="36" name="テキスト ボックス 35"/>
          <p:cNvSpPr txBox="1"/>
          <p:nvPr/>
        </p:nvSpPr>
        <p:spPr>
          <a:xfrm>
            <a:off x="6156176" y="5805264"/>
            <a:ext cx="2736304" cy="400110"/>
          </a:xfrm>
          <a:prstGeom prst="rect">
            <a:avLst/>
          </a:prstGeom>
          <a:noFill/>
        </p:spPr>
        <p:txBody>
          <a:bodyPr wrap="square" rtlCol="0">
            <a:spAutoFit/>
          </a:bodyPr>
          <a:lstStyle/>
          <a:p>
            <a:r>
              <a:rPr lang="ja-JP" altLang="en-US" sz="2000" dirty="0" smtClean="0"/>
              <a:t>熱音響ループ管冷凍機</a:t>
            </a:r>
            <a:endParaRPr kumimoji="1" lang="ja-JP" altLang="en-US" sz="2000" dirty="0"/>
          </a:p>
        </p:txBody>
      </p:sp>
      <p:grpSp>
        <p:nvGrpSpPr>
          <p:cNvPr id="40" name="グループ化 39"/>
          <p:cNvGrpSpPr/>
          <p:nvPr/>
        </p:nvGrpSpPr>
        <p:grpSpPr>
          <a:xfrm>
            <a:off x="5940152" y="2060848"/>
            <a:ext cx="3024336" cy="3577406"/>
            <a:chOff x="5940152" y="2060848"/>
            <a:chExt cx="3024336" cy="3577406"/>
          </a:xfrm>
        </p:grpSpPr>
        <p:sp>
          <p:nvSpPr>
            <p:cNvPr id="15" name="正方形/長方形 14"/>
            <p:cNvSpPr/>
            <p:nvPr/>
          </p:nvSpPr>
          <p:spPr>
            <a:xfrm>
              <a:off x="7020272" y="2420888"/>
              <a:ext cx="720080" cy="4320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1026" name="Group 2"/>
            <p:cNvGrpSpPr>
              <a:grpSpLocks noChangeAspect="1"/>
            </p:cNvGrpSpPr>
            <p:nvPr/>
          </p:nvGrpSpPr>
          <p:grpSpPr bwMode="auto">
            <a:xfrm>
              <a:off x="6300192" y="2060848"/>
              <a:ext cx="2304652" cy="3577406"/>
              <a:chOff x="3357" y="11425"/>
              <a:chExt cx="1904" cy="2956"/>
            </a:xfrm>
          </p:grpSpPr>
          <p:sp>
            <p:nvSpPr>
              <p:cNvPr id="1029" name="AutoShape 5"/>
              <p:cNvSpPr>
                <a:spLocks noChangeArrowheads="1"/>
              </p:cNvSpPr>
              <p:nvPr/>
            </p:nvSpPr>
            <p:spPr bwMode="auto">
              <a:xfrm>
                <a:off x="3462" y="11425"/>
                <a:ext cx="1710" cy="2956"/>
              </a:xfrm>
              <a:prstGeom prst="roundRect">
                <a:avLst>
                  <a:gd name="adj" fmla="val 26315"/>
                </a:avLst>
              </a:prstGeom>
              <a:noFill/>
              <a:ln w="9525">
                <a:solidFill>
                  <a:srgbClr val="000000"/>
                </a:solidFill>
                <a:round/>
                <a:headEnd/>
                <a:tailEnd/>
              </a:ln>
            </p:spPr>
            <p:txBody>
              <a:bodyPr vert="horz" wrap="square" lIns="74295" tIns="8890" rIns="74295" bIns="8890" numCol="1" anchor="t" anchorCtr="0" compatLnSpc="1">
                <a:prstTxWarp prst="textNoShape">
                  <a:avLst/>
                </a:prstTxWarp>
              </a:bodyPr>
              <a:lstStyle/>
              <a:p>
                <a:endParaRPr lang="ja-JP" altLang="en-US"/>
              </a:p>
            </p:txBody>
          </p:sp>
          <p:sp>
            <p:nvSpPr>
              <p:cNvPr id="1030" name="AutoShape 6"/>
              <p:cNvSpPr>
                <a:spLocks noChangeArrowheads="1"/>
              </p:cNvSpPr>
              <p:nvPr/>
            </p:nvSpPr>
            <p:spPr bwMode="auto">
              <a:xfrm rot="10800000">
                <a:off x="3717" y="11695"/>
                <a:ext cx="1185" cy="2400"/>
              </a:xfrm>
              <a:prstGeom prst="roundRect">
                <a:avLst>
                  <a:gd name="adj" fmla="val 16667"/>
                </a:avLst>
              </a:prstGeom>
              <a:noFill/>
              <a:ln w="9525">
                <a:solidFill>
                  <a:srgbClr val="000000"/>
                </a:solidFill>
                <a:round/>
                <a:headEnd/>
                <a:tailEnd/>
              </a:ln>
            </p:spPr>
            <p:txBody>
              <a:bodyPr vert="horz" wrap="square" lIns="74295" tIns="8890" rIns="74295" bIns="8890" numCol="1" anchor="t" anchorCtr="0" compatLnSpc="1">
                <a:prstTxWarp prst="textNoShape">
                  <a:avLst/>
                </a:prstTxWarp>
              </a:bodyPr>
              <a:lstStyle/>
              <a:p>
                <a:endParaRPr lang="ja-JP" altLang="en-US"/>
              </a:p>
            </p:txBody>
          </p:sp>
          <p:sp>
            <p:nvSpPr>
              <p:cNvPr id="1031" name="Rectangle 7" descr="縦線"/>
              <p:cNvSpPr>
                <a:spLocks noChangeArrowheads="1"/>
              </p:cNvSpPr>
              <p:nvPr/>
            </p:nvSpPr>
            <p:spPr bwMode="auto">
              <a:xfrm>
                <a:off x="3462" y="13331"/>
                <a:ext cx="255" cy="389"/>
              </a:xfrm>
              <a:prstGeom prst="rect">
                <a:avLst/>
              </a:prstGeom>
              <a:pattFill prst="ltVert">
                <a:fgClr>
                  <a:srgbClr val="000000"/>
                </a:fgClr>
                <a:bgClr>
                  <a:srgbClr val="FFFFFF"/>
                </a:bgClr>
              </a:pattFill>
              <a:ln w="9525">
                <a:solidFill>
                  <a:srgbClr val="000000"/>
                </a:solidFill>
                <a:miter lim="800000"/>
                <a:headEnd/>
                <a:tailEnd/>
              </a:ln>
            </p:spPr>
            <p:txBody>
              <a:bodyPr vert="horz" wrap="square" lIns="74295" tIns="8890" rIns="74295" bIns="8890" numCol="1" anchor="t" anchorCtr="0" compatLnSpc="1">
                <a:prstTxWarp prst="textNoShape">
                  <a:avLst/>
                </a:prstTxWarp>
              </a:bodyPr>
              <a:lstStyle/>
              <a:p>
                <a:endParaRPr lang="ja-JP" altLang="en-US"/>
              </a:p>
            </p:txBody>
          </p:sp>
          <p:sp>
            <p:nvSpPr>
              <p:cNvPr id="1032" name="Rectangle 8" descr="縦線"/>
              <p:cNvSpPr>
                <a:spLocks noChangeArrowheads="1"/>
              </p:cNvSpPr>
              <p:nvPr/>
            </p:nvSpPr>
            <p:spPr bwMode="auto">
              <a:xfrm>
                <a:off x="4902" y="12027"/>
                <a:ext cx="254" cy="389"/>
              </a:xfrm>
              <a:prstGeom prst="rect">
                <a:avLst/>
              </a:prstGeom>
              <a:pattFill prst="ltVert">
                <a:fgClr>
                  <a:srgbClr val="000000"/>
                </a:fgClr>
                <a:bgClr>
                  <a:srgbClr val="FFFFFF"/>
                </a:bgClr>
              </a:pattFill>
              <a:ln w="9525">
                <a:solidFill>
                  <a:srgbClr val="000000"/>
                </a:solidFill>
                <a:miter lim="800000"/>
                <a:headEnd/>
                <a:tailEnd/>
              </a:ln>
            </p:spPr>
            <p:txBody>
              <a:bodyPr vert="horz" wrap="square" lIns="74295" tIns="8890" rIns="74295" bIns="8890" numCol="1" anchor="t" anchorCtr="0" compatLnSpc="1">
                <a:prstTxWarp prst="textNoShape">
                  <a:avLst/>
                </a:prstTxWarp>
              </a:bodyPr>
              <a:lstStyle/>
              <a:p>
                <a:endParaRPr lang="ja-JP" altLang="en-US"/>
              </a:p>
            </p:txBody>
          </p:sp>
          <p:cxnSp>
            <p:nvCxnSpPr>
              <p:cNvPr id="1033" name="AutoShape 9"/>
              <p:cNvCxnSpPr>
                <a:cxnSpLocks noChangeShapeType="1"/>
                <a:stCxn id="1035" idx="3"/>
                <a:endCxn id="1036" idx="1"/>
              </p:cNvCxnSpPr>
              <p:nvPr/>
            </p:nvCxnSpPr>
            <p:spPr bwMode="auto">
              <a:xfrm flipV="1">
                <a:off x="3821" y="11955"/>
                <a:ext cx="975" cy="1836"/>
              </a:xfrm>
              <a:prstGeom prst="bentConnector3">
                <a:avLst>
                  <a:gd name="adj1" fmla="val 49949"/>
                </a:avLst>
              </a:prstGeom>
              <a:noFill/>
              <a:ln w="25400">
                <a:solidFill>
                  <a:srgbClr val="00B050"/>
                </a:solidFill>
                <a:miter lim="800000"/>
                <a:headEnd/>
                <a:tailEnd/>
              </a:ln>
            </p:spPr>
          </p:cxnSp>
          <p:sp>
            <p:nvSpPr>
              <p:cNvPr id="1034" name="Rectangle 10"/>
              <p:cNvSpPr>
                <a:spLocks noChangeArrowheads="1"/>
              </p:cNvSpPr>
              <p:nvPr/>
            </p:nvSpPr>
            <p:spPr bwMode="auto">
              <a:xfrm>
                <a:off x="3357" y="13189"/>
                <a:ext cx="464" cy="142"/>
              </a:xfrm>
              <a:prstGeom prst="rect">
                <a:avLst/>
              </a:prstGeom>
              <a:solidFill>
                <a:srgbClr val="FF0000"/>
              </a:solidFill>
              <a:ln w="9525">
                <a:solidFill>
                  <a:srgbClr val="000000"/>
                </a:solidFill>
                <a:miter lim="800000"/>
                <a:headEnd/>
                <a:tailEnd/>
              </a:ln>
            </p:spPr>
            <p:txBody>
              <a:bodyPr vert="horz" wrap="square" lIns="74295" tIns="8890" rIns="74295" bIns="8890" numCol="1" anchor="t" anchorCtr="0" compatLnSpc="1">
                <a:prstTxWarp prst="textNoShape">
                  <a:avLst/>
                </a:prstTxWarp>
              </a:bodyPr>
              <a:lstStyle/>
              <a:p>
                <a:endParaRPr lang="ja-JP" altLang="en-US"/>
              </a:p>
            </p:txBody>
          </p:sp>
          <p:sp>
            <p:nvSpPr>
              <p:cNvPr id="1035" name="Rectangle 11"/>
              <p:cNvSpPr>
                <a:spLocks noChangeArrowheads="1"/>
              </p:cNvSpPr>
              <p:nvPr/>
            </p:nvSpPr>
            <p:spPr bwMode="auto">
              <a:xfrm>
                <a:off x="3357" y="13720"/>
                <a:ext cx="464" cy="142"/>
              </a:xfrm>
              <a:prstGeom prst="rect">
                <a:avLst/>
              </a:prstGeom>
              <a:solidFill>
                <a:srgbClr val="00B050"/>
              </a:solidFill>
              <a:ln w="9525">
                <a:solidFill>
                  <a:srgbClr val="000000"/>
                </a:solidFill>
                <a:miter lim="800000"/>
                <a:headEnd/>
                <a:tailEnd/>
              </a:ln>
            </p:spPr>
            <p:txBody>
              <a:bodyPr vert="horz" wrap="square" lIns="74295" tIns="8890" rIns="74295" bIns="8890" numCol="1" anchor="t" anchorCtr="0" compatLnSpc="1">
                <a:prstTxWarp prst="textNoShape">
                  <a:avLst/>
                </a:prstTxWarp>
              </a:bodyPr>
              <a:lstStyle/>
              <a:p>
                <a:endParaRPr lang="ja-JP" altLang="en-US"/>
              </a:p>
            </p:txBody>
          </p:sp>
          <p:sp>
            <p:nvSpPr>
              <p:cNvPr id="1036" name="Rectangle 12"/>
              <p:cNvSpPr>
                <a:spLocks noChangeArrowheads="1"/>
              </p:cNvSpPr>
              <p:nvPr/>
            </p:nvSpPr>
            <p:spPr bwMode="auto">
              <a:xfrm>
                <a:off x="4796" y="11883"/>
                <a:ext cx="465" cy="144"/>
              </a:xfrm>
              <a:prstGeom prst="rect">
                <a:avLst/>
              </a:prstGeom>
              <a:solidFill>
                <a:srgbClr val="00B050"/>
              </a:solidFill>
              <a:ln w="9525">
                <a:solidFill>
                  <a:srgbClr val="000000"/>
                </a:solidFill>
                <a:miter lim="800000"/>
                <a:headEnd/>
                <a:tailEnd/>
              </a:ln>
            </p:spPr>
            <p:txBody>
              <a:bodyPr vert="horz" wrap="square" lIns="74295" tIns="8890" rIns="74295" bIns="8890" numCol="1" anchor="t" anchorCtr="0" compatLnSpc="1">
                <a:prstTxWarp prst="textNoShape">
                  <a:avLst/>
                </a:prstTxWarp>
              </a:bodyPr>
              <a:lstStyle/>
              <a:p>
                <a:endParaRPr lang="ja-JP" altLang="en-US"/>
              </a:p>
            </p:txBody>
          </p:sp>
          <p:sp>
            <p:nvSpPr>
              <p:cNvPr id="1037" name="Rectangle 13"/>
              <p:cNvSpPr>
                <a:spLocks noChangeArrowheads="1"/>
              </p:cNvSpPr>
              <p:nvPr/>
            </p:nvSpPr>
            <p:spPr bwMode="auto">
              <a:xfrm>
                <a:off x="4796" y="12416"/>
                <a:ext cx="465" cy="142"/>
              </a:xfrm>
              <a:prstGeom prst="rect">
                <a:avLst/>
              </a:prstGeom>
              <a:solidFill>
                <a:srgbClr val="0070C0"/>
              </a:solidFill>
              <a:ln w="9525">
                <a:solidFill>
                  <a:srgbClr val="000000"/>
                </a:solidFill>
                <a:miter lim="800000"/>
                <a:headEnd/>
                <a:tailEnd/>
              </a:ln>
            </p:spPr>
            <p:txBody>
              <a:bodyPr vert="horz" wrap="square" lIns="74295" tIns="8890" rIns="74295" bIns="8890" numCol="1" anchor="t" anchorCtr="0" compatLnSpc="1">
                <a:prstTxWarp prst="textNoShape">
                  <a:avLst/>
                </a:prstTxWarp>
              </a:bodyPr>
              <a:lstStyle/>
              <a:p>
                <a:endParaRPr lang="ja-JP" altLang="en-US"/>
              </a:p>
            </p:txBody>
          </p:sp>
        </p:grpSp>
        <p:sp>
          <p:nvSpPr>
            <p:cNvPr id="34" name="テキスト ボックス 33"/>
            <p:cNvSpPr txBox="1"/>
            <p:nvPr/>
          </p:nvSpPr>
          <p:spPr>
            <a:xfrm>
              <a:off x="5940152" y="4100032"/>
              <a:ext cx="415498" cy="369332"/>
            </a:xfrm>
            <a:prstGeom prst="rect">
              <a:avLst/>
            </a:prstGeom>
            <a:noFill/>
          </p:spPr>
          <p:txBody>
            <a:bodyPr wrap="none" rtlCol="0">
              <a:spAutoFit/>
            </a:bodyPr>
            <a:lstStyle/>
            <a:p>
              <a:r>
                <a:rPr lang="ja-JP" altLang="en-US" dirty="0" smtClean="0"/>
                <a:t>熱</a:t>
              </a:r>
              <a:endParaRPr kumimoji="1" lang="ja-JP" altLang="en-US" dirty="0"/>
            </a:p>
          </p:txBody>
        </p:sp>
        <p:sp>
          <p:nvSpPr>
            <p:cNvPr id="35" name="テキスト ボックス 34"/>
            <p:cNvSpPr txBox="1"/>
            <p:nvPr/>
          </p:nvSpPr>
          <p:spPr>
            <a:xfrm>
              <a:off x="8548990" y="3173867"/>
              <a:ext cx="415498" cy="369332"/>
            </a:xfrm>
            <a:prstGeom prst="rect">
              <a:avLst/>
            </a:prstGeom>
            <a:noFill/>
          </p:spPr>
          <p:txBody>
            <a:bodyPr wrap="none" rtlCol="0">
              <a:spAutoFit/>
            </a:bodyPr>
            <a:lstStyle/>
            <a:p>
              <a:r>
                <a:rPr lang="ja-JP" altLang="en-US" dirty="0" smtClean="0"/>
                <a:t>冷</a:t>
              </a:r>
              <a:endParaRPr kumimoji="1" lang="ja-JP" altLang="en-US" dirty="0"/>
            </a:p>
          </p:txBody>
        </p:sp>
        <p:sp>
          <p:nvSpPr>
            <p:cNvPr id="37" name="テキスト ボックス 36"/>
            <p:cNvSpPr txBox="1"/>
            <p:nvPr/>
          </p:nvSpPr>
          <p:spPr>
            <a:xfrm>
              <a:off x="6374635" y="2782669"/>
              <a:ext cx="415498" cy="646331"/>
            </a:xfrm>
            <a:prstGeom prst="rect">
              <a:avLst/>
            </a:prstGeom>
            <a:noFill/>
          </p:spPr>
          <p:txBody>
            <a:bodyPr wrap="none" rtlCol="0">
              <a:spAutoFit/>
            </a:bodyPr>
            <a:lstStyle/>
            <a:p>
              <a:r>
                <a:rPr lang="ja-JP" altLang="en-US" dirty="0" smtClean="0"/>
                <a:t>音</a:t>
              </a:r>
              <a:endParaRPr lang="en-US" altLang="ja-JP" dirty="0" smtClean="0"/>
            </a:p>
            <a:p>
              <a:r>
                <a:rPr lang="ja-JP" altLang="en-US" dirty="0" smtClean="0"/>
                <a:t>波</a:t>
              </a:r>
              <a:endParaRPr kumimoji="1" lang="ja-JP" altLang="en-US" dirty="0"/>
            </a:p>
          </p:txBody>
        </p:sp>
        <p:sp>
          <p:nvSpPr>
            <p:cNvPr id="39" name="フリーフォーム 38"/>
            <p:cNvSpPr/>
            <p:nvPr/>
          </p:nvSpPr>
          <p:spPr>
            <a:xfrm>
              <a:off x="6581935" y="3386809"/>
              <a:ext cx="63488" cy="708112"/>
            </a:xfrm>
            <a:custGeom>
              <a:avLst/>
              <a:gdLst>
                <a:gd name="connsiteX0" fmla="*/ 0 w 0"/>
                <a:gd name="connsiteY0" fmla="*/ 1302026 h 1302026"/>
                <a:gd name="connsiteX1" fmla="*/ 0 w 0"/>
                <a:gd name="connsiteY1" fmla="*/ 0 h 1302026"/>
              </a:gdLst>
              <a:ahLst/>
              <a:cxnLst>
                <a:cxn ang="0">
                  <a:pos x="connsiteX0" y="connsiteY0"/>
                </a:cxn>
                <a:cxn ang="0">
                  <a:pos x="connsiteX1" y="connsiteY1"/>
                </a:cxn>
              </a:cxnLst>
              <a:rect l="l" t="t" r="r" b="b"/>
              <a:pathLst>
                <a:path h="1302026">
                  <a:moveTo>
                    <a:pt x="0" y="1302026"/>
                  </a:moveTo>
                  <a:lnTo>
                    <a:pt x="0" y="0"/>
                  </a:lnTo>
                </a:path>
              </a:pathLst>
            </a:cu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5" end="5"/>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8">
                                            <p:txEl>
                                              <p:pRg st="6" end="6"/>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8">
                                            <p:txEl>
                                              <p:pRg st="8" end="8"/>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8">
                                            <p:txEl>
                                              <p:pRg st="9" end="9"/>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8">
                                            <p:txEl>
                                              <p:pRg st="10" end="10"/>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8">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1"/>
          <p:cNvSpPr txBox="1">
            <a:spLocks/>
          </p:cNvSpPr>
          <p:nvPr/>
        </p:nvSpPr>
        <p:spPr>
          <a:xfrm>
            <a:off x="467544" y="0"/>
            <a:ext cx="8229600" cy="1052736"/>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1" lang="ja-JP" altLang="en-US" sz="4400" b="0" i="0" u="none" strike="noStrike" kern="1200" cap="none" spc="0" normalizeH="0" baseline="0" noProof="0" dirty="0" smtClean="0">
                <a:ln>
                  <a:noFill/>
                </a:ln>
                <a:solidFill>
                  <a:schemeClr val="tx1"/>
                </a:solidFill>
                <a:effectLst/>
                <a:uLnTx/>
                <a:uFillTx/>
                <a:latin typeface="+mj-lt"/>
                <a:ea typeface="+mj-ea"/>
                <a:cs typeface="+mj-cs"/>
              </a:rPr>
              <a:t>背景</a:t>
            </a:r>
            <a:r>
              <a:rPr kumimoji="1" lang="ja-JP" altLang="en-US" sz="3200" b="0" i="0" u="none" strike="noStrike" kern="1200" cap="none" spc="0" normalizeH="0" baseline="0" noProof="0" dirty="0" smtClean="0">
                <a:ln>
                  <a:noFill/>
                </a:ln>
                <a:solidFill>
                  <a:schemeClr val="tx1"/>
                </a:solidFill>
                <a:effectLst/>
                <a:uLnTx/>
                <a:uFillTx/>
                <a:latin typeface="+mj-lt"/>
                <a:ea typeface="+mj-ea"/>
                <a:cs typeface="+mj-cs"/>
              </a:rPr>
              <a:t>（つづき）</a:t>
            </a:r>
            <a:endParaRPr kumimoji="1" lang="ja-JP" altLang="en-US" sz="3600" b="0" i="0" u="none" strike="noStrike" kern="1200" cap="none" spc="0" normalizeH="0" baseline="0" noProof="0" dirty="0">
              <a:ln>
                <a:noFill/>
              </a:ln>
              <a:solidFill>
                <a:schemeClr val="tx1"/>
              </a:solidFill>
              <a:effectLst/>
              <a:uLnTx/>
              <a:uFillTx/>
              <a:latin typeface="+mj-lt"/>
              <a:ea typeface="+mj-ea"/>
              <a:cs typeface="+mj-cs"/>
            </a:endParaRPr>
          </a:p>
        </p:txBody>
      </p:sp>
      <p:sp>
        <p:nvSpPr>
          <p:cNvPr id="8" name="コンテンツ プレースホルダ 2"/>
          <p:cNvSpPr>
            <a:spLocks noGrp="1"/>
          </p:cNvSpPr>
          <p:nvPr>
            <p:ph idx="1"/>
          </p:nvPr>
        </p:nvSpPr>
        <p:spPr>
          <a:xfrm>
            <a:off x="323528" y="1268760"/>
            <a:ext cx="8496944" cy="5400600"/>
          </a:xfrm>
        </p:spPr>
        <p:txBody>
          <a:bodyPr>
            <a:normAutofit/>
          </a:bodyPr>
          <a:lstStyle/>
          <a:p>
            <a:pPr marL="0" lvl="0" indent="0"/>
            <a:r>
              <a:rPr lang="ja-JP" altLang="en-US" dirty="0" smtClean="0">
                <a:solidFill>
                  <a:prstClr val="black"/>
                </a:solidFill>
              </a:rPr>
              <a:t>　</a:t>
            </a:r>
            <a:r>
              <a:rPr lang="ja-JP" altLang="ja-JP" dirty="0" smtClean="0">
                <a:solidFill>
                  <a:prstClr val="black"/>
                </a:solidFill>
              </a:rPr>
              <a:t>熱音響システム</a:t>
            </a:r>
            <a:r>
              <a:rPr lang="ja-JP" altLang="en-US" dirty="0" smtClean="0">
                <a:solidFill>
                  <a:prstClr val="black"/>
                </a:solidFill>
              </a:rPr>
              <a:t>が</a:t>
            </a:r>
            <a:r>
              <a:rPr lang="ja-JP" altLang="ja-JP" dirty="0" smtClean="0">
                <a:solidFill>
                  <a:prstClr val="black"/>
                </a:solidFill>
              </a:rPr>
              <a:t>発振</a:t>
            </a:r>
            <a:r>
              <a:rPr lang="ja-JP" altLang="en-US" dirty="0" smtClean="0">
                <a:solidFill>
                  <a:prstClr val="black"/>
                </a:solidFill>
              </a:rPr>
              <a:t>開始する</a:t>
            </a:r>
            <a:r>
              <a:rPr lang="ja-JP" altLang="ja-JP" dirty="0" smtClean="0">
                <a:solidFill>
                  <a:prstClr val="black"/>
                </a:solidFill>
              </a:rPr>
              <a:t>条件</a:t>
            </a:r>
            <a:endParaRPr lang="en-US" altLang="ja-JP" dirty="0" smtClean="0">
              <a:solidFill>
                <a:prstClr val="black"/>
              </a:solidFill>
            </a:endParaRPr>
          </a:p>
          <a:p>
            <a:pPr marL="0" lvl="0" indent="0">
              <a:buNone/>
            </a:pPr>
            <a:r>
              <a:rPr lang="ja-JP" altLang="en-US" dirty="0" smtClean="0">
                <a:solidFill>
                  <a:prstClr val="black"/>
                </a:solidFill>
              </a:rPr>
              <a:t>　　スタックや熱交換器形状が複雑な場合</a:t>
            </a:r>
            <a:endParaRPr lang="en-US" altLang="ja-JP" dirty="0" smtClean="0">
              <a:solidFill>
                <a:prstClr val="black"/>
              </a:solidFill>
            </a:endParaRPr>
          </a:p>
          <a:p>
            <a:pPr marL="0" lvl="0" indent="0">
              <a:buNone/>
            </a:pPr>
            <a:r>
              <a:rPr lang="ja-JP" altLang="en-US" dirty="0" smtClean="0">
                <a:solidFill>
                  <a:prstClr val="black"/>
                </a:solidFill>
              </a:rPr>
              <a:t>　　　　　　　　　⇒　</a:t>
            </a:r>
            <a:r>
              <a:rPr lang="ja-JP" altLang="ja-JP" dirty="0" smtClean="0">
                <a:solidFill>
                  <a:prstClr val="black"/>
                </a:solidFill>
              </a:rPr>
              <a:t>実験的</a:t>
            </a:r>
            <a:r>
              <a:rPr lang="ja-JP" altLang="en-US" dirty="0" smtClean="0">
                <a:solidFill>
                  <a:prstClr val="black"/>
                </a:solidFill>
              </a:rPr>
              <a:t>な</a:t>
            </a:r>
            <a:r>
              <a:rPr lang="ja-JP" altLang="ja-JP" dirty="0" smtClean="0">
                <a:solidFill>
                  <a:prstClr val="black"/>
                </a:solidFill>
              </a:rPr>
              <a:t>推定</a:t>
            </a:r>
            <a:endParaRPr lang="en-US" altLang="ja-JP" dirty="0" smtClean="0"/>
          </a:p>
          <a:p>
            <a:pPr lvl="1">
              <a:lnSpc>
                <a:spcPct val="110000"/>
              </a:lnSpc>
              <a:buNone/>
            </a:pPr>
            <a:endParaRPr lang="en-US" altLang="ja-JP" sz="1800" dirty="0" smtClean="0"/>
          </a:p>
          <a:p>
            <a:pPr lvl="0"/>
            <a:r>
              <a:rPr lang="ja-JP" altLang="en-US" dirty="0" smtClean="0"/>
              <a:t>開ループ系の周波数応答に基づく方法　　</a:t>
            </a:r>
            <a:r>
              <a:rPr lang="en-US" altLang="ja-JP" dirty="0" smtClean="0"/>
              <a:t> </a:t>
            </a:r>
            <a:r>
              <a:rPr lang="en-US" altLang="ja-JP" sz="2400" dirty="0" smtClean="0"/>
              <a:t>[</a:t>
            </a:r>
            <a:r>
              <a:rPr lang="en-US" altLang="ja-JP" sz="2400" dirty="0" err="1" smtClean="0"/>
              <a:t>Hatori</a:t>
            </a:r>
            <a:r>
              <a:rPr lang="en-US" altLang="ja-JP" sz="2400" dirty="0" smtClean="0"/>
              <a:t> et al.2012] [</a:t>
            </a:r>
            <a:r>
              <a:rPr lang="en-US" altLang="ja-JP" sz="2400" dirty="0" err="1" smtClean="0"/>
              <a:t>Guedra</a:t>
            </a:r>
            <a:r>
              <a:rPr lang="en-US" altLang="ja-JP" sz="2400" dirty="0" smtClean="0"/>
              <a:t> et al.2011]</a:t>
            </a:r>
            <a:endParaRPr lang="en-US" altLang="ja-JP" dirty="0" smtClean="0"/>
          </a:p>
          <a:p>
            <a:pPr lvl="1"/>
            <a:r>
              <a:rPr lang="ja-JP" altLang="en-US" dirty="0" smtClean="0"/>
              <a:t>臨界状態に対応する</a:t>
            </a:r>
            <a:r>
              <a:rPr lang="ja-JP" altLang="ja-JP" dirty="0" smtClean="0"/>
              <a:t>等式条件</a:t>
            </a:r>
            <a:endParaRPr lang="en-US" altLang="ja-JP" dirty="0" smtClean="0"/>
          </a:p>
          <a:p>
            <a:pPr lvl="1"/>
            <a:r>
              <a:rPr lang="ja-JP" altLang="ja-JP" dirty="0" smtClean="0"/>
              <a:t>発振のし易さ／し難さの把握が困難</a:t>
            </a:r>
            <a:endParaRPr lang="en-US" altLang="ja-JP" dirty="0" smtClean="0"/>
          </a:p>
          <a:p>
            <a:pPr lvl="1">
              <a:buNone/>
            </a:pPr>
            <a:endParaRPr lang="en-US" altLang="ja-JP" dirty="0" smtClean="0"/>
          </a:p>
          <a:p>
            <a:pPr lvl="1">
              <a:buNone/>
            </a:pPr>
            <a:r>
              <a:rPr lang="ja-JP" altLang="en-US" dirty="0" smtClean="0"/>
              <a:t>           　閉ループ系の安定余裕</a:t>
            </a:r>
            <a:endParaRPr lang="en-US" altLang="ja-JP" dirty="0" smtClean="0"/>
          </a:p>
          <a:p>
            <a:pPr lvl="1"/>
            <a:endParaRPr lang="en-US" altLang="ja-JP" dirty="0" smtClean="0"/>
          </a:p>
        </p:txBody>
      </p:sp>
      <p:grpSp>
        <p:nvGrpSpPr>
          <p:cNvPr id="25" name="Group 2"/>
          <p:cNvGrpSpPr>
            <a:grpSpLocks noChangeAspect="1"/>
          </p:cNvGrpSpPr>
          <p:nvPr/>
        </p:nvGrpSpPr>
        <p:grpSpPr bwMode="auto">
          <a:xfrm>
            <a:off x="7092280" y="4005064"/>
            <a:ext cx="1530847" cy="2376264"/>
            <a:chOff x="3357" y="11425"/>
            <a:chExt cx="1904" cy="2956"/>
          </a:xfrm>
        </p:grpSpPr>
        <p:sp>
          <p:nvSpPr>
            <p:cNvPr id="30" name="AutoShape 5"/>
            <p:cNvSpPr>
              <a:spLocks noChangeArrowheads="1"/>
            </p:cNvSpPr>
            <p:nvPr/>
          </p:nvSpPr>
          <p:spPr bwMode="auto">
            <a:xfrm>
              <a:off x="3462" y="11425"/>
              <a:ext cx="1710" cy="2956"/>
            </a:xfrm>
            <a:prstGeom prst="roundRect">
              <a:avLst>
                <a:gd name="adj" fmla="val 26315"/>
              </a:avLst>
            </a:prstGeom>
            <a:noFill/>
            <a:ln w="9525">
              <a:solidFill>
                <a:srgbClr val="000000"/>
              </a:solidFill>
              <a:round/>
              <a:headEnd/>
              <a:tailEnd/>
            </a:ln>
          </p:spPr>
          <p:txBody>
            <a:bodyPr vert="horz" wrap="square" lIns="74295" tIns="8890" rIns="74295" bIns="8890" numCol="1" anchor="t" anchorCtr="0" compatLnSpc="1">
              <a:prstTxWarp prst="textNoShape">
                <a:avLst/>
              </a:prstTxWarp>
            </a:bodyPr>
            <a:lstStyle/>
            <a:p>
              <a:endParaRPr lang="ja-JP" altLang="en-US"/>
            </a:p>
          </p:txBody>
        </p:sp>
        <p:sp>
          <p:nvSpPr>
            <p:cNvPr id="31" name="AutoShape 6"/>
            <p:cNvSpPr>
              <a:spLocks noChangeArrowheads="1"/>
            </p:cNvSpPr>
            <p:nvPr/>
          </p:nvSpPr>
          <p:spPr bwMode="auto">
            <a:xfrm rot="10800000">
              <a:off x="3717" y="11695"/>
              <a:ext cx="1185" cy="2400"/>
            </a:xfrm>
            <a:prstGeom prst="roundRect">
              <a:avLst>
                <a:gd name="adj" fmla="val 16667"/>
              </a:avLst>
            </a:prstGeom>
            <a:noFill/>
            <a:ln w="9525">
              <a:solidFill>
                <a:srgbClr val="000000"/>
              </a:solidFill>
              <a:round/>
              <a:headEnd/>
              <a:tailEnd/>
            </a:ln>
          </p:spPr>
          <p:txBody>
            <a:bodyPr vert="horz" wrap="square" lIns="74295" tIns="8890" rIns="74295" bIns="8890" numCol="1" anchor="t" anchorCtr="0" compatLnSpc="1">
              <a:prstTxWarp prst="textNoShape">
                <a:avLst/>
              </a:prstTxWarp>
            </a:bodyPr>
            <a:lstStyle/>
            <a:p>
              <a:endParaRPr lang="ja-JP" altLang="en-US"/>
            </a:p>
          </p:txBody>
        </p:sp>
        <p:sp>
          <p:nvSpPr>
            <p:cNvPr id="32" name="Rectangle 7" descr="縦線"/>
            <p:cNvSpPr>
              <a:spLocks noChangeArrowheads="1"/>
            </p:cNvSpPr>
            <p:nvPr/>
          </p:nvSpPr>
          <p:spPr bwMode="auto">
            <a:xfrm>
              <a:off x="3462" y="13331"/>
              <a:ext cx="255" cy="389"/>
            </a:xfrm>
            <a:prstGeom prst="rect">
              <a:avLst/>
            </a:prstGeom>
            <a:pattFill prst="ltVert">
              <a:fgClr>
                <a:srgbClr val="000000"/>
              </a:fgClr>
              <a:bgClr>
                <a:srgbClr val="FFFFFF"/>
              </a:bgClr>
            </a:pattFill>
            <a:ln w="9525">
              <a:solidFill>
                <a:srgbClr val="000000"/>
              </a:solidFill>
              <a:miter lim="800000"/>
              <a:headEnd/>
              <a:tailEnd/>
            </a:ln>
          </p:spPr>
          <p:txBody>
            <a:bodyPr vert="horz" wrap="square" lIns="74295" tIns="8890" rIns="74295" bIns="8890" numCol="1" anchor="t" anchorCtr="0" compatLnSpc="1">
              <a:prstTxWarp prst="textNoShape">
                <a:avLst/>
              </a:prstTxWarp>
            </a:bodyPr>
            <a:lstStyle/>
            <a:p>
              <a:endParaRPr lang="ja-JP" altLang="en-US"/>
            </a:p>
          </p:txBody>
        </p:sp>
        <p:sp>
          <p:nvSpPr>
            <p:cNvPr id="33" name="Rectangle 8" descr="縦線"/>
            <p:cNvSpPr>
              <a:spLocks noChangeArrowheads="1"/>
            </p:cNvSpPr>
            <p:nvPr/>
          </p:nvSpPr>
          <p:spPr bwMode="auto">
            <a:xfrm>
              <a:off x="4902" y="12027"/>
              <a:ext cx="254" cy="389"/>
            </a:xfrm>
            <a:prstGeom prst="rect">
              <a:avLst/>
            </a:prstGeom>
            <a:pattFill prst="ltVert">
              <a:fgClr>
                <a:srgbClr val="000000"/>
              </a:fgClr>
              <a:bgClr>
                <a:srgbClr val="FFFFFF"/>
              </a:bgClr>
            </a:pattFill>
            <a:ln w="9525">
              <a:solidFill>
                <a:srgbClr val="000000"/>
              </a:solidFill>
              <a:miter lim="800000"/>
              <a:headEnd/>
              <a:tailEnd/>
            </a:ln>
          </p:spPr>
          <p:txBody>
            <a:bodyPr vert="horz" wrap="square" lIns="74295" tIns="8890" rIns="74295" bIns="8890" numCol="1" anchor="t" anchorCtr="0" compatLnSpc="1">
              <a:prstTxWarp prst="textNoShape">
                <a:avLst/>
              </a:prstTxWarp>
            </a:bodyPr>
            <a:lstStyle/>
            <a:p>
              <a:endParaRPr lang="ja-JP" altLang="en-US"/>
            </a:p>
          </p:txBody>
        </p:sp>
        <p:cxnSp>
          <p:nvCxnSpPr>
            <p:cNvPr id="34" name="AutoShape 9"/>
            <p:cNvCxnSpPr>
              <a:cxnSpLocks noChangeShapeType="1"/>
              <a:stCxn id="36" idx="3"/>
              <a:endCxn id="37" idx="1"/>
            </p:cNvCxnSpPr>
            <p:nvPr/>
          </p:nvCxnSpPr>
          <p:spPr bwMode="auto">
            <a:xfrm flipV="1">
              <a:off x="3821" y="11955"/>
              <a:ext cx="975" cy="1836"/>
            </a:xfrm>
            <a:prstGeom prst="bentConnector3">
              <a:avLst>
                <a:gd name="adj1" fmla="val 49949"/>
              </a:avLst>
            </a:prstGeom>
            <a:noFill/>
            <a:ln w="25400">
              <a:solidFill>
                <a:srgbClr val="00B050"/>
              </a:solidFill>
              <a:miter lim="800000"/>
              <a:headEnd/>
              <a:tailEnd/>
            </a:ln>
          </p:spPr>
        </p:cxnSp>
        <p:sp>
          <p:nvSpPr>
            <p:cNvPr id="35" name="Rectangle 10"/>
            <p:cNvSpPr>
              <a:spLocks noChangeArrowheads="1"/>
            </p:cNvSpPr>
            <p:nvPr/>
          </p:nvSpPr>
          <p:spPr bwMode="auto">
            <a:xfrm>
              <a:off x="3357" y="13189"/>
              <a:ext cx="464" cy="142"/>
            </a:xfrm>
            <a:prstGeom prst="rect">
              <a:avLst/>
            </a:prstGeom>
            <a:solidFill>
              <a:srgbClr val="FF0000"/>
            </a:solidFill>
            <a:ln w="9525">
              <a:solidFill>
                <a:srgbClr val="000000"/>
              </a:solidFill>
              <a:miter lim="800000"/>
              <a:headEnd/>
              <a:tailEnd/>
            </a:ln>
          </p:spPr>
          <p:txBody>
            <a:bodyPr vert="horz" wrap="square" lIns="74295" tIns="8890" rIns="74295" bIns="8890" numCol="1" anchor="t" anchorCtr="0" compatLnSpc="1">
              <a:prstTxWarp prst="textNoShape">
                <a:avLst/>
              </a:prstTxWarp>
            </a:bodyPr>
            <a:lstStyle/>
            <a:p>
              <a:endParaRPr lang="ja-JP" altLang="en-US"/>
            </a:p>
          </p:txBody>
        </p:sp>
        <p:sp>
          <p:nvSpPr>
            <p:cNvPr id="36" name="Rectangle 11"/>
            <p:cNvSpPr>
              <a:spLocks noChangeArrowheads="1"/>
            </p:cNvSpPr>
            <p:nvPr/>
          </p:nvSpPr>
          <p:spPr bwMode="auto">
            <a:xfrm>
              <a:off x="3357" y="13720"/>
              <a:ext cx="464" cy="142"/>
            </a:xfrm>
            <a:prstGeom prst="rect">
              <a:avLst/>
            </a:prstGeom>
            <a:solidFill>
              <a:srgbClr val="00B050"/>
            </a:solidFill>
            <a:ln w="9525">
              <a:solidFill>
                <a:srgbClr val="000000"/>
              </a:solidFill>
              <a:miter lim="800000"/>
              <a:headEnd/>
              <a:tailEnd/>
            </a:ln>
          </p:spPr>
          <p:txBody>
            <a:bodyPr vert="horz" wrap="square" lIns="74295" tIns="8890" rIns="74295" bIns="8890" numCol="1" anchor="t" anchorCtr="0" compatLnSpc="1">
              <a:prstTxWarp prst="textNoShape">
                <a:avLst/>
              </a:prstTxWarp>
            </a:bodyPr>
            <a:lstStyle/>
            <a:p>
              <a:endParaRPr lang="ja-JP" altLang="en-US"/>
            </a:p>
          </p:txBody>
        </p:sp>
        <p:sp>
          <p:nvSpPr>
            <p:cNvPr id="37" name="Rectangle 12"/>
            <p:cNvSpPr>
              <a:spLocks noChangeArrowheads="1"/>
            </p:cNvSpPr>
            <p:nvPr/>
          </p:nvSpPr>
          <p:spPr bwMode="auto">
            <a:xfrm>
              <a:off x="4796" y="11883"/>
              <a:ext cx="465" cy="144"/>
            </a:xfrm>
            <a:prstGeom prst="rect">
              <a:avLst/>
            </a:prstGeom>
            <a:solidFill>
              <a:srgbClr val="00B050"/>
            </a:solidFill>
            <a:ln w="9525">
              <a:solidFill>
                <a:srgbClr val="000000"/>
              </a:solidFill>
              <a:miter lim="800000"/>
              <a:headEnd/>
              <a:tailEnd/>
            </a:ln>
          </p:spPr>
          <p:txBody>
            <a:bodyPr vert="horz" wrap="square" lIns="74295" tIns="8890" rIns="74295" bIns="8890" numCol="1" anchor="t" anchorCtr="0" compatLnSpc="1">
              <a:prstTxWarp prst="textNoShape">
                <a:avLst/>
              </a:prstTxWarp>
            </a:bodyPr>
            <a:lstStyle/>
            <a:p>
              <a:endParaRPr lang="ja-JP" altLang="en-US"/>
            </a:p>
          </p:txBody>
        </p:sp>
        <p:sp>
          <p:nvSpPr>
            <p:cNvPr id="38" name="Rectangle 13"/>
            <p:cNvSpPr>
              <a:spLocks noChangeArrowheads="1"/>
            </p:cNvSpPr>
            <p:nvPr/>
          </p:nvSpPr>
          <p:spPr bwMode="auto">
            <a:xfrm>
              <a:off x="4796" y="12416"/>
              <a:ext cx="465" cy="142"/>
            </a:xfrm>
            <a:prstGeom prst="rect">
              <a:avLst/>
            </a:prstGeom>
            <a:solidFill>
              <a:srgbClr val="0070C0"/>
            </a:solidFill>
            <a:ln w="9525">
              <a:solidFill>
                <a:srgbClr val="000000"/>
              </a:solidFill>
              <a:miter lim="800000"/>
              <a:headEnd/>
              <a:tailEnd/>
            </a:ln>
          </p:spPr>
          <p:txBody>
            <a:bodyPr vert="horz" wrap="square" lIns="74295" tIns="8890" rIns="74295" bIns="8890" numCol="1" anchor="t" anchorCtr="0" compatLnSpc="1">
              <a:prstTxWarp prst="textNoShape">
                <a:avLst/>
              </a:prstTxWarp>
            </a:bodyPr>
            <a:lstStyle/>
            <a:p>
              <a:endParaRPr lang="ja-JP" altLang="en-US"/>
            </a:p>
          </p:txBody>
        </p:sp>
      </p:grpSp>
      <p:cxnSp>
        <p:nvCxnSpPr>
          <p:cNvPr id="15" name="直線矢印コネクタ 14"/>
          <p:cNvCxnSpPr/>
          <p:nvPr/>
        </p:nvCxnSpPr>
        <p:spPr>
          <a:xfrm>
            <a:off x="3707904" y="5373216"/>
            <a:ext cx="0" cy="432048"/>
          </a:xfrm>
          <a:prstGeom prst="straightConnector1">
            <a:avLst/>
          </a:prstGeom>
          <a:ln w="2540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a:xfrm>
            <a:off x="107504" y="980728"/>
            <a:ext cx="8892480" cy="2520280"/>
          </a:xfrm>
        </p:spPr>
        <p:txBody>
          <a:bodyPr>
            <a:normAutofit/>
          </a:bodyPr>
          <a:lstStyle/>
          <a:p>
            <a:pPr lvl="0">
              <a:defRPr/>
            </a:pPr>
            <a:r>
              <a:rPr lang="ja-JP" altLang="ja-JP" dirty="0" smtClean="0"/>
              <a:t>ナイキストの安定判別</a:t>
            </a:r>
            <a:r>
              <a:rPr lang="ja-JP" altLang="en-US" dirty="0" smtClean="0"/>
              <a:t>に基づく手法を提案</a:t>
            </a:r>
            <a:r>
              <a:rPr lang="en-US" altLang="ja-JP" dirty="0" smtClean="0"/>
              <a:t>[</a:t>
            </a:r>
            <a:r>
              <a:rPr lang="ja-JP" altLang="en-US" dirty="0" smtClean="0"/>
              <a:t>前報</a:t>
            </a:r>
            <a:r>
              <a:rPr lang="en-US" altLang="ja-JP" dirty="0" smtClean="0"/>
              <a:t>]</a:t>
            </a:r>
            <a:endParaRPr lang="ja-JP" altLang="ja-JP" dirty="0" smtClean="0"/>
          </a:p>
          <a:p>
            <a:pPr lvl="1">
              <a:defRPr/>
            </a:pPr>
            <a:r>
              <a:rPr lang="ja-JP" altLang="en-US" sz="3200" dirty="0" smtClean="0">
                <a:uFill>
                  <a:solidFill>
                    <a:srgbClr val="FF0000"/>
                  </a:solidFill>
                </a:uFill>
              </a:rPr>
              <a:t>発振のし易さ／し難さ</a:t>
            </a:r>
            <a:endParaRPr lang="en-US" altLang="ja-JP" sz="3200" dirty="0" smtClean="0">
              <a:uFill>
                <a:solidFill>
                  <a:srgbClr val="FF0000"/>
                </a:solidFill>
              </a:uFill>
            </a:endParaRPr>
          </a:p>
          <a:p>
            <a:pPr lvl="1">
              <a:buNone/>
              <a:defRPr/>
            </a:pPr>
            <a:r>
              <a:rPr lang="ja-JP" altLang="en-US" sz="3200" dirty="0" smtClean="0">
                <a:uFill>
                  <a:solidFill>
                    <a:srgbClr val="FF0000"/>
                  </a:solidFill>
                </a:uFill>
              </a:rPr>
              <a:t>　　　　　　 </a:t>
            </a:r>
            <a:r>
              <a:rPr lang="en-US" altLang="ja-JP" sz="3200" dirty="0" smtClean="0">
                <a:uFill>
                  <a:solidFill>
                    <a:srgbClr val="FF0000"/>
                  </a:solidFill>
                </a:uFill>
              </a:rPr>
              <a:t>… </a:t>
            </a:r>
            <a:r>
              <a:rPr lang="ja-JP" altLang="en-US" sz="3200" u="heavy" dirty="0" smtClean="0">
                <a:uFill>
                  <a:solidFill>
                    <a:srgbClr val="FF0000"/>
                  </a:solidFill>
                </a:uFill>
              </a:rPr>
              <a:t>ナイキスト軌跡</a:t>
            </a:r>
            <a:r>
              <a:rPr lang="en-US" altLang="ja-JP" sz="3200" u="heavy" dirty="0" smtClean="0">
                <a:uFill>
                  <a:solidFill>
                    <a:srgbClr val="FF0000"/>
                  </a:solidFill>
                </a:uFill>
              </a:rPr>
              <a:t>-</a:t>
            </a:r>
            <a:r>
              <a:rPr lang="ja-JP" altLang="en-US" sz="3200" u="heavy" dirty="0" smtClean="0">
                <a:uFill>
                  <a:solidFill>
                    <a:srgbClr val="FF0000"/>
                  </a:solidFill>
                </a:uFill>
              </a:rPr>
              <a:t>原点間の最短距離</a:t>
            </a:r>
            <a:endParaRPr lang="en-US" altLang="ja-JP" sz="3200" u="heavy" dirty="0" smtClean="0">
              <a:uFill>
                <a:solidFill>
                  <a:srgbClr val="FF0000"/>
                </a:solidFill>
              </a:uFill>
            </a:endParaRPr>
          </a:p>
          <a:p>
            <a:pPr lvl="1">
              <a:defRPr/>
            </a:pPr>
            <a:r>
              <a:rPr lang="ja-JP" altLang="en-US" sz="3200" dirty="0" smtClean="0"/>
              <a:t>発振可否の推定が実験にほぼ一致</a:t>
            </a:r>
            <a:endParaRPr lang="en-US" altLang="ja-JP" sz="3200" dirty="0" smtClean="0"/>
          </a:p>
        </p:txBody>
      </p:sp>
      <p:sp>
        <p:nvSpPr>
          <p:cNvPr id="5" name="タイトル 4"/>
          <p:cNvSpPr>
            <a:spLocks noGrp="1"/>
          </p:cNvSpPr>
          <p:nvPr>
            <p:ph type="title"/>
          </p:nvPr>
        </p:nvSpPr>
        <p:spPr>
          <a:xfrm>
            <a:off x="467544" y="0"/>
            <a:ext cx="8229600" cy="980728"/>
          </a:xfrm>
        </p:spPr>
        <p:txBody>
          <a:bodyPr>
            <a:normAutofit/>
          </a:bodyPr>
          <a:lstStyle/>
          <a:p>
            <a:pPr lvl="0"/>
            <a:r>
              <a:rPr lang="ja-JP" altLang="en-US" dirty="0" smtClean="0"/>
              <a:t>背景</a:t>
            </a:r>
            <a:r>
              <a:rPr lang="ja-JP" altLang="en-US" sz="3200" dirty="0" smtClean="0"/>
              <a:t>（つづき）</a:t>
            </a:r>
            <a:endParaRPr kumimoji="1" lang="ja-JP" altLang="en-US" dirty="0"/>
          </a:p>
        </p:txBody>
      </p:sp>
      <p:sp>
        <p:nvSpPr>
          <p:cNvPr id="6" name="コンテンツ プレースホルダ 2"/>
          <p:cNvSpPr txBox="1">
            <a:spLocks/>
          </p:cNvSpPr>
          <p:nvPr/>
        </p:nvSpPr>
        <p:spPr>
          <a:xfrm>
            <a:off x="179512" y="3645024"/>
            <a:ext cx="8964488" cy="2736304"/>
          </a:xfrm>
          <a:prstGeom prst="rect">
            <a:avLst/>
          </a:prstGeom>
        </p:spPr>
        <p:txBody>
          <a:bodyPr vert="horz" lIns="91440" tIns="45720" rIns="91440" bIns="45720" rtlCol="0">
            <a:normAutofit/>
          </a:bodyPr>
          <a:lstStyle/>
          <a:p>
            <a:pPr marL="342900" indent="-342900">
              <a:spcBef>
                <a:spcPct val="20000"/>
              </a:spcBef>
              <a:buFont typeface="Arial" pitchFamily="34" charset="0"/>
              <a:buChar char="•"/>
              <a:defRPr/>
            </a:pPr>
            <a:r>
              <a:rPr lang="en-US" altLang="ja-JP" sz="3200" dirty="0" smtClean="0"/>
              <a:t>【</a:t>
            </a:r>
            <a:r>
              <a:rPr lang="ja-JP" altLang="en-US" sz="3200" dirty="0" smtClean="0"/>
              <a:t>目的</a:t>
            </a:r>
            <a:r>
              <a:rPr lang="en-US" altLang="ja-JP" sz="3200" dirty="0" smtClean="0"/>
              <a:t>】</a:t>
            </a:r>
            <a:r>
              <a:rPr lang="ja-JP" altLang="en-US" sz="3200" dirty="0" smtClean="0">
                <a:solidFill>
                  <a:prstClr val="black"/>
                </a:solidFill>
              </a:rPr>
              <a:t>管</a:t>
            </a:r>
            <a:r>
              <a:rPr lang="ja-JP" altLang="en-US" sz="3200" dirty="0" smtClean="0"/>
              <a:t>長の異なる定在波型エンジンへ応用</a:t>
            </a:r>
            <a:endParaRPr lang="en-US" altLang="ja-JP" sz="3200" dirty="0" smtClean="0"/>
          </a:p>
          <a:p>
            <a:pPr marL="742950" lvl="1" indent="-285750">
              <a:spcBef>
                <a:spcPct val="20000"/>
              </a:spcBef>
              <a:buFont typeface="Arial" pitchFamily="34" charset="0"/>
              <a:buChar char="–"/>
              <a:defRPr/>
            </a:pPr>
            <a:r>
              <a:rPr lang="ja-JP" altLang="en-US" sz="3200" dirty="0" smtClean="0">
                <a:solidFill>
                  <a:prstClr val="black"/>
                </a:solidFill>
                <a:uFill>
                  <a:solidFill>
                    <a:srgbClr val="FF0000"/>
                  </a:solidFill>
                </a:uFill>
              </a:rPr>
              <a:t>自励発振時の</a:t>
            </a:r>
            <a:r>
              <a:rPr lang="ja-JP" altLang="en-US" sz="3200" u="heavy" dirty="0" smtClean="0">
                <a:solidFill>
                  <a:prstClr val="black"/>
                </a:solidFill>
                <a:uFill>
                  <a:solidFill>
                    <a:srgbClr val="FF0000"/>
                  </a:solidFill>
                </a:uFill>
              </a:rPr>
              <a:t>圧力振幅と最短距離の関係</a:t>
            </a:r>
            <a:endParaRPr lang="en-US" altLang="ja-JP" sz="3200" u="heavy" dirty="0" smtClean="0">
              <a:solidFill>
                <a:prstClr val="black"/>
              </a:solidFill>
              <a:uFill>
                <a:solidFill>
                  <a:srgbClr val="FF0000"/>
                </a:solidFill>
              </a:uFill>
            </a:endParaRPr>
          </a:p>
          <a:p>
            <a:pPr marL="742950" lvl="1" indent="-285750">
              <a:spcBef>
                <a:spcPct val="20000"/>
              </a:spcBef>
              <a:buFont typeface="Arial" pitchFamily="34" charset="0"/>
              <a:buChar char="–"/>
              <a:defRPr/>
            </a:pPr>
            <a:r>
              <a:rPr lang="ja-JP" altLang="en-US" sz="3200" u="heavy" dirty="0" smtClean="0">
                <a:solidFill>
                  <a:prstClr val="black"/>
                </a:solidFill>
                <a:uFill>
                  <a:solidFill>
                    <a:srgbClr val="FF0000"/>
                  </a:solidFill>
                </a:uFill>
              </a:rPr>
              <a:t>自励発振周波数の予測</a:t>
            </a:r>
            <a:endParaRPr lang="en-US" altLang="ja-JP" sz="3200" u="heavy" dirty="0" smtClean="0">
              <a:solidFill>
                <a:prstClr val="black"/>
              </a:solidFill>
              <a:uFill>
                <a:solidFill>
                  <a:srgbClr val="FF0000"/>
                </a:solidFill>
              </a:u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3" cstate="print"/>
          <a:srcRect l="-544" t="3705" b="14822"/>
          <a:stretch>
            <a:fillRect/>
          </a:stretch>
        </p:blipFill>
        <p:spPr bwMode="auto">
          <a:xfrm>
            <a:off x="241179" y="726983"/>
            <a:ext cx="8632972" cy="4106552"/>
          </a:xfrm>
          <a:prstGeom prst="rect">
            <a:avLst/>
          </a:prstGeom>
          <a:noFill/>
          <a:ln w="9525">
            <a:noFill/>
            <a:miter lim="800000"/>
            <a:headEnd/>
            <a:tailEnd/>
          </a:ln>
        </p:spPr>
      </p:pic>
      <p:sp>
        <p:nvSpPr>
          <p:cNvPr id="37" name="正方形/長方形 36"/>
          <p:cNvSpPr/>
          <p:nvPr/>
        </p:nvSpPr>
        <p:spPr>
          <a:xfrm>
            <a:off x="4217431" y="3730887"/>
            <a:ext cx="432048" cy="291048"/>
          </a:xfrm>
          <a:prstGeom prst="rect">
            <a:avLst/>
          </a:prstGeom>
          <a:gradFill>
            <a:gsLst>
              <a:gs pos="0">
                <a:srgbClr val="FF0000">
                  <a:alpha val="50000"/>
                </a:srgbClr>
              </a:gs>
              <a:gs pos="100000">
                <a:srgbClr val="0066FF">
                  <a:alpha val="50000"/>
                </a:srgbClr>
              </a:gs>
            </a:gsLst>
            <a:lin ang="0" scaled="0"/>
          </a:gradFill>
          <a:ln>
            <a:noFill/>
          </a:ln>
          <a:scene3d>
            <a:camera prst="orthographicFront">
              <a:rot lat="0" lon="0" rev="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正方形/長方形 27"/>
          <p:cNvSpPr/>
          <p:nvPr/>
        </p:nvSpPr>
        <p:spPr>
          <a:xfrm>
            <a:off x="2854564" y="3699701"/>
            <a:ext cx="504056" cy="32112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 name="正方形/長方形 28"/>
          <p:cNvSpPr/>
          <p:nvPr/>
        </p:nvSpPr>
        <p:spPr>
          <a:xfrm>
            <a:off x="5087040" y="3701266"/>
            <a:ext cx="504056" cy="31710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30" name="直線コネクタ 29"/>
          <p:cNvCxnSpPr/>
          <p:nvPr/>
        </p:nvCxnSpPr>
        <p:spPr>
          <a:xfrm>
            <a:off x="3046698" y="3697674"/>
            <a:ext cx="0" cy="432048"/>
          </a:xfrm>
          <a:prstGeom prst="line">
            <a:avLst/>
          </a:prstGeom>
          <a:ln w="19050">
            <a:solidFill>
              <a:schemeClr val="tx1"/>
            </a:solidFill>
            <a:prstDash val="sysDot"/>
            <a:tailEnd type="none"/>
          </a:ln>
        </p:spPr>
        <p:style>
          <a:lnRef idx="1">
            <a:schemeClr val="accent1"/>
          </a:lnRef>
          <a:fillRef idx="0">
            <a:schemeClr val="accent1"/>
          </a:fillRef>
          <a:effectRef idx="0">
            <a:schemeClr val="accent1"/>
          </a:effectRef>
          <a:fontRef idx="minor">
            <a:schemeClr val="tx1"/>
          </a:fontRef>
        </p:style>
      </p:cxnSp>
      <p:cxnSp>
        <p:nvCxnSpPr>
          <p:cNvPr id="31" name="直線コネクタ 30"/>
          <p:cNvCxnSpPr/>
          <p:nvPr/>
        </p:nvCxnSpPr>
        <p:spPr>
          <a:xfrm>
            <a:off x="5387332" y="3696484"/>
            <a:ext cx="0" cy="432048"/>
          </a:xfrm>
          <a:prstGeom prst="line">
            <a:avLst/>
          </a:prstGeom>
          <a:ln w="19050">
            <a:solidFill>
              <a:schemeClr val="tx1"/>
            </a:solidFill>
            <a:prstDash val="sysDot"/>
            <a:tailEnd type="none"/>
          </a:ln>
        </p:spPr>
        <p:style>
          <a:lnRef idx="1">
            <a:schemeClr val="accent1"/>
          </a:lnRef>
          <a:fillRef idx="0">
            <a:schemeClr val="accent1"/>
          </a:fillRef>
          <a:effectRef idx="0">
            <a:schemeClr val="accent1"/>
          </a:effectRef>
          <a:fontRef idx="minor">
            <a:schemeClr val="tx1"/>
          </a:fontRef>
        </p:style>
      </p:cxnSp>
      <p:sp>
        <p:nvSpPr>
          <p:cNvPr id="36" name="テキスト ボックス 35"/>
          <p:cNvSpPr txBox="1"/>
          <p:nvPr/>
        </p:nvSpPr>
        <p:spPr>
          <a:xfrm>
            <a:off x="1547664" y="5210036"/>
            <a:ext cx="5400600" cy="523220"/>
          </a:xfrm>
          <a:prstGeom prst="rect">
            <a:avLst/>
          </a:prstGeom>
          <a:noFill/>
        </p:spPr>
        <p:txBody>
          <a:bodyPr wrap="square" rtlCol="0">
            <a:spAutoFit/>
          </a:bodyPr>
          <a:lstStyle/>
          <a:p>
            <a:r>
              <a:rPr lang="ja-JP" altLang="en-US" sz="2800" dirty="0" smtClean="0">
                <a:solidFill>
                  <a:srgbClr val="FF0000"/>
                </a:solidFill>
                <a:latin typeface="Times New Roman" pitchFamily="18" charset="0"/>
                <a:cs typeface="Times New Roman" pitchFamily="18" charset="0"/>
              </a:rPr>
              <a:t>管長</a:t>
            </a:r>
            <a:r>
              <a:rPr lang="ja-JP" altLang="en-US" sz="2800" i="1" dirty="0" smtClean="0">
                <a:solidFill>
                  <a:srgbClr val="FF0000"/>
                </a:solidFill>
                <a:latin typeface="Times New Roman" pitchFamily="18" charset="0"/>
                <a:cs typeface="Times New Roman" pitchFamily="18" charset="0"/>
              </a:rPr>
              <a:t>　</a:t>
            </a:r>
            <a:r>
              <a:rPr lang="en-US" altLang="ja-JP" sz="2800" i="1" dirty="0" smtClean="0">
                <a:solidFill>
                  <a:srgbClr val="FF0000"/>
                </a:solidFill>
                <a:latin typeface="Times New Roman" pitchFamily="18" charset="0"/>
                <a:cs typeface="Times New Roman" pitchFamily="18" charset="0"/>
              </a:rPr>
              <a:t>l </a:t>
            </a:r>
            <a:r>
              <a:rPr lang="en-US" altLang="ja-JP" sz="2800" dirty="0" smtClean="0">
                <a:solidFill>
                  <a:srgbClr val="FF0000"/>
                </a:solidFill>
              </a:rPr>
              <a:t>= 450mm, 900mm </a:t>
            </a:r>
            <a:r>
              <a:rPr lang="ja-JP" altLang="en-US" sz="2800" dirty="0" smtClean="0">
                <a:solidFill>
                  <a:srgbClr val="FF0000"/>
                </a:solidFill>
              </a:rPr>
              <a:t>の二通り</a:t>
            </a:r>
            <a:endParaRPr lang="en-US" altLang="ja-JP" sz="2800" dirty="0" smtClean="0">
              <a:solidFill>
                <a:srgbClr val="FF0000"/>
              </a:solidFill>
            </a:endParaRPr>
          </a:p>
        </p:txBody>
      </p:sp>
      <p:sp>
        <p:nvSpPr>
          <p:cNvPr id="25" name="(b)(c)消す"/>
          <p:cNvSpPr/>
          <p:nvPr/>
        </p:nvSpPr>
        <p:spPr>
          <a:xfrm>
            <a:off x="179512" y="3140968"/>
            <a:ext cx="8784976" cy="37170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pic>
        <p:nvPicPr>
          <p:cNvPr id="3" name="Picture 2"/>
          <p:cNvPicPr>
            <a:picLocks noChangeAspect="1" noChangeArrowheads="1"/>
          </p:cNvPicPr>
          <p:nvPr/>
        </p:nvPicPr>
        <p:blipFill>
          <a:blip r:embed="rId4" cstate="print"/>
          <a:srcRect/>
          <a:stretch>
            <a:fillRect/>
          </a:stretch>
        </p:blipFill>
        <p:spPr bwMode="auto">
          <a:xfrm>
            <a:off x="1043608" y="3212976"/>
            <a:ext cx="5991225" cy="3209925"/>
          </a:xfrm>
          <a:prstGeom prst="rect">
            <a:avLst/>
          </a:prstGeom>
          <a:noFill/>
          <a:ln w="9525">
            <a:noFill/>
            <a:miter lim="800000"/>
            <a:headEnd/>
            <a:tailEnd/>
          </a:ln>
        </p:spPr>
      </p:pic>
      <p:sp>
        <p:nvSpPr>
          <p:cNvPr id="2" name="タイトル 1"/>
          <p:cNvSpPr>
            <a:spLocks noGrp="1"/>
          </p:cNvSpPr>
          <p:nvPr>
            <p:ph type="title"/>
          </p:nvPr>
        </p:nvSpPr>
        <p:spPr>
          <a:xfrm>
            <a:off x="500034" y="0"/>
            <a:ext cx="8229600" cy="785794"/>
          </a:xfrm>
        </p:spPr>
        <p:txBody>
          <a:bodyPr/>
          <a:lstStyle/>
          <a:p>
            <a:r>
              <a:rPr kumimoji="1" lang="ja-JP" altLang="en-US" dirty="0" smtClean="0"/>
              <a:t>実験装置</a:t>
            </a:r>
            <a:endParaRPr kumimoji="1" lang="ja-JP" altLang="en-US" dirty="0"/>
          </a:p>
        </p:txBody>
      </p:sp>
      <p:sp>
        <p:nvSpPr>
          <p:cNvPr id="7" name="正方形/長方形 6"/>
          <p:cNvSpPr/>
          <p:nvPr/>
        </p:nvSpPr>
        <p:spPr>
          <a:xfrm>
            <a:off x="4530435" y="1484785"/>
            <a:ext cx="432048" cy="291048"/>
          </a:xfrm>
          <a:prstGeom prst="rect">
            <a:avLst/>
          </a:prstGeom>
          <a:gradFill>
            <a:gsLst>
              <a:gs pos="0">
                <a:srgbClr val="FF0000">
                  <a:alpha val="50000"/>
                </a:srgbClr>
              </a:gs>
              <a:gs pos="100000">
                <a:srgbClr val="0066FF">
                  <a:alpha val="50000"/>
                </a:srgbClr>
              </a:gs>
            </a:gsLst>
            <a:lin ang="0" scaled="0"/>
          </a:gradFill>
          <a:ln>
            <a:noFill/>
          </a:ln>
          <a:scene3d>
            <a:camera prst="orthographicFront">
              <a:rot lat="0" lon="0" rev="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12" name="表 11"/>
          <p:cNvGraphicFramePr>
            <a:graphicFrameLocks noGrp="1"/>
          </p:cNvGraphicFramePr>
          <p:nvPr/>
        </p:nvGraphicFramePr>
        <p:xfrm>
          <a:off x="7524328" y="4365104"/>
          <a:ext cx="1319808" cy="2225040"/>
        </p:xfrm>
        <a:graphic>
          <a:graphicData uri="http://schemas.openxmlformats.org/drawingml/2006/table">
            <a:tbl>
              <a:tblPr firstRow="1" bandRow="1">
                <a:tableStyleId>{5C22544A-7EE6-4342-B048-85BDC9FD1C3A}</a:tableStyleId>
              </a:tblPr>
              <a:tblGrid>
                <a:gridCol w="659904"/>
                <a:gridCol w="659904"/>
              </a:tblGrid>
              <a:tr h="370840">
                <a:tc>
                  <a:txBody>
                    <a:bodyPr/>
                    <a:lstStyle/>
                    <a:p>
                      <a:r>
                        <a:rPr kumimoji="1" lang="en-US" altLang="ja-JP" i="1" dirty="0" smtClean="0"/>
                        <a:t>T</a:t>
                      </a:r>
                      <a:r>
                        <a:rPr kumimoji="1" lang="en-US" altLang="ja-JP" i="1" baseline="-25000" dirty="0" smtClean="0"/>
                        <a:t>H</a:t>
                      </a:r>
                      <a:r>
                        <a:rPr kumimoji="1" lang="ja-JP" altLang="en-US" sz="1600" i="1" baseline="0" dirty="0" smtClean="0"/>
                        <a:t>℃</a:t>
                      </a:r>
                      <a:endParaRPr kumimoji="1" lang="ja-JP" altLang="en-US" sz="1600" i="1" baseline="0" dirty="0"/>
                    </a:p>
                  </a:txBody>
                  <a:tcPr/>
                </a:tc>
                <a:tc>
                  <a:txBody>
                    <a:bodyPr/>
                    <a:lstStyle/>
                    <a:p>
                      <a:r>
                        <a:rPr kumimoji="1" lang="en-US" altLang="ja-JP" i="1" dirty="0" smtClean="0"/>
                        <a:t>T</a:t>
                      </a:r>
                      <a:r>
                        <a:rPr kumimoji="1" lang="en-US" altLang="ja-JP" i="1" baseline="-25000" dirty="0" smtClean="0"/>
                        <a:t>C</a:t>
                      </a:r>
                      <a:r>
                        <a:rPr kumimoji="1" lang="ja-JP" altLang="en-US" sz="1800" i="1" baseline="0" dirty="0" smtClean="0"/>
                        <a:t>℃</a:t>
                      </a:r>
                      <a:endParaRPr kumimoji="1" lang="ja-JP" altLang="en-US" i="1" baseline="-25000"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i="1" dirty="0" smtClean="0"/>
                        <a:t>17</a:t>
                      </a:r>
                      <a:endParaRPr kumimoji="1" lang="ja-JP" altLang="en-US" i="1" dirty="0"/>
                    </a:p>
                  </a:txBody>
                  <a:tcPr/>
                </a:tc>
                <a:tc>
                  <a:txBody>
                    <a:bodyPr/>
                    <a:lstStyle/>
                    <a:p>
                      <a:r>
                        <a:rPr kumimoji="1" lang="en-US" altLang="ja-JP" i="1" dirty="0" smtClean="0"/>
                        <a:t>15</a:t>
                      </a:r>
                      <a:endParaRPr kumimoji="1" lang="ja-JP" altLang="en-US" i="1" dirty="0"/>
                    </a:p>
                  </a:txBody>
                  <a:tcPr/>
                </a:tc>
              </a:tr>
              <a:tr h="370840">
                <a:tc>
                  <a:txBody>
                    <a:bodyPr/>
                    <a:lstStyle/>
                    <a:p>
                      <a:r>
                        <a:rPr kumimoji="1" lang="en-US" altLang="ja-JP" i="1" dirty="0" smtClean="0"/>
                        <a:t>100</a:t>
                      </a:r>
                      <a:endParaRPr kumimoji="1" lang="ja-JP" altLang="en-US" i="1" dirty="0"/>
                    </a:p>
                  </a:txBody>
                  <a:tcPr/>
                </a:tc>
                <a:tc>
                  <a:txBody>
                    <a:bodyPr/>
                    <a:lstStyle/>
                    <a:p>
                      <a:r>
                        <a:rPr kumimoji="1" lang="en-US" altLang="ja-JP" i="1" dirty="0" smtClean="0"/>
                        <a:t>12</a:t>
                      </a:r>
                      <a:endParaRPr kumimoji="1" lang="ja-JP" altLang="en-US" i="1" dirty="0"/>
                    </a:p>
                  </a:txBody>
                  <a:tcPr/>
                </a:tc>
              </a:tr>
              <a:tr h="370840">
                <a:tc>
                  <a:txBody>
                    <a:bodyPr/>
                    <a:lstStyle/>
                    <a:p>
                      <a:r>
                        <a:rPr kumimoji="1" lang="en-US" altLang="ja-JP" i="1" dirty="0" smtClean="0"/>
                        <a:t>200</a:t>
                      </a:r>
                      <a:endParaRPr kumimoji="1" lang="ja-JP" altLang="en-US" i="1" dirty="0"/>
                    </a:p>
                  </a:txBody>
                  <a:tcPr/>
                </a:tc>
                <a:tc>
                  <a:txBody>
                    <a:bodyPr/>
                    <a:lstStyle/>
                    <a:p>
                      <a:r>
                        <a:rPr kumimoji="1" lang="en-US" altLang="ja-JP" i="1" dirty="0" smtClean="0"/>
                        <a:t>13</a:t>
                      </a:r>
                      <a:endParaRPr kumimoji="1" lang="ja-JP" altLang="en-US" i="1" dirty="0"/>
                    </a:p>
                  </a:txBody>
                  <a:tcPr/>
                </a:tc>
              </a:tr>
              <a:tr h="370840">
                <a:tc>
                  <a:txBody>
                    <a:bodyPr/>
                    <a:lstStyle/>
                    <a:p>
                      <a:r>
                        <a:rPr kumimoji="1" lang="en-US" altLang="ja-JP" i="1" dirty="0" smtClean="0"/>
                        <a:t>300</a:t>
                      </a:r>
                      <a:endParaRPr kumimoji="1" lang="ja-JP" altLang="en-US" i="1" dirty="0"/>
                    </a:p>
                  </a:txBody>
                  <a:tcPr/>
                </a:tc>
                <a:tc>
                  <a:txBody>
                    <a:bodyPr/>
                    <a:lstStyle/>
                    <a:p>
                      <a:r>
                        <a:rPr kumimoji="1" lang="en-US" altLang="ja-JP" i="1" dirty="0" smtClean="0"/>
                        <a:t>16</a:t>
                      </a:r>
                      <a:endParaRPr kumimoji="1" lang="ja-JP" altLang="en-US" i="1" dirty="0"/>
                    </a:p>
                  </a:txBody>
                  <a:tcPr/>
                </a:tc>
              </a:tr>
              <a:tr h="370840">
                <a:tc>
                  <a:txBody>
                    <a:bodyPr/>
                    <a:lstStyle/>
                    <a:p>
                      <a:r>
                        <a:rPr kumimoji="1" lang="en-US" altLang="ja-JP" i="1" dirty="0" smtClean="0"/>
                        <a:t>400</a:t>
                      </a:r>
                      <a:endParaRPr kumimoji="1" lang="ja-JP" altLang="en-US" i="1" dirty="0"/>
                    </a:p>
                  </a:txBody>
                  <a:tcPr/>
                </a:tc>
                <a:tc>
                  <a:txBody>
                    <a:bodyPr/>
                    <a:lstStyle/>
                    <a:p>
                      <a:r>
                        <a:rPr kumimoji="1" lang="en-US" altLang="ja-JP" i="1" dirty="0" smtClean="0"/>
                        <a:t>20</a:t>
                      </a:r>
                      <a:endParaRPr kumimoji="1" lang="ja-JP" altLang="en-US" i="1" dirty="0"/>
                    </a:p>
                  </a:txBody>
                  <a:tcPr/>
                </a:tc>
              </a:tr>
            </a:tbl>
          </a:graphicData>
        </a:graphic>
      </p:graphicFrame>
      <p:sp>
        <p:nvSpPr>
          <p:cNvPr id="13" name="正方形/長方形 12"/>
          <p:cNvSpPr/>
          <p:nvPr/>
        </p:nvSpPr>
        <p:spPr>
          <a:xfrm>
            <a:off x="3264654" y="1426631"/>
            <a:ext cx="504056" cy="36004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正方形/長方形 13"/>
          <p:cNvSpPr/>
          <p:nvPr/>
        </p:nvSpPr>
        <p:spPr>
          <a:xfrm>
            <a:off x="5342194" y="1426146"/>
            <a:ext cx="504056" cy="36004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6" name="直線コネクタ 15"/>
          <p:cNvCxnSpPr/>
          <p:nvPr/>
        </p:nvCxnSpPr>
        <p:spPr>
          <a:xfrm>
            <a:off x="3375574" y="1420975"/>
            <a:ext cx="0" cy="432048"/>
          </a:xfrm>
          <a:prstGeom prst="line">
            <a:avLst/>
          </a:prstGeom>
          <a:ln w="19050">
            <a:solidFill>
              <a:schemeClr val="tx1"/>
            </a:solidFill>
            <a:prstDash val="sysDot"/>
            <a:tailEnd type="none"/>
          </a:ln>
        </p:spPr>
        <p:style>
          <a:lnRef idx="1">
            <a:schemeClr val="accent1"/>
          </a:lnRef>
          <a:fillRef idx="0">
            <a:schemeClr val="accent1"/>
          </a:fillRef>
          <a:effectRef idx="0">
            <a:schemeClr val="accent1"/>
          </a:effectRef>
          <a:fontRef idx="minor">
            <a:schemeClr val="tx1"/>
          </a:fontRef>
        </p:style>
      </p:cxnSp>
      <p:cxnSp>
        <p:nvCxnSpPr>
          <p:cNvPr id="17" name="直線コネクタ 16"/>
          <p:cNvCxnSpPr/>
          <p:nvPr/>
        </p:nvCxnSpPr>
        <p:spPr>
          <a:xfrm>
            <a:off x="5716208" y="1403160"/>
            <a:ext cx="0" cy="432048"/>
          </a:xfrm>
          <a:prstGeom prst="line">
            <a:avLst/>
          </a:prstGeom>
          <a:ln w="19050">
            <a:solidFill>
              <a:schemeClr val="tx1"/>
            </a:solidFill>
            <a:prstDash val="sysDot"/>
            <a:tailEnd type="none"/>
          </a:ln>
        </p:spPr>
        <p:style>
          <a:lnRef idx="1">
            <a:schemeClr val="accent1"/>
          </a:lnRef>
          <a:fillRef idx="0">
            <a:schemeClr val="accent1"/>
          </a:fillRef>
          <a:effectRef idx="0">
            <a:schemeClr val="accent1"/>
          </a:effectRef>
          <a:fontRef idx="minor">
            <a:schemeClr val="tx1"/>
          </a:fontRef>
        </p:style>
      </p:cxnSp>
      <p:sp>
        <p:nvSpPr>
          <p:cNvPr id="18" name="テキスト ボックス 17"/>
          <p:cNvSpPr txBox="1"/>
          <p:nvPr/>
        </p:nvSpPr>
        <p:spPr>
          <a:xfrm>
            <a:off x="2051720" y="883743"/>
            <a:ext cx="904415" cy="369332"/>
          </a:xfrm>
          <a:prstGeom prst="rect">
            <a:avLst/>
          </a:prstGeom>
          <a:noFill/>
        </p:spPr>
        <p:txBody>
          <a:bodyPr wrap="none" rtlCol="0">
            <a:spAutoFit/>
          </a:bodyPr>
          <a:lstStyle/>
          <a:p>
            <a:r>
              <a:rPr kumimoji="1" lang="en-US" altLang="ja-JP" dirty="0" smtClean="0"/>
              <a:t>768mm</a:t>
            </a:r>
            <a:endParaRPr kumimoji="1" lang="ja-JP" altLang="en-US" dirty="0"/>
          </a:p>
        </p:txBody>
      </p:sp>
      <p:sp>
        <p:nvSpPr>
          <p:cNvPr id="20" name="テキスト ボックス 19"/>
          <p:cNvSpPr txBox="1"/>
          <p:nvPr/>
        </p:nvSpPr>
        <p:spPr>
          <a:xfrm>
            <a:off x="6142321" y="871718"/>
            <a:ext cx="904415" cy="369332"/>
          </a:xfrm>
          <a:prstGeom prst="rect">
            <a:avLst/>
          </a:prstGeom>
          <a:noFill/>
        </p:spPr>
        <p:txBody>
          <a:bodyPr wrap="none" rtlCol="0">
            <a:spAutoFit/>
          </a:bodyPr>
          <a:lstStyle/>
          <a:p>
            <a:r>
              <a:rPr lang="en-US" altLang="ja-JP" dirty="0" smtClean="0"/>
              <a:t>76</a:t>
            </a:r>
            <a:r>
              <a:rPr kumimoji="1" lang="en-US" altLang="ja-JP" dirty="0" smtClean="0"/>
              <a:t>8mm</a:t>
            </a:r>
            <a:endParaRPr kumimoji="1" lang="ja-JP" altLang="en-US" dirty="0"/>
          </a:p>
        </p:txBody>
      </p:sp>
      <p:sp>
        <p:nvSpPr>
          <p:cNvPr id="21" name="テキスト ボックス 20"/>
          <p:cNvSpPr txBox="1"/>
          <p:nvPr/>
        </p:nvSpPr>
        <p:spPr>
          <a:xfrm>
            <a:off x="2957381" y="899428"/>
            <a:ext cx="787395" cy="369332"/>
          </a:xfrm>
          <a:prstGeom prst="rect">
            <a:avLst/>
          </a:prstGeom>
          <a:noFill/>
        </p:spPr>
        <p:txBody>
          <a:bodyPr wrap="none" rtlCol="0">
            <a:spAutoFit/>
          </a:bodyPr>
          <a:lstStyle/>
          <a:p>
            <a:r>
              <a:rPr lang="en-US" altLang="ja-JP" dirty="0" smtClean="0"/>
              <a:t>34</a:t>
            </a:r>
            <a:r>
              <a:rPr kumimoji="1" lang="en-US" altLang="ja-JP" dirty="0" smtClean="0"/>
              <a:t>mm</a:t>
            </a:r>
            <a:endParaRPr kumimoji="1" lang="ja-JP" altLang="en-US" dirty="0"/>
          </a:p>
        </p:txBody>
      </p:sp>
      <p:sp>
        <p:nvSpPr>
          <p:cNvPr id="24" name="テキスト ボックス 23"/>
          <p:cNvSpPr txBox="1"/>
          <p:nvPr/>
        </p:nvSpPr>
        <p:spPr>
          <a:xfrm>
            <a:off x="5357659" y="877374"/>
            <a:ext cx="787395" cy="369332"/>
          </a:xfrm>
          <a:prstGeom prst="rect">
            <a:avLst/>
          </a:prstGeom>
          <a:noFill/>
        </p:spPr>
        <p:txBody>
          <a:bodyPr wrap="none" rtlCol="0">
            <a:spAutoFit/>
          </a:bodyPr>
          <a:lstStyle/>
          <a:p>
            <a:r>
              <a:rPr lang="en-US" altLang="ja-JP" dirty="0" smtClean="0"/>
              <a:t>34</a:t>
            </a:r>
            <a:r>
              <a:rPr kumimoji="1" lang="en-US" altLang="ja-JP" dirty="0" smtClean="0"/>
              <a:t>mm</a:t>
            </a:r>
            <a:endParaRPr kumimoji="1" lang="ja-JP" altLang="en-US" dirty="0"/>
          </a:p>
        </p:txBody>
      </p:sp>
      <p:sp>
        <p:nvSpPr>
          <p:cNvPr id="19" name="テキスト ボックス 18"/>
          <p:cNvSpPr txBox="1"/>
          <p:nvPr/>
        </p:nvSpPr>
        <p:spPr>
          <a:xfrm>
            <a:off x="7236296" y="3140968"/>
            <a:ext cx="1800200" cy="923330"/>
          </a:xfrm>
          <a:prstGeom prst="rect">
            <a:avLst/>
          </a:prstGeom>
          <a:noFill/>
        </p:spPr>
        <p:txBody>
          <a:bodyPr wrap="square" rtlCol="0">
            <a:spAutoFit/>
          </a:bodyPr>
          <a:lstStyle/>
          <a:p>
            <a:r>
              <a:rPr lang="en-US" altLang="ja-JP" dirty="0" smtClean="0"/>
              <a:t>φ</a:t>
            </a:r>
            <a:r>
              <a:rPr lang="en-US" altLang="ja-JP" i="1" dirty="0" smtClean="0"/>
              <a:t>47</a:t>
            </a:r>
            <a:r>
              <a:rPr lang="en-US" altLang="ja-JP" dirty="0" smtClean="0"/>
              <a:t>mm </a:t>
            </a:r>
          </a:p>
          <a:p>
            <a:r>
              <a:rPr lang="ja-JP" altLang="en-US" dirty="0" smtClean="0"/>
              <a:t>長さ </a:t>
            </a:r>
            <a:r>
              <a:rPr lang="en-US" altLang="ja-JP" i="1" dirty="0" smtClean="0"/>
              <a:t>55</a:t>
            </a:r>
            <a:r>
              <a:rPr lang="en-US" altLang="ja-JP" dirty="0" smtClean="0"/>
              <a:t>mm</a:t>
            </a:r>
          </a:p>
          <a:p>
            <a:r>
              <a:rPr lang="en-US" altLang="ja-JP" dirty="0" smtClean="0"/>
              <a:t>1mm ×1mm</a:t>
            </a:r>
            <a:endParaRPr lang="ja-JP" alt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25"/>
                                        </p:tgtEl>
                                        <p:attrNameLst>
                                          <p:attrName>style.visibility</p:attrName>
                                        </p:attrNameLst>
                                      </p:cBhvr>
                                      <p:to>
                                        <p:strVal val="hidden"/>
                                      </p:to>
                                    </p:set>
                                  </p:childTnLst>
                                </p:cTn>
                              </p:par>
                              <p:par>
                                <p:cTn id="7" presetID="1" presetClass="exit" presetSubtype="0" fill="hold" grpId="0" nodeType="withEffect">
                                  <p:stCondLst>
                                    <p:cond delay="0"/>
                                  </p:stCondLst>
                                  <p:childTnLst>
                                    <p:set>
                                      <p:cBhvr>
                                        <p:cTn id="8" dur="1" fill="hold">
                                          <p:stCondLst>
                                            <p:cond delay="0"/>
                                          </p:stCondLst>
                                        </p:cTn>
                                        <p:tgtEl>
                                          <p:spTgt spid="19"/>
                                        </p:tgtEl>
                                        <p:attrNameLst>
                                          <p:attrName>style.visibility</p:attrName>
                                        </p:attrNameLst>
                                      </p:cBhvr>
                                      <p:to>
                                        <p:strVal val="hidden"/>
                                      </p:to>
                                    </p:set>
                                  </p:childTnLst>
                                </p:cTn>
                              </p:par>
                              <p:par>
                                <p:cTn id="9" presetID="1" presetClass="exit" presetSubtype="0" fill="hold" nodeType="withEffect">
                                  <p:stCondLst>
                                    <p:cond delay="0"/>
                                  </p:stCondLst>
                                  <p:childTnLst>
                                    <p:set>
                                      <p:cBhvr>
                                        <p:cTn id="10" dur="1" fill="hold">
                                          <p:stCondLst>
                                            <p:cond delay="0"/>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animBg="1"/>
      <p:bldP spid="19"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 name="Picture 3"/>
          <p:cNvPicPr>
            <a:picLocks noChangeAspect="1" noChangeArrowheads="1"/>
          </p:cNvPicPr>
          <p:nvPr/>
        </p:nvPicPr>
        <p:blipFill>
          <a:blip r:embed="rId3" cstate="print"/>
          <a:srcRect l="-544" t="3705" b="14822"/>
          <a:stretch>
            <a:fillRect/>
          </a:stretch>
        </p:blipFill>
        <p:spPr bwMode="auto">
          <a:xfrm>
            <a:off x="809080" y="1439137"/>
            <a:ext cx="7416824" cy="3528051"/>
          </a:xfrm>
          <a:prstGeom prst="rect">
            <a:avLst/>
          </a:prstGeom>
          <a:noFill/>
          <a:ln w="9525">
            <a:noFill/>
            <a:miter lim="800000"/>
            <a:headEnd/>
            <a:tailEnd/>
          </a:ln>
        </p:spPr>
      </p:pic>
      <p:sp>
        <p:nvSpPr>
          <p:cNvPr id="2" name="タイトル 1"/>
          <p:cNvSpPr>
            <a:spLocks noGrp="1"/>
          </p:cNvSpPr>
          <p:nvPr>
            <p:ph type="title"/>
          </p:nvPr>
        </p:nvSpPr>
        <p:spPr>
          <a:xfrm>
            <a:off x="500034" y="0"/>
            <a:ext cx="8229600" cy="785794"/>
          </a:xfrm>
        </p:spPr>
        <p:txBody>
          <a:bodyPr/>
          <a:lstStyle/>
          <a:p>
            <a:r>
              <a:rPr kumimoji="1" lang="ja-JP" altLang="en-US" dirty="0" smtClean="0"/>
              <a:t>実験・解析方法</a:t>
            </a:r>
            <a:endParaRPr kumimoji="1" lang="ja-JP" altLang="en-US" dirty="0"/>
          </a:p>
        </p:txBody>
      </p:sp>
      <p:sp>
        <p:nvSpPr>
          <p:cNvPr id="6" name="正方形/長方形 5"/>
          <p:cNvSpPr/>
          <p:nvPr/>
        </p:nvSpPr>
        <p:spPr>
          <a:xfrm>
            <a:off x="928662" y="2584322"/>
            <a:ext cx="1143008" cy="114300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正方形/長方形 6"/>
          <p:cNvSpPr/>
          <p:nvPr/>
        </p:nvSpPr>
        <p:spPr>
          <a:xfrm>
            <a:off x="4502009" y="2073330"/>
            <a:ext cx="396935" cy="272008"/>
          </a:xfrm>
          <a:prstGeom prst="rect">
            <a:avLst/>
          </a:prstGeom>
          <a:gradFill>
            <a:gsLst>
              <a:gs pos="0">
                <a:srgbClr val="FF0000">
                  <a:alpha val="50000"/>
                </a:srgbClr>
              </a:gs>
              <a:gs pos="100000">
                <a:srgbClr val="0066FF">
                  <a:alpha val="50000"/>
                </a:srgbClr>
              </a:gs>
            </a:gsLst>
            <a:lin ang="0" scaled="0"/>
          </a:gradFill>
          <a:ln>
            <a:noFill/>
          </a:ln>
          <a:scene3d>
            <a:camera prst="orthographicFront">
              <a:rot lat="0" lon="0" rev="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 name="正方形/長方形 28"/>
          <p:cNvSpPr/>
          <p:nvPr/>
        </p:nvSpPr>
        <p:spPr>
          <a:xfrm>
            <a:off x="4239500" y="4005064"/>
            <a:ext cx="396935" cy="272008"/>
          </a:xfrm>
          <a:prstGeom prst="rect">
            <a:avLst/>
          </a:prstGeom>
          <a:gradFill>
            <a:gsLst>
              <a:gs pos="0">
                <a:srgbClr val="FF0000">
                  <a:alpha val="50000"/>
                </a:srgbClr>
              </a:gs>
              <a:gs pos="100000">
                <a:srgbClr val="0066FF">
                  <a:alpha val="50000"/>
                </a:srgbClr>
              </a:gs>
            </a:gsLst>
            <a:lin ang="0" scaled="0"/>
          </a:gradFill>
          <a:ln>
            <a:noFill/>
          </a:ln>
          <a:scene3d>
            <a:camera prst="orthographicFront">
              <a:rot lat="0" lon="0" rev="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コンテンツ プレースホルダ 2"/>
          <p:cNvSpPr>
            <a:spLocks noGrp="1"/>
          </p:cNvSpPr>
          <p:nvPr>
            <p:ph idx="1"/>
          </p:nvPr>
        </p:nvSpPr>
        <p:spPr>
          <a:xfrm>
            <a:off x="251520" y="764704"/>
            <a:ext cx="8316416" cy="5139952"/>
          </a:xfrm>
        </p:spPr>
        <p:txBody>
          <a:bodyPr>
            <a:normAutofit/>
          </a:bodyPr>
          <a:lstStyle/>
          <a:p>
            <a:pPr lvl="0"/>
            <a:r>
              <a:rPr lang="ja-JP" altLang="ja-JP" dirty="0" smtClean="0"/>
              <a:t>因果的システム</a:t>
            </a:r>
            <a:r>
              <a:rPr lang="ja-JP" altLang="en-US" dirty="0" smtClean="0"/>
              <a:t>の周波数応答計測</a:t>
            </a:r>
            <a:endParaRPr lang="ja-JP" altLang="ja-JP" dirty="0" smtClean="0"/>
          </a:p>
          <a:p>
            <a:pPr lvl="0">
              <a:buNone/>
            </a:pPr>
            <a:endParaRPr lang="ja-JP" altLang="ja-JP" dirty="0" smtClean="0"/>
          </a:p>
        </p:txBody>
      </p:sp>
      <p:sp>
        <p:nvSpPr>
          <p:cNvPr id="12" name="角丸四角形 11"/>
          <p:cNvSpPr/>
          <p:nvPr/>
        </p:nvSpPr>
        <p:spPr>
          <a:xfrm>
            <a:off x="3491880" y="1628800"/>
            <a:ext cx="2016224" cy="1152128"/>
          </a:xfrm>
          <a:prstGeom prst="roundRect">
            <a:avLst/>
          </a:prstGeom>
          <a:solidFill>
            <a:srgbClr val="FF0000">
              <a:alpha val="30000"/>
            </a:srgbClr>
          </a:solidFill>
          <a:ln w="38100">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tIns="0" rtlCol="0" anchor="t" anchorCtr="0"/>
          <a:lstStyle/>
          <a:p>
            <a:pPr algn="ctr">
              <a:lnSpc>
                <a:spcPts val="2500"/>
              </a:lnSpc>
            </a:pPr>
            <a:r>
              <a:rPr lang="en-US" altLang="ja-JP" sz="2800" i="1" dirty="0" smtClean="0">
                <a:solidFill>
                  <a:srgbClr val="FF0000"/>
                </a:solidFill>
              </a:rPr>
              <a:t>G</a:t>
            </a:r>
            <a:endParaRPr kumimoji="1" lang="ja-JP" altLang="en-US" sz="2800" i="1" dirty="0">
              <a:solidFill>
                <a:srgbClr val="FF0000"/>
              </a:solidFill>
            </a:endParaRPr>
          </a:p>
        </p:txBody>
      </p:sp>
      <p:sp>
        <p:nvSpPr>
          <p:cNvPr id="14" name="コア消す"/>
          <p:cNvSpPr/>
          <p:nvPr/>
        </p:nvSpPr>
        <p:spPr>
          <a:xfrm>
            <a:off x="3513912" y="3700407"/>
            <a:ext cx="1368152" cy="86409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コア消す"/>
          <p:cNvSpPr/>
          <p:nvPr/>
        </p:nvSpPr>
        <p:spPr>
          <a:xfrm>
            <a:off x="3264537" y="4298604"/>
            <a:ext cx="1944216" cy="18427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コア消す"/>
          <p:cNvSpPr/>
          <p:nvPr/>
        </p:nvSpPr>
        <p:spPr>
          <a:xfrm>
            <a:off x="3259231" y="3778024"/>
            <a:ext cx="1944216" cy="18427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b),(c)消す"/>
          <p:cNvSpPr/>
          <p:nvPr/>
        </p:nvSpPr>
        <p:spPr>
          <a:xfrm>
            <a:off x="251520" y="4581128"/>
            <a:ext cx="8712968" cy="216024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 name="フタ消す"/>
          <p:cNvSpPr/>
          <p:nvPr/>
        </p:nvSpPr>
        <p:spPr>
          <a:xfrm>
            <a:off x="2195736" y="3573016"/>
            <a:ext cx="1440160" cy="100811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27" name="フタ２"/>
          <p:cNvPicPr>
            <a:picLocks noChangeAspect="1" noChangeArrowheads="1"/>
          </p:cNvPicPr>
          <p:nvPr/>
        </p:nvPicPr>
        <p:blipFill>
          <a:blip r:embed="rId3" cstate="print"/>
          <a:srcRect l="17402" t="54655" r="63627" b="25012"/>
          <a:stretch>
            <a:fillRect/>
          </a:stretch>
        </p:blipFill>
        <p:spPr bwMode="auto">
          <a:xfrm>
            <a:off x="2084970" y="5085184"/>
            <a:ext cx="1399344" cy="880486"/>
          </a:xfrm>
          <a:prstGeom prst="rect">
            <a:avLst/>
          </a:prstGeom>
          <a:noFill/>
          <a:ln w="9525">
            <a:noFill/>
            <a:miter lim="800000"/>
            <a:headEnd/>
            <a:tailEnd/>
          </a:ln>
        </p:spPr>
      </p:pic>
      <p:sp>
        <p:nvSpPr>
          <p:cNvPr id="23" name="コア消す"/>
          <p:cNvSpPr/>
          <p:nvPr/>
        </p:nvSpPr>
        <p:spPr>
          <a:xfrm>
            <a:off x="3198138" y="5727647"/>
            <a:ext cx="1944216" cy="18427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コア消す"/>
          <p:cNvSpPr/>
          <p:nvPr/>
        </p:nvSpPr>
        <p:spPr>
          <a:xfrm>
            <a:off x="3203646" y="5223692"/>
            <a:ext cx="1944216" cy="18427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13" name="I部"/>
          <p:cNvPicPr>
            <a:picLocks noChangeAspect="1" noChangeArrowheads="1"/>
          </p:cNvPicPr>
          <p:nvPr/>
        </p:nvPicPr>
        <p:blipFill>
          <a:blip r:embed="rId4" cstate="print"/>
          <a:srcRect t="4908" r="63989" b="67083"/>
          <a:stretch>
            <a:fillRect/>
          </a:stretch>
        </p:blipFill>
        <p:spPr bwMode="auto">
          <a:xfrm>
            <a:off x="2605651" y="3606266"/>
            <a:ext cx="2625037" cy="1492637"/>
          </a:xfrm>
          <a:prstGeom prst="rect">
            <a:avLst/>
          </a:prstGeom>
          <a:noFill/>
          <a:ln w="9525">
            <a:noFill/>
            <a:miter lim="800000"/>
            <a:headEnd/>
            <a:tailEnd/>
          </a:ln>
        </p:spPr>
      </p:pic>
      <p:pic>
        <p:nvPicPr>
          <p:cNvPr id="31" name="IＩ部"/>
          <p:cNvPicPr>
            <a:picLocks noChangeAspect="1" noChangeArrowheads="1"/>
          </p:cNvPicPr>
          <p:nvPr/>
        </p:nvPicPr>
        <p:blipFill>
          <a:blip r:embed="rId4" cstate="print"/>
          <a:srcRect l="62793" t="7363" b="67083"/>
          <a:stretch>
            <a:fillRect/>
          </a:stretch>
        </p:blipFill>
        <p:spPr bwMode="auto">
          <a:xfrm>
            <a:off x="3109505" y="5162801"/>
            <a:ext cx="2712375" cy="1361820"/>
          </a:xfrm>
          <a:prstGeom prst="rect">
            <a:avLst/>
          </a:prstGeom>
          <a:noFill/>
          <a:ln w="9525">
            <a:noFill/>
            <a:miter lim="800000"/>
            <a:headEnd/>
            <a:tailEnd/>
          </a:ln>
        </p:spPr>
      </p:pic>
      <p:sp>
        <p:nvSpPr>
          <p:cNvPr id="36" name="角丸四角形 35"/>
          <p:cNvSpPr/>
          <p:nvPr/>
        </p:nvSpPr>
        <p:spPr>
          <a:xfrm>
            <a:off x="5242104" y="3545274"/>
            <a:ext cx="2952328" cy="1152128"/>
          </a:xfrm>
          <a:prstGeom prst="roundRect">
            <a:avLst/>
          </a:prstGeom>
          <a:solidFill>
            <a:srgbClr val="00B050">
              <a:alpha val="30000"/>
            </a:srgbClr>
          </a:solidFill>
          <a:ln w="38100">
            <a:solidFill>
              <a:srgbClr val="00B050"/>
            </a:solidFill>
            <a:prstDash val="dash"/>
          </a:ln>
        </p:spPr>
        <p:style>
          <a:lnRef idx="2">
            <a:schemeClr val="accent1">
              <a:shade val="50000"/>
            </a:schemeClr>
          </a:lnRef>
          <a:fillRef idx="1">
            <a:schemeClr val="accent1"/>
          </a:fillRef>
          <a:effectRef idx="0">
            <a:schemeClr val="accent1"/>
          </a:effectRef>
          <a:fontRef idx="minor">
            <a:schemeClr val="lt1"/>
          </a:fontRef>
        </p:style>
        <p:txBody>
          <a:bodyPr tIns="0" rtlCol="0" anchor="t" anchorCtr="0"/>
          <a:lstStyle/>
          <a:p>
            <a:pPr>
              <a:lnSpc>
                <a:spcPts val="2500"/>
              </a:lnSpc>
            </a:pPr>
            <a:endParaRPr kumimoji="1" lang="en-US" altLang="ja-JP" sz="2800" i="1" dirty="0" smtClean="0">
              <a:solidFill>
                <a:srgbClr val="FF0000"/>
              </a:solidFill>
            </a:endParaRPr>
          </a:p>
          <a:p>
            <a:pPr>
              <a:lnSpc>
                <a:spcPts val="2500"/>
              </a:lnSpc>
            </a:pPr>
            <a:endParaRPr lang="en-US" altLang="ja-JP" sz="2800" i="1" dirty="0" smtClean="0">
              <a:solidFill>
                <a:srgbClr val="FF0000"/>
              </a:solidFill>
            </a:endParaRPr>
          </a:p>
          <a:p>
            <a:r>
              <a:rPr kumimoji="1" lang="ja-JP" altLang="en-US" sz="2800" i="1" dirty="0" smtClean="0">
                <a:solidFill>
                  <a:srgbClr val="00B050"/>
                </a:solidFill>
              </a:rPr>
              <a:t>Ｋ</a:t>
            </a:r>
            <a:endParaRPr kumimoji="1" lang="ja-JP" altLang="en-US" sz="2800" i="1" dirty="0">
              <a:solidFill>
                <a:srgbClr val="00B050"/>
              </a:solidFill>
            </a:endParaRPr>
          </a:p>
        </p:txBody>
      </p:sp>
      <p:sp>
        <p:nvSpPr>
          <p:cNvPr id="38" name="角丸四角形 37"/>
          <p:cNvSpPr/>
          <p:nvPr/>
        </p:nvSpPr>
        <p:spPr>
          <a:xfrm>
            <a:off x="351068" y="5002059"/>
            <a:ext cx="2808312" cy="1152128"/>
          </a:xfrm>
          <a:prstGeom prst="roundRect">
            <a:avLst/>
          </a:prstGeom>
          <a:solidFill>
            <a:srgbClr val="00B050">
              <a:alpha val="30000"/>
            </a:srgbClr>
          </a:solidFill>
          <a:ln w="38100">
            <a:solidFill>
              <a:srgbClr val="00B050"/>
            </a:solidFill>
            <a:prstDash val="dash"/>
          </a:ln>
        </p:spPr>
        <p:style>
          <a:lnRef idx="2">
            <a:schemeClr val="accent1">
              <a:shade val="50000"/>
            </a:schemeClr>
          </a:lnRef>
          <a:fillRef idx="1">
            <a:schemeClr val="accent1"/>
          </a:fillRef>
          <a:effectRef idx="0">
            <a:schemeClr val="accent1"/>
          </a:effectRef>
          <a:fontRef idx="minor">
            <a:schemeClr val="lt1"/>
          </a:fontRef>
        </p:style>
        <p:txBody>
          <a:bodyPr tIns="0" rtlCol="0" anchor="t" anchorCtr="0"/>
          <a:lstStyle/>
          <a:p>
            <a:pPr>
              <a:lnSpc>
                <a:spcPts val="2500"/>
              </a:lnSpc>
            </a:pPr>
            <a:endParaRPr kumimoji="1" lang="en-US" altLang="ja-JP" sz="2800" i="1" dirty="0" smtClean="0">
              <a:solidFill>
                <a:srgbClr val="FF0000"/>
              </a:solidFill>
            </a:endParaRPr>
          </a:p>
          <a:p>
            <a:pPr>
              <a:lnSpc>
                <a:spcPts val="2500"/>
              </a:lnSpc>
            </a:pPr>
            <a:endParaRPr lang="en-US" altLang="ja-JP" sz="2800" i="1" dirty="0" smtClean="0">
              <a:solidFill>
                <a:srgbClr val="FF0000"/>
              </a:solidFill>
            </a:endParaRPr>
          </a:p>
          <a:p>
            <a:endParaRPr kumimoji="1" lang="ja-JP" altLang="en-US" sz="2800" i="1" dirty="0">
              <a:solidFill>
                <a:srgbClr val="00B050"/>
              </a:solidFill>
            </a:endParaRPr>
          </a:p>
        </p:txBody>
      </p:sp>
      <p:sp>
        <p:nvSpPr>
          <p:cNvPr id="39" name="(b),(c)消す"/>
          <p:cNvSpPr/>
          <p:nvPr/>
        </p:nvSpPr>
        <p:spPr>
          <a:xfrm>
            <a:off x="0" y="4797152"/>
            <a:ext cx="971600" cy="16478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0" name="(b),(c)消す"/>
          <p:cNvSpPr/>
          <p:nvPr/>
        </p:nvSpPr>
        <p:spPr>
          <a:xfrm>
            <a:off x="7950666" y="3356992"/>
            <a:ext cx="567680" cy="165618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b),(c)消す"/>
          <p:cNvSpPr/>
          <p:nvPr/>
        </p:nvSpPr>
        <p:spPr>
          <a:xfrm>
            <a:off x="395536" y="3501008"/>
            <a:ext cx="8424936" cy="3051720"/>
          </a:xfrm>
          <a:prstGeom prst="rect">
            <a:avLst/>
          </a:prstGeom>
          <a:solidFill>
            <a:schemeClr val="bg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30" name="Picture 5"/>
          <p:cNvPicPr>
            <a:picLocks noChangeAspect="1" noChangeArrowheads="1"/>
          </p:cNvPicPr>
          <p:nvPr/>
        </p:nvPicPr>
        <p:blipFill>
          <a:blip r:embed="rId5" cstate="print"/>
          <a:srcRect/>
          <a:stretch>
            <a:fillRect/>
          </a:stretch>
        </p:blipFill>
        <p:spPr bwMode="auto">
          <a:xfrm>
            <a:off x="4355976" y="3717032"/>
            <a:ext cx="4168140" cy="1097280"/>
          </a:xfrm>
          <a:prstGeom prst="rect">
            <a:avLst/>
          </a:prstGeom>
          <a:noFill/>
          <a:ln w="9525">
            <a:noFill/>
            <a:miter lim="800000"/>
            <a:headEnd/>
            <a:tailEnd/>
          </a:ln>
        </p:spPr>
      </p:pic>
      <p:pic>
        <p:nvPicPr>
          <p:cNvPr id="26" name="Picture 4"/>
          <p:cNvPicPr>
            <a:picLocks noChangeAspect="1" noChangeArrowheads="1"/>
          </p:cNvPicPr>
          <p:nvPr/>
        </p:nvPicPr>
        <p:blipFill>
          <a:blip r:embed="rId6" cstate="print"/>
          <a:srcRect/>
          <a:stretch>
            <a:fillRect/>
          </a:stretch>
        </p:blipFill>
        <p:spPr bwMode="auto">
          <a:xfrm>
            <a:off x="755576" y="3717032"/>
            <a:ext cx="2493645" cy="1052513"/>
          </a:xfrm>
          <a:prstGeom prst="rect">
            <a:avLst/>
          </a:prstGeom>
          <a:noFill/>
          <a:ln w="9525">
            <a:noFill/>
            <a:miter lim="800000"/>
            <a:headEnd/>
            <a:tailEnd/>
          </a:ln>
        </p:spPr>
      </p:pic>
      <p:pic>
        <p:nvPicPr>
          <p:cNvPr id="28" name="Picture 2"/>
          <p:cNvPicPr>
            <a:picLocks noChangeAspect="1" noChangeArrowheads="1"/>
          </p:cNvPicPr>
          <p:nvPr/>
        </p:nvPicPr>
        <p:blipFill>
          <a:blip r:embed="rId7" cstate="print"/>
          <a:srcRect/>
          <a:stretch>
            <a:fillRect/>
          </a:stretch>
        </p:blipFill>
        <p:spPr bwMode="auto">
          <a:xfrm>
            <a:off x="1475656" y="5013176"/>
            <a:ext cx="6362700" cy="1432560"/>
          </a:xfrm>
          <a:prstGeom prst="rect">
            <a:avLst/>
          </a:prstGeom>
          <a:noFill/>
          <a:ln w="9525">
            <a:noFill/>
            <a:miter lim="800000"/>
            <a:headEnd/>
            <a:tailEnd/>
          </a:ln>
        </p:spPr>
      </p:pic>
      <p:sp>
        <p:nvSpPr>
          <p:cNvPr id="32" name="正方形/長方形 31"/>
          <p:cNvSpPr/>
          <p:nvPr/>
        </p:nvSpPr>
        <p:spPr>
          <a:xfrm>
            <a:off x="7092280" y="6021288"/>
            <a:ext cx="720080" cy="57606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6"/>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8"/>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xit" presetSubtype="0" fill="hold" nodeType="clickEffect">
                                  <p:stCondLst>
                                    <p:cond delay="0"/>
                                  </p:stCondLst>
                                  <p:childTnLst>
                                    <p:set>
                                      <p:cBhvr>
                                        <p:cTn id="22" dur="1" fill="hold">
                                          <p:stCondLst>
                                            <p:cond delay="0"/>
                                          </p:stCondLst>
                                        </p:cTn>
                                        <p:tgtEl>
                                          <p:spTgt spid="30"/>
                                        </p:tgtEl>
                                        <p:attrNameLst>
                                          <p:attrName>style.visibility</p:attrName>
                                        </p:attrNameLst>
                                      </p:cBhvr>
                                      <p:to>
                                        <p:strVal val="hidden"/>
                                      </p:to>
                                    </p:set>
                                  </p:childTnLst>
                                </p:cTn>
                              </p:par>
                              <p:par>
                                <p:cTn id="23" presetID="1" presetClass="exit" presetSubtype="0" fill="hold" nodeType="withEffect">
                                  <p:stCondLst>
                                    <p:cond delay="0"/>
                                  </p:stCondLst>
                                  <p:childTnLst>
                                    <p:set>
                                      <p:cBhvr>
                                        <p:cTn id="24" dur="1" fill="hold">
                                          <p:stCondLst>
                                            <p:cond delay="0"/>
                                          </p:stCondLst>
                                        </p:cTn>
                                        <p:tgtEl>
                                          <p:spTgt spid="26"/>
                                        </p:tgtEl>
                                        <p:attrNameLst>
                                          <p:attrName>style.visibility</p:attrName>
                                        </p:attrNameLst>
                                      </p:cBhvr>
                                      <p:to>
                                        <p:strVal val="hidden"/>
                                      </p:to>
                                    </p:set>
                                  </p:childTnLst>
                                </p:cTn>
                              </p:par>
                              <p:par>
                                <p:cTn id="25" presetID="1" presetClass="exit" presetSubtype="0" fill="hold" nodeType="withEffect">
                                  <p:stCondLst>
                                    <p:cond delay="0"/>
                                  </p:stCondLst>
                                  <p:childTnLst>
                                    <p:set>
                                      <p:cBhvr>
                                        <p:cTn id="26" dur="1" fill="hold">
                                          <p:stCondLst>
                                            <p:cond delay="0"/>
                                          </p:stCondLst>
                                        </p:cTn>
                                        <p:tgtEl>
                                          <p:spTgt spid="28"/>
                                        </p:tgtEl>
                                        <p:attrNameLst>
                                          <p:attrName>style.visibility</p:attrName>
                                        </p:attrNameLst>
                                      </p:cBhvr>
                                      <p:to>
                                        <p:strVal val="hidden"/>
                                      </p:to>
                                    </p:set>
                                  </p:childTnLst>
                                </p:cTn>
                              </p:par>
                              <p:par>
                                <p:cTn id="27" presetID="1" presetClass="exit" presetSubtype="0" fill="hold" grpId="1" nodeType="withEffect">
                                  <p:stCondLst>
                                    <p:cond delay="0"/>
                                  </p:stCondLst>
                                  <p:childTnLst>
                                    <p:set>
                                      <p:cBhvr>
                                        <p:cTn id="28" dur="1" fill="hold">
                                          <p:stCondLst>
                                            <p:cond delay="0"/>
                                          </p:stCondLst>
                                        </p:cTn>
                                        <p:tgtEl>
                                          <p:spTgt spid="22"/>
                                        </p:tgtEl>
                                        <p:attrNameLst>
                                          <p:attrName>style.visibility</p:attrName>
                                        </p:attrNameLst>
                                      </p:cBhvr>
                                      <p:to>
                                        <p:strVal val="hidden"/>
                                      </p:to>
                                    </p:set>
                                  </p:childTnLst>
                                </p:cTn>
                              </p:par>
                              <p:par>
                                <p:cTn id="29" presetID="1" presetClass="exit" presetSubtype="0" fill="hold" grpId="1" nodeType="withEffect">
                                  <p:stCondLst>
                                    <p:cond delay="0"/>
                                  </p:stCondLst>
                                  <p:childTnLst>
                                    <p:set>
                                      <p:cBhvr>
                                        <p:cTn id="30" dur="1" fill="hold">
                                          <p:stCondLst>
                                            <p:cond delay="0"/>
                                          </p:stCondLst>
                                        </p:cTn>
                                        <p:tgtEl>
                                          <p:spTgt spid="32"/>
                                        </p:tgtEl>
                                        <p:attrNameLst>
                                          <p:attrName>style.visibility</p:attrName>
                                        </p:attrNameLst>
                                      </p:cBhvr>
                                      <p:to>
                                        <p:strVal val="hidden"/>
                                      </p:to>
                                    </p:se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15"/>
                                        </p:tgtEl>
                                        <p:attrNameLst>
                                          <p:attrName>style.visibility</p:attrName>
                                        </p:attrNameLst>
                                      </p:cBhvr>
                                      <p:to>
                                        <p:strVal val="visible"/>
                                      </p:to>
                                    </p:set>
                                    <p:animEffect transition="in" filter="fade">
                                      <p:cBhvr>
                                        <p:cTn id="35" dur="500"/>
                                        <p:tgtEl>
                                          <p:spTgt spid="15"/>
                                        </p:tgtEl>
                                      </p:cBhvr>
                                    </p:animEffect>
                                  </p:childTnLst>
                                </p:cTn>
                              </p:par>
                              <p:par>
                                <p:cTn id="36" presetID="10" presetClass="entr" presetSubtype="0" fill="hold" nodeType="withEffect">
                                  <p:stCondLst>
                                    <p:cond delay="0"/>
                                  </p:stCondLst>
                                  <p:childTnLst>
                                    <p:set>
                                      <p:cBhvr>
                                        <p:cTn id="37" dur="1" fill="hold">
                                          <p:stCondLst>
                                            <p:cond delay="0"/>
                                          </p:stCondLst>
                                        </p:cTn>
                                        <p:tgtEl>
                                          <p:spTgt spid="14"/>
                                        </p:tgtEl>
                                        <p:attrNameLst>
                                          <p:attrName>style.visibility</p:attrName>
                                        </p:attrNameLst>
                                      </p:cBhvr>
                                      <p:to>
                                        <p:strVal val="visible"/>
                                      </p:to>
                                    </p:set>
                                    <p:animEffect transition="in" filter="fade">
                                      <p:cBhvr>
                                        <p:cTn id="38" dur="500"/>
                                        <p:tgtEl>
                                          <p:spTgt spid="14"/>
                                        </p:tgtEl>
                                      </p:cBhvr>
                                    </p:animEffect>
                                  </p:childTnLst>
                                </p:cTn>
                              </p:par>
                              <p:par>
                                <p:cTn id="39" presetID="10" presetClass="entr" presetSubtype="0" fill="hold" nodeType="withEffect">
                                  <p:stCondLst>
                                    <p:cond delay="0"/>
                                  </p:stCondLst>
                                  <p:childTnLst>
                                    <p:set>
                                      <p:cBhvr>
                                        <p:cTn id="40" dur="1" fill="hold">
                                          <p:stCondLst>
                                            <p:cond delay="0"/>
                                          </p:stCondLst>
                                        </p:cTn>
                                        <p:tgtEl>
                                          <p:spTgt spid="16"/>
                                        </p:tgtEl>
                                        <p:attrNameLst>
                                          <p:attrName>style.visibility</p:attrName>
                                        </p:attrNameLst>
                                      </p:cBhvr>
                                      <p:to>
                                        <p:strVal val="visible"/>
                                      </p:to>
                                    </p:set>
                                    <p:animEffect transition="in" filter="fade">
                                      <p:cBhvr>
                                        <p:cTn id="41" dur="500"/>
                                        <p:tgtEl>
                                          <p:spTgt spid="16"/>
                                        </p:tgtEl>
                                      </p:cBhvr>
                                    </p:animEffect>
                                  </p:childTnLst>
                                </p:cTn>
                              </p:par>
                            </p:childTnLst>
                          </p:cTn>
                        </p:par>
                      </p:childTnLst>
                    </p:cTn>
                  </p:par>
                  <p:par>
                    <p:cTn id="42" fill="hold">
                      <p:stCondLst>
                        <p:cond delay="indefinite"/>
                      </p:stCondLst>
                      <p:childTnLst>
                        <p:par>
                          <p:cTn id="43" fill="hold">
                            <p:stCondLst>
                              <p:cond delay="0"/>
                            </p:stCondLst>
                            <p:childTnLst>
                              <p:par>
                                <p:cTn id="44" presetID="10" presetClass="entr" presetSubtype="0" fill="hold" grpId="0" nodeType="clickEffect">
                                  <p:stCondLst>
                                    <p:cond delay="0"/>
                                  </p:stCondLst>
                                  <p:childTnLst>
                                    <p:set>
                                      <p:cBhvr>
                                        <p:cTn id="45" dur="1" fill="hold">
                                          <p:stCondLst>
                                            <p:cond delay="0"/>
                                          </p:stCondLst>
                                        </p:cTn>
                                        <p:tgtEl>
                                          <p:spTgt spid="33"/>
                                        </p:tgtEl>
                                        <p:attrNameLst>
                                          <p:attrName>style.visibility</p:attrName>
                                        </p:attrNameLst>
                                      </p:cBhvr>
                                      <p:to>
                                        <p:strVal val="visible"/>
                                      </p:to>
                                    </p:set>
                                    <p:animEffect transition="in" filter="fade">
                                      <p:cBhvr>
                                        <p:cTn id="46" dur="500"/>
                                        <p:tgtEl>
                                          <p:spTgt spid="33"/>
                                        </p:tgtEl>
                                      </p:cBhvr>
                                    </p:animEffect>
                                  </p:childTnLst>
                                </p:cTn>
                              </p:par>
                              <p:par>
                                <p:cTn id="47" presetID="10" presetClass="entr" presetSubtype="0" fill="hold" nodeType="withEffect">
                                  <p:stCondLst>
                                    <p:cond delay="0"/>
                                  </p:stCondLst>
                                  <p:childTnLst>
                                    <p:set>
                                      <p:cBhvr>
                                        <p:cTn id="48" dur="1" fill="hold">
                                          <p:stCondLst>
                                            <p:cond delay="0"/>
                                          </p:stCondLst>
                                        </p:cTn>
                                        <p:tgtEl>
                                          <p:spTgt spid="27"/>
                                        </p:tgtEl>
                                        <p:attrNameLst>
                                          <p:attrName>style.visibility</p:attrName>
                                        </p:attrNameLst>
                                      </p:cBhvr>
                                      <p:to>
                                        <p:strVal val="visible"/>
                                      </p:to>
                                    </p:set>
                                    <p:animEffect transition="in" filter="fade">
                                      <p:cBhvr>
                                        <p:cTn id="49" dur="500"/>
                                        <p:tgtEl>
                                          <p:spTgt spid="27"/>
                                        </p:tgtEl>
                                      </p:cBhvr>
                                    </p:animEffect>
                                  </p:childTnLst>
                                </p:cTn>
                              </p:par>
                              <p:par>
                                <p:cTn id="50" presetID="10" presetClass="entr" presetSubtype="0" fill="hold" nodeType="withEffect">
                                  <p:stCondLst>
                                    <p:cond delay="0"/>
                                  </p:stCondLst>
                                  <p:childTnLst>
                                    <p:set>
                                      <p:cBhvr>
                                        <p:cTn id="51" dur="1" fill="hold">
                                          <p:stCondLst>
                                            <p:cond delay="0"/>
                                          </p:stCondLst>
                                        </p:cTn>
                                        <p:tgtEl>
                                          <p:spTgt spid="35"/>
                                        </p:tgtEl>
                                        <p:attrNameLst>
                                          <p:attrName>style.visibility</p:attrName>
                                        </p:attrNameLst>
                                      </p:cBhvr>
                                      <p:to>
                                        <p:strVal val="visible"/>
                                      </p:to>
                                    </p:set>
                                    <p:animEffect transition="in" filter="fade">
                                      <p:cBhvr>
                                        <p:cTn id="52" dur="500"/>
                                        <p:tgtEl>
                                          <p:spTgt spid="35"/>
                                        </p:tgtEl>
                                      </p:cBhvr>
                                    </p:animEffect>
                                  </p:childTnLst>
                                </p:cTn>
                              </p:par>
                              <p:par>
                                <p:cTn id="53" presetID="1" presetClass="entr" presetSubtype="0" fill="hold" nodeType="withEffect">
                                  <p:stCondLst>
                                    <p:cond delay="0"/>
                                  </p:stCondLst>
                                  <p:childTnLst>
                                    <p:set>
                                      <p:cBhvr>
                                        <p:cTn id="54" dur="1" fill="hold">
                                          <p:stCondLst>
                                            <p:cond delay="0"/>
                                          </p:stCondLst>
                                        </p:cTn>
                                        <p:tgtEl>
                                          <p:spTgt spid="23"/>
                                        </p:tgtEl>
                                        <p:attrNameLst>
                                          <p:attrName>style.visibility</p:attrName>
                                        </p:attrNameLst>
                                      </p:cBhvr>
                                      <p:to>
                                        <p:strVal val="visible"/>
                                      </p:to>
                                    </p:set>
                                  </p:childTnLst>
                                </p:cTn>
                              </p:par>
                              <p:par>
                                <p:cTn id="55" presetID="1" presetClass="entr" presetSubtype="0" fill="hold" nodeType="withEffect">
                                  <p:stCondLst>
                                    <p:cond delay="0"/>
                                  </p:stCondLst>
                                  <p:childTnLst>
                                    <p:set>
                                      <p:cBhvr>
                                        <p:cTn id="56" dur="1" fill="hold">
                                          <p:stCondLst>
                                            <p:cond delay="0"/>
                                          </p:stCondLst>
                                        </p:cTn>
                                        <p:tgtEl>
                                          <p:spTgt spid="24"/>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grpId="0" nodeType="clickEffect">
                                  <p:stCondLst>
                                    <p:cond delay="0"/>
                                  </p:stCondLst>
                                  <p:childTnLst>
                                    <p:set>
                                      <p:cBhvr>
                                        <p:cTn id="60" dur="1" fill="hold">
                                          <p:stCondLst>
                                            <p:cond delay="0"/>
                                          </p:stCondLst>
                                        </p:cTn>
                                        <p:tgtEl>
                                          <p:spTgt spid="36"/>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38"/>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39"/>
                                        </p:tgtEl>
                                        <p:attrNameLst>
                                          <p:attrName>style.visibility</p:attrName>
                                        </p:attrNameLst>
                                      </p:cBhvr>
                                      <p:to>
                                        <p:strVal val="visible"/>
                                      </p:to>
                                    </p:set>
                                  </p:childTnLst>
                                </p:cTn>
                              </p:par>
                              <p:par>
                                <p:cTn id="65" presetID="1" presetClass="entr" presetSubtype="0" fill="hold" nodeType="withEffect">
                                  <p:stCondLst>
                                    <p:cond delay="0"/>
                                  </p:stCondLst>
                                  <p:childTnLst>
                                    <p:set>
                                      <p:cBhvr>
                                        <p:cTn id="66" dur="1" fill="hold">
                                          <p:stCondLst>
                                            <p:cond delay="0"/>
                                          </p:stCondLst>
                                        </p:cTn>
                                        <p:tgtEl>
                                          <p:spTgt spid="39"/>
                                        </p:tgtEl>
                                        <p:attrNameLst>
                                          <p:attrName>style.visibility</p:attrName>
                                        </p:attrNameLst>
                                      </p:cBhvr>
                                      <p:to>
                                        <p:strVal val="visible"/>
                                      </p:to>
                                    </p:set>
                                  </p:childTnLst>
                                </p:cTn>
                              </p:par>
                              <p:par>
                                <p:cTn id="67" presetID="1" presetClass="entr" presetSubtype="0" fill="hold" grpId="0" nodeType="withEffect">
                                  <p:stCondLst>
                                    <p:cond delay="0"/>
                                  </p:stCondLst>
                                  <p:childTnLst>
                                    <p:set>
                                      <p:cBhvr>
                                        <p:cTn id="68" dur="1" fill="hold">
                                          <p:stCondLst>
                                            <p:cond delay="0"/>
                                          </p:stCondLst>
                                        </p:cTn>
                                        <p:tgtEl>
                                          <p:spTgt spid="40"/>
                                        </p:tgtEl>
                                        <p:attrNameLst>
                                          <p:attrName>style.visibility</p:attrName>
                                        </p:attrNameLst>
                                      </p:cBhvr>
                                      <p:to>
                                        <p:strVal val="visible"/>
                                      </p:to>
                                    </p:set>
                                  </p:childTnLst>
                                </p:cTn>
                              </p:par>
                              <p:par>
                                <p:cTn id="69" presetID="1" presetClass="entr" presetSubtype="0" fill="hold" nodeType="withEffect">
                                  <p:stCondLst>
                                    <p:cond delay="0"/>
                                  </p:stCondLst>
                                  <p:childTnLst>
                                    <p:set>
                                      <p:cBhvr>
                                        <p:cTn id="70" dur="1" fill="hold">
                                          <p:stCondLst>
                                            <p:cond delay="0"/>
                                          </p:stCondLst>
                                        </p:cTn>
                                        <p:tgtEl>
                                          <p:spTgt spid="40"/>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0" presetClass="entr" presetSubtype="0" fill="hold" nodeType="clickEffect">
                                  <p:stCondLst>
                                    <p:cond delay="0"/>
                                  </p:stCondLst>
                                  <p:childTnLst>
                                    <p:set>
                                      <p:cBhvr>
                                        <p:cTn id="74" dur="1" fill="hold">
                                          <p:stCondLst>
                                            <p:cond delay="0"/>
                                          </p:stCondLst>
                                        </p:cTn>
                                        <p:tgtEl>
                                          <p:spTgt spid="13"/>
                                        </p:tgtEl>
                                        <p:attrNameLst>
                                          <p:attrName>style.visibility</p:attrName>
                                        </p:attrNameLst>
                                      </p:cBhvr>
                                      <p:to>
                                        <p:strVal val="visible"/>
                                      </p:to>
                                    </p:set>
                                    <p:animEffect transition="in" filter="fade">
                                      <p:cBhvr>
                                        <p:cTn id="75" dur="500"/>
                                        <p:tgtEl>
                                          <p:spTgt spid="13"/>
                                        </p:tgtEl>
                                      </p:cBhvr>
                                    </p:animEffect>
                                  </p:childTnLst>
                                </p:cTn>
                              </p:par>
                              <p:par>
                                <p:cTn id="76" presetID="10" presetClass="entr" presetSubtype="0" fill="hold" nodeType="withEffect">
                                  <p:stCondLst>
                                    <p:cond delay="0"/>
                                  </p:stCondLst>
                                  <p:childTnLst>
                                    <p:set>
                                      <p:cBhvr>
                                        <p:cTn id="77" dur="1" fill="hold">
                                          <p:stCondLst>
                                            <p:cond delay="0"/>
                                          </p:stCondLst>
                                        </p:cTn>
                                        <p:tgtEl>
                                          <p:spTgt spid="31"/>
                                        </p:tgtEl>
                                        <p:attrNameLst>
                                          <p:attrName>style.visibility</p:attrName>
                                        </p:attrNameLst>
                                      </p:cBhvr>
                                      <p:to>
                                        <p:strVal val="visible"/>
                                      </p:to>
                                    </p:set>
                                    <p:animEffect transition="in" filter="fade">
                                      <p:cBhvr>
                                        <p:cTn id="78" dur="500"/>
                                        <p:tgtEl>
                                          <p:spTgt spid="31"/>
                                        </p:tgtEl>
                                      </p:cBhvr>
                                    </p:animEffect>
                                  </p:childTnLst>
                                </p:cTn>
                              </p:par>
                              <p:par>
                                <p:cTn id="79" presetID="1" presetClass="entr" presetSubtype="0" fill="hold" nodeType="withEffect">
                                  <p:stCondLst>
                                    <p:cond delay="0"/>
                                  </p:stCondLst>
                                  <p:childTnLst>
                                    <p:set>
                                      <p:cBhvr>
                                        <p:cTn id="80" dur="1" fill="hold">
                                          <p:stCondLst>
                                            <p:cond delay="0"/>
                                          </p:stCondLst>
                                        </p:cTn>
                                        <p:tgtEl>
                                          <p:spTgt spid="3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5" grpId="0" animBg="1"/>
      <p:bldP spid="33" grpId="0" animBg="1"/>
      <p:bldP spid="36" grpId="0" animBg="1"/>
      <p:bldP spid="38" grpId="0" animBg="1"/>
      <p:bldP spid="39" grpId="0" animBg="1"/>
      <p:bldP spid="40" grpId="0" animBg="1"/>
      <p:bldP spid="22" grpId="0" animBg="1"/>
      <p:bldP spid="22" grpId="1" animBg="1"/>
      <p:bldP spid="32" grpId="0" animBg="1"/>
      <p:bldP spid="32" grpId="1"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00034" y="0"/>
            <a:ext cx="8229600" cy="785794"/>
          </a:xfrm>
        </p:spPr>
        <p:txBody>
          <a:bodyPr/>
          <a:lstStyle/>
          <a:p>
            <a:r>
              <a:rPr kumimoji="1" lang="ja-JP" altLang="en-US" dirty="0" smtClean="0"/>
              <a:t>実験・解析方法</a:t>
            </a:r>
            <a:r>
              <a:rPr kumimoji="1" lang="ja-JP" altLang="en-US" sz="3200" dirty="0" smtClean="0"/>
              <a:t>（つづき）</a:t>
            </a:r>
            <a:endParaRPr kumimoji="1" lang="ja-JP" altLang="en-US" dirty="0"/>
          </a:p>
        </p:txBody>
      </p:sp>
      <p:sp>
        <p:nvSpPr>
          <p:cNvPr id="6" name="正方形/長方形 5"/>
          <p:cNvSpPr/>
          <p:nvPr/>
        </p:nvSpPr>
        <p:spPr>
          <a:xfrm>
            <a:off x="928662" y="2584322"/>
            <a:ext cx="1143008" cy="114300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コンテンツ プレースホルダ 2"/>
          <p:cNvSpPr>
            <a:spLocks noGrp="1"/>
          </p:cNvSpPr>
          <p:nvPr>
            <p:ph idx="1"/>
          </p:nvPr>
        </p:nvSpPr>
        <p:spPr>
          <a:xfrm>
            <a:off x="360040" y="764704"/>
            <a:ext cx="8460432" cy="2664296"/>
          </a:xfrm>
        </p:spPr>
        <p:txBody>
          <a:bodyPr>
            <a:normAutofit/>
          </a:bodyPr>
          <a:lstStyle/>
          <a:p>
            <a:pPr lvl="0"/>
            <a:r>
              <a:rPr lang="ja-JP" altLang="en-US" dirty="0" smtClean="0"/>
              <a:t>ナイキストの安定判別</a:t>
            </a:r>
            <a:endParaRPr lang="en-US" altLang="ja-JP" dirty="0" smtClean="0"/>
          </a:p>
          <a:p>
            <a:pPr lvl="0">
              <a:buNone/>
            </a:pPr>
            <a:r>
              <a:rPr lang="ja-JP" altLang="en-US" dirty="0" smtClean="0"/>
              <a:t>　　　　　図の閉ループ系が不安定</a:t>
            </a:r>
            <a:endParaRPr lang="en-US" altLang="ja-JP" dirty="0" smtClean="0"/>
          </a:p>
          <a:p>
            <a:pPr lvl="0">
              <a:buNone/>
            </a:pPr>
            <a:r>
              <a:rPr lang="ja-JP" altLang="en-US" dirty="0" smtClean="0"/>
              <a:t>　　　⇔　　　　　　　　　　　　のナイキスト軌跡が</a:t>
            </a:r>
            <a:endParaRPr lang="en-US" altLang="ja-JP" dirty="0" smtClean="0"/>
          </a:p>
          <a:p>
            <a:pPr lvl="0">
              <a:buNone/>
            </a:pPr>
            <a:r>
              <a:rPr lang="ja-JP" altLang="en-US" dirty="0" smtClean="0"/>
              <a:t>　　　　　　　　　 　　　　原点に重なるか囲むこと</a:t>
            </a:r>
            <a:endParaRPr lang="en-US" altLang="ja-JP" dirty="0" smtClean="0"/>
          </a:p>
          <a:p>
            <a:pPr lvl="0"/>
            <a:endParaRPr lang="en-US" altLang="ja-JP" dirty="0" smtClean="0"/>
          </a:p>
          <a:p>
            <a:pPr lvl="0"/>
            <a:endParaRPr lang="en-US" altLang="ja-JP" dirty="0" smtClean="0"/>
          </a:p>
          <a:p>
            <a:pPr lvl="0"/>
            <a:endParaRPr lang="en-US" altLang="ja-JP" dirty="0" smtClean="0"/>
          </a:p>
          <a:p>
            <a:pPr lvl="0"/>
            <a:endParaRPr lang="en-US" altLang="ja-JP" dirty="0" smtClean="0"/>
          </a:p>
          <a:p>
            <a:pPr lvl="0"/>
            <a:endParaRPr lang="en-US" altLang="ja-JP" dirty="0" smtClean="0"/>
          </a:p>
          <a:p>
            <a:pPr lvl="0">
              <a:buNone/>
            </a:pPr>
            <a:endParaRPr lang="ja-JP" altLang="ja-JP" dirty="0" smtClean="0"/>
          </a:p>
          <a:p>
            <a:pPr lvl="0">
              <a:buNone/>
            </a:pPr>
            <a:endParaRPr lang="ja-JP" altLang="ja-JP" dirty="0" smtClean="0"/>
          </a:p>
        </p:txBody>
      </p:sp>
      <p:sp>
        <p:nvSpPr>
          <p:cNvPr id="12" name="角丸四角形 11"/>
          <p:cNvSpPr/>
          <p:nvPr/>
        </p:nvSpPr>
        <p:spPr>
          <a:xfrm>
            <a:off x="1619672" y="3501008"/>
            <a:ext cx="1296144" cy="1152128"/>
          </a:xfrm>
          <a:prstGeom prst="roundRect">
            <a:avLst/>
          </a:prstGeom>
          <a:solidFill>
            <a:srgbClr val="FF0000">
              <a:alpha val="30000"/>
            </a:srgbClr>
          </a:solidFill>
          <a:ln w="38100">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tIns="0" rtlCol="0" anchor="t" anchorCtr="0"/>
          <a:lstStyle/>
          <a:p>
            <a:pPr algn="ctr">
              <a:lnSpc>
                <a:spcPct val="170000"/>
              </a:lnSpc>
            </a:pPr>
            <a:r>
              <a:rPr lang="en-US" altLang="ja-JP" sz="3600" i="1" dirty="0" smtClean="0">
                <a:solidFill>
                  <a:srgbClr val="FF0000"/>
                </a:solidFill>
              </a:rPr>
              <a:t>G</a:t>
            </a:r>
            <a:endParaRPr kumimoji="1" lang="ja-JP" altLang="en-US" sz="3600" i="1" dirty="0">
              <a:solidFill>
                <a:srgbClr val="FF0000"/>
              </a:solidFill>
            </a:endParaRPr>
          </a:p>
        </p:txBody>
      </p:sp>
      <p:sp>
        <p:nvSpPr>
          <p:cNvPr id="36" name="角丸四角形 35"/>
          <p:cNvSpPr/>
          <p:nvPr/>
        </p:nvSpPr>
        <p:spPr>
          <a:xfrm>
            <a:off x="1619672" y="5085184"/>
            <a:ext cx="1296144" cy="1152128"/>
          </a:xfrm>
          <a:prstGeom prst="roundRect">
            <a:avLst/>
          </a:prstGeom>
          <a:solidFill>
            <a:srgbClr val="00B050">
              <a:alpha val="30000"/>
            </a:srgbClr>
          </a:solidFill>
          <a:ln w="38100">
            <a:solidFill>
              <a:srgbClr val="00B050"/>
            </a:solidFill>
            <a:prstDash val="dash"/>
          </a:ln>
        </p:spPr>
        <p:style>
          <a:lnRef idx="2">
            <a:schemeClr val="accent1">
              <a:shade val="50000"/>
            </a:schemeClr>
          </a:lnRef>
          <a:fillRef idx="1">
            <a:schemeClr val="accent1"/>
          </a:fillRef>
          <a:effectRef idx="0">
            <a:schemeClr val="accent1"/>
          </a:effectRef>
          <a:fontRef idx="minor">
            <a:schemeClr val="lt1"/>
          </a:fontRef>
        </p:style>
        <p:txBody>
          <a:bodyPr tIns="0" rtlCol="0" anchor="t" anchorCtr="0"/>
          <a:lstStyle/>
          <a:p>
            <a:pPr algn="ctr">
              <a:lnSpc>
                <a:spcPct val="170000"/>
              </a:lnSpc>
            </a:pPr>
            <a:r>
              <a:rPr kumimoji="1" lang="ja-JP" altLang="en-US" sz="3200" i="1" dirty="0" smtClean="0">
                <a:solidFill>
                  <a:srgbClr val="00B050"/>
                </a:solidFill>
              </a:rPr>
              <a:t>Ｋ</a:t>
            </a:r>
            <a:endParaRPr kumimoji="1" lang="ja-JP" altLang="en-US" sz="3200" i="1" dirty="0">
              <a:solidFill>
                <a:srgbClr val="00B050"/>
              </a:solidFill>
            </a:endParaRPr>
          </a:p>
        </p:txBody>
      </p:sp>
      <p:cxnSp>
        <p:nvCxnSpPr>
          <p:cNvPr id="25" name="直線コネクタ 24"/>
          <p:cNvCxnSpPr>
            <a:stCxn id="12" idx="1"/>
          </p:cNvCxnSpPr>
          <p:nvPr/>
        </p:nvCxnSpPr>
        <p:spPr>
          <a:xfrm flipH="1">
            <a:off x="683568" y="4077072"/>
            <a:ext cx="936104"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直線コネクタ 26"/>
          <p:cNvCxnSpPr/>
          <p:nvPr/>
        </p:nvCxnSpPr>
        <p:spPr>
          <a:xfrm flipH="1">
            <a:off x="2915816" y="5661248"/>
            <a:ext cx="936104"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直線矢印コネクタ 31"/>
          <p:cNvCxnSpPr>
            <a:stCxn id="36" idx="1"/>
          </p:cNvCxnSpPr>
          <p:nvPr/>
        </p:nvCxnSpPr>
        <p:spPr>
          <a:xfrm flipH="1">
            <a:off x="683568" y="5661248"/>
            <a:ext cx="936104" cy="0"/>
          </a:xfrm>
          <a:prstGeom prst="straightConnector1">
            <a:avLst/>
          </a:prstGeom>
          <a:ln w="38100">
            <a:solidFill>
              <a:schemeClr val="tx1"/>
            </a:solidFill>
            <a:headEnd type="triangle" w="lg" len="lg"/>
            <a:tailEnd type="none" w="lg" len="lg"/>
          </a:ln>
        </p:spPr>
        <p:style>
          <a:lnRef idx="1">
            <a:schemeClr val="accent1"/>
          </a:lnRef>
          <a:fillRef idx="0">
            <a:schemeClr val="accent1"/>
          </a:fillRef>
          <a:effectRef idx="0">
            <a:schemeClr val="accent1"/>
          </a:effectRef>
          <a:fontRef idx="minor">
            <a:schemeClr val="tx1"/>
          </a:fontRef>
        </p:style>
      </p:cxnSp>
      <p:cxnSp>
        <p:nvCxnSpPr>
          <p:cNvPr id="34" name="直線矢印コネクタ 33"/>
          <p:cNvCxnSpPr/>
          <p:nvPr/>
        </p:nvCxnSpPr>
        <p:spPr>
          <a:xfrm flipH="1">
            <a:off x="2915816" y="4077072"/>
            <a:ext cx="936104" cy="0"/>
          </a:xfrm>
          <a:prstGeom prst="straightConnector1">
            <a:avLst/>
          </a:prstGeom>
          <a:ln w="38100">
            <a:solidFill>
              <a:schemeClr val="tx1"/>
            </a:solidFill>
            <a:headEnd type="none" w="lg" len="lg"/>
            <a:tailEnd type="triangle" w="lg" len="lg"/>
          </a:ln>
        </p:spPr>
        <p:style>
          <a:lnRef idx="1">
            <a:schemeClr val="accent1"/>
          </a:lnRef>
          <a:fillRef idx="0">
            <a:schemeClr val="accent1"/>
          </a:fillRef>
          <a:effectRef idx="0">
            <a:schemeClr val="accent1"/>
          </a:effectRef>
          <a:fontRef idx="minor">
            <a:schemeClr val="tx1"/>
          </a:fontRef>
        </p:style>
      </p:cxnSp>
      <p:cxnSp>
        <p:nvCxnSpPr>
          <p:cNvPr id="41" name="直線コネクタ 40"/>
          <p:cNvCxnSpPr/>
          <p:nvPr/>
        </p:nvCxnSpPr>
        <p:spPr>
          <a:xfrm>
            <a:off x="683568" y="4077072"/>
            <a:ext cx="0" cy="1584176"/>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2" name="直線コネクタ 41"/>
          <p:cNvCxnSpPr/>
          <p:nvPr/>
        </p:nvCxnSpPr>
        <p:spPr>
          <a:xfrm>
            <a:off x="3851920" y="4077072"/>
            <a:ext cx="0" cy="1584176"/>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pic>
        <p:nvPicPr>
          <p:cNvPr id="1027" name="Picture 3"/>
          <p:cNvPicPr>
            <a:picLocks noChangeAspect="1" noChangeArrowheads="1"/>
          </p:cNvPicPr>
          <p:nvPr/>
        </p:nvPicPr>
        <p:blipFill>
          <a:blip r:embed="rId3" cstate="print"/>
          <a:srcRect/>
          <a:stretch>
            <a:fillRect/>
          </a:stretch>
        </p:blipFill>
        <p:spPr bwMode="auto">
          <a:xfrm>
            <a:off x="1764407" y="1988840"/>
            <a:ext cx="3095625" cy="523875"/>
          </a:xfrm>
          <a:prstGeom prst="rect">
            <a:avLst/>
          </a:prstGeom>
          <a:noFill/>
          <a:ln w="9525">
            <a:noFill/>
            <a:miter lim="800000"/>
            <a:headEnd/>
            <a:tailEnd/>
          </a:ln>
        </p:spPr>
      </p:pic>
      <p:sp>
        <p:nvSpPr>
          <p:cNvPr id="14" name="コンテンツ プレースホルダ 2"/>
          <p:cNvSpPr txBox="1">
            <a:spLocks/>
          </p:cNvSpPr>
          <p:nvPr/>
        </p:nvSpPr>
        <p:spPr>
          <a:xfrm>
            <a:off x="4139952" y="3573016"/>
            <a:ext cx="4824536" cy="3024336"/>
          </a:xfrm>
          <a:prstGeom prst="rect">
            <a:avLst/>
          </a:prstGeom>
          <a:ln w="25400">
            <a:solidFill>
              <a:srgbClr val="FF0000"/>
            </a:solidFill>
          </a:ln>
        </p:spPr>
        <p:txBody>
          <a:bodyPr vert="horz" lIns="91440" tIns="45720" rIns="91440" bIns="45720" rtlCol="0">
            <a:normAutofit lnSpcReduction="10000"/>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ja-JP" altLang="en-US" sz="3200" dirty="0" smtClean="0"/>
              <a:t>理論上は、振幅∞に発散</a:t>
            </a:r>
            <a:endParaRPr lang="en-US" altLang="ja-JP" sz="3200" dirty="0" smtClean="0"/>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1" lang="ja-JP" altLang="en-US" sz="3200" b="0" i="0" u="none" strike="noStrike" kern="1200" cap="none" spc="0" normalizeH="0" baseline="0" noProof="0" dirty="0" smtClean="0">
                <a:ln>
                  <a:noFill/>
                </a:ln>
                <a:solidFill>
                  <a:schemeClr val="tx1"/>
                </a:solidFill>
                <a:effectLst/>
                <a:uLnTx/>
                <a:uFillTx/>
                <a:latin typeface="+mn-lt"/>
                <a:ea typeface="+mn-ea"/>
                <a:cs typeface="+mn-cs"/>
              </a:rPr>
              <a:t>現実には、一定値に収束</a:t>
            </a:r>
            <a:endParaRPr lang="en-US" altLang="ja-JP" sz="3200" dirty="0" smtClean="0"/>
          </a:p>
          <a:p>
            <a:pPr marL="342900" indent="-342900">
              <a:spcBef>
                <a:spcPct val="20000"/>
              </a:spcBef>
              <a:buFont typeface="Arial" pitchFamily="34" charset="0"/>
              <a:buChar char="•"/>
            </a:pPr>
            <a:r>
              <a:rPr kumimoji="1" lang="ja-JP" altLang="en-US" sz="3200" b="0" i="0" u="none" strike="noStrike" kern="1200" cap="none" spc="0" normalizeH="0" baseline="0" noProof="0" dirty="0" smtClean="0">
                <a:ln>
                  <a:noFill/>
                </a:ln>
                <a:solidFill>
                  <a:schemeClr val="tx1"/>
                </a:solidFill>
                <a:effectLst/>
                <a:uLnTx/>
                <a:uFillTx/>
                <a:latin typeface="+mn-lt"/>
                <a:ea typeface="+mn-ea"/>
                <a:cs typeface="+mn-cs"/>
              </a:rPr>
              <a:t>軌跡</a:t>
            </a:r>
            <a:r>
              <a:rPr kumimoji="1" lang="en-US" altLang="ja-JP" sz="3200" b="0" i="0" u="none" strike="noStrike" kern="1200" cap="none" spc="0" normalizeH="0" baseline="0" noProof="0" dirty="0" smtClean="0">
                <a:ln>
                  <a:noFill/>
                </a:ln>
                <a:solidFill>
                  <a:schemeClr val="tx1"/>
                </a:solidFill>
                <a:effectLst/>
                <a:uLnTx/>
                <a:uFillTx/>
                <a:latin typeface="+mn-lt"/>
                <a:ea typeface="+mn-ea"/>
                <a:cs typeface="+mn-cs"/>
              </a:rPr>
              <a:t>-</a:t>
            </a:r>
            <a:r>
              <a:rPr kumimoji="1" lang="ja-JP" altLang="en-US" sz="3200" b="0" i="0" u="none" strike="noStrike" kern="1200" cap="none" spc="0" normalizeH="0" baseline="0" noProof="0" dirty="0" smtClean="0">
                <a:ln>
                  <a:noFill/>
                </a:ln>
                <a:solidFill>
                  <a:schemeClr val="tx1"/>
                </a:solidFill>
                <a:effectLst/>
                <a:uLnTx/>
                <a:uFillTx/>
                <a:latin typeface="+mn-lt"/>
                <a:ea typeface="+mn-ea"/>
                <a:cs typeface="+mn-cs"/>
              </a:rPr>
              <a:t>原点間</a:t>
            </a:r>
            <a:r>
              <a:rPr lang="ja-JP" altLang="en-US" sz="3200" dirty="0" smtClean="0"/>
              <a:t>距離と圧力の関係を調べる</a:t>
            </a:r>
            <a:endParaRPr lang="en-US" altLang="ja-JP" sz="3200" dirty="0" smtClean="0"/>
          </a:p>
          <a:p>
            <a:pPr marL="342900" indent="-342900">
              <a:spcBef>
                <a:spcPct val="20000"/>
              </a:spcBef>
              <a:buFont typeface="Arial" pitchFamily="34" charset="0"/>
              <a:buChar char="•"/>
            </a:pPr>
            <a:r>
              <a:rPr lang="ja-JP" altLang="en-US" sz="3200" dirty="0" smtClean="0"/>
              <a:t>減衰比に比例（</a:t>
            </a:r>
            <a:r>
              <a:rPr lang="en-US" altLang="ja-JP" sz="3200" dirty="0" smtClean="0"/>
              <a:t>Q</a:t>
            </a:r>
            <a:r>
              <a:rPr lang="ja-JP" altLang="en-US" sz="3200" dirty="0" smtClean="0"/>
              <a:t>値に反比例）</a:t>
            </a:r>
            <a:endParaRPr kumimoji="1" lang="ja-JP" altLang="ja-JP" sz="3200" b="0"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3" name="Picture 9"/>
          <p:cNvPicPr>
            <a:picLocks noChangeAspect="1" noChangeArrowheads="1"/>
          </p:cNvPicPr>
          <p:nvPr/>
        </p:nvPicPr>
        <p:blipFill>
          <a:blip r:embed="rId3" cstate="print"/>
          <a:srcRect/>
          <a:stretch>
            <a:fillRect/>
          </a:stretch>
        </p:blipFill>
        <p:spPr bwMode="auto">
          <a:xfrm>
            <a:off x="5474970" y="3933056"/>
            <a:ext cx="3669030" cy="2720340"/>
          </a:xfrm>
          <a:prstGeom prst="rect">
            <a:avLst/>
          </a:prstGeom>
          <a:noFill/>
          <a:ln w="9525">
            <a:noFill/>
            <a:miter lim="800000"/>
            <a:headEnd/>
            <a:tailEnd/>
          </a:ln>
        </p:spPr>
      </p:pic>
      <p:pic>
        <p:nvPicPr>
          <p:cNvPr id="1032" name="Picture 8"/>
          <p:cNvPicPr>
            <a:picLocks noChangeAspect="1" noChangeArrowheads="1"/>
          </p:cNvPicPr>
          <p:nvPr/>
        </p:nvPicPr>
        <p:blipFill>
          <a:blip r:embed="rId4" cstate="print"/>
          <a:srcRect/>
          <a:stretch>
            <a:fillRect/>
          </a:stretch>
        </p:blipFill>
        <p:spPr bwMode="auto">
          <a:xfrm>
            <a:off x="323528" y="1700808"/>
            <a:ext cx="3646170" cy="2926080"/>
          </a:xfrm>
          <a:prstGeom prst="rect">
            <a:avLst/>
          </a:prstGeom>
          <a:noFill/>
          <a:ln w="9525">
            <a:noFill/>
            <a:miter lim="800000"/>
            <a:headEnd/>
            <a:tailEnd/>
          </a:ln>
        </p:spPr>
      </p:pic>
      <p:sp>
        <p:nvSpPr>
          <p:cNvPr id="2" name="タイトル 1"/>
          <p:cNvSpPr>
            <a:spLocks noGrp="1"/>
          </p:cNvSpPr>
          <p:nvPr>
            <p:ph type="title"/>
          </p:nvPr>
        </p:nvSpPr>
        <p:spPr>
          <a:xfrm>
            <a:off x="500034" y="0"/>
            <a:ext cx="8229600" cy="785794"/>
          </a:xfrm>
        </p:spPr>
        <p:txBody>
          <a:bodyPr/>
          <a:lstStyle/>
          <a:p>
            <a:r>
              <a:rPr lang="ja-JP" altLang="en-US" dirty="0" smtClean="0"/>
              <a:t>ナイキスト軌跡と減衰比、Ｑ値</a:t>
            </a:r>
            <a:endParaRPr kumimoji="1" lang="ja-JP" altLang="en-US" dirty="0"/>
          </a:p>
        </p:txBody>
      </p:sp>
      <p:sp>
        <p:nvSpPr>
          <p:cNvPr id="6" name="正方形/長方形 5"/>
          <p:cNvSpPr/>
          <p:nvPr/>
        </p:nvSpPr>
        <p:spPr>
          <a:xfrm>
            <a:off x="928662" y="2584322"/>
            <a:ext cx="1143008" cy="114300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1026" name="Picture 2"/>
          <p:cNvPicPr>
            <a:picLocks noChangeAspect="1" noChangeArrowheads="1"/>
          </p:cNvPicPr>
          <p:nvPr/>
        </p:nvPicPr>
        <p:blipFill>
          <a:blip r:embed="rId5" cstate="print"/>
          <a:srcRect/>
          <a:stretch>
            <a:fillRect/>
          </a:stretch>
        </p:blipFill>
        <p:spPr bwMode="auto">
          <a:xfrm>
            <a:off x="323528" y="836712"/>
            <a:ext cx="2846070" cy="714375"/>
          </a:xfrm>
          <a:prstGeom prst="rect">
            <a:avLst/>
          </a:prstGeom>
          <a:noFill/>
          <a:ln w="9525">
            <a:noFill/>
            <a:miter lim="800000"/>
            <a:headEnd/>
            <a:tailEnd/>
          </a:ln>
        </p:spPr>
      </p:pic>
      <p:pic>
        <p:nvPicPr>
          <p:cNvPr id="1027" name="Picture 3"/>
          <p:cNvPicPr>
            <a:picLocks noChangeAspect="1" noChangeArrowheads="1"/>
          </p:cNvPicPr>
          <p:nvPr/>
        </p:nvPicPr>
        <p:blipFill>
          <a:blip r:embed="rId6" cstate="print"/>
          <a:srcRect/>
          <a:stretch>
            <a:fillRect/>
          </a:stretch>
        </p:blipFill>
        <p:spPr bwMode="auto">
          <a:xfrm>
            <a:off x="3635896" y="908720"/>
            <a:ext cx="891540" cy="634365"/>
          </a:xfrm>
          <a:prstGeom prst="rect">
            <a:avLst/>
          </a:prstGeom>
          <a:noFill/>
          <a:ln w="9525">
            <a:noFill/>
            <a:miter lim="800000"/>
            <a:headEnd/>
            <a:tailEnd/>
          </a:ln>
        </p:spPr>
      </p:pic>
      <p:pic>
        <p:nvPicPr>
          <p:cNvPr id="1029" name="Picture 5"/>
          <p:cNvPicPr>
            <a:picLocks noChangeAspect="1" noChangeArrowheads="1"/>
          </p:cNvPicPr>
          <p:nvPr/>
        </p:nvPicPr>
        <p:blipFill>
          <a:blip r:embed="rId7" cstate="print"/>
          <a:srcRect/>
          <a:stretch>
            <a:fillRect/>
          </a:stretch>
        </p:blipFill>
        <p:spPr bwMode="auto">
          <a:xfrm>
            <a:off x="2123728" y="2060848"/>
            <a:ext cx="1543050" cy="600075"/>
          </a:xfrm>
          <a:prstGeom prst="rect">
            <a:avLst/>
          </a:prstGeom>
          <a:noFill/>
          <a:ln w="9525">
            <a:noFill/>
            <a:miter lim="800000"/>
            <a:headEnd/>
            <a:tailEnd/>
          </a:ln>
        </p:spPr>
      </p:pic>
      <p:pic>
        <p:nvPicPr>
          <p:cNvPr id="1030" name="Picture 6"/>
          <p:cNvPicPr>
            <a:picLocks noChangeAspect="1" noChangeArrowheads="1"/>
          </p:cNvPicPr>
          <p:nvPr/>
        </p:nvPicPr>
        <p:blipFill>
          <a:blip r:embed="rId8" cstate="print"/>
          <a:srcRect/>
          <a:stretch>
            <a:fillRect/>
          </a:stretch>
        </p:blipFill>
        <p:spPr bwMode="auto">
          <a:xfrm>
            <a:off x="323528" y="5805264"/>
            <a:ext cx="5286375" cy="657225"/>
          </a:xfrm>
          <a:prstGeom prst="rect">
            <a:avLst/>
          </a:prstGeom>
          <a:noFill/>
          <a:ln w="9525">
            <a:noFill/>
            <a:miter lim="800000"/>
            <a:headEnd/>
            <a:tailEnd/>
          </a:ln>
        </p:spPr>
      </p:pic>
      <p:pic>
        <p:nvPicPr>
          <p:cNvPr id="1031" name="Picture 7"/>
          <p:cNvPicPr>
            <a:picLocks noChangeAspect="1" noChangeArrowheads="1"/>
          </p:cNvPicPr>
          <p:nvPr/>
        </p:nvPicPr>
        <p:blipFill>
          <a:blip r:embed="rId9" cstate="print"/>
          <a:srcRect/>
          <a:stretch>
            <a:fillRect/>
          </a:stretch>
        </p:blipFill>
        <p:spPr bwMode="auto">
          <a:xfrm>
            <a:off x="395536" y="4797152"/>
            <a:ext cx="4732020" cy="805815"/>
          </a:xfrm>
          <a:prstGeom prst="rect">
            <a:avLst/>
          </a:prstGeom>
          <a:noFill/>
          <a:ln w="9525">
            <a:noFill/>
            <a:miter lim="800000"/>
            <a:headEnd/>
            <a:tailEnd/>
          </a:ln>
        </p:spPr>
      </p:pic>
      <p:pic>
        <p:nvPicPr>
          <p:cNvPr id="1037" name="Picture 13"/>
          <p:cNvPicPr>
            <a:picLocks noChangeAspect="1" noChangeArrowheads="1"/>
          </p:cNvPicPr>
          <p:nvPr/>
        </p:nvPicPr>
        <p:blipFill>
          <a:blip r:embed="rId10" cstate="print"/>
          <a:srcRect/>
          <a:stretch>
            <a:fillRect/>
          </a:stretch>
        </p:blipFill>
        <p:spPr bwMode="auto">
          <a:xfrm>
            <a:off x="5802962" y="836712"/>
            <a:ext cx="2297430" cy="702945"/>
          </a:xfrm>
          <a:prstGeom prst="rect">
            <a:avLst/>
          </a:prstGeom>
          <a:noFill/>
          <a:ln w="9525">
            <a:noFill/>
            <a:miter lim="800000"/>
            <a:headEnd/>
            <a:tailEnd/>
          </a:ln>
        </p:spPr>
      </p:pic>
      <p:pic>
        <p:nvPicPr>
          <p:cNvPr id="1038" name="Picture 14"/>
          <p:cNvPicPr>
            <a:picLocks noChangeAspect="1" noChangeArrowheads="1"/>
          </p:cNvPicPr>
          <p:nvPr/>
        </p:nvPicPr>
        <p:blipFill>
          <a:blip r:embed="rId11" cstate="print"/>
          <a:srcRect/>
          <a:stretch>
            <a:fillRect/>
          </a:stretch>
        </p:blipFill>
        <p:spPr bwMode="auto">
          <a:xfrm>
            <a:off x="4860032" y="1628800"/>
            <a:ext cx="4097655" cy="731520"/>
          </a:xfrm>
          <a:prstGeom prst="rect">
            <a:avLst/>
          </a:prstGeom>
          <a:noFill/>
          <a:ln w="9525">
            <a:noFill/>
            <a:miter lim="800000"/>
            <a:headEnd/>
            <a:tailEnd/>
          </a:ln>
        </p:spPr>
      </p:pic>
      <p:pic>
        <p:nvPicPr>
          <p:cNvPr id="1039" name="Picture 15"/>
          <p:cNvPicPr>
            <a:picLocks noChangeAspect="1" noChangeArrowheads="1"/>
          </p:cNvPicPr>
          <p:nvPr/>
        </p:nvPicPr>
        <p:blipFill>
          <a:blip r:embed="rId12" cstate="print"/>
          <a:srcRect/>
          <a:stretch>
            <a:fillRect/>
          </a:stretch>
        </p:blipFill>
        <p:spPr bwMode="auto">
          <a:xfrm>
            <a:off x="6372200" y="2564904"/>
            <a:ext cx="1800225" cy="308610"/>
          </a:xfrm>
          <a:prstGeom prst="rect">
            <a:avLst/>
          </a:prstGeom>
          <a:noFill/>
          <a:ln w="9525">
            <a:noFill/>
            <a:miter lim="800000"/>
            <a:headEnd/>
            <a:tailEnd/>
          </a:ln>
        </p:spPr>
      </p:pic>
      <p:pic>
        <p:nvPicPr>
          <p:cNvPr id="1040" name="Picture 16"/>
          <p:cNvPicPr>
            <a:picLocks noChangeAspect="1" noChangeArrowheads="1"/>
          </p:cNvPicPr>
          <p:nvPr/>
        </p:nvPicPr>
        <p:blipFill>
          <a:blip r:embed="rId13" cstate="print"/>
          <a:srcRect/>
          <a:stretch>
            <a:fillRect/>
          </a:stretch>
        </p:blipFill>
        <p:spPr bwMode="auto">
          <a:xfrm>
            <a:off x="5148064" y="3068960"/>
            <a:ext cx="3669030" cy="617220"/>
          </a:xfrm>
          <a:prstGeom prst="rect">
            <a:avLst/>
          </a:prstGeom>
          <a:noFill/>
          <a:ln w="9525">
            <a:noFill/>
            <a:miter lim="800000"/>
            <a:headEnd/>
            <a:tailEnd/>
          </a:ln>
        </p:spPr>
      </p:pic>
      <p:sp>
        <p:nvSpPr>
          <p:cNvPr id="21" name="テキスト ボックス 20"/>
          <p:cNvSpPr txBox="1"/>
          <p:nvPr/>
        </p:nvSpPr>
        <p:spPr>
          <a:xfrm>
            <a:off x="611560" y="3789040"/>
            <a:ext cx="301686" cy="369332"/>
          </a:xfrm>
          <a:prstGeom prst="rect">
            <a:avLst/>
          </a:prstGeom>
          <a:noFill/>
        </p:spPr>
        <p:txBody>
          <a:bodyPr wrap="none" rtlCol="0">
            <a:spAutoFit/>
          </a:bodyPr>
          <a:lstStyle/>
          <a:p>
            <a:r>
              <a:rPr kumimoji="1" lang="en-US" altLang="ja-JP" dirty="0" smtClean="0"/>
              <a:t>1</a:t>
            </a:r>
            <a:endParaRPr kumimoji="1" lang="ja-JP" altLang="en-US" dirty="0"/>
          </a:p>
        </p:txBody>
      </p:sp>
      <p:sp>
        <p:nvSpPr>
          <p:cNvPr id="22" name="テキスト ボックス 21"/>
          <p:cNvSpPr txBox="1"/>
          <p:nvPr/>
        </p:nvSpPr>
        <p:spPr>
          <a:xfrm>
            <a:off x="539552" y="1628800"/>
            <a:ext cx="715260" cy="461665"/>
          </a:xfrm>
          <a:prstGeom prst="rect">
            <a:avLst/>
          </a:prstGeom>
          <a:noFill/>
        </p:spPr>
        <p:txBody>
          <a:bodyPr wrap="none" rtlCol="0">
            <a:spAutoFit/>
          </a:bodyPr>
          <a:lstStyle/>
          <a:p>
            <a:r>
              <a:rPr lang="en-US" altLang="ja-JP" sz="2400" i="1" dirty="0" smtClean="0">
                <a:latin typeface="Times New Roman" pitchFamily="18" charset="0"/>
                <a:cs typeface="Times New Roman" pitchFamily="18" charset="0"/>
              </a:rPr>
              <a:t>Q</a:t>
            </a:r>
            <a:r>
              <a:rPr lang="ja-JP" altLang="en-US" sz="2400" dirty="0" smtClean="0"/>
              <a:t>倍</a:t>
            </a:r>
            <a:endParaRPr kumimoji="1" lang="ja-JP" altLang="en-US" sz="2400" dirty="0"/>
          </a:p>
        </p:txBody>
      </p:sp>
      <p:sp>
        <p:nvSpPr>
          <p:cNvPr id="23" name="テキスト ボックス 22"/>
          <p:cNvSpPr txBox="1"/>
          <p:nvPr/>
        </p:nvSpPr>
        <p:spPr>
          <a:xfrm>
            <a:off x="539552" y="2319263"/>
            <a:ext cx="814647" cy="461665"/>
          </a:xfrm>
          <a:prstGeom prst="rect">
            <a:avLst/>
          </a:prstGeom>
          <a:noFill/>
        </p:spPr>
        <p:txBody>
          <a:bodyPr wrap="none" rtlCol="0">
            <a:spAutoFit/>
          </a:bodyPr>
          <a:lstStyle/>
          <a:p>
            <a:r>
              <a:rPr lang="en-US" altLang="ja-JP" sz="2400" i="1" dirty="0" smtClean="0">
                <a:latin typeface="Times New Roman" pitchFamily="18" charset="0"/>
                <a:cs typeface="Times New Roman" pitchFamily="18" charset="0"/>
              </a:rPr>
              <a:t>Q/</a:t>
            </a:r>
            <a:r>
              <a:rPr lang="ja-JP" altLang="en-US" sz="2400" i="1" dirty="0" smtClean="0">
                <a:latin typeface="Times New Roman" pitchFamily="18" charset="0"/>
                <a:cs typeface="Times New Roman" pitchFamily="18" charset="0"/>
              </a:rPr>
              <a:t>√</a:t>
            </a:r>
            <a:r>
              <a:rPr lang="en-US" altLang="ja-JP" sz="2400" i="1" dirty="0" smtClean="0">
                <a:latin typeface="Times New Roman" pitchFamily="18" charset="0"/>
                <a:cs typeface="Times New Roman" pitchFamily="18" charset="0"/>
              </a:rPr>
              <a:t>2</a:t>
            </a:r>
            <a:endParaRPr kumimoji="1" lang="ja-JP" altLang="en-US" sz="2400" dirty="0"/>
          </a:p>
        </p:txBody>
      </p:sp>
      <p:sp>
        <p:nvSpPr>
          <p:cNvPr id="25" name="角丸四角形 24"/>
          <p:cNvSpPr/>
          <p:nvPr/>
        </p:nvSpPr>
        <p:spPr>
          <a:xfrm>
            <a:off x="7059030" y="1628800"/>
            <a:ext cx="1872208" cy="360040"/>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角丸四角形 25"/>
          <p:cNvSpPr/>
          <p:nvPr/>
        </p:nvSpPr>
        <p:spPr>
          <a:xfrm>
            <a:off x="1298390" y="1196752"/>
            <a:ext cx="1872208" cy="360040"/>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角丸四角形 19"/>
          <p:cNvSpPr/>
          <p:nvPr/>
        </p:nvSpPr>
        <p:spPr>
          <a:xfrm>
            <a:off x="2539151" y="4924543"/>
            <a:ext cx="792088" cy="432048"/>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テキスト ボックス 23"/>
          <p:cNvSpPr txBox="1"/>
          <p:nvPr/>
        </p:nvSpPr>
        <p:spPr>
          <a:xfrm>
            <a:off x="8084626" y="910635"/>
            <a:ext cx="954107" cy="461665"/>
          </a:xfrm>
          <a:prstGeom prst="rect">
            <a:avLst/>
          </a:prstGeom>
          <a:noFill/>
        </p:spPr>
        <p:txBody>
          <a:bodyPr wrap="none" rtlCol="0">
            <a:spAutoFit/>
          </a:bodyPr>
          <a:lstStyle/>
          <a:p>
            <a:r>
              <a:rPr kumimoji="1" lang="ja-JP" altLang="en-US" sz="2400" dirty="0" smtClean="0"/>
              <a:t>：安定</a:t>
            </a:r>
            <a:endParaRPr kumimoji="1" lang="ja-JP" alt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37"/>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038"/>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039"/>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040"/>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033"/>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4"/>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26"/>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1" nodeType="clickEffect">
                                  <p:stCondLst>
                                    <p:cond delay="0"/>
                                  </p:stCondLst>
                                  <p:childTnLst>
                                    <p:set>
                                      <p:cBhvr>
                                        <p:cTn id="26"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animBg="1"/>
      <p:bldP spid="26" grpId="0" animBg="1"/>
      <p:bldP spid="20" grpId="1" animBg="1"/>
      <p:bldP spid="2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 name="I部"/>
          <p:cNvPicPr>
            <a:picLocks noChangeAspect="1" noChangeArrowheads="1"/>
          </p:cNvPicPr>
          <p:nvPr/>
        </p:nvPicPr>
        <p:blipFill>
          <a:blip r:embed="rId3" cstate="print"/>
          <a:srcRect t="4908" r="63989" b="67083"/>
          <a:stretch>
            <a:fillRect/>
          </a:stretch>
        </p:blipFill>
        <p:spPr bwMode="auto">
          <a:xfrm>
            <a:off x="1907704" y="1124744"/>
            <a:ext cx="2625037" cy="1492637"/>
          </a:xfrm>
          <a:prstGeom prst="rect">
            <a:avLst/>
          </a:prstGeom>
          <a:noFill/>
          <a:ln w="9525">
            <a:noFill/>
            <a:miter lim="800000"/>
            <a:headEnd/>
            <a:tailEnd/>
          </a:ln>
        </p:spPr>
      </p:pic>
      <p:pic>
        <p:nvPicPr>
          <p:cNvPr id="22" name="IＩ部"/>
          <p:cNvPicPr>
            <a:picLocks noChangeAspect="1" noChangeArrowheads="1"/>
          </p:cNvPicPr>
          <p:nvPr/>
        </p:nvPicPr>
        <p:blipFill>
          <a:blip r:embed="rId3" cstate="print"/>
          <a:srcRect l="62793" t="7363" b="67083"/>
          <a:stretch>
            <a:fillRect/>
          </a:stretch>
        </p:blipFill>
        <p:spPr bwMode="auto">
          <a:xfrm>
            <a:off x="4860032" y="1256060"/>
            <a:ext cx="2712375" cy="1361820"/>
          </a:xfrm>
          <a:prstGeom prst="rect">
            <a:avLst/>
          </a:prstGeom>
          <a:noFill/>
          <a:ln w="9525">
            <a:noFill/>
            <a:miter lim="800000"/>
            <a:headEnd/>
            <a:tailEnd/>
          </a:ln>
        </p:spPr>
      </p:pic>
      <p:sp>
        <p:nvSpPr>
          <p:cNvPr id="6" name="正方形/長方形 5"/>
          <p:cNvSpPr/>
          <p:nvPr/>
        </p:nvSpPr>
        <p:spPr>
          <a:xfrm>
            <a:off x="928662" y="2584322"/>
            <a:ext cx="1143008" cy="114300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実験１の下の空白"/>
          <p:cNvSpPr/>
          <p:nvPr/>
        </p:nvSpPr>
        <p:spPr>
          <a:xfrm>
            <a:off x="1763688" y="2014240"/>
            <a:ext cx="6120680" cy="7200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実験１の上の空白"/>
          <p:cNvSpPr/>
          <p:nvPr/>
        </p:nvSpPr>
        <p:spPr>
          <a:xfrm>
            <a:off x="1547664" y="586780"/>
            <a:ext cx="6120680" cy="7200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正方形/長方形 27"/>
          <p:cNvSpPr/>
          <p:nvPr/>
        </p:nvSpPr>
        <p:spPr>
          <a:xfrm>
            <a:off x="4538092" y="1484784"/>
            <a:ext cx="364108" cy="344016"/>
          </a:xfrm>
          <a:prstGeom prst="rect">
            <a:avLst/>
          </a:prstGeom>
          <a:solidFill>
            <a:srgbClr val="FF0000">
              <a:alpha val="50000"/>
            </a:srgb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フリーフォーム 29"/>
          <p:cNvSpPr/>
          <p:nvPr/>
        </p:nvSpPr>
        <p:spPr>
          <a:xfrm>
            <a:off x="4521200" y="1485900"/>
            <a:ext cx="393700" cy="0"/>
          </a:xfrm>
          <a:custGeom>
            <a:avLst/>
            <a:gdLst>
              <a:gd name="connsiteX0" fmla="*/ 0 w 393700"/>
              <a:gd name="connsiteY0" fmla="*/ 0 h 0"/>
              <a:gd name="connsiteX1" fmla="*/ 393700 w 393700"/>
              <a:gd name="connsiteY1" fmla="*/ 0 h 0"/>
            </a:gdLst>
            <a:ahLst/>
            <a:cxnLst>
              <a:cxn ang="0">
                <a:pos x="connsiteX0" y="connsiteY0"/>
              </a:cxn>
              <a:cxn ang="0">
                <a:pos x="connsiteX1" y="connsiteY1"/>
              </a:cxn>
            </a:cxnLst>
            <a:rect l="l" t="t" r="r" b="b"/>
            <a:pathLst>
              <a:path w="393700">
                <a:moveTo>
                  <a:pt x="0" y="0"/>
                </a:moveTo>
                <a:lnTo>
                  <a:pt x="393700" y="0"/>
                </a:lnTo>
              </a:path>
            </a:pathLst>
          </a:custGeom>
          <a:ln w="38100">
            <a:solidFill>
              <a:srgbClr val="FF0000"/>
            </a:solidFill>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31" name="フリーフォーム 30"/>
          <p:cNvSpPr/>
          <p:nvPr/>
        </p:nvSpPr>
        <p:spPr>
          <a:xfrm>
            <a:off x="4525392" y="1810916"/>
            <a:ext cx="393700" cy="0"/>
          </a:xfrm>
          <a:custGeom>
            <a:avLst/>
            <a:gdLst>
              <a:gd name="connsiteX0" fmla="*/ 0 w 393700"/>
              <a:gd name="connsiteY0" fmla="*/ 0 h 0"/>
              <a:gd name="connsiteX1" fmla="*/ 393700 w 393700"/>
              <a:gd name="connsiteY1" fmla="*/ 0 h 0"/>
            </a:gdLst>
            <a:ahLst/>
            <a:cxnLst>
              <a:cxn ang="0">
                <a:pos x="connsiteX0" y="connsiteY0"/>
              </a:cxn>
              <a:cxn ang="0">
                <a:pos x="connsiteX1" y="connsiteY1"/>
              </a:cxn>
            </a:cxnLst>
            <a:rect l="l" t="t" r="r" b="b"/>
            <a:pathLst>
              <a:path w="393700">
                <a:moveTo>
                  <a:pt x="0" y="0"/>
                </a:moveTo>
                <a:lnTo>
                  <a:pt x="393700" y="0"/>
                </a:lnTo>
              </a:path>
            </a:pathLst>
          </a:custGeom>
          <a:ln w="38100">
            <a:solidFill>
              <a:srgbClr val="FF0000"/>
            </a:solidFill>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pic>
        <p:nvPicPr>
          <p:cNvPr id="33" name="I部"/>
          <p:cNvPicPr>
            <a:picLocks noChangeAspect="1" noChangeArrowheads="1"/>
          </p:cNvPicPr>
          <p:nvPr/>
        </p:nvPicPr>
        <p:blipFill>
          <a:blip r:embed="rId3" cstate="print"/>
          <a:srcRect t="4908" r="63989" b="67083"/>
          <a:stretch>
            <a:fillRect/>
          </a:stretch>
        </p:blipFill>
        <p:spPr bwMode="auto">
          <a:xfrm>
            <a:off x="1547664" y="3518024"/>
            <a:ext cx="2625037" cy="1492637"/>
          </a:xfrm>
          <a:prstGeom prst="rect">
            <a:avLst/>
          </a:prstGeom>
          <a:noFill/>
          <a:ln w="9525">
            <a:noFill/>
            <a:miter lim="800000"/>
            <a:headEnd/>
            <a:tailEnd/>
          </a:ln>
        </p:spPr>
      </p:pic>
      <p:pic>
        <p:nvPicPr>
          <p:cNvPr id="35" name="IＩ部"/>
          <p:cNvPicPr>
            <a:picLocks noChangeAspect="1" noChangeArrowheads="1"/>
          </p:cNvPicPr>
          <p:nvPr/>
        </p:nvPicPr>
        <p:blipFill>
          <a:blip r:embed="rId3" cstate="print"/>
          <a:srcRect l="62793" t="7363" b="67083"/>
          <a:stretch>
            <a:fillRect/>
          </a:stretch>
        </p:blipFill>
        <p:spPr bwMode="auto">
          <a:xfrm>
            <a:off x="5279380" y="3649340"/>
            <a:ext cx="2712375" cy="1361820"/>
          </a:xfrm>
          <a:prstGeom prst="rect">
            <a:avLst/>
          </a:prstGeom>
          <a:noFill/>
          <a:ln w="9525">
            <a:noFill/>
            <a:miter lim="800000"/>
            <a:headEnd/>
            <a:tailEnd/>
          </a:ln>
        </p:spPr>
      </p:pic>
      <p:sp>
        <p:nvSpPr>
          <p:cNvPr id="37" name="実験１の下の空白"/>
          <p:cNvSpPr/>
          <p:nvPr/>
        </p:nvSpPr>
        <p:spPr>
          <a:xfrm>
            <a:off x="1547664" y="4407520"/>
            <a:ext cx="6552728" cy="7200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8" name="実験１の上の空白"/>
          <p:cNvSpPr/>
          <p:nvPr/>
        </p:nvSpPr>
        <p:spPr>
          <a:xfrm>
            <a:off x="1331640" y="2980060"/>
            <a:ext cx="6768752" cy="7200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9" name="正方形/長方形 38"/>
          <p:cNvSpPr/>
          <p:nvPr/>
        </p:nvSpPr>
        <p:spPr>
          <a:xfrm>
            <a:off x="4178052" y="3878064"/>
            <a:ext cx="364108" cy="344016"/>
          </a:xfrm>
          <a:prstGeom prst="rect">
            <a:avLst/>
          </a:prstGeom>
          <a:solidFill>
            <a:srgbClr val="FF0000">
              <a:alpha val="50000"/>
            </a:srgb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0" name="フリーフォーム 39"/>
          <p:cNvSpPr/>
          <p:nvPr/>
        </p:nvSpPr>
        <p:spPr>
          <a:xfrm>
            <a:off x="4161160" y="3879180"/>
            <a:ext cx="393700" cy="0"/>
          </a:xfrm>
          <a:custGeom>
            <a:avLst/>
            <a:gdLst>
              <a:gd name="connsiteX0" fmla="*/ 0 w 393700"/>
              <a:gd name="connsiteY0" fmla="*/ 0 h 0"/>
              <a:gd name="connsiteX1" fmla="*/ 393700 w 393700"/>
              <a:gd name="connsiteY1" fmla="*/ 0 h 0"/>
            </a:gdLst>
            <a:ahLst/>
            <a:cxnLst>
              <a:cxn ang="0">
                <a:pos x="connsiteX0" y="connsiteY0"/>
              </a:cxn>
              <a:cxn ang="0">
                <a:pos x="connsiteX1" y="connsiteY1"/>
              </a:cxn>
            </a:cxnLst>
            <a:rect l="l" t="t" r="r" b="b"/>
            <a:pathLst>
              <a:path w="393700">
                <a:moveTo>
                  <a:pt x="0" y="0"/>
                </a:moveTo>
                <a:lnTo>
                  <a:pt x="393700" y="0"/>
                </a:lnTo>
              </a:path>
            </a:pathLst>
          </a:custGeom>
          <a:ln w="38100">
            <a:solidFill>
              <a:srgbClr val="FF0000"/>
            </a:solidFill>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43" name="フリーフォーム 42"/>
          <p:cNvSpPr/>
          <p:nvPr/>
        </p:nvSpPr>
        <p:spPr>
          <a:xfrm>
            <a:off x="4165352" y="4204196"/>
            <a:ext cx="393700" cy="0"/>
          </a:xfrm>
          <a:custGeom>
            <a:avLst/>
            <a:gdLst>
              <a:gd name="connsiteX0" fmla="*/ 0 w 393700"/>
              <a:gd name="connsiteY0" fmla="*/ 0 h 0"/>
              <a:gd name="connsiteX1" fmla="*/ 393700 w 393700"/>
              <a:gd name="connsiteY1" fmla="*/ 0 h 0"/>
            </a:gdLst>
            <a:ahLst/>
            <a:cxnLst>
              <a:cxn ang="0">
                <a:pos x="connsiteX0" y="connsiteY0"/>
              </a:cxn>
              <a:cxn ang="0">
                <a:pos x="connsiteX1" y="connsiteY1"/>
              </a:cxn>
            </a:cxnLst>
            <a:rect l="l" t="t" r="r" b="b"/>
            <a:pathLst>
              <a:path w="393700">
                <a:moveTo>
                  <a:pt x="0" y="0"/>
                </a:moveTo>
                <a:lnTo>
                  <a:pt x="393700" y="0"/>
                </a:lnTo>
              </a:path>
            </a:pathLst>
          </a:custGeom>
          <a:ln w="38100">
            <a:solidFill>
              <a:srgbClr val="FF0000"/>
            </a:solidFill>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45" name="正方形/長方形 44"/>
          <p:cNvSpPr/>
          <p:nvPr/>
        </p:nvSpPr>
        <p:spPr>
          <a:xfrm>
            <a:off x="4957440" y="3878064"/>
            <a:ext cx="364108" cy="344016"/>
          </a:xfrm>
          <a:prstGeom prst="rect">
            <a:avLst/>
          </a:prstGeom>
          <a:solidFill>
            <a:srgbClr val="FF0000">
              <a:alpha val="50000"/>
            </a:srgb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6" name="フリーフォーム 45"/>
          <p:cNvSpPr/>
          <p:nvPr/>
        </p:nvSpPr>
        <p:spPr>
          <a:xfrm>
            <a:off x="4940548" y="3879180"/>
            <a:ext cx="393700" cy="0"/>
          </a:xfrm>
          <a:custGeom>
            <a:avLst/>
            <a:gdLst>
              <a:gd name="connsiteX0" fmla="*/ 0 w 393700"/>
              <a:gd name="connsiteY0" fmla="*/ 0 h 0"/>
              <a:gd name="connsiteX1" fmla="*/ 393700 w 393700"/>
              <a:gd name="connsiteY1" fmla="*/ 0 h 0"/>
            </a:gdLst>
            <a:ahLst/>
            <a:cxnLst>
              <a:cxn ang="0">
                <a:pos x="connsiteX0" y="connsiteY0"/>
              </a:cxn>
              <a:cxn ang="0">
                <a:pos x="connsiteX1" y="connsiteY1"/>
              </a:cxn>
            </a:cxnLst>
            <a:rect l="l" t="t" r="r" b="b"/>
            <a:pathLst>
              <a:path w="393700">
                <a:moveTo>
                  <a:pt x="0" y="0"/>
                </a:moveTo>
                <a:lnTo>
                  <a:pt x="393700" y="0"/>
                </a:lnTo>
              </a:path>
            </a:pathLst>
          </a:custGeom>
          <a:ln w="38100">
            <a:solidFill>
              <a:srgbClr val="FF0000"/>
            </a:solidFill>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47" name="フリーフォーム 46"/>
          <p:cNvSpPr/>
          <p:nvPr/>
        </p:nvSpPr>
        <p:spPr>
          <a:xfrm>
            <a:off x="4944740" y="4204196"/>
            <a:ext cx="393700" cy="0"/>
          </a:xfrm>
          <a:custGeom>
            <a:avLst/>
            <a:gdLst>
              <a:gd name="connsiteX0" fmla="*/ 0 w 393700"/>
              <a:gd name="connsiteY0" fmla="*/ 0 h 0"/>
              <a:gd name="connsiteX1" fmla="*/ 393700 w 393700"/>
              <a:gd name="connsiteY1" fmla="*/ 0 h 0"/>
            </a:gdLst>
            <a:ahLst/>
            <a:cxnLst>
              <a:cxn ang="0">
                <a:pos x="connsiteX0" y="connsiteY0"/>
              </a:cxn>
              <a:cxn ang="0">
                <a:pos x="connsiteX1" y="connsiteY1"/>
              </a:cxn>
            </a:cxnLst>
            <a:rect l="l" t="t" r="r" b="b"/>
            <a:pathLst>
              <a:path w="393700">
                <a:moveTo>
                  <a:pt x="0" y="0"/>
                </a:moveTo>
                <a:lnTo>
                  <a:pt x="393700" y="0"/>
                </a:lnTo>
              </a:path>
            </a:pathLst>
          </a:custGeom>
          <a:ln w="38100">
            <a:solidFill>
              <a:srgbClr val="FF0000"/>
            </a:solidFill>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51" name="フリーフォーム 50"/>
          <p:cNvSpPr/>
          <p:nvPr/>
        </p:nvSpPr>
        <p:spPr>
          <a:xfrm>
            <a:off x="4542284" y="3860800"/>
            <a:ext cx="0" cy="342900"/>
          </a:xfrm>
          <a:custGeom>
            <a:avLst/>
            <a:gdLst>
              <a:gd name="connsiteX0" fmla="*/ 0 w 0"/>
              <a:gd name="connsiteY0" fmla="*/ 0 h 342900"/>
              <a:gd name="connsiteX1" fmla="*/ 0 w 0"/>
              <a:gd name="connsiteY1" fmla="*/ 342900 h 342900"/>
            </a:gdLst>
            <a:ahLst/>
            <a:cxnLst>
              <a:cxn ang="0">
                <a:pos x="connsiteX0" y="connsiteY0"/>
              </a:cxn>
              <a:cxn ang="0">
                <a:pos x="connsiteX1" y="connsiteY1"/>
              </a:cxn>
            </a:cxnLst>
            <a:rect l="l" t="t" r="r" b="b"/>
            <a:pathLst>
              <a:path h="342900">
                <a:moveTo>
                  <a:pt x="0" y="0"/>
                </a:moveTo>
                <a:lnTo>
                  <a:pt x="0" y="342900"/>
                </a:lnTo>
              </a:path>
            </a:pathLst>
          </a:custGeom>
          <a:ln w="38100">
            <a:solidFill>
              <a:srgbClr val="FF0000"/>
            </a:solidFill>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52" name="フリーフォーム 51"/>
          <p:cNvSpPr/>
          <p:nvPr/>
        </p:nvSpPr>
        <p:spPr>
          <a:xfrm>
            <a:off x="4940300" y="3873500"/>
            <a:ext cx="0" cy="342900"/>
          </a:xfrm>
          <a:custGeom>
            <a:avLst/>
            <a:gdLst>
              <a:gd name="connsiteX0" fmla="*/ 0 w 0"/>
              <a:gd name="connsiteY0" fmla="*/ 0 h 342900"/>
              <a:gd name="connsiteX1" fmla="*/ 0 w 0"/>
              <a:gd name="connsiteY1" fmla="*/ 342900 h 342900"/>
            </a:gdLst>
            <a:ahLst/>
            <a:cxnLst>
              <a:cxn ang="0">
                <a:pos x="connsiteX0" y="connsiteY0"/>
              </a:cxn>
              <a:cxn ang="0">
                <a:pos x="connsiteX1" y="connsiteY1"/>
              </a:cxn>
            </a:cxnLst>
            <a:rect l="l" t="t" r="r" b="b"/>
            <a:pathLst>
              <a:path h="342900">
                <a:moveTo>
                  <a:pt x="0" y="0"/>
                </a:moveTo>
                <a:lnTo>
                  <a:pt x="0" y="342900"/>
                </a:lnTo>
              </a:path>
            </a:pathLst>
          </a:custGeom>
          <a:ln w="38100">
            <a:solidFill>
              <a:srgbClr val="FF0000"/>
            </a:solidFill>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2" name="タイトル 1"/>
          <p:cNvSpPr>
            <a:spLocks noGrp="1"/>
          </p:cNvSpPr>
          <p:nvPr>
            <p:ph type="title"/>
          </p:nvPr>
        </p:nvSpPr>
        <p:spPr>
          <a:xfrm>
            <a:off x="0" y="0"/>
            <a:ext cx="9144000" cy="785794"/>
          </a:xfrm>
        </p:spPr>
        <p:txBody>
          <a:bodyPr>
            <a:normAutofit fontScale="90000"/>
          </a:bodyPr>
          <a:lstStyle/>
          <a:p>
            <a:r>
              <a:rPr lang="ja-JP" altLang="en-US" dirty="0" smtClean="0"/>
              <a:t>単純なモデルに基づく周波数応答の補正</a:t>
            </a:r>
            <a:endParaRPr kumimoji="1" lang="ja-JP" altLang="en-US" dirty="0"/>
          </a:p>
        </p:txBody>
      </p:sp>
      <p:sp>
        <p:nvSpPr>
          <p:cNvPr id="10" name="コンテンツ プレースホルダ 2"/>
          <p:cNvSpPr>
            <a:spLocks noGrp="1"/>
          </p:cNvSpPr>
          <p:nvPr>
            <p:ph idx="1"/>
          </p:nvPr>
        </p:nvSpPr>
        <p:spPr>
          <a:xfrm>
            <a:off x="360040" y="764704"/>
            <a:ext cx="8783960" cy="5976664"/>
          </a:xfrm>
        </p:spPr>
        <p:txBody>
          <a:bodyPr>
            <a:normAutofit/>
          </a:bodyPr>
          <a:lstStyle/>
          <a:p>
            <a:pPr marL="514350" lvl="0" indent="-514350">
              <a:buFont typeface="+mj-lt"/>
              <a:buAutoNum type="arabicPeriod"/>
            </a:pPr>
            <a:r>
              <a:rPr lang="ja-JP" altLang="en-US" dirty="0" smtClean="0"/>
              <a:t>長さ</a:t>
            </a:r>
            <a:r>
              <a:rPr lang="en-US" altLang="ja-JP" i="1" dirty="0" smtClean="0">
                <a:latin typeface="Times New Roman" pitchFamily="18" charset="0"/>
                <a:cs typeface="Times New Roman" pitchFamily="18" charset="0"/>
              </a:rPr>
              <a:t>δ</a:t>
            </a:r>
            <a:r>
              <a:rPr lang="ja-JP" altLang="en-US" dirty="0" smtClean="0"/>
              <a:t>の管の周波数応答計測</a:t>
            </a:r>
            <a:endParaRPr lang="en-US" altLang="ja-JP" dirty="0" smtClean="0"/>
          </a:p>
          <a:p>
            <a:pPr marL="514350" lvl="0" indent="-514350">
              <a:buFont typeface="+mj-lt"/>
              <a:buAutoNum type="arabicPeriod"/>
            </a:pPr>
            <a:endParaRPr lang="en-US" altLang="ja-JP" dirty="0" smtClean="0"/>
          </a:p>
          <a:p>
            <a:pPr marL="514350" lvl="0" indent="-514350">
              <a:buFont typeface="+mj-lt"/>
              <a:buAutoNum type="arabicPeriod"/>
            </a:pPr>
            <a:endParaRPr lang="en-US" altLang="ja-JP" dirty="0" smtClean="0"/>
          </a:p>
          <a:p>
            <a:pPr marL="514350" lvl="0" indent="-514350">
              <a:buFont typeface="+mj-lt"/>
              <a:buAutoNum type="arabicPeriod"/>
            </a:pPr>
            <a:endParaRPr lang="en-US" altLang="ja-JP" dirty="0" smtClean="0"/>
          </a:p>
          <a:p>
            <a:pPr marL="514350" lvl="0" indent="-514350">
              <a:buFont typeface="+mj-lt"/>
              <a:buAutoNum type="arabicPeriod"/>
            </a:pPr>
            <a:r>
              <a:rPr lang="ja-JP" altLang="en-US" dirty="0" smtClean="0"/>
              <a:t>閉端を持つ管の周波数応答計測</a:t>
            </a:r>
            <a:endParaRPr lang="en-US" altLang="ja-JP" dirty="0" smtClean="0"/>
          </a:p>
          <a:p>
            <a:pPr marL="514350" lvl="0" indent="-514350">
              <a:buFont typeface="+mj-lt"/>
              <a:buAutoNum type="arabicPeriod"/>
            </a:pPr>
            <a:endParaRPr lang="en-US" altLang="ja-JP" dirty="0" smtClean="0"/>
          </a:p>
          <a:p>
            <a:pPr marL="514350" lvl="0" indent="-514350">
              <a:buFont typeface="+mj-lt"/>
              <a:buAutoNum type="arabicPeriod"/>
            </a:pPr>
            <a:endParaRPr lang="en-US" altLang="ja-JP" dirty="0" smtClean="0"/>
          </a:p>
          <a:p>
            <a:pPr marL="514350" lvl="0" indent="-514350">
              <a:buFont typeface="+mj-lt"/>
              <a:buAutoNum type="arabicPeriod"/>
            </a:pPr>
            <a:endParaRPr lang="en-US" altLang="ja-JP" dirty="0" smtClean="0"/>
          </a:p>
          <a:p>
            <a:pPr marL="514350" lvl="0" indent="-514350">
              <a:buFont typeface="+mj-lt"/>
              <a:buAutoNum type="arabicPeriod"/>
            </a:pPr>
            <a:r>
              <a:rPr lang="ja-JP" altLang="en-US" dirty="0" smtClean="0"/>
              <a:t>補正</a:t>
            </a:r>
            <a:endParaRPr lang="en-US" altLang="ja-JP" dirty="0" smtClean="0"/>
          </a:p>
          <a:p>
            <a:pPr lvl="0"/>
            <a:endParaRPr lang="en-US" altLang="ja-JP" dirty="0" smtClean="0"/>
          </a:p>
          <a:p>
            <a:pPr lvl="0"/>
            <a:endParaRPr lang="en-US" altLang="ja-JP" dirty="0" smtClean="0"/>
          </a:p>
          <a:p>
            <a:pPr lvl="0">
              <a:buNone/>
            </a:pPr>
            <a:endParaRPr lang="ja-JP" altLang="ja-JP" dirty="0" smtClean="0"/>
          </a:p>
          <a:p>
            <a:pPr lvl="0">
              <a:buNone/>
            </a:pPr>
            <a:endParaRPr lang="ja-JP" altLang="ja-JP" dirty="0" smtClean="0"/>
          </a:p>
        </p:txBody>
      </p:sp>
      <p:pic>
        <p:nvPicPr>
          <p:cNvPr id="1030" name="式３"/>
          <p:cNvPicPr>
            <a:picLocks noChangeAspect="1" noChangeArrowheads="1"/>
          </p:cNvPicPr>
          <p:nvPr/>
        </p:nvPicPr>
        <p:blipFill>
          <a:blip r:embed="rId4" cstate="print"/>
          <a:srcRect/>
          <a:stretch>
            <a:fillRect/>
          </a:stretch>
        </p:blipFill>
        <p:spPr bwMode="auto">
          <a:xfrm>
            <a:off x="1979712" y="2115091"/>
            <a:ext cx="5400600" cy="881861"/>
          </a:xfrm>
          <a:prstGeom prst="rect">
            <a:avLst/>
          </a:prstGeom>
          <a:noFill/>
          <a:ln w="9525">
            <a:noFill/>
            <a:miter lim="800000"/>
            <a:headEnd/>
            <a:tailEnd/>
          </a:ln>
        </p:spPr>
      </p:pic>
      <p:pic>
        <p:nvPicPr>
          <p:cNvPr id="1032" name="式２"/>
          <p:cNvPicPr>
            <a:picLocks noChangeAspect="1" noChangeArrowheads="1"/>
          </p:cNvPicPr>
          <p:nvPr/>
        </p:nvPicPr>
        <p:blipFill>
          <a:blip r:embed="rId5" cstate="print"/>
          <a:srcRect/>
          <a:stretch>
            <a:fillRect/>
          </a:stretch>
        </p:blipFill>
        <p:spPr bwMode="auto">
          <a:xfrm>
            <a:off x="1835696" y="4544611"/>
            <a:ext cx="5622036" cy="867918"/>
          </a:xfrm>
          <a:prstGeom prst="rect">
            <a:avLst/>
          </a:prstGeom>
          <a:noFill/>
          <a:ln w="9525">
            <a:noFill/>
            <a:miter lim="800000"/>
            <a:headEnd/>
            <a:tailEnd/>
          </a:ln>
        </p:spPr>
      </p:pic>
      <p:pic>
        <p:nvPicPr>
          <p:cNvPr id="1033" name="式１"/>
          <p:cNvPicPr>
            <a:picLocks noChangeAspect="1" noChangeArrowheads="1"/>
          </p:cNvPicPr>
          <p:nvPr/>
        </p:nvPicPr>
        <p:blipFill>
          <a:blip r:embed="rId6" cstate="print"/>
          <a:srcRect/>
          <a:stretch>
            <a:fillRect/>
          </a:stretch>
        </p:blipFill>
        <p:spPr bwMode="auto">
          <a:xfrm>
            <a:off x="2339752" y="5589240"/>
            <a:ext cx="4104456" cy="1073357"/>
          </a:xfrm>
          <a:prstGeom prst="rect">
            <a:avLst/>
          </a:prstGeom>
          <a:noFill/>
          <a:ln w="9525">
            <a:noFill/>
            <a:miter lim="800000"/>
            <a:headEnd/>
            <a:tailEnd/>
          </a:ln>
        </p:spPr>
      </p:pic>
      <p:sp>
        <p:nvSpPr>
          <p:cNvPr id="32" name="角丸四角形 31"/>
          <p:cNvSpPr/>
          <p:nvPr/>
        </p:nvSpPr>
        <p:spPr>
          <a:xfrm>
            <a:off x="3874053" y="6109921"/>
            <a:ext cx="792088" cy="576064"/>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1" name="角丸四角形 40"/>
          <p:cNvSpPr/>
          <p:nvPr/>
        </p:nvSpPr>
        <p:spPr>
          <a:xfrm>
            <a:off x="3874053" y="5533857"/>
            <a:ext cx="792088" cy="576064"/>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2" name="角丸四角形 41"/>
          <p:cNvSpPr/>
          <p:nvPr/>
        </p:nvSpPr>
        <p:spPr>
          <a:xfrm>
            <a:off x="5469346" y="6109921"/>
            <a:ext cx="792088" cy="576064"/>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4" name="角丸四角形 43"/>
          <p:cNvSpPr/>
          <p:nvPr/>
        </p:nvSpPr>
        <p:spPr>
          <a:xfrm>
            <a:off x="5469346" y="5533857"/>
            <a:ext cx="792088" cy="576064"/>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正方形/長方形 26"/>
          <p:cNvSpPr/>
          <p:nvPr/>
        </p:nvSpPr>
        <p:spPr>
          <a:xfrm>
            <a:off x="3882064" y="5589240"/>
            <a:ext cx="864096" cy="10801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 name="正方形/長方形 28"/>
          <p:cNvSpPr/>
          <p:nvPr/>
        </p:nvSpPr>
        <p:spPr>
          <a:xfrm>
            <a:off x="5451159" y="5579192"/>
            <a:ext cx="738625" cy="10801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27"/>
                                        </p:tgtEl>
                                        <p:attrNameLst>
                                          <p:attrName>style.visibility</p:attrName>
                                        </p:attrNameLst>
                                      </p:cBhvr>
                                      <p:to>
                                        <p:strVal val="hidden"/>
                                      </p:to>
                                    </p:set>
                                  </p:childTnLst>
                                </p:cTn>
                              </p:par>
                              <p:par>
                                <p:cTn id="7" presetID="1" presetClass="exit" presetSubtype="0" fill="hold" grpId="0" nodeType="withEffect">
                                  <p:stCondLst>
                                    <p:cond delay="0"/>
                                  </p:stCondLst>
                                  <p:childTnLst>
                                    <p:set>
                                      <p:cBhvr>
                                        <p:cTn id="8" dur="1" fill="hold">
                                          <p:stCondLst>
                                            <p:cond delay="0"/>
                                          </p:stCondLst>
                                        </p:cTn>
                                        <p:tgtEl>
                                          <p:spTgt spid="29"/>
                                        </p:tgtEl>
                                        <p:attrNameLst>
                                          <p:attrName>style.visibility</p:attrName>
                                        </p:attrNameLst>
                                      </p:cBhvr>
                                      <p:to>
                                        <p:strVal val="hidden"/>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2"/>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1"/>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44"/>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4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animBg="1"/>
      <p:bldP spid="41" grpId="0" animBg="1"/>
      <p:bldP spid="42" grpId="0" animBg="1"/>
      <p:bldP spid="44" grpId="0" animBg="1"/>
      <p:bldP spid="27" grpId="0" animBg="1"/>
      <p:bldP spid="29" grpId="0" animBg="1"/>
    </p:bld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kumimoji="1"/>
        </a:defPPr>
      </a:lstStyle>
      <a:style>
        <a:lnRef idx="2">
          <a:schemeClr val="accent1">
            <a:shade val="50000"/>
          </a:schemeClr>
        </a:lnRef>
        <a:fillRef idx="1">
          <a:schemeClr val="accent1"/>
        </a:fillRef>
        <a:effectRef idx="0">
          <a:schemeClr val="accent1"/>
        </a:effectRef>
        <a:fontRef idx="minor">
          <a:schemeClr val="lt1"/>
        </a:fontRef>
      </a:style>
    </a:spDef>
    <a:lnDef>
      <a:spPr>
        <a:ln>
          <a:tailEnd type="arrow"/>
        </a:ln>
      </a:spPr>
      <a:bodyPr/>
      <a:lstStyle/>
      <a:style>
        <a:lnRef idx="1">
          <a:schemeClr val="accent1"/>
        </a:lnRef>
        <a:fillRef idx="0">
          <a:schemeClr val="accent1"/>
        </a:fillRef>
        <a:effectRef idx="0">
          <a:schemeClr val="accent1"/>
        </a:effectRef>
        <a:fontRef idx="minor">
          <a:schemeClr val="tx1"/>
        </a:fontRef>
      </a:style>
    </a:ln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7383</TotalTime>
  <Words>364</Words>
  <Application>Microsoft Office PowerPoint</Application>
  <PresentationFormat>画面に合わせる (4:3)</PresentationFormat>
  <Paragraphs>172</Paragraphs>
  <Slides>16</Slides>
  <Notes>16</Notes>
  <HiddenSlides>0</HiddenSlides>
  <MMClips>0</MMClips>
  <ScaleCrop>false</ScaleCrop>
  <HeadingPairs>
    <vt:vector size="4" baseType="variant">
      <vt:variant>
        <vt:lpstr>テーマ</vt:lpstr>
      </vt:variant>
      <vt:variant>
        <vt:i4>1</vt:i4>
      </vt:variant>
      <vt:variant>
        <vt:lpstr>スライド タイトル</vt:lpstr>
      </vt:variant>
      <vt:variant>
        <vt:i4>16</vt:i4>
      </vt:variant>
    </vt:vector>
  </HeadingPairs>
  <TitlesOfParts>
    <vt:vector size="17" baseType="lpstr">
      <vt:lpstr>Office テーマ</vt:lpstr>
      <vt:lpstr>ナイキストの安定判別に基づく熱音響システムの自励発振解析における発振余裕と 定常発振状態における圧力振幅の関係</vt:lpstr>
      <vt:lpstr>スライド 2</vt:lpstr>
      <vt:lpstr>スライド 3</vt:lpstr>
      <vt:lpstr>背景（つづき）</vt:lpstr>
      <vt:lpstr>実験装置</vt:lpstr>
      <vt:lpstr>実験・解析方法</vt:lpstr>
      <vt:lpstr>実験・解析方法（つづき）</vt:lpstr>
      <vt:lpstr>ナイキスト軌跡と減衰比、Ｑ値</vt:lpstr>
      <vt:lpstr>単純なモデルに基づく周波数応答の補正</vt:lpstr>
      <vt:lpstr>実験結果：コア部の周波数応答</vt:lpstr>
      <vt:lpstr>実験結果：管の周波数応答</vt:lpstr>
      <vt:lpstr>解析結果：ナイキスト軌跡</vt:lpstr>
      <vt:lpstr>解析／発振実験の比較</vt:lpstr>
      <vt:lpstr>スライド 14</vt:lpstr>
      <vt:lpstr>スライド 15</vt:lpstr>
      <vt:lpstr>まとめ</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フィードバック制御に基づく 熱音響発電システムの検討</dc:title>
  <dc:creator>kobayasi</dc:creator>
  <cp:lastModifiedBy>kobayasi</cp:lastModifiedBy>
  <cp:revision>588</cp:revision>
  <dcterms:created xsi:type="dcterms:W3CDTF">2012-03-07T00:49:43Z</dcterms:created>
  <dcterms:modified xsi:type="dcterms:W3CDTF">2015-03-19T01:49:13Z</dcterms:modified>
</cp:coreProperties>
</file>