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85" r:id="rId4"/>
    <p:sldId id="275" r:id="rId5"/>
    <p:sldId id="274" r:id="rId6"/>
    <p:sldId id="258" r:id="rId7"/>
    <p:sldId id="280" r:id="rId8"/>
    <p:sldId id="265" r:id="rId9"/>
    <p:sldId id="261" r:id="rId10"/>
    <p:sldId id="276" r:id="rId11"/>
    <p:sldId id="277" r:id="rId12"/>
    <p:sldId id="281" r:id="rId13"/>
    <p:sldId id="283" r:id="rId14"/>
    <p:sldId id="267" r:id="rId15"/>
    <p:sldId id="268" r:id="rId16"/>
    <p:sldId id="269" r:id="rId17"/>
    <p:sldId id="270" r:id="rId18"/>
    <p:sldId id="271" r:id="rId19"/>
    <p:sldId id="284" r:id="rId20"/>
    <p:sldId id="282" r:id="rId21"/>
    <p:sldId id="279" r:id="rId22"/>
    <p:sldId id="278" r:id="rId23"/>
    <p:sldId id="264" r:id="rId24"/>
    <p:sldId id="286" r:id="rId25"/>
    <p:sldId id="289" r:id="rId26"/>
    <p:sldId id="287" r:id="rId27"/>
    <p:sldId id="288" r:id="rId28"/>
    <p:sldId id="290" r:id="rId29"/>
  </p:sldIdLst>
  <p:sldSz cx="9144000" cy="6858000" type="screen4x3"/>
  <p:notesSz cx="9939338" cy="6805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1" autoAdjust="0"/>
    <p:restoredTop sz="85610" autoAdjust="0"/>
  </p:normalViewPr>
  <p:slideViewPr>
    <p:cSldViewPr>
      <p:cViewPr>
        <p:scale>
          <a:sx n="100" d="100"/>
          <a:sy n="100" d="100"/>
        </p:scale>
        <p:origin x="-1590" y="-47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95A3-F7C5-4F23-A82F-D3F73763AAE5}" type="datetimeFigureOut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5184-C84C-4BA3-A8EA-641428F9DA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2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DC2A-4A6C-44B5-A9A6-EB9C754CDD66}" type="datetimeFigureOut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18FE6-EE84-4C59-80C3-C099CB41F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3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214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修士</a:t>
            </a:r>
            <a:r>
              <a:rPr lang="en-US" altLang="ja-JP"/>
              <a:t>1</a:t>
            </a:r>
            <a:r>
              <a:rPr lang="ja-JP" altLang="en-US"/>
              <a:t>年では進行波型を目指すことに注力していることを説明</a:t>
            </a: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修士</a:t>
            </a:r>
            <a:r>
              <a:rPr lang="en-US" altLang="ja-JP"/>
              <a:t>1</a:t>
            </a:r>
            <a:r>
              <a:rPr lang="ja-JP" altLang="en-US"/>
              <a:t>年では進行波型を目指すことに注力していることを説明</a:t>
            </a: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修士</a:t>
            </a:r>
            <a:r>
              <a:rPr lang="en-US" altLang="ja-JP"/>
              <a:t>1</a:t>
            </a:r>
            <a:r>
              <a:rPr lang="ja-JP" altLang="en-US"/>
              <a:t>年では進行波型を目指すことに注力していることを説明</a:t>
            </a: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B11A3E-017B-4A33-8AE9-64FA1553C0F5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１、全ての抵抗値で原点を囲む（ただし実験時と低温側温度が異なるため</a:t>
            </a:r>
            <a:r>
              <a:rPr lang="en-US" altLang="ja-JP" dirty="0" smtClean="0"/>
              <a:t>TH360</a:t>
            </a:r>
            <a:r>
              <a:rPr lang="ja-JP" altLang="en-US" dirty="0" smtClean="0"/>
              <a:t>℃の応答を用いている。）</a:t>
            </a:r>
            <a:endParaRPr lang="en-US" altLang="ja-JP" dirty="0" smtClean="0"/>
          </a:p>
          <a:p>
            <a:r>
              <a:rPr lang="ja-JP" altLang="en-US" dirty="0" smtClean="0"/>
              <a:t>２、ある抵抗値で発振周波数が切り替わる、その境界では二回軌跡が囲む。実験のうなりに対応</a:t>
            </a:r>
            <a:endParaRPr lang="en-US" altLang="ja-JP" dirty="0" smtClean="0"/>
          </a:p>
          <a:p>
            <a:r>
              <a:rPr lang="ja-JP" altLang="en-US" dirty="0" smtClean="0"/>
              <a:t>３、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１、全ての抵抗値で原点を囲む（ただし実験時と低温側温度が異なるため</a:t>
            </a:r>
            <a:r>
              <a:rPr lang="en-US" altLang="ja-JP" dirty="0" smtClean="0"/>
              <a:t>TH360</a:t>
            </a:r>
            <a:r>
              <a:rPr lang="ja-JP" altLang="en-US" dirty="0" smtClean="0"/>
              <a:t>℃の応答を用いている。）</a:t>
            </a:r>
            <a:endParaRPr lang="en-US" altLang="ja-JP" dirty="0" smtClean="0"/>
          </a:p>
          <a:p>
            <a:r>
              <a:rPr lang="ja-JP" altLang="en-US" dirty="0" smtClean="0"/>
              <a:t>２、ある抵抗値で発振周波数が切り替わる、その境界では二回軌跡が囲む。実験のうなりに対応</a:t>
            </a:r>
            <a:endParaRPr lang="en-US" altLang="ja-JP" dirty="0" smtClean="0"/>
          </a:p>
          <a:p>
            <a:r>
              <a:rPr lang="ja-JP" altLang="en-US" dirty="0" smtClean="0"/>
              <a:t>３、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各部の周波数応答を用いて算出した電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環送電力の実測結果は</a:t>
            </a:r>
            <a:endParaRPr lang="en-US" altLang="ja-JP" dirty="0" smtClean="0"/>
          </a:p>
          <a:p>
            <a:r>
              <a:rPr lang="en-US" altLang="ja-JP" dirty="0" smtClean="0"/>
              <a:t>(1) </a:t>
            </a:r>
            <a:r>
              <a:rPr lang="ja-JP" altLang="en-US" dirty="0" smtClean="0"/>
              <a:t>コアの音波増幅方向へ環送電力が流れ，抵抗値が小さいほどその電力は大きくなる</a:t>
            </a:r>
            <a:endParaRPr lang="en-US" altLang="ja-JP" dirty="0" smtClean="0"/>
          </a:p>
          <a:p>
            <a:r>
              <a:rPr lang="en-US" altLang="ja-JP" dirty="0" smtClean="0"/>
              <a:t>(2) </a:t>
            </a:r>
            <a:r>
              <a:rPr lang="ja-JP" altLang="en-US" dirty="0" smtClean="0"/>
              <a:t>抵抗値によって発振周波数が切替わり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その境界では二つの周波数成分が励起する</a:t>
            </a:r>
            <a:endParaRPr lang="en-US" altLang="ja-JP" dirty="0" smtClean="0"/>
          </a:p>
          <a:p>
            <a:r>
              <a:rPr lang="ja-JP" altLang="en-US" dirty="0" smtClean="0"/>
              <a:t>を示し，提案手法による解析結果は整合することを示した。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 熱音響コアが多段接続された場合の電力フィードバック型熱音響発電機の</a:t>
            </a:r>
            <a:endParaRPr lang="en-US" altLang="ja-JP" dirty="0" smtClean="0"/>
          </a:p>
          <a:p>
            <a:r>
              <a:rPr lang="ja-JP" altLang="en-US" dirty="0" smtClean="0"/>
              <a:t>安定性解析を提案し，実際の発振状況は実験結果に一致することを示した。 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一巡ゲインフィードバック回路によって音響パワーと電力を介してエネルギーが一方向にループする</a:t>
            </a:r>
            <a:endParaRPr lang="en-US" altLang="ja-JP" dirty="0" smtClean="0"/>
          </a:p>
          <a:p>
            <a:r>
              <a:rPr lang="ja-JP" altLang="en-US" dirty="0" smtClean="0"/>
              <a:t>電力フィードバック型進行波型熱音響発電機の実現可能性を示した。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・環送電力を実測した。</a:t>
            </a:r>
            <a:r>
              <a:rPr lang="en-US" altLang="ja-JP" dirty="0" smtClean="0"/>
              <a:t>R=0</a:t>
            </a:r>
            <a:r>
              <a:rPr lang="ja-JP" altLang="en-US" dirty="0" smtClean="0"/>
              <a:t>で電力最大。コア音波増幅方向に電力が流れる。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・提案される安定性解析よりその予測は実験と整合。妥当性を示した。</a:t>
            </a:r>
            <a:endParaRPr lang="en-US" altLang="ja-JP" dirty="0" smtClean="0"/>
          </a:p>
          <a:p>
            <a:r>
              <a:rPr lang="ja-JP" altLang="en-US" dirty="0" smtClean="0"/>
              <a:t>電力解析して</a:t>
            </a:r>
            <a:r>
              <a:rPr lang="en-US" altLang="ja-JP" dirty="0" smtClean="0"/>
              <a:t>R=0</a:t>
            </a:r>
            <a:r>
              <a:rPr lang="ja-JP" altLang="en-US" dirty="0" smtClean="0"/>
              <a:t>で最大。一致。</a:t>
            </a:r>
            <a:r>
              <a:rPr lang="en-US" altLang="ja-JP" dirty="0" smtClean="0"/>
              <a:t>【</a:t>
            </a:r>
            <a:r>
              <a:rPr lang="ja-JP" altLang="en-US" dirty="0" smtClean="0"/>
              <a:t>ここ、解析手法をメインにして、実験結果は整合、のほうがいいかも（一番上に持ってくる。）</a:t>
            </a:r>
            <a:r>
              <a:rPr lang="en-US" altLang="ja-JP" dirty="0" smtClean="0"/>
              <a:t>】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・周波数応答を用いて効率を算出、エネルギー流れを推定した。</a:t>
            </a:r>
            <a:endParaRPr lang="en-US" altLang="ja-JP" dirty="0" smtClean="0"/>
          </a:p>
          <a:p>
            <a:r>
              <a:rPr lang="ja-JP" altLang="en-US" dirty="0" smtClean="0"/>
              <a:t>一巡ゲインは</a:t>
            </a:r>
            <a:r>
              <a:rPr lang="en-US" altLang="ja-JP" dirty="0" smtClean="0"/>
              <a:t>1</a:t>
            </a:r>
            <a:r>
              <a:rPr lang="ja-JP" altLang="en-US" dirty="0" smtClean="0"/>
              <a:t>を超えており音響パワーと電力を介してエネルギーが</a:t>
            </a:r>
            <a:endParaRPr lang="en-US" altLang="ja-JP" dirty="0" smtClean="0"/>
          </a:p>
          <a:p>
            <a:r>
              <a:rPr lang="ja-JP" altLang="en-US" dirty="0" smtClean="0"/>
              <a:t>一方向にループする電力フィードバック型進行波型熱音響発電機の実現可能性を示した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69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/>
              <a:t>リニアモータと回路の定数を可変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/>
              <a:t>リニアモータと回路の定数を可変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0C10-C438-496F-87DE-CF317CE5686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6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本研究の最終目標は，実際にそのように発振するシステムを構築すること。</a:t>
            </a:r>
            <a:endParaRPr lang="en-US" altLang="ja-JP" dirty="0" smtClean="0"/>
          </a:p>
          <a:p>
            <a:r>
              <a:rPr lang="ja-JP" altLang="en-US" dirty="0" smtClean="0"/>
              <a:t>そのために，電力フィードバックが発振状況に与える効果を検証し・・・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15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ja-JP" altLang="en-US" dirty="0" smtClean="0"/>
              <a:t>全体の論文の流れを言う。（第四章ではシステムの構築、その後第五章で</a:t>
            </a:r>
            <a:r>
              <a:rPr lang="ja-JP" altLang="en-US" dirty="0" smtClean="0"/>
              <a:t>電力フィードバックによって</a:t>
            </a:r>
            <a:endParaRPr lang="en-US" altLang="ja-JP" dirty="0" smtClean="0"/>
          </a:p>
          <a:p>
            <a:pPr marL="228600" indent="-228600">
              <a:buAutoNum type="arabicPeriod"/>
            </a:pPr>
            <a:r>
              <a:rPr lang="ja-JP" altLang="en-US" dirty="0" smtClean="0"/>
              <a:t>システムが進行波型発電機に近づくことを示すため電力フィードバックが発振状況に与える効果を検証する。</a:t>
            </a:r>
            <a:endParaRPr lang="en-US" altLang="ja-JP" dirty="0" smtClean="0"/>
          </a:p>
          <a:p>
            <a:pPr marL="228600" indent="-228600">
              <a:buAutoNum type="arabicPeriod"/>
            </a:pPr>
            <a:r>
              <a:rPr kumimoji="1" lang="ja-JP" altLang="en-US" dirty="0" smtClean="0"/>
              <a:t>本発表では時間の関係上、第五章の環送電力における効果について説明します。またその際使用する，本研究の提案手法であるコア多段解析の概要を説明します。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82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リニアモータの共振周波数を説明すべき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55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92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時間があれば，図の線（寸法線など）をけすこと！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各応答の基本周波数における複素振幅を算出した結果がこれです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07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時間があれば，図の線（寸法線など）をけすこと！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各応答の基本周波数における複素振幅を算出した結果がこれです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07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F1F7-5C87-453D-B57D-523987905666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84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DBCB-75E4-4E21-8CE2-C4AF0337DDF2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6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51-B16E-4453-9674-35B95AF32C83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BFF5-14F9-4D71-85D7-B784EDCD34BF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8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848B-C29D-4C41-9FCE-A017967C0E47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6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C22F-BE0C-4B25-8F4C-6FC8CBE6CBD9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0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3AEC-9C1F-40A8-844E-151791550A55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8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63CA-4C6A-486F-B75B-636DF630525B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23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E6BC-110C-452A-BCEC-4F8EECDA75BA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23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309-3626-4EB9-9137-E28EDB6C73BF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62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C9D-1BA5-40FD-BD6B-000A7711355C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9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35BE-6464-4684-A270-B99A18672DDB}" type="datetime1">
              <a:rPr kumimoji="1" lang="ja-JP" altLang="en-US" smtClean="0"/>
              <a:t>2017/2/12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1799-7E38-4E82-9C12-391D36D9E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2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package" Target="../embeddings/Microsoft_Excel_Worksheet2.xlsx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emf"/><Relationship Id="rId15" Type="http://schemas.openxmlformats.org/officeDocument/2006/relationships/image" Target="../media/image74.png"/><Relationship Id="rId10" Type="http://schemas.openxmlformats.org/officeDocument/2006/relationships/image" Target="../media/image20.png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76.emf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10.png"/><Relationship Id="rId4" Type="http://schemas.openxmlformats.org/officeDocument/2006/relationships/package" Target="../embeddings/Microsoft_Excel_Worksheet4.xlsx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1527608" y="692696"/>
            <a:ext cx="6088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 smtClean="0"/>
              <a:t>平成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　</a:t>
            </a:r>
            <a:r>
              <a:rPr lang="ja-JP" altLang="en-US" dirty="0" smtClean="0"/>
              <a:t>修士論文発表会</a:t>
            </a:r>
            <a:endParaRPr lang="en-US" altLang="ja-JP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23928" y="4542219"/>
            <a:ext cx="6697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長岡技術科学</a:t>
            </a:r>
            <a:r>
              <a:rPr lang="ja-JP" altLang="en-US" sz="2400" dirty="0" smtClean="0"/>
              <a:t>大学大学院 工学研究科</a:t>
            </a:r>
            <a:endParaRPr lang="en-US" altLang="ja-JP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機械創造</a:t>
            </a:r>
            <a:r>
              <a:rPr lang="ja-JP" altLang="en-US" sz="2400" dirty="0" smtClean="0"/>
              <a:t>工学専攻</a:t>
            </a:r>
            <a:endParaRPr lang="en-US" altLang="ja-JP" sz="2400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3923928" y="5487615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13304290</a:t>
            </a:r>
            <a:r>
              <a:rPr lang="ja-JP" altLang="en-US" sz="2400" dirty="0" smtClean="0"/>
              <a:t>　篠田 将太郎</a:t>
            </a:r>
            <a:endParaRPr lang="en-US" altLang="ja-JP" sz="2400" dirty="0" smtClean="0"/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3923928" y="5847655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/>
              <a:t>指導教員　小林 泰秀 准教授</a:t>
            </a:r>
            <a:endParaRPr lang="en-US" altLang="ja-JP" sz="2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382631" y="2132856"/>
            <a:ext cx="8378739" cy="169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400" dirty="0">
                <a:latin typeface="Times New Roman" pitchFamily="18" charset="0"/>
                <a:cs typeface="Times New Roman" pitchFamily="18" charset="0"/>
              </a:rPr>
              <a:t>熱音響コアが多段接続</a:t>
            </a:r>
            <a:r>
              <a:rPr lang="ja-JP" altLang="en-US" sz="3400" dirty="0" smtClean="0">
                <a:latin typeface="Times New Roman" pitchFamily="18" charset="0"/>
                <a:cs typeface="Times New Roman" pitchFamily="18" charset="0"/>
              </a:rPr>
              <a:t>された</a:t>
            </a:r>
            <a:endParaRPr lang="en-US" altLang="ja-JP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ja-JP" altLang="en-US" sz="3400" dirty="0" smtClean="0">
                <a:latin typeface="Times New Roman" pitchFamily="18" charset="0"/>
                <a:cs typeface="Times New Roman" pitchFamily="18" charset="0"/>
              </a:rPr>
              <a:t>電力</a:t>
            </a:r>
            <a:r>
              <a:rPr lang="ja-JP" altLang="en-US" sz="3400" dirty="0">
                <a:latin typeface="Times New Roman" pitchFamily="18" charset="0"/>
                <a:cs typeface="Times New Roman" pitchFamily="18" charset="0"/>
              </a:rPr>
              <a:t>フィードバック型熱音響発電機</a:t>
            </a:r>
            <a:r>
              <a:rPr lang="ja-JP" altLang="en-US" sz="3400" dirty="0" smtClean="0">
                <a:latin typeface="Times New Roman" pitchFamily="18" charset="0"/>
                <a:cs typeface="Times New Roman" pitchFamily="18" charset="0"/>
              </a:rPr>
              <a:t>の</a:t>
            </a:r>
            <a:endParaRPr lang="en-US" altLang="ja-JP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ja-JP" altLang="en-US" sz="3400" dirty="0" smtClean="0">
                <a:latin typeface="Times New Roman" pitchFamily="18" charset="0"/>
                <a:cs typeface="Times New Roman" pitchFamily="18" charset="0"/>
              </a:rPr>
              <a:t>発振状況の推定とフィードバック回路の効果</a:t>
            </a:r>
            <a:endParaRPr lang="ja-JP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314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実験方法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音響パワーと環送電力の実測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298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>
            <a:off x="7812360" y="2346499"/>
            <a:ext cx="216024" cy="179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186194" y="2346498"/>
            <a:ext cx="216024" cy="179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04758" y="2189271"/>
            <a:ext cx="481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2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16797" y="2201970"/>
            <a:ext cx="481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7939709" y="1861491"/>
            <a:ext cx="0" cy="46805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7301161" y="1878158"/>
            <a:ext cx="0" cy="468051"/>
          </a:xfrm>
          <a:prstGeom prst="straightConnector1">
            <a:avLst/>
          </a:prstGeom>
          <a:ln w="57150">
            <a:solidFill>
              <a:srgbClr val="F616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5264522" y="2591285"/>
            <a:ext cx="0" cy="3273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1229708" y="692696"/>
            <a:ext cx="6798676" cy="1168795"/>
            <a:chOff x="1229708" y="548680"/>
            <a:chExt cx="6798676" cy="1168795"/>
          </a:xfrm>
        </p:grpSpPr>
        <p:sp>
          <p:nvSpPr>
            <p:cNvPr id="23" name="正方形/長方形 22"/>
            <p:cNvSpPr/>
            <p:nvPr/>
          </p:nvSpPr>
          <p:spPr>
            <a:xfrm>
              <a:off x="7291531" y="1124744"/>
              <a:ext cx="654848" cy="45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29708" y="834369"/>
              <a:ext cx="6798676" cy="55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1234470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7972251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6220867" y="1067391"/>
              <a:ext cx="0" cy="60325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7939136" y="1342553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7301161" y="1344934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1229708" y="845739"/>
              <a:ext cx="6742543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6215279" y="1153316"/>
              <a:ext cx="1753372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7301161" y="1441250"/>
              <a:ext cx="63558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4009700" y="548680"/>
              <a:ext cx="1113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5876m</a:t>
              </a:r>
              <a:r>
                <a:rPr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58929" y="813134"/>
              <a:ext cx="1451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1" lang="en-US" altLang="ja-JP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2956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346759" y="1117601"/>
              <a:ext cx="57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864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1234470" y="1101930"/>
              <a:ext cx="1480986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2716439" y="977945"/>
              <a:ext cx="0" cy="67272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1653928" y="793279"/>
              <a:ext cx="625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テキスト ボックス 93"/>
          <p:cNvSpPr txBox="1"/>
          <p:nvPr/>
        </p:nvSpPr>
        <p:spPr>
          <a:xfrm>
            <a:off x="789484" y="3933056"/>
            <a:ext cx="76709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300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端子間抵抗 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ja-JP" altLang="en-US" sz="2600" dirty="0" smtClean="0">
                <a:latin typeface="+mn-ea"/>
                <a:cs typeface="Arial" panose="020B0604020202020204" pitchFamily="34" charset="0"/>
              </a:rPr>
              <a:t>∞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定常発振時 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の時間応答取得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(10[s])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11560" y="33569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【</a:t>
            </a:r>
            <a:r>
              <a:rPr lang="ja-JP" altLang="en-US" sz="2800" dirty="0" smtClean="0"/>
              <a:t>実験手順</a:t>
            </a:r>
            <a:r>
              <a:rPr lang="en-US" altLang="ja-JP" sz="2800" dirty="0" smtClean="0"/>
              <a:t>】</a:t>
            </a:r>
            <a:endParaRPr lang="en-US" altLang="ja-JP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5357803" y="2639057"/>
            <a:ext cx="276792" cy="22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47864" y="2647999"/>
            <a:ext cx="249932" cy="2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664468" y="2598925"/>
            <a:ext cx="0" cy="30526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107967" y="2482034"/>
            <a:ext cx="550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sz="2200" b="1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s2</a:t>
            </a:r>
            <a:endParaRPr lang="ja-JP" altLang="en-US" sz="2200" b="1" dirty="0"/>
          </a:p>
        </p:txBody>
      </p:sp>
      <p:sp>
        <p:nvSpPr>
          <p:cNvPr id="53" name="正方形/長方形 52"/>
          <p:cNvSpPr/>
          <p:nvPr/>
        </p:nvSpPr>
        <p:spPr>
          <a:xfrm>
            <a:off x="5278760" y="2482034"/>
            <a:ext cx="550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sz="2200" b="1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s1</a:t>
            </a:r>
            <a:endParaRPr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535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33698"/>
              </p:ext>
            </p:extLst>
          </p:nvPr>
        </p:nvGraphicFramePr>
        <p:xfrm>
          <a:off x="109963" y="2741768"/>
          <a:ext cx="3813965" cy="39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ワークシート" r:id="rId4" imgW="2152785" imgH="2257425" progId="Excel.Sheet.12">
                  <p:embed/>
                </p:oleObj>
              </mc:Choice>
              <mc:Fallback>
                <p:oleObj name="ワークシート" r:id="rId4" imgW="2152785" imgH="2257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963" y="2741768"/>
                        <a:ext cx="3813965" cy="39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3" name="グループ化 2072"/>
          <p:cNvGrpSpPr/>
          <p:nvPr/>
        </p:nvGrpSpPr>
        <p:grpSpPr>
          <a:xfrm>
            <a:off x="179512" y="188640"/>
            <a:ext cx="8820472" cy="2018567"/>
            <a:chOff x="179512" y="404664"/>
            <a:chExt cx="8820472" cy="2018567"/>
          </a:xfrm>
        </p:grpSpPr>
        <p:grpSp>
          <p:nvGrpSpPr>
            <p:cNvPr id="2069" name="グループ化 2068"/>
            <p:cNvGrpSpPr/>
            <p:nvPr/>
          </p:nvGrpSpPr>
          <p:grpSpPr>
            <a:xfrm>
              <a:off x="179512" y="404664"/>
              <a:ext cx="8820472" cy="2018567"/>
              <a:chOff x="179512" y="978385"/>
              <a:chExt cx="8820472" cy="2018567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9512" y="1124298"/>
                <a:ext cx="8820472" cy="1872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7812360" y="2346499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7186194" y="2346498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7704758" y="2189271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116797" y="2201970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>
                <a:off x="7939709" y="1861491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7301161" y="1878158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 flipV="1">
                <a:off x="5269284" y="2591285"/>
                <a:ext cx="0" cy="327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グループ化 71"/>
              <p:cNvGrpSpPr/>
              <p:nvPr/>
            </p:nvGrpSpPr>
            <p:grpSpPr>
              <a:xfrm>
                <a:off x="1229708" y="978385"/>
                <a:ext cx="6798676" cy="748608"/>
                <a:chOff x="1229708" y="834369"/>
                <a:chExt cx="6798676" cy="748608"/>
              </a:xfrm>
            </p:grpSpPr>
            <p:sp>
              <p:nvSpPr>
                <p:cNvPr id="73" name="正方形/長方形 72"/>
                <p:cNvSpPr/>
                <p:nvPr/>
              </p:nvSpPr>
              <p:spPr>
                <a:xfrm>
                  <a:off x="7291531" y="1124744"/>
                  <a:ext cx="654848" cy="45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1229708" y="834369"/>
                  <a:ext cx="6798676" cy="55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正方形/長方形 88"/>
              <p:cNvSpPr/>
              <p:nvPr/>
            </p:nvSpPr>
            <p:spPr>
              <a:xfrm>
                <a:off x="5357803" y="2639057"/>
                <a:ext cx="276792" cy="220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3347864" y="2647999"/>
                <a:ext cx="249932" cy="2138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 flipV="1">
                <a:off x="3664468" y="2598925"/>
                <a:ext cx="0" cy="3052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正方形/長方形 91"/>
              <p:cNvSpPr/>
              <p:nvPr/>
            </p:nvSpPr>
            <p:spPr>
              <a:xfrm>
                <a:off x="3107967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s2</a:t>
                </a:r>
                <a:endParaRPr lang="ja-JP" altLang="en-US" sz="2200" b="1" dirty="0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5278760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s1</a:t>
                </a:r>
                <a:endParaRPr lang="ja-JP" altLang="en-US" sz="2200" b="1" dirty="0"/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7524328" y="1401455"/>
                <a:ext cx="29367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endParaRPr lang="ja-JP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72" name="正方形/長方形 2071"/>
            <p:cNvSpPr/>
            <p:nvPr/>
          </p:nvSpPr>
          <p:spPr>
            <a:xfrm>
              <a:off x="3821384" y="1783906"/>
              <a:ext cx="351889" cy="36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781394" y="1801406"/>
              <a:ext cx="387078" cy="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矢印コネクタ 99"/>
            <p:cNvCxnSpPr/>
            <p:nvPr/>
          </p:nvCxnSpPr>
          <p:spPr>
            <a:xfrm flipH="1">
              <a:off x="3789342" y="203120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H="1">
              <a:off x="4774377" y="203227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正方形/長方形 104"/>
            <p:cNvSpPr/>
            <p:nvPr/>
          </p:nvSpPr>
          <p:spPr>
            <a:xfrm>
              <a:off x="3758914" y="161783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401720" y="1545790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323536" y="1538462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663443" y="161016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854077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endParaRPr lang="ja-JP" altLang="en-US" sz="2200" b="1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4812886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lang="ja-JP" altLang="en-US" sz="2200" b="1" dirty="0"/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H="1">
              <a:off x="7390131" y="1322228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テキスト ボックス 74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音響パワーの実測結果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920409" y="3550289"/>
            <a:ext cx="664354" cy="18949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930293" y="5468565"/>
            <a:ext cx="644815" cy="124612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>
            <a:off x="890084" y="5445224"/>
            <a:ext cx="29555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3225721" y="3542147"/>
            <a:ext cx="623437" cy="1903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79" y="4369296"/>
            <a:ext cx="3534589" cy="8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54" y="5127674"/>
            <a:ext cx="1935896" cy="6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73" y="5148195"/>
            <a:ext cx="1983783" cy="6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テキスト ボックス 2064"/>
          <p:cNvSpPr txBox="1"/>
          <p:nvPr/>
        </p:nvSpPr>
        <p:spPr>
          <a:xfrm>
            <a:off x="4245484" y="2311851"/>
            <a:ext cx="3165698" cy="46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音響パワー 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1" lang="ja-JP" altLang="en-US" sz="2400" dirty="0" err="1" smtClean="0"/>
              <a:t>の算</a:t>
            </a:r>
            <a:r>
              <a:rPr kumimoji="1" lang="ja-JP" altLang="en-US" sz="2400" dirty="0" smtClean="0"/>
              <a:t>出</a:t>
            </a:r>
            <a:r>
              <a:rPr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6909818" y="3235623"/>
            <a:ext cx="211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/>
              <a:t>※</a:t>
            </a:r>
            <a:r>
              <a:rPr lang="ja-JP" altLang="en-US" sz="2200" dirty="0" smtClean="0"/>
              <a:t>図の左方向</a:t>
            </a:r>
            <a:endParaRPr lang="en-US" altLang="ja-JP" sz="2200" dirty="0" smtClean="0"/>
          </a:p>
          <a:p>
            <a:pPr algn="ctr"/>
            <a:r>
              <a:rPr lang="ja-JP" altLang="en-US" sz="2200" dirty="0" smtClean="0"/>
              <a:t>を正とする</a:t>
            </a:r>
            <a:endParaRPr kumimoji="1" lang="ja-JP" altLang="en-US" sz="22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432817" y="5869070"/>
            <a:ext cx="4361388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ja-JP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＝</a:t>
            </a:r>
            <a:r>
              <a:rPr kumimoji="1" lang="en-US" altLang="ja-JP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ja-JP" altLang="en-US" sz="2500" dirty="0" smtClean="0"/>
              <a:t>　⇒ 音波増幅方向へ　</a:t>
            </a:r>
            <a:endParaRPr kumimoji="1" lang="en-US" altLang="ja-JP" sz="2500" dirty="0" smtClean="0"/>
          </a:p>
          <a:p>
            <a:r>
              <a:rPr lang="en-US" altLang="ja-JP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ja-JP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＝</a:t>
            </a:r>
            <a:r>
              <a:rPr lang="ja-JP" altLang="en-US" sz="2400" dirty="0" smtClean="0">
                <a:latin typeface="+mn-ea"/>
                <a:cs typeface="Arial" panose="020B0604020202020204" pitchFamily="34" charset="0"/>
              </a:rPr>
              <a:t>∞ </a:t>
            </a:r>
            <a:r>
              <a:rPr kumimoji="1" lang="ja-JP" altLang="en-US" sz="2500" dirty="0" smtClean="0"/>
              <a:t>⇒コアから周囲方向へ</a:t>
            </a:r>
            <a:endParaRPr kumimoji="1" lang="ja-JP" altLang="en-US" sz="2500" dirty="0"/>
          </a:p>
        </p:txBody>
      </p:sp>
      <p:sp>
        <p:nvSpPr>
          <p:cNvPr id="104" name="正方形/長方形 103"/>
          <p:cNvSpPr/>
          <p:nvPr/>
        </p:nvSpPr>
        <p:spPr>
          <a:xfrm>
            <a:off x="3222188" y="5468565"/>
            <a:ext cx="623437" cy="124612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78" y="2846836"/>
            <a:ext cx="2690878" cy="166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グループ化 36"/>
          <p:cNvGrpSpPr/>
          <p:nvPr/>
        </p:nvGrpSpPr>
        <p:grpSpPr>
          <a:xfrm>
            <a:off x="6880085" y="497269"/>
            <a:ext cx="1470804" cy="2499683"/>
            <a:chOff x="6880085" y="497269"/>
            <a:chExt cx="1470804" cy="2499683"/>
          </a:xfrm>
        </p:grpSpPr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6901430" y="497269"/>
              <a:ext cx="1449459" cy="14494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/>
            <p:cNvSpPr/>
            <p:nvPr/>
          </p:nvSpPr>
          <p:spPr>
            <a:xfrm>
              <a:off x="6880085" y="1933449"/>
              <a:ext cx="932275" cy="1063503"/>
            </a:xfrm>
            <a:custGeom>
              <a:avLst/>
              <a:gdLst>
                <a:gd name="connsiteX0" fmla="*/ 638175 w 703269"/>
                <a:gd name="connsiteY0" fmla="*/ 0 h 1133475"/>
                <a:gd name="connsiteX1" fmla="*/ 642937 w 703269"/>
                <a:gd name="connsiteY1" fmla="*/ 733425 h 1133475"/>
                <a:gd name="connsiteX2" fmla="*/ 0 w 703269"/>
                <a:gd name="connsiteY2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269" h="1133475">
                  <a:moveTo>
                    <a:pt x="638175" y="0"/>
                  </a:moveTo>
                  <a:cubicBezTo>
                    <a:pt x="693737" y="272256"/>
                    <a:pt x="749299" y="544513"/>
                    <a:pt x="642937" y="733425"/>
                  </a:cubicBezTo>
                  <a:cubicBezTo>
                    <a:pt x="536575" y="922337"/>
                    <a:pt x="268287" y="1027906"/>
                    <a:pt x="0" y="113347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56" y="2773038"/>
            <a:ext cx="517060" cy="4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61" y="2773038"/>
            <a:ext cx="529177" cy="4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5" y="2824982"/>
            <a:ext cx="224210" cy="31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" y="2820794"/>
            <a:ext cx="379450" cy="36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4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9" y="2782094"/>
            <a:ext cx="445843" cy="41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 animBg="1"/>
      <p:bldP spid="102" grpId="0" animBg="1"/>
      <p:bldP spid="85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80830"/>
              </p:ext>
            </p:extLst>
          </p:nvPr>
        </p:nvGraphicFramePr>
        <p:xfrm>
          <a:off x="10870" y="2240806"/>
          <a:ext cx="5818041" cy="38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ワークシート" r:id="rId4" imgW="3438457" imgH="2257425" progId="Excel.Sheet.12">
                  <p:embed/>
                </p:oleObj>
              </mc:Choice>
              <mc:Fallback>
                <p:oleObj name="ワークシート" r:id="rId4" imgW="3438457" imgH="2257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70" y="2240806"/>
                        <a:ext cx="5818041" cy="38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97" y="2322898"/>
            <a:ext cx="543510" cy="3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12" y="2310229"/>
            <a:ext cx="562901" cy="3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32" y="2276873"/>
            <a:ext cx="265429" cy="3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0" y="2355244"/>
            <a:ext cx="276322" cy="2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0" y="2335120"/>
            <a:ext cx="279201" cy="30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07" y="2322545"/>
            <a:ext cx="323791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46" y="2309193"/>
            <a:ext cx="371594" cy="3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0" y="2291158"/>
            <a:ext cx="465785" cy="3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3" name="グループ化 2072"/>
          <p:cNvGrpSpPr/>
          <p:nvPr/>
        </p:nvGrpSpPr>
        <p:grpSpPr>
          <a:xfrm>
            <a:off x="179512" y="188640"/>
            <a:ext cx="8820472" cy="2018567"/>
            <a:chOff x="179512" y="404664"/>
            <a:chExt cx="8820472" cy="2018567"/>
          </a:xfrm>
        </p:grpSpPr>
        <p:grpSp>
          <p:nvGrpSpPr>
            <p:cNvPr id="2069" name="グループ化 2068"/>
            <p:cNvGrpSpPr/>
            <p:nvPr/>
          </p:nvGrpSpPr>
          <p:grpSpPr>
            <a:xfrm>
              <a:off x="179512" y="404664"/>
              <a:ext cx="8820472" cy="2018567"/>
              <a:chOff x="179512" y="978385"/>
              <a:chExt cx="8820472" cy="2018567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79512" y="1124298"/>
                <a:ext cx="8820472" cy="1872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7812360" y="2346499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7186194" y="2346498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7704758" y="2189271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116797" y="2201970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>
                <a:off x="7939709" y="1861491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7301161" y="1878158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 flipV="1">
                <a:off x="5269284" y="2591285"/>
                <a:ext cx="0" cy="327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グループ化 71"/>
              <p:cNvGrpSpPr/>
              <p:nvPr/>
            </p:nvGrpSpPr>
            <p:grpSpPr>
              <a:xfrm>
                <a:off x="1229708" y="978385"/>
                <a:ext cx="6798676" cy="748608"/>
                <a:chOff x="1229708" y="834369"/>
                <a:chExt cx="6798676" cy="748608"/>
              </a:xfrm>
            </p:grpSpPr>
            <p:sp>
              <p:nvSpPr>
                <p:cNvPr id="73" name="正方形/長方形 72"/>
                <p:cNvSpPr/>
                <p:nvPr/>
              </p:nvSpPr>
              <p:spPr>
                <a:xfrm>
                  <a:off x="7291531" y="1124744"/>
                  <a:ext cx="654848" cy="45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1229708" y="834369"/>
                  <a:ext cx="6798676" cy="55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正方形/長方形 88"/>
              <p:cNvSpPr/>
              <p:nvPr/>
            </p:nvSpPr>
            <p:spPr>
              <a:xfrm>
                <a:off x="5357803" y="2639057"/>
                <a:ext cx="276792" cy="220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3347864" y="2647999"/>
                <a:ext cx="249932" cy="2138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 flipV="1">
                <a:off x="3664468" y="2598925"/>
                <a:ext cx="0" cy="3052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正方形/長方形 91"/>
              <p:cNvSpPr/>
              <p:nvPr/>
            </p:nvSpPr>
            <p:spPr>
              <a:xfrm>
                <a:off x="3107967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s2</a:t>
                </a:r>
                <a:endParaRPr lang="ja-JP" altLang="en-US" sz="2200" b="1" dirty="0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5278760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s1</a:t>
                </a:r>
                <a:endParaRPr lang="ja-JP" altLang="en-US" sz="2200" b="1" dirty="0"/>
              </a:p>
            </p:txBody>
          </p:sp>
          <p:sp>
            <p:nvSpPr>
              <p:cNvPr id="120" name="正方形/長方形 119"/>
              <p:cNvSpPr/>
              <p:nvPr/>
            </p:nvSpPr>
            <p:spPr>
              <a:xfrm>
                <a:off x="2213855" y="2509932"/>
                <a:ext cx="476412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2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正方形/長方形 124"/>
              <p:cNvSpPr/>
              <p:nvPr/>
            </p:nvSpPr>
            <p:spPr>
              <a:xfrm>
                <a:off x="6233603" y="2519128"/>
                <a:ext cx="476412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1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72" name="正方形/長方形 2071"/>
            <p:cNvSpPr/>
            <p:nvPr/>
          </p:nvSpPr>
          <p:spPr>
            <a:xfrm>
              <a:off x="3821384" y="1783906"/>
              <a:ext cx="351889" cy="36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781394" y="1801406"/>
              <a:ext cx="387078" cy="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矢印コネクタ 99"/>
            <p:cNvCxnSpPr/>
            <p:nvPr/>
          </p:nvCxnSpPr>
          <p:spPr>
            <a:xfrm flipH="1">
              <a:off x="3789342" y="203120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H="1">
              <a:off x="4774377" y="203227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正方形/長方形 104"/>
            <p:cNvSpPr/>
            <p:nvPr/>
          </p:nvSpPr>
          <p:spPr>
            <a:xfrm>
              <a:off x="3758914" y="161783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401720" y="1545790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323536" y="1538462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663443" y="161016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854077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endParaRPr lang="ja-JP" altLang="en-US" sz="2200" b="1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4812886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lang="ja-JP" altLang="en-US" sz="2200" b="1" dirty="0"/>
            </a:p>
          </p:txBody>
        </p:sp>
        <p:cxnSp>
          <p:nvCxnSpPr>
            <p:cNvPr id="115" name="直線矢印コネクタ 114"/>
            <p:cNvCxnSpPr/>
            <p:nvPr/>
          </p:nvCxnSpPr>
          <p:spPr>
            <a:xfrm flipH="1">
              <a:off x="585803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flipH="1">
              <a:off x="262878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テキスト ボックス 74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環送電力の実測結果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522263" y="3012350"/>
            <a:ext cx="1440161" cy="3028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3647781" y="3015157"/>
            <a:ext cx="2135834" cy="3026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735279" y="2420888"/>
            <a:ext cx="3433364" cy="51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環送電力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sz="2400" dirty="0" err="1" smtClean="0"/>
              <a:t>の算</a:t>
            </a:r>
            <a:r>
              <a:rPr kumimoji="1" lang="ja-JP" altLang="en-US" sz="2400" dirty="0" smtClean="0"/>
              <a:t>出</a:t>
            </a:r>
            <a:r>
              <a:rPr lang="en-US" altLang="ja-JP" sz="2400" dirty="0"/>
              <a:t>】</a:t>
            </a:r>
            <a:endParaRPr kumimoji="1" lang="ja-JP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4" y="3789040"/>
            <a:ext cx="1908765" cy="7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58" y="4437112"/>
            <a:ext cx="1921304" cy="7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29" y="5178400"/>
            <a:ext cx="1745079" cy="4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56176" y="5639544"/>
            <a:ext cx="265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※</a:t>
            </a:r>
            <a:r>
              <a:rPr lang="ja-JP" altLang="en-US" sz="2400" dirty="0" smtClean="0"/>
              <a:t>図の左方向を正</a:t>
            </a:r>
            <a:endParaRPr kumimoji="1" lang="ja-JP" altLang="en-US" sz="2400" dirty="0"/>
          </a:p>
        </p:txBody>
      </p:sp>
      <p:sp>
        <p:nvSpPr>
          <p:cNvPr id="2076" name="テキスト ボックス 2075"/>
          <p:cNvSpPr txBox="1"/>
          <p:nvPr/>
        </p:nvSpPr>
        <p:spPr>
          <a:xfrm>
            <a:off x="341528" y="6280745"/>
            <a:ext cx="8373707" cy="5385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環送電力は図の右に流れ、抵抗値が小さいほど大きい</a:t>
            </a:r>
            <a:endParaRPr kumimoji="1" lang="ja-JP" altLang="en-US" sz="2800" dirty="0"/>
          </a:p>
        </p:txBody>
      </p:sp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14" y="2948576"/>
            <a:ext cx="1446152" cy="4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40" y="3356992"/>
            <a:ext cx="1906658" cy="41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5239206" y="3005944"/>
            <a:ext cx="3838426" cy="3180990"/>
            <a:chOff x="10103211" y="2379418"/>
            <a:chExt cx="3838426" cy="3180990"/>
          </a:xfrm>
        </p:grpSpPr>
        <p:sp>
          <p:nvSpPr>
            <p:cNvPr id="13" name="正方形/長方形 12"/>
            <p:cNvSpPr/>
            <p:nvPr/>
          </p:nvSpPr>
          <p:spPr>
            <a:xfrm>
              <a:off x="10103211" y="2379418"/>
              <a:ext cx="3838426" cy="318099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74" name="グループ化 2073"/>
            <p:cNvGrpSpPr/>
            <p:nvPr/>
          </p:nvGrpSpPr>
          <p:grpSpPr>
            <a:xfrm>
              <a:off x="10196811" y="2754838"/>
              <a:ext cx="3688832" cy="2588430"/>
              <a:chOff x="627580" y="2644744"/>
              <a:chExt cx="3688832" cy="2588430"/>
            </a:xfrm>
          </p:grpSpPr>
          <p:cxnSp>
            <p:nvCxnSpPr>
              <p:cNvPr id="27" name="直線矢印コネクタ 26"/>
              <p:cNvCxnSpPr/>
              <p:nvPr/>
            </p:nvCxnSpPr>
            <p:spPr>
              <a:xfrm flipH="1" flipV="1">
                <a:off x="1904657" y="3096410"/>
                <a:ext cx="1443207" cy="120994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580" y="2644744"/>
                <a:ext cx="3688832" cy="25884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</p:grpSp>
      </p:grpSp>
      <p:cxnSp>
        <p:nvCxnSpPr>
          <p:cNvPr id="4" name="直線矢印コネクタ 3"/>
          <p:cNvCxnSpPr/>
          <p:nvPr/>
        </p:nvCxnSpPr>
        <p:spPr>
          <a:xfrm flipH="1" flipV="1">
            <a:off x="6710015" y="3811000"/>
            <a:ext cx="1595056" cy="1252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8" grpId="0" animBg="1"/>
      <p:bldP spid="20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2152548" y="5517232"/>
            <a:ext cx="5092700" cy="298450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950650" y="5512305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9" name="グループ化 48"/>
          <p:cNvGrpSpPr/>
          <p:nvPr/>
        </p:nvGrpSpPr>
        <p:grpSpPr>
          <a:xfrm>
            <a:off x="1369990" y="5234042"/>
            <a:ext cx="6475293" cy="1271992"/>
            <a:chOff x="1691680" y="2012992"/>
            <a:chExt cx="6475293" cy="1271992"/>
          </a:xfrm>
        </p:grpSpPr>
        <p:sp>
          <p:nvSpPr>
            <p:cNvPr id="50" name="正方形/長方形 49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2302578" y="5378058"/>
            <a:ext cx="161002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805204" y="5433377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936473" y="5436556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グループ化 78"/>
          <p:cNvGrpSpPr>
            <a:grpSpLocks/>
          </p:cNvGrpSpPr>
          <p:nvPr/>
        </p:nvGrpSpPr>
        <p:grpSpPr bwMode="auto">
          <a:xfrm>
            <a:off x="1089162" y="5368620"/>
            <a:ext cx="6860349" cy="1297780"/>
            <a:chOff x="1242777" y="1917130"/>
            <a:chExt cx="6546143" cy="1297780"/>
          </a:xfrm>
        </p:grpSpPr>
        <p:sp>
          <p:nvSpPr>
            <p:cNvPr id="80" name="フリーフォーム 79"/>
            <p:cNvSpPr/>
            <p:nvPr/>
          </p:nvSpPr>
          <p:spPr>
            <a:xfrm>
              <a:off x="1242777" y="1917130"/>
              <a:ext cx="6546143" cy="1297780"/>
            </a:xfrm>
            <a:custGeom>
              <a:avLst/>
              <a:gdLst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1214438 w 4252913"/>
                <a:gd name="connsiteY6" fmla="*/ 628650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790697 w 4252913"/>
                <a:gd name="connsiteY6" fmla="*/ 652463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4770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1428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6675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1428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2063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4185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157413 w 4252913"/>
                <a:gd name="connsiteY12" fmla="*/ 20637 h 1473200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6675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793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2063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157413 w 4252913"/>
                <a:gd name="connsiteY12" fmla="*/ 20637 h 1473200"/>
                <a:gd name="connsiteX0" fmla="*/ 1412465 w 4252913"/>
                <a:gd name="connsiteY0" fmla="*/ 158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1413042 w 4252913"/>
                <a:gd name="connsiteY1" fmla="*/ 67310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1413042 w 4252913"/>
                <a:gd name="connsiteY1" fmla="*/ 673100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2569138 w 4252913"/>
                <a:gd name="connsiteY1" fmla="*/ 62547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2562571 w 4252913"/>
                <a:gd name="connsiteY0" fmla="*/ 20637 h 1473200"/>
                <a:gd name="connsiteX1" fmla="*/ 2569138 w 4252913"/>
                <a:gd name="connsiteY1" fmla="*/ 62547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9138 w 4252913"/>
                <a:gd name="connsiteY1" fmla="*/ 6191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9138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66737 w 4252913"/>
                <a:gd name="connsiteY6" fmla="*/ 60325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61950 w 4252913"/>
                <a:gd name="connsiteY4" fmla="*/ 8540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52732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1370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3338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7274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9242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3339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48977"/>
                <a:gd name="connsiteY0" fmla="*/ 20637 h 1473200"/>
                <a:gd name="connsiteX1" fmla="*/ 2553339 w 4248977"/>
                <a:gd name="connsiteY1" fmla="*/ 612775 h 1473200"/>
                <a:gd name="connsiteX2" fmla="*/ 3914775 w 4248977"/>
                <a:gd name="connsiteY2" fmla="*/ 611187 h 1473200"/>
                <a:gd name="connsiteX3" fmla="*/ 3918769 w 4248977"/>
                <a:gd name="connsiteY3" fmla="*/ 700087 h 1473200"/>
                <a:gd name="connsiteX4" fmla="*/ 353963 w 4248977"/>
                <a:gd name="connsiteY4" fmla="*/ 701675 h 1473200"/>
                <a:gd name="connsiteX5" fmla="*/ 361950 w 4248977"/>
                <a:gd name="connsiteY5" fmla="*/ 601662 h 1473200"/>
                <a:gd name="connsiteX6" fmla="*/ 766737 w 4248977"/>
                <a:gd name="connsiteY6" fmla="*/ 603250 h 1473200"/>
                <a:gd name="connsiteX7" fmla="*/ 759409 w 4248977"/>
                <a:gd name="connsiteY7" fmla="*/ 11112 h 1473200"/>
                <a:gd name="connsiteX8" fmla="*/ 0 w 4248977"/>
                <a:gd name="connsiteY8" fmla="*/ 0 h 1473200"/>
                <a:gd name="connsiteX9" fmla="*/ 0 w 4248977"/>
                <a:gd name="connsiteY9" fmla="*/ 1473200 h 1473200"/>
                <a:gd name="connsiteX10" fmla="*/ 4248977 w 4248977"/>
                <a:gd name="connsiteY10" fmla="*/ 1219200 h 1473200"/>
                <a:gd name="connsiteX11" fmla="*/ 4243388 w 4248977"/>
                <a:gd name="connsiteY11" fmla="*/ 25400 h 1473200"/>
                <a:gd name="connsiteX12" fmla="*/ 2552732 w 4248977"/>
                <a:gd name="connsiteY12" fmla="*/ 20637 h 1473200"/>
                <a:gd name="connsiteX0" fmla="*/ 2552732 w 4248977"/>
                <a:gd name="connsiteY0" fmla="*/ 20637 h 1219200"/>
                <a:gd name="connsiteX1" fmla="*/ 2553339 w 4248977"/>
                <a:gd name="connsiteY1" fmla="*/ 612775 h 1219200"/>
                <a:gd name="connsiteX2" fmla="*/ 3914775 w 4248977"/>
                <a:gd name="connsiteY2" fmla="*/ 611187 h 1219200"/>
                <a:gd name="connsiteX3" fmla="*/ 3918769 w 4248977"/>
                <a:gd name="connsiteY3" fmla="*/ 700087 h 1219200"/>
                <a:gd name="connsiteX4" fmla="*/ 353963 w 4248977"/>
                <a:gd name="connsiteY4" fmla="*/ 701675 h 1219200"/>
                <a:gd name="connsiteX5" fmla="*/ 361950 w 4248977"/>
                <a:gd name="connsiteY5" fmla="*/ 601662 h 1219200"/>
                <a:gd name="connsiteX6" fmla="*/ 766737 w 4248977"/>
                <a:gd name="connsiteY6" fmla="*/ 603250 h 1219200"/>
                <a:gd name="connsiteX7" fmla="*/ 759409 w 4248977"/>
                <a:gd name="connsiteY7" fmla="*/ 11112 h 1219200"/>
                <a:gd name="connsiteX8" fmla="*/ 0 w 4248977"/>
                <a:gd name="connsiteY8" fmla="*/ 0 h 1219200"/>
                <a:gd name="connsiteX9" fmla="*/ 0 w 4248977"/>
                <a:gd name="connsiteY9" fmla="*/ 1219200 h 1219200"/>
                <a:gd name="connsiteX10" fmla="*/ 4248977 w 4248977"/>
                <a:gd name="connsiteY10" fmla="*/ 1219200 h 1219200"/>
                <a:gd name="connsiteX11" fmla="*/ 4243388 w 4248977"/>
                <a:gd name="connsiteY11" fmla="*/ 25400 h 1219200"/>
                <a:gd name="connsiteX12" fmla="*/ 2552732 w 4248977"/>
                <a:gd name="connsiteY12" fmla="*/ 20637 h 1219200"/>
                <a:gd name="connsiteX0" fmla="*/ 2552732 w 4248977"/>
                <a:gd name="connsiteY0" fmla="*/ 20637 h 1371600"/>
                <a:gd name="connsiteX1" fmla="*/ 2553339 w 4248977"/>
                <a:gd name="connsiteY1" fmla="*/ 612775 h 1371600"/>
                <a:gd name="connsiteX2" fmla="*/ 3914775 w 4248977"/>
                <a:gd name="connsiteY2" fmla="*/ 611187 h 1371600"/>
                <a:gd name="connsiteX3" fmla="*/ 3918769 w 4248977"/>
                <a:gd name="connsiteY3" fmla="*/ 700087 h 1371600"/>
                <a:gd name="connsiteX4" fmla="*/ 353963 w 4248977"/>
                <a:gd name="connsiteY4" fmla="*/ 701675 h 1371600"/>
                <a:gd name="connsiteX5" fmla="*/ 361950 w 4248977"/>
                <a:gd name="connsiteY5" fmla="*/ 601662 h 1371600"/>
                <a:gd name="connsiteX6" fmla="*/ 766737 w 4248977"/>
                <a:gd name="connsiteY6" fmla="*/ 603250 h 1371600"/>
                <a:gd name="connsiteX7" fmla="*/ 759409 w 4248977"/>
                <a:gd name="connsiteY7" fmla="*/ 11112 h 1371600"/>
                <a:gd name="connsiteX8" fmla="*/ 0 w 4248977"/>
                <a:gd name="connsiteY8" fmla="*/ 0 h 1371600"/>
                <a:gd name="connsiteX9" fmla="*/ 0 w 4248977"/>
                <a:gd name="connsiteY9" fmla="*/ 1371600 h 1371600"/>
                <a:gd name="connsiteX10" fmla="*/ 4248977 w 4248977"/>
                <a:gd name="connsiteY10" fmla="*/ 1219200 h 1371600"/>
                <a:gd name="connsiteX11" fmla="*/ 4243388 w 4248977"/>
                <a:gd name="connsiteY11" fmla="*/ 25400 h 1371600"/>
                <a:gd name="connsiteX12" fmla="*/ 2552732 w 4248977"/>
                <a:gd name="connsiteY12" fmla="*/ 20637 h 1371600"/>
                <a:gd name="connsiteX0" fmla="*/ 2552732 w 4250453"/>
                <a:gd name="connsiteY0" fmla="*/ 20637 h 1378743"/>
                <a:gd name="connsiteX1" fmla="*/ 2553339 w 4250453"/>
                <a:gd name="connsiteY1" fmla="*/ 612775 h 1378743"/>
                <a:gd name="connsiteX2" fmla="*/ 3914775 w 4250453"/>
                <a:gd name="connsiteY2" fmla="*/ 611187 h 1378743"/>
                <a:gd name="connsiteX3" fmla="*/ 3918769 w 4250453"/>
                <a:gd name="connsiteY3" fmla="*/ 700087 h 1378743"/>
                <a:gd name="connsiteX4" fmla="*/ 353963 w 4250453"/>
                <a:gd name="connsiteY4" fmla="*/ 701675 h 1378743"/>
                <a:gd name="connsiteX5" fmla="*/ 361950 w 4250453"/>
                <a:gd name="connsiteY5" fmla="*/ 601662 h 1378743"/>
                <a:gd name="connsiteX6" fmla="*/ 766737 w 4250453"/>
                <a:gd name="connsiteY6" fmla="*/ 603250 h 1378743"/>
                <a:gd name="connsiteX7" fmla="*/ 759409 w 4250453"/>
                <a:gd name="connsiteY7" fmla="*/ 11112 h 1378743"/>
                <a:gd name="connsiteX8" fmla="*/ 0 w 4250453"/>
                <a:gd name="connsiteY8" fmla="*/ 0 h 1378743"/>
                <a:gd name="connsiteX9" fmla="*/ 0 w 4250453"/>
                <a:gd name="connsiteY9" fmla="*/ 1371600 h 1378743"/>
                <a:gd name="connsiteX10" fmla="*/ 4250453 w 4250453"/>
                <a:gd name="connsiteY10" fmla="*/ 1378743 h 1378743"/>
                <a:gd name="connsiteX11" fmla="*/ 4243388 w 4250453"/>
                <a:gd name="connsiteY11" fmla="*/ 25400 h 1378743"/>
                <a:gd name="connsiteX12" fmla="*/ 2552732 w 4250453"/>
                <a:gd name="connsiteY12" fmla="*/ 20637 h 1378743"/>
                <a:gd name="connsiteX0" fmla="*/ 2552732 w 4250453"/>
                <a:gd name="connsiteY0" fmla="*/ 20637 h 1371600"/>
                <a:gd name="connsiteX1" fmla="*/ 2553339 w 4250453"/>
                <a:gd name="connsiteY1" fmla="*/ 612775 h 1371600"/>
                <a:gd name="connsiteX2" fmla="*/ 3914775 w 4250453"/>
                <a:gd name="connsiteY2" fmla="*/ 611187 h 1371600"/>
                <a:gd name="connsiteX3" fmla="*/ 3918769 w 4250453"/>
                <a:gd name="connsiteY3" fmla="*/ 700087 h 1371600"/>
                <a:gd name="connsiteX4" fmla="*/ 353963 w 4250453"/>
                <a:gd name="connsiteY4" fmla="*/ 701675 h 1371600"/>
                <a:gd name="connsiteX5" fmla="*/ 361950 w 4250453"/>
                <a:gd name="connsiteY5" fmla="*/ 601662 h 1371600"/>
                <a:gd name="connsiteX6" fmla="*/ 766737 w 4250453"/>
                <a:gd name="connsiteY6" fmla="*/ 603250 h 1371600"/>
                <a:gd name="connsiteX7" fmla="*/ 759409 w 4250453"/>
                <a:gd name="connsiteY7" fmla="*/ 11112 h 1371600"/>
                <a:gd name="connsiteX8" fmla="*/ 0 w 4250453"/>
                <a:gd name="connsiteY8" fmla="*/ 0 h 1371600"/>
                <a:gd name="connsiteX9" fmla="*/ 0 w 4250453"/>
                <a:gd name="connsiteY9" fmla="*/ 1371600 h 1371600"/>
                <a:gd name="connsiteX10" fmla="*/ 4250453 w 4250453"/>
                <a:gd name="connsiteY10" fmla="*/ 1304924 h 1371600"/>
                <a:gd name="connsiteX11" fmla="*/ 4243388 w 4250453"/>
                <a:gd name="connsiteY11" fmla="*/ 25400 h 1371600"/>
                <a:gd name="connsiteX12" fmla="*/ 2552732 w 4250453"/>
                <a:gd name="connsiteY12" fmla="*/ 20637 h 1371600"/>
                <a:gd name="connsiteX0" fmla="*/ 2554208 w 4251929"/>
                <a:gd name="connsiteY0" fmla="*/ 20637 h 1312068"/>
                <a:gd name="connsiteX1" fmla="*/ 2554815 w 4251929"/>
                <a:gd name="connsiteY1" fmla="*/ 612775 h 1312068"/>
                <a:gd name="connsiteX2" fmla="*/ 3916251 w 4251929"/>
                <a:gd name="connsiteY2" fmla="*/ 611187 h 1312068"/>
                <a:gd name="connsiteX3" fmla="*/ 3920245 w 4251929"/>
                <a:gd name="connsiteY3" fmla="*/ 700087 h 1312068"/>
                <a:gd name="connsiteX4" fmla="*/ 355439 w 4251929"/>
                <a:gd name="connsiteY4" fmla="*/ 701675 h 1312068"/>
                <a:gd name="connsiteX5" fmla="*/ 363426 w 4251929"/>
                <a:gd name="connsiteY5" fmla="*/ 601662 h 1312068"/>
                <a:gd name="connsiteX6" fmla="*/ 768213 w 4251929"/>
                <a:gd name="connsiteY6" fmla="*/ 603250 h 1312068"/>
                <a:gd name="connsiteX7" fmla="*/ 760885 w 4251929"/>
                <a:gd name="connsiteY7" fmla="*/ 11112 h 1312068"/>
                <a:gd name="connsiteX8" fmla="*/ 1476 w 4251929"/>
                <a:gd name="connsiteY8" fmla="*/ 0 h 1312068"/>
                <a:gd name="connsiteX9" fmla="*/ 0 w 4251929"/>
                <a:gd name="connsiteY9" fmla="*/ 1312068 h 1312068"/>
                <a:gd name="connsiteX10" fmla="*/ 4251929 w 4251929"/>
                <a:gd name="connsiteY10" fmla="*/ 1304924 h 1312068"/>
                <a:gd name="connsiteX11" fmla="*/ 4244864 w 4251929"/>
                <a:gd name="connsiteY11" fmla="*/ 25400 h 1312068"/>
                <a:gd name="connsiteX12" fmla="*/ 2554208 w 4251929"/>
                <a:gd name="connsiteY12" fmla="*/ 20637 h 1312068"/>
                <a:gd name="connsiteX0" fmla="*/ 2554208 w 4251929"/>
                <a:gd name="connsiteY0" fmla="*/ 20637 h 1312068"/>
                <a:gd name="connsiteX1" fmla="*/ 2554815 w 4251929"/>
                <a:gd name="connsiteY1" fmla="*/ 612775 h 1312068"/>
                <a:gd name="connsiteX2" fmla="*/ 3916251 w 4251929"/>
                <a:gd name="connsiteY2" fmla="*/ 611187 h 1312068"/>
                <a:gd name="connsiteX3" fmla="*/ 3920245 w 4251929"/>
                <a:gd name="connsiteY3" fmla="*/ 700087 h 1312068"/>
                <a:gd name="connsiteX4" fmla="*/ 364294 w 4251929"/>
                <a:gd name="connsiteY4" fmla="*/ 701675 h 1312068"/>
                <a:gd name="connsiteX5" fmla="*/ 363426 w 4251929"/>
                <a:gd name="connsiteY5" fmla="*/ 601662 h 1312068"/>
                <a:gd name="connsiteX6" fmla="*/ 768213 w 4251929"/>
                <a:gd name="connsiteY6" fmla="*/ 603250 h 1312068"/>
                <a:gd name="connsiteX7" fmla="*/ 760885 w 4251929"/>
                <a:gd name="connsiteY7" fmla="*/ 11112 h 1312068"/>
                <a:gd name="connsiteX8" fmla="*/ 1476 w 4251929"/>
                <a:gd name="connsiteY8" fmla="*/ 0 h 1312068"/>
                <a:gd name="connsiteX9" fmla="*/ 0 w 4251929"/>
                <a:gd name="connsiteY9" fmla="*/ 1312068 h 1312068"/>
                <a:gd name="connsiteX10" fmla="*/ 4251929 w 4251929"/>
                <a:gd name="connsiteY10" fmla="*/ 1304924 h 1312068"/>
                <a:gd name="connsiteX11" fmla="*/ 4244864 w 4251929"/>
                <a:gd name="connsiteY11" fmla="*/ 25400 h 1312068"/>
                <a:gd name="connsiteX12" fmla="*/ 2554208 w 4251929"/>
                <a:gd name="connsiteY12" fmla="*/ 20637 h 1312068"/>
                <a:gd name="connsiteX0" fmla="*/ 2554208 w 4251929"/>
                <a:gd name="connsiteY0" fmla="*/ 9525 h 1300956"/>
                <a:gd name="connsiteX1" fmla="*/ 2554815 w 4251929"/>
                <a:gd name="connsiteY1" fmla="*/ 601663 h 1300956"/>
                <a:gd name="connsiteX2" fmla="*/ 3916251 w 4251929"/>
                <a:gd name="connsiteY2" fmla="*/ 600075 h 1300956"/>
                <a:gd name="connsiteX3" fmla="*/ 3920245 w 4251929"/>
                <a:gd name="connsiteY3" fmla="*/ 688975 h 1300956"/>
                <a:gd name="connsiteX4" fmla="*/ 364294 w 4251929"/>
                <a:gd name="connsiteY4" fmla="*/ 690563 h 1300956"/>
                <a:gd name="connsiteX5" fmla="*/ 363426 w 4251929"/>
                <a:gd name="connsiteY5" fmla="*/ 590550 h 1300956"/>
                <a:gd name="connsiteX6" fmla="*/ 768213 w 4251929"/>
                <a:gd name="connsiteY6" fmla="*/ 592138 h 1300956"/>
                <a:gd name="connsiteX7" fmla="*/ 760885 w 4251929"/>
                <a:gd name="connsiteY7" fmla="*/ 0 h 1300956"/>
                <a:gd name="connsiteX8" fmla="*/ 1476 w 4251929"/>
                <a:gd name="connsiteY8" fmla="*/ 3176 h 1300956"/>
                <a:gd name="connsiteX9" fmla="*/ 0 w 4251929"/>
                <a:gd name="connsiteY9" fmla="*/ 1300956 h 1300956"/>
                <a:gd name="connsiteX10" fmla="*/ 4251929 w 4251929"/>
                <a:gd name="connsiteY10" fmla="*/ 1293812 h 1300956"/>
                <a:gd name="connsiteX11" fmla="*/ 4244864 w 4251929"/>
                <a:gd name="connsiteY11" fmla="*/ 14288 h 1300956"/>
                <a:gd name="connsiteX12" fmla="*/ 2554208 w 4251929"/>
                <a:gd name="connsiteY12" fmla="*/ 9525 h 1300956"/>
                <a:gd name="connsiteX0" fmla="*/ 2554208 w 4251929"/>
                <a:gd name="connsiteY0" fmla="*/ 9525 h 1300956"/>
                <a:gd name="connsiteX1" fmla="*/ 2554815 w 4251929"/>
                <a:gd name="connsiteY1" fmla="*/ 601663 h 1300956"/>
                <a:gd name="connsiteX2" fmla="*/ 3916251 w 4251929"/>
                <a:gd name="connsiteY2" fmla="*/ 600075 h 1300956"/>
                <a:gd name="connsiteX3" fmla="*/ 3920245 w 4251929"/>
                <a:gd name="connsiteY3" fmla="*/ 688975 h 1300956"/>
                <a:gd name="connsiteX4" fmla="*/ 364294 w 4251929"/>
                <a:gd name="connsiteY4" fmla="*/ 690563 h 1300956"/>
                <a:gd name="connsiteX5" fmla="*/ 363426 w 4251929"/>
                <a:gd name="connsiteY5" fmla="*/ 590550 h 1300956"/>
                <a:gd name="connsiteX6" fmla="*/ 763785 w 4251929"/>
                <a:gd name="connsiteY6" fmla="*/ 594519 h 1300956"/>
                <a:gd name="connsiteX7" fmla="*/ 760885 w 4251929"/>
                <a:gd name="connsiteY7" fmla="*/ 0 h 1300956"/>
                <a:gd name="connsiteX8" fmla="*/ 1476 w 4251929"/>
                <a:gd name="connsiteY8" fmla="*/ 3176 h 1300956"/>
                <a:gd name="connsiteX9" fmla="*/ 0 w 4251929"/>
                <a:gd name="connsiteY9" fmla="*/ 1300956 h 1300956"/>
                <a:gd name="connsiteX10" fmla="*/ 4251929 w 4251929"/>
                <a:gd name="connsiteY10" fmla="*/ 1293812 h 1300956"/>
                <a:gd name="connsiteX11" fmla="*/ 4244864 w 4251929"/>
                <a:gd name="connsiteY11" fmla="*/ 14288 h 1300956"/>
                <a:gd name="connsiteX12" fmla="*/ 2554208 w 4251929"/>
                <a:gd name="connsiteY12" fmla="*/ 9525 h 1300956"/>
                <a:gd name="connsiteX0" fmla="*/ 2554208 w 4251929"/>
                <a:gd name="connsiteY0" fmla="*/ 6349 h 1297780"/>
                <a:gd name="connsiteX1" fmla="*/ 2554815 w 4251929"/>
                <a:gd name="connsiteY1" fmla="*/ 598487 h 1297780"/>
                <a:gd name="connsiteX2" fmla="*/ 3916251 w 4251929"/>
                <a:gd name="connsiteY2" fmla="*/ 596899 h 1297780"/>
                <a:gd name="connsiteX3" fmla="*/ 3920245 w 4251929"/>
                <a:gd name="connsiteY3" fmla="*/ 685799 h 1297780"/>
                <a:gd name="connsiteX4" fmla="*/ 364294 w 4251929"/>
                <a:gd name="connsiteY4" fmla="*/ 687387 h 1297780"/>
                <a:gd name="connsiteX5" fmla="*/ 363426 w 4251929"/>
                <a:gd name="connsiteY5" fmla="*/ 587374 h 1297780"/>
                <a:gd name="connsiteX6" fmla="*/ 763785 w 4251929"/>
                <a:gd name="connsiteY6" fmla="*/ 591343 h 1297780"/>
                <a:gd name="connsiteX7" fmla="*/ 762361 w 4251929"/>
                <a:gd name="connsiteY7" fmla="*/ 3968 h 1297780"/>
                <a:gd name="connsiteX8" fmla="*/ 1476 w 4251929"/>
                <a:gd name="connsiteY8" fmla="*/ 0 h 1297780"/>
                <a:gd name="connsiteX9" fmla="*/ 0 w 4251929"/>
                <a:gd name="connsiteY9" fmla="*/ 1297780 h 1297780"/>
                <a:gd name="connsiteX10" fmla="*/ 4251929 w 4251929"/>
                <a:gd name="connsiteY10" fmla="*/ 1290636 h 1297780"/>
                <a:gd name="connsiteX11" fmla="*/ 4244864 w 4251929"/>
                <a:gd name="connsiteY11" fmla="*/ 11112 h 1297780"/>
                <a:gd name="connsiteX12" fmla="*/ 2554208 w 4251929"/>
                <a:gd name="connsiteY12" fmla="*/ 6349 h 1297780"/>
                <a:gd name="connsiteX0" fmla="*/ 1751341 w 4251929"/>
                <a:gd name="connsiteY0" fmla="*/ 6349 h 1297780"/>
                <a:gd name="connsiteX1" fmla="*/ 2554815 w 4251929"/>
                <a:gd name="connsiteY1" fmla="*/ 598487 h 1297780"/>
                <a:gd name="connsiteX2" fmla="*/ 3916251 w 4251929"/>
                <a:gd name="connsiteY2" fmla="*/ 596899 h 1297780"/>
                <a:gd name="connsiteX3" fmla="*/ 3920245 w 4251929"/>
                <a:gd name="connsiteY3" fmla="*/ 685799 h 1297780"/>
                <a:gd name="connsiteX4" fmla="*/ 364294 w 4251929"/>
                <a:gd name="connsiteY4" fmla="*/ 687387 h 1297780"/>
                <a:gd name="connsiteX5" fmla="*/ 363426 w 4251929"/>
                <a:gd name="connsiteY5" fmla="*/ 587374 h 1297780"/>
                <a:gd name="connsiteX6" fmla="*/ 763785 w 4251929"/>
                <a:gd name="connsiteY6" fmla="*/ 591343 h 1297780"/>
                <a:gd name="connsiteX7" fmla="*/ 762361 w 4251929"/>
                <a:gd name="connsiteY7" fmla="*/ 3968 h 1297780"/>
                <a:gd name="connsiteX8" fmla="*/ 1476 w 4251929"/>
                <a:gd name="connsiteY8" fmla="*/ 0 h 1297780"/>
                <a:gd name="connsiteX9" fmla="*/ 0 w 4251929"/>
                <a:gd name="connsiteY9" fmla="*/ 1297780 h 1297780"/>
                <a:gd name="connsiteX10" fmla="*/ 4251929 w 4251929"/>
                <a:gd name="connsiteY10" fmla="*/ 1290636 h 1297780"/>
                <a:gd name="connsiteX11" fmla="*/ 4244864 w 4251929"/>
                <a:gd name="connsiteY11" fmla="*/ 11112 h 1297780"/>
                <a:gd name="connsiteX12" fmla="*/ 1751341 w 4251929"/>
                <a:gd name="connsiteY12" fmla="*/ 6349 h 1297780"/>
                <a:gd name="connsiteX0" fmla="*/ 1751341 w 4251929"/>
                <a:gd name="connsiteY0" fmla="*/ 6349 h 1297780"/>
                <a:gd name="connsiteX1" fmla="*/ 1751948 w 4251929"/>
                <a:gd name="connsiteY1" fmla="*/ 603250 h 1297780"/>
                <a:gd name="connsiteX2" fmla="*/ 3916251 w 4251929"/>
                <a:gd name="connsiteY2" fmla="*/ 596899 h 1297780"/>
                <a:gd name="connsiteX3" fmla="*/ 3920245 w 4251929"/>
                <a:gd name="connsiteY3" fmla="*/ 685799 h 1297780"/>
                <a:gd name="connsiteX4" fmla="*/ 364294 w 4251929"/>
                <a:gd name="connsiteY4" fmla="*/ 687387 h 1297780"/>
                <a:gd name="connsiteX5" fmla="*/ 363426 w 4251929"/>
                <a:gd name="connsiteY5" fmla="*/ 587374 h 1297780"/>
                <a:gd name="connsiteX6" fmla="*/ 763785 w 4251929"/>
                <a:gd name="connsiteY6" fmla="*/ 591343 h 1297780"/>
                <a:gd name="connsiteX7" fmla="*/ 762361 w 4251929"/>
                <a:gd name="connsiteY7" fmla="*/ 3968 h 1297780"/>
                <a:gd name="connsiteX8" fmla="*/ 1476 w 4251929"/>
                <a:gd name="connsiteY8" fmla="*/ 0 h 1297780"/>
                <a:gd name="connsiteX9" fmla="*/ 0 w 4251929"/>
                <a:gd name="connsiteY9" fmla="*/ 1297780 h 1297780"/>
                <a:gd name="connsiteX10" fmla="*/ 4251929 w 4251929"/>
                <a:gd name="connsiteY10" fmla="*/ 1290636 h 1297780"/>
                <a:gd name="connsiteX11" fmla="*/ 4244864 w 4251929"/>
                <a:gd name="connsiteY11" fmla="*/ 11112 h 1297780"/>
                <a:gd name="connsiteX12" fmla="*/ 1751341 w 4251929"/>
                <a:gd name="connsiteY12" fmla="*/ 6349 h 129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1929" h="1297780">
                  <a:moveTo>
                    <a:pt x="1751341" y="6349"/>
                  </a:moveTo>
                  <a:cubicBezTo>
                    <a:pt x="1752928" y="217487"/>
                    <a:pt x="1750361" y="392112"/>
                    <a:pt x="1751948" y="603250"/>
                  </a:cubicBezTo>
                  <a:lnTo>
                    <a:pt x="3916251" y="596899"/>
                  </a:lnTo>
                  <a:lnTo>
                    <a:pt x="3920245" y="685799"/>
                  </a:lnTo>
                  <a:lnTo>
                    <a:pt x="364294" y="687387"/>
                  </a:lnTo>
                  <a:cubicBezTo>
                    <a:pt x="364005" y="654049"/>
                    <a:pt x="363715" y="620712"/>
                    <a:pt x="363426" y="587374"/>
                  </a:cubicBezTo>
                  <a:lnTo>
                    <a:pt x="763785" y="591343"/>
                  </a:lnTo>
                  <a:cubicBezTo>
                    <a:pt x="762197" y="381793"/>
                    <a:pt x="763949" y="213518"/>
                    <a:pt x="762361" y="3968"/>
                  </a:cubicBezTo>
                  <a:lnTo>
                    <a:pt x="1476" y="0"/>
                  </a:lnTo>
                  <a:lnTo>
                    <a:pt x="0" y="1297780"/>
                  </a:lnTo>
                  <a:lnTo>
                    <a:pt x="4251929" y="1290636"/>
                  </a:lnTo>
                  <a:lnTo>
                    <a:pt x="4244864" y="11112"/>
                  </a:lnTo>
                  <a:lnTo>
                    <a:pt x="1751341" y="6349"/>
                  </a:lnTo>
                  <a:close/>
                </a:path>
              </a:pathLst>
            </a:custGeom>
            <a:solidFill>
              <a:srgbClr val="86FF65">
                <a:alpha val="8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1" name="正方形/長方形 43"/>
            <p:cNvSpPr>
              <a:spLocks noChangeArrowheads="1"/>
            </p:cNvSpPr>
            <p:nvPr/>
          </p:nvSpPr>
          <p:spPr bwMode="auto">
            <a:xfrm>
              <a:off x="4152687" y="2649803"/>
              <a:ext cx="979683" cy="47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 i="1" dirty="0" err="1">
                  <a:latin typeface="Arial" charset="0"/>
                  <a:cs typeface="Arial" charset="0"/>
                </a:rPr>
                <a:t>G</a:t>
              </a:r>
              <a:r>
                <a:rPr lang="en-US" altLang="ja-JP" sz="2400" b="1" baseline="-25000" dirty="0" err="1">
                  <a:latin typeface="Arial" charset="0"/>
                  <a:cs typeface="Arial" charset="0"/>
                </a:rPr>
                <a:t>other</a:t>
              </a:r>
              <a:endParaRPr lang="ja-JP" altLang="en-US" sz="2400" b="1" baseline="-25000" dirty="0">
                <a:latin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298136" y="3140968"/>
                <a:ext cx="6226192" cy="1975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263" indent="-449263">
                  <a:buFont typeface="+mj-lt"/>
                  <a:buAutoNum type="arabicPeriod"/>
                </a:pPr>
                <a:r>
                  <a:rPr lang="ja-JP" alt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閉ループ系</a:t>
                </a:r>
                <a:r>
                  <a:rPr lang="ja-JP" alt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を、進行波</a:t>
                </a:r>
                <a:r>
                  <a:rPr lang="ja-JP" alt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圧力成分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600" i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a:rPr lang="en-US" altLang="ja-JP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600" i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US" altLang="ja-JP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ja-JP" altLang="en-US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を</m:t>
                    </m:r>
                  </m:oMath>
                </a14:m>
                <a:endPara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46088"/>
                <a:r>
                  <a:rPr lang="ja-JP" alt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入出力信号とするサブシステムに分割</a:t>
                </a:r>
                <a:endPara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446088">
                  <a:lnSpc>
                    <a:spcPts val="1000"/>
                  </a:lnSpc>
                </a:pPr>
                <a:endPara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449263" algn="l"/>
                  </a:tabLst>
                </a:pPr>
                <a:r>
                  <a:rPr lang="en-US" altLang="ja-JP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2.	</a:t>
                </a:r>
                <a:r>
                  <a:rPr lang="ja-JP" alt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サブシステムの周波数応答を取得</a:t>
                </a:r>
                <a:endPara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1000"/>
                  </a:lnSpc>
                </a:pPr>
                <a:endParaRPr lang="en-US" altLang="ja-JP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447675" algn="l"/>
                  </a:tabLst>
                </a:pPr>
                <a:r>
                  <a:rPr lang="en-US" altLang="ja-JP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3.	</a:t>
                </a:r>
                <a:r>
                  <a:rPr lang="ja-JP" alt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ナイキストの安定判別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36" y="3140968"/>
                <a:ext cx="6226192" cy="1975669"/>
              </a:xfrm>
              <a:prstGeom prst="rect">
                <a:avLst/>
              </a:prstGeom>
              <a:blipFill rotWithShape="1">
                <a:blip r:embed="rId2"/>
                <a:stretch>
                  <a:fillRect l="-1763" t="-2160" b="-6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/>
          <p:cNvCxnSpPr/>
          <p:nvPr/>
        </p:nvCxnSpPr>
        <p:spPr>
          <a:xfrm>
            <a:off x="3685042" y="5518786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675493" y="5816464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73792" y="5528558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064243" y="5826261"/>
            <a:ext cx="4685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707363" y="5388090"/>
                <a:ext cx="315727" cy="28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63" y="5388090"/>
                <a:ext cx="315727" cy="286169"/>
              </a:xfrm>
              <a:prstGeom prst="rect">
                <a:avLst/>
              </a:prstGeom>
              <a:blipFill rotWithShape="1">
                <a:blip r:embed="rId3"/>
                <a:stretch>
                  <a:fillRect l="-17308" t="-21277" r="-36538" b="-14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684986" y="5676451"/>
                <a:ext cx="330154" cy="285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86" y="5676451"/>
                <a:ext cx="330154" cy="285335"/>
              </a:xfrm>
              <a:prstGeom prst="rect">
                <a:avLst/>
              </a:prstGeom>
              <a:blipFill rotWithShape="1">
                <a:blip r:embed="rId4"/>
                <a:stretch>
                  <a:fillRect l="-16364" t="-19149" r="-34545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260618" y="5365547"/>
                <a:ext cx="315727" cy="28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618" y="5365547"/>
                <a:ext cx="315727" cy="286169"/>
              </a:xfrm>
              <a:prstGeom prst="rect">
                <a:avLst/>
              </a:prstGeom>
              <a:blipFill rotWithShape="1">
                <a:blip r:embed="rId5"/>
                <a:stretch>
                  <a:fillRect l="-19231" t="-19149" r="-34615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253404" y="5670342"/>
                <a:ext cx="330154" cy="285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04" y="5670342"/>
                <a:ext cx="330154" cy="285335"/>
              </a:xfrm>
              <a:prstGeom prst="rect">
                <a:avLst/>
              </a:prstGeom>
              <a:blipFill rotWithShape="1">
                <a:blip r:embed="rId6"/>
                <a:stretch>
                  <a:fillRect l="-18519" t="-19149" r="-35185" b="-17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258982" y="44624"/>
            <a:ext cx="86260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安定解析概要</a:t>
            </a:r>
            <a:endParaRPr lang="en-US" altLang="ja-JP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621892" y="879917"/>
            <a:ext cx="7794888" cy="1901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013" y="1441804"/>
            <a:ext cx="65533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・ 発振周波数　（二つの周波数の変化）</a:t>
            </a:r>
            <a:endParaRPr kumimoji="1" lang="en-US" altLang="ja-JP" sz="2600" dirty="0" smtClean="0"/>
          </a:p>
          <a:p>
            <a:r>
              <a:rPr kumimoji="1" lang="ja-JP" altLang="en-US" sz="2600" dirty="0" smtClean="0"/>
              <a:t>・ 環送電力　（流れ方向とその大きさ</a:t>
            </a:r>
            <a:r>
              <a:rPr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2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18572" y="946995"/>
            <a:ext cx="8649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u="sng" dirty="0" smtClean="0"/>
              <a:t>提案されるコア多段の安定解析</a:t>
            </a:r>
            <a:r>
              <a:rPr lang="ja-JP" altLang="en-US" sz="2600" dirty="0" smtClean="0"/>
              <a:t>より、</a:t>
            </a:r>
            <a:endParaRPr kumimoji="1" lang="ja-JP" altLang="en-US" sz="2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551370" y="2249039"/>
            <a:ext cx="204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を推定する</a:t>
            </a:r>
            <a:endParaRPr kumimoji="1" lang="ja-JP" altLang="en-US" sz="2600" dirty="0"/>
          </a:p>
        </p:txBody>
      </p:sp>
      <p:sp>
        <p:nvSpPr>
          <p:cNvPr id="9" name="右矢印 8"/>
          <p:cNvSpPr/>
          <p:nvPr/>
        </p:nvSpPr>
        <p:spPr>
          <a:xfrm rot="5400000">
            <a:off x="219236" y="2190363"/>
            <a:ext cx="1932832" cy="2919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4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" grpId="0"/>
      <p:bldP spid="21" grpId="0"/>
      <p:bldP spid="22" grpId="0"/>
      <p:bldP spid="2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9" y="3192798"/>
            <a:ext cx="7598982" cy="22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40" name="グループ化 6"/>
          <p:cNvGrpSpPr>
            <a:grpSpLocks/>
          </p:cNvGrpSpPr>
          <p:nvPr/>
        </p:nvGrpSpPr>
        <p:grpSpPr bwMode="auto">
          <a:xfrm>
            <a:off x="402805" y="2708920"/>
            <a:ext cx="8310497" cy="3948616"/>
            <a:chOff x="526277" y="3110535"/>
            <a:chExt cx="8064896" cy="3948831"/>
          </a:xfrm>
        </p:grpSpPr>
        <p:sp>
          <p:nvSpPr>
            <p:cNvPr id="6" name="角丸四角形 5"/>
            <p:cNvSpPr/>
            <p:nvPr/>
          </p:nvSpPr>
          <p:spPr>
            <a:xfrm>
              <a:off x="526277" y="3352364"/>
              <a:ext cx="8064896" cy="3707002"/>
            </a:xfrm>
            <a:prstGeom prst="roundRect">
              <a:avLst>
                <a:gd name="adj" fmla="val 1361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42" name="テキスト ボックス 4"/>
            <p:cNvSpPr txBox="1">
              <a:spLocks noChangeArrowheads="1"/>
            </p:cNvSpPr>
            <p:nvPr/>
          </p:nvSpPr>
          <p:spPr bwMode="auto">
            <a:xfrm>
              <a:off x="1845790" y="3110535"/>
              <a:ext cx="5465313" cy="55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600" dirty="0"/>
                <a:t>コアの周波数応答</a:t>
              </a:r>
              <a:r>
                <a:rPr lang="en-US" altLang="ja-JP" sz="2600" b="1" i="1" dirty="0">
                  <a:latin typeface="Arial" charset="0"/>
                  <a:cs typeface="Arial" charset="0"/>
                </a:rPr>
                <a:t>G</a:t>
              </a:r>
              <a:r>
                <a:rPr lang="en-US" altLang="ja-JP" sz="2600" b="1" baseline="-25000" dirty="0">
                  <a:latin typeface="Arial" charset="0"/>
                  <a:cs typeface="Arial" charset="0"/>
                </a:rPr>
                <a:t>core1</a:t>
              </a:r>
              <a:r>
                <a:rPr lang="ja-JP" altLang="en-US" sz="2600" dirty="0"/>
                <a:t>の実験的取得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117714" y="1511714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449057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249700" y="1357775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207225" y="3761720"/>
            <a:ext cx="2704150" cy="143218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4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48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3" name="テキスト ボックス 10"/>
          <p:cNvSpPr txBox="1">
            <a:spLocks noChangeArrowheads="1"/>
          </p:cNvSpPr>
          <p:nvPr/>
        </p:nvSpPr>
        <p:spPr bwMode="auto">
          <a:xfrm>
            <a:off x="1018333" y="786316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3777155" y="5464567"/>
            <a:ext cx="4822592" cy="1091566"/>
            <a:chOff x="2057329" y="4293096"/>
            <a:chExt cx="6362700" cy="144016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329" y="4293096"/>
              <a:ext cx="6362700" cy="143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正方形/長方形 52"/>
            <p:cNvSpPr/>
            <p:nvPr/>
          </p:nvSpPr>
          <p:spPr>
            <a:xfrm>
              <a:off x="7524328" y="5229200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335156" y="1220904"/>
            <a:ext cx="6475293" cy="1271992"/>
            <a:chOff x="1691680" y="2012992"/>
            <a:chExt cx="6475293" cy="1271992"/>
          </a:xfrm>
        </p:grpSpPr>
        <p:sp>
          <p:nvSpPr>
            <p:cNvPr id="66" name="正方形/長方形 65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直線コネクタ 92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コネクタ 99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7" y="5442406"/>
            <a:ext cx="2907038" cy="83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82" y="5437667"/>
            <a:ext cx="5222010" cy="11127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安定解析</a:t>
            </a:r>
            <a:r>
              <a:rPr lang="ja-JP" altLang="en-US" sz="3400" dirty="0" smtClean="0"/>
              <a:t>概要</a:t>
            </a:r>
            <a:endParaRPr lang="en-US" altLang="ja-JP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2117714" y="1511714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角丸四角形 44"/>
          <p:cNvSpPr/>
          <p:nvPr/>
        </p:nvSpPr>
        <p:spPr bwMode="auto">
          <a:xfrm>
            <a:off x="338042" y="3136875"/>
            <a:ext cx="8427713" cy="1713235"/>
          </a:xfrm>
          <a:prstGeom prst="roundRect">
            <a:avLst>
              <a:gd name="adj" fmla="val 50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テキスト ボックス 10"/>
          <p:cNvSpPr txBox="1">
            <a:spLocks noChangeArrowheads="1"/>
          </p:cNvSpPr>
          <p:nvPr/>
        </p:nvSpPr>
        <p:spPr bwMode="auto">
          <a:xfrm>
            <a:off x="2493198" y="2852936"/>
            <a:ext cx="4157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新規内容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】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コア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多段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接続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148064" y="4135752"/>
            <a:ext cx="346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ja-JP" sz="3600" i="1" dirty="0"/>
              <a:t>G</a:t>
            </a:r>
            <a:r>
              <a:rPr lang="en-US" altLang="ja-JP" sz="3600" baseline="-25000" dirty="0"/>
              <a:t>core2,3,4,5</a:t>
            </a:r>
            <a:r>
              <a:rPr lang="en-US" altLang="ja-JP" sz="3600" i="1" dirty="0"/>
              <a:t> </a:t>
            </a:r>
            <a:r>
              <a:rPr lang="en-US" altLang="ja-JP" sz="3600" dirty="0"/>
              <a:t>:=</a:t>
            </a:r>
            <a:r>
              <a:rPr lang="en-US" altLang="ja-JP" sz="3600" i="1" dirty="0"/>
              <a:t> G</a:t>
            </a:r>
            <a:r>
              <a:rPr lang="en-US" altLang="ja-JP" sz="3600" baseline="-25000" dirty="0"/>
              <a:t>core1</a:t>
            </a: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2449057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1335156" y="1220904"/>
            <a:ext cx="6475293" cy="1271992"/>
            <a:chOff x="1691680" y="2012992"/>
            <a:chExt cx="6475293" cy="1271992"/>
          </a:xfrm>
        </p:grpSpPr>
        <p:sp>
          <p:nvSpPr>
            <p:cNvPr id="58" name="正方形/長方形 57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正方形/長方形 54"/>
          <p:cNvSpPr/>
          <p:nvPr/>
        </p:nvSpPr>
        <p:spPr>
          <a:xfrm>
            <a:off x="2249700" y="1359205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3292241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 bwMode="auto">
          <a:xfrm>
            <a:off x="4470452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5" name="グループ化 84"/>
          <p:cNvGrpSpPr>
            <a:grpSpLocks noChangeAspect="1"/>
          </p:cNvGrpSpPr>
          <p:nvPr/>
        </p:nvGrpSpPr>
        <p:grpSpPr>
          <a:xfrm>
            <a:off x="3975921" y="1631546"/>
            <a:ext cx="221126" cy="49086"/>
            <a:chOff x="373136" y="721247"/>
            <a:chExt cx="362268" cy="80417"/>
          </a:xfrm>
        </p:grpSpPr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3089031" y="1359204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263083" y="1362380"/>
            <a:ext cx="840189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lang="ja-JP" altLang="en-US" sz="2000" b="1" baseline="-4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2250224" y="1359999"/>
            <a:ext cx="285225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10"/>
          <p:cNvSpPr txBox="1">
            <a:spLocks noChangeArrowheads="1"/>
          </p:cNvSpPr>
          <p:nvPr/>
        </p:nvSpPr>
        <p:spPr bwMode="auto">
          <a:xfrm>
            <a:off x="1018333" y="786316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409918" y="3472277"/>
            <a:ext cx="8508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ja-JP" sz="3600" i="1" dirty="0" err="1"/>
              <a:t>G</a:t>
            </a:r>
            <a:r>
              <a:rPr lang="en-US" altLang="ja-JP" sz="3600" baseline="-25000" dirty="0" err="1"/>
              <a:t>core</a:t>
            </a:r>
            <a:r>
              <a:rPr lang="en-US" altLang="ja-JP" sz="3600" i="1" dirty="0"/>
              <a:t> </a:t>
            </a:r>
            <a:r>
              <a:rPr lang="en-US" altLang="ja-JP" sz="3600" dirty="0"/>
              <a:t>=</a:t>
            </a:r>
            <a:r>
              <a:rPr lang="en-US" altLang="ja-JP" sz="3600" i="1" dirty="0"/>
              <a:t> G</a:t>
            </a:r>
            <a:r>
              <a:rPr lang="en-US" altLang="ja-JP" sz="3600" baseline="-25000" dirty="0"/>
              <a:t>core5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core4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core3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core2</a:t>
            </a:r>
            <a:r>
              <a:rPr lang="en-US" altLang="ja-JP" sz="3600" dirty="0"/>
              <a:t> </a:t>
            </a:r>
            <a:r>
              <a:rPr lang="ja-JP" altLang="en-US" sz="2000" dirty="0"/>
              <a:t>★</a:t>
            </a:r>
            <a:r>
              <a:rPr lang="ja-JP" altLang="en-US" sz="3600" dirty="0"/>
              <a:t> </a:t>
            </a:r>
            <a:r>
              <a:rPr lang="en-US" altLang="ja-JP" sz="3600" i="1" dirty="0"/>
              <a:t>G</a:t>
            </a:r>
            <a:r>
              <a:rPr lang="en-US" altLang="ja-JP" sz="3600" baseline="-25000" dirty="0"/>
              <a:t>core1</a:t>
            </a:r>
            <a:endParaRPr lang="en-US" altLang="ja-JP" sz="3600" i="1" baseline="-250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82" y="5437667"/>
            <a:ext cx="5222010" cy="11127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安定解析</a:t>
            </a:r>
            <a:r>
              <a:rPr lang="ja-JP" altLang="en-US" sz="3400" dirty="0" smtClean="0"/>
              <a:t>概要</a:t>
            </a:r>
            <a:endParaRPr lang="en-US" altLang="ja-JP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9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71" grpId="0" animBg="1"/>
      <p:bldP spid="41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9" y="3324258"/>
            <a:ext cx="5446409" cy="31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32" name="グループ化 7"/>
          <p:cNvGrpSpPr>
            <a:grpSpLocks/>
          </p:cNvGrpSpPr>
          <p:nvPr/>
        </p:nvGrpSpPr>
        <p:grpSpPr bwMode="auto">
          <a:xfrm>
            <a:off x="361554" y="2838522"/>
            <a:ext cx="8393602" cy="3936754"/>
            <a:chOff x="8460432" y="6170934"/>
            <a:chExt cx="8064896" cy="3936660"/>
          </a:xfrm>
        </p:grpSpPr>
        <p:sp>
          <p:nvSpPr>
            <p:cNvPr id="37" name="角丸四角形 36"/>
            <p:cNvSpPr/>
            <p:nvPr/>
          </p:nvSpPr>
          <p:spPr>
            <a:xfrm>
              <a:off x="8460432" y="6456708"/>
              <a:ext cx="8064896" cy="3650886"/>
            </a:xfrm>
            <a:prstGeom prst="roundRect">
              <a:avLst>
                <a:gd name="adj" fmla="val 249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135" name="テキスト ボックス 37"/>
            <p:cNvSpPr txBox="1">
              <a:spLocks noChangeArrowheads="1"/>
            </p:cNvSpPr>
            <p:nvPr/>
          </p:nvSpPr>
          <p:spPr bwMode="auto">
            <a:xfrm>
              <a:off x="9201974" y="6170934"/>
              <a:ext cx="6520152" cy="498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600" dirty="0">
                  <a:latin typeface="Arial" charset="0"/>
                  <a:cs typeface="Arial" charset="0"/>
                </a:rPr>
                <a:t>リニアモータの電気－音響特性</a:t>
              </a:r>
              <a:r>
                <a:rPr lang="en-US" altLang="ja-JP" sz="2600" i="1" dirty="0">
                  <a:latin typeface="Arial" charset="0"/>
                  <a:cs typeface="Arial" charset="0"/>
                </a:rPr>
                <a:t>H</a:t>
              </a:r>
              <a:r>
                <a:rPr lang="ja-JP" altLang="en-US" sz="2600" dirty="0"/>
                <a:t>の実験的取得</a:t>
              </a: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063345" y="3474559"/>
            <a:ext cx="1745265" cy="1411533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ja-JP" altLang="en-US" sz="4800" b="1" i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4994" y="4513078"/>
            <a:ext cx="2104900" cy="97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38" y="3349121"/>
            <a:ext cx="2622811" cy="11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正方形/長方形 89"/>
          <p:cNvSpPr/>
          <p:nvPr/>
        </p:nvSpPr>
        <p:spPr>
          <a:xfrm>
            <a:off x="2117714" y="1511714"/>
            <a:ext cx="5092700" cy="29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1" name="正方形/長方形 90"/>
          <p:cNvSpPr/>
          <p:nvPr/>
        </p:nvSpPr>
        <p:spPr bwMode="auto">
          <a:xfrm>
            <a:off x="2449057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1335156" y="1220904"/>
            <a:ext cx="6475293" cy="1271992"/>
            <a:chOff x="1691680" y="2012992"/>
            <a:chExt cx="6475293" cy="1271992"/>
          </a:xfrm>
        </p:grpSpPr>
        <p:sp>
          <p:nvSpPr>
            <p:cNvPr id="93" name="正方形/長方形 92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3" name="直線コネクタ 102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フリーフォーム 106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正方形/長方形 109"/>
          <p:cNvSpPr/>
          <p:nvPr/>
        </p:nvSpPr>
        <p:spPr>
          <a:xfrm>
            <a:off x="2249700" y="1359205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3292241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4470452" y="1514590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113" name="グループ化 112"/>
          <p:cNvGrpSpPr>
            <a:grpSpLocks noChangeAspect="1"/>
          </p:cNvGrpSpPr>
          <p:nvPr/>
        </p:nvGrpSpPr>
        <p:grpSpPr>
          <a:xfrm>
            <a:off x="3975921" y="1631546"/>
            <a:ext cx="221126" cy="49086"/>
            <a:chOff x="373136" y="721247"/>
            <a:chExt cx="362268" cy="80417"/>
          </a:xfrm>
        </p:grpSpPr>
        <p:sp>
          <p:nvSpPr>
            <p:cNvPr id="114" name="円/楕円 113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5" name="円/楕円 114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円/楕円 115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7" name="正方形/長方形 116"/>
          <p:cNvSpPr/>
          <p:nvPr/>
        </p:nvSpPr>
        <p:spPr>
          <a:xfrm>
            <a:off x="3089031" y="1359204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4263083" y="1362380"/>
            <a:ext cx="840189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lang="ja-JP" altLang="en-US" sz="2000" b="1" baseline="-4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250224" y="1359999"/>
            <a:ext cx="285225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1770370" y="1418334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6901639" y="1436027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10"/>
          <p:cNvSpPr txBox="1">
            <a:spLocks noChangeArrowheads="1"/>
          </p:cNvSpPr>
          <p:nvPr/>
        </p:nvSpPr>
        <p:spPr bwMode="auto">
          <a:xfrm>
            <a:off x="1018333" y="786316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84" y="5565642"/>
            <a:ext cx="3637128" cy="10411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安定解析</a:t>
            </a:r>
            <a:r>
              <a:rPr lang="ja-JP" altLang="en-US" sz="3400" dirty="0" smtClean="0"/>
              <a:t>概要</a:t>
            </a:r>
            <a:endParaRPr lang="en-US" altLang="ja-JP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4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1" grpId="0" animBg="1"/>
      <p:bldP spid="1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2077014" y="3703080"/>
            <a:ext cx="4814979" cy="5038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600" u="heavy" dirty="0"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電気回路</a:t>
            </a:r>
            <a:r>
              <a:rPr lang="ja-JP" altLang="en-US" sz="2600" dirty="0"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，</a:t>
            </a:r>
            <a:r>
              <a:rPr lang="ja-JP" altLang="en-US" sz="2600" u="heavy" dirty="0">
                <a:uFill>
                  <a:solidFill>
                    <a:srgbClr val="00FFFF"/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管路</a:t>
            </a:r>
            <a:r>
              <a:rPr lang="ja-JP" altLang="en-US" sz="2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のモデルを仮定</a:t>
            </a:r>
            <a:endParaRPr lang="ja-JP" altLang="en-US" sz="2600" dirty="0">
              <a:ea typeface="ＭＳ Ｐゴシック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79680" y="4235602"/>
            <a:ext cx="6448282" cy="5139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600" dirty="0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⇒コア以外の部分の周波数応答</a:t>
            </a:r>
            <a:r>
              <a:rPr lang="en-US" altLang="ja-JP" sz="2600" i="1" dirty="0" err="1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</a:t>
            </a:r>
            <a:r>
              <a:rPr lang="en-US" altLang="ja-JP" sz="2600" baseline="-25000" dirty="0" err="1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other</a:t>
            </a:r>
            <a:r>
              <a:rPr lang="ja-JP" altLang="en-US" sz="2600" dirty="0" err="1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を算</a:t>
            </a:r>
            <a:r>
              <a:rPr lang="ja-JP" altLang="en-US" sz="2600" dirty="0"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出</a:t>
            </a:r>
            <a:endParaRPr lang="ja-JP" altLang="en-US" sz="2600" dirty="0"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17714" y="1513351"/>
            <a:ext cx="5092700" cy="298450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 bwMode="auto">
          <a:xfrm>
            <a:off x="2449057" y="1516227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7" name="グループ化 46"/>
          <p:cNvGrpSpPr/>
          <p:nvPr/>
        </p:nvGrpSpPr>
        <p:grpSpPr>
          <a:xfrm>
            <a:off x="1335156" y="1230161"/>
            <a:ext cx="6475293" cy="1271992"/>
            <a:chOff x="1691680" y="2012992"/>
            <a:chExt cx="6475293" cy="1271992"/>
          </a:xfrm>
        </p:grpSpPr>
        <p:sp>
          <p:nvSpPr>
            <p:cNvPr id="48" name="正方形/長方形 47"/>
            <p:cNvSpPr/>
            <p:nvPr/>
          </p:nvSpPr>
          <p:spPr>
            <a:xfrm>
              <a:off x="2126894" y="221509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7258163" y="2222717"/>
              <a:ext cx="465906" cy="466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844131" y="2016145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39798" y="2489528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688850" y="2012992"/>
              <a:ext cx="444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689195" y="2508169"/>
              <a:ext cx="444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>
            <a:xfrm flipH="1">
              <a:off x="1889801" y="230881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889801" y="2597382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821514" y="2267728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1821514" y="256419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4" name="直線コネクタ 73"/>
            <p:cNvCxnSpPr/>
            <p:nvPr/>
          </p:nvCxnSpPr>
          <p:spPr>
            <a:xfrm flipH="1">
              <a:off x="7738442" y="231270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7738442" y="2601274"/>
              <a:ext cx="222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7954375" y="2271620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7954375" y="2568082"/>
              <a:ext cx="72000" cy="720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1853104" y="2311888"/>
              <a:ext cx="6313869" cy="690075"/>
            </a:xfrm>
            <a:custGeom>
              <a:avLst/>
              <a:gdLst>
                <a:gd name="connsiteX0" fmla="*/ 0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9525 w 7607300"/>
                <a:gd name="connsiteY0" fmla="*/ 342900 h 996950"/>
                <a:gd name="connsiteX1" fmla="*/ 0 w 7607300"/>
                <a:gd name="connsiteY1" fmla="*/ 996950 h 996950"/>
                <a:gd name="connsiteX2" fmla="*/ 7600950 w 7607300"/>
                <a:gd name="connsiteY2" fmla="*/ 996950 h 996950"/>
                <a:gd name="connsiteX3" fmla="*/ 7607300 w 7607300"/>
                <a:gd name="connsiteY3" fmla="*/ 0 h 996950"/>
                <a:gd name="connsiteX4" fmla="*/ 7435850 w 7607300"/>
                <a:gd name="connsiteY4" fmla="*/ 0 h 996950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0 h 999331"/>
                <a:gd name="connsiteX4" fmla="*/ 7428706 w 7600156"/>
                <a:gd name="connsiteY4" fmla="*/ 0 h 999331"/>
                <a:gd name="connsiteX0" fmla="*/ 2381 w 7600156"/>
                <a:gd name="connsiteY0" fmla="*/ 342900 h 999331"/>
                <a:gd name="connsiteX1" fmla="*/ 0 w 7600156"/>
                <a:gd name="connsiteY1" fmla="*/ 999331 h 999331"/>
                <a:gd name="connsiteX2" fmla="*/ 7593806 w 7600156"/>
                <a:gd name="connsiteY2" fmla="*/ 996950 h 999331"/>
                <a:gd name="connsiteX3" fmla="*/ 7600156 w 7600156"/>
                <a:gd name="connsiteY3" fmla="*/ 16669 h 999331"/>
                <a:gd name="connsiteX4" fmla="*/ 7428706 w 7600156"/>
                <a:gd name="connsiteY4" fmla="*/ 0 h 999331"/>
                <a:gd name="connsiteX0" fmla="*/ 2381 w 7600156"/>
                <a:gd name="connsiteY0" fmla="*/ 326231 h 982662"/>
                <a:gd name="connsiteX1" fmla="*/ 0 w 7600156"/>
                <a:gd name="connsiteY1" fmla="*/ 982662 h 982662"/>
                <a:gd name="connsiteX2" fmla="*/ 7593806 w 7600156"/>
                <a:gd name="connsiteY2" fmla="*/ 980281 h 982662"/>
                <a:gd name="connsiteX3" fmla="*/ 7600156 w 7600156"/>
                <a:gd name="connsiteY3" fmla="*/ 0 h 982662"/>
                <a:gd name="connsiteX4" fmla="*/ 7435849 w 7600156"/>
                <a:gd name="connsiteY4" fmla="*/ 0 h 982662"/>
                <a:gd name="connsiteX0" fmla="*/ 2381 w 7597775"/>
                <a:gd name="connsiteY0" fmla="*/ 328612 h 985043"/>
                <a:gd name="connsiteX1" fmla="*/ 0 w 7597775"/>
                <a:gd name="connsiteY1" fmla="*/ 985043 h 985043"/>
                <a:gd name="connsiteX2" fmla="*/ 7593806 w 7597775"/>
                <a:gd name="connsiteY2" fmla="*/ 982662 h 985043"/>
                <a:gd name="connsiteX3" fmla="*/ 7597775 w 7597775"/>
                <a:gd name="connsiteY3" fmla="*/ 0 h 985043"/>
                <a:gd name="connsiteX4" fmla="*/ 7435849 w 7597775"/>
                <a:gd name="connsiteY4" fmla="*/ 2381 h 985043"/>
                <a:gd name="connsiteX0" fmla="*/ 2381 w 7600157"/>
                <a:gd name="connsiteY0" fmla="*/ 326231 h 982662"/>
                <a:gd name="connsiteX1" fmla="*/ 0 w 7600157"/>
                <a:gd name="connsiteY1" fmla="*/ 982662 h 982662"/>
                <a:gd name="connsiteX2" fmla="*/ 7593806 w 7600157"/>
                <a:gd name="connsiteY2" fmla="*/ 980281 h 982662"/>
                <a:gd name="connsiteX3" fmla="*/ 7600157 w 7600157"/>
                <a:gd name="connsiteY3" fmla="*/ 2381 h 982662"/>
                <a:gd name="connsiteX4" fmla="*/ 7435849 w 7600157"/>
                <a:gd name="connsiteY4" fmla="*/ 0 h 982662"/>
                <a:gd name="connsiteX0" fmla="*/ 2381 w 7597776"/>
                <a:gd name="connsiteY0" fmla="*/ 326232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  <a:gd name="connsiteX0" fmla="*/ 2381 w 7597776"/>
                <a:gd name="connsiteY0" fmla="*/ 455086 h 982663"/>
                <a:gd name="connsiteX1" fmla="*/ 0 w 7597776"/>
                <a:gd name="connsiteY1" fmla="*/ 982663 h 982663"/>
                <a:gd name="connsiteX2" fmla="*/ 7593806 w 7597776"/>
                <a:gd name="connsiteY2" fmla="*/ 980282 h 982663"/>
                <a:gd name="connsiteX3" fmla="*/ 7597776 w 7597776"/>
                <a:gd name="connsiteY3" fmla="*/ 0 h 982663"/>
                <a:gd name="connsiteX4" fmla="*/ 7435849 w 7597776"/>
                <a:gd name="connsiteY4" fmla="*/ 1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7776" h="982663">
                  <a:moveTo>
                    <a:pt x="2381" y="455086"/>
                  </a:moveTo>
                  <a:cubicBezTo>
                    <a:pt x="1587" y="673896"/>
                    <a:pt x="794" y="763853"/>
                    <a:pt x="0" y="982663"/>
                  </a:cubicBezTo>
                  <a:lnTo>
                    <a:pt x="7593806" y="980282"/>
                  </a:lnTo>
                  <a:cubicBezTo>
                    <a:pt x="7595923" y="647965"/>
                    <a:pt x="7595659" y="332317"/>
                    <a:pt x="7597776" y="0"/>
                  </a:cubicBezTo>
                  <a:lnTo>
                    <a:pt x="7435849" y="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1691680" y="2307937"/>
              <a:ext cx="6298695" cy="977047"/>
            </a:xfrm>
            <a:custGeom>
              <a:avLst/>
              <a:gdLst>
                <a:gd name="connsiteX0" fmla="*/ 7562850 w 7562850"/>
                <a:gd name="connsiteY0" fmla="*/ 323850 h 1289050"/>
                <a:gd name="connsiteX1" fmla="*/ 7562850 w 7562850"/>
                <a:gd name="connsiteY1" fmla="*/ 1289050 h 1289050"/>
                <a:gd name="connsiteX2" fmla="*/ 0 w 7562850"/>
                <a:gd name="connsiteY2" fmla="*/ 1289050 h 1289050"/>
                <a:gd name="connsiteX3" fmla="*/ 6350 w 7562850"/>
                <a:gd name="connsiteY3" fmla="*/ 0 h 1289050"/>
                <a:gd name="connsiteX4" fmla="*/ 127000 w 7562850"/>
                <a:gd name="connsiteY4" fmla="*/ 0 h 1289050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7000 w 7562850"/>
                <a:gd name="connsiteY4" fmla="*/ 11906 h 1300956"/>
                <a:gd name="connsiteX0" fmla="*/ 7562850 w 7562850"/>
                <a:gd name="connsiteY0" fmla="*/ 335756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26964 w 7562850"/>
                <a:gd name="connsiteY4" fmla="*/ 0 h 1300956"/>
                <a:gd name="connsiteX0" fmla="*/ 7562850 w 7562850"/>
                <a:gd name="connsiteY0" fmla="*/ 440388 h 1300956"/>
                <a:gd name="connsiteX1" fmla="*/ 7562850 w 7562850"/>
                <a:gd name="connsiteY1" fmla="*/ 1300956 h 1300956"/>
                <a:gd name="connsiteX2" fmla="*/ 0 w 7562850"/>
                <a:gd name="connsiteY2" fmla="*/ 1300956 h 1300956"/>
                <a:gd name="connsiteX3" fmla="*/ 6348 w 7562850"/>
                <a:gd name="connsiteY3" fmla="*/ 0 h 1300956"/>
                <a:gd name="connsiteX4" fmla="*/ 146979 w 7562850"/>
                <a:gd name="connsiteY4" fmla="*/ 0 h 130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2850" h="1300956">
                  <a:moveTo>
                    <a:pt x="7562850" y="440388"/>
                  </a:moveTo>
                  <a:lnTo>
                    <a:pt x="7562850" y="1300956"/>
                  </a:lnTo>
                  <a:lnTo>
                    <a:pt x="0" y="1300956"/>
                  </a:lnTo>
                  <a:cubicBezTo>
                    <a:pt x="2117" y="871273"/>
                    <a:pt x="4231" y="429683"/>
                    <a:pt x="6348" y="0"/>
                  </a:cubicBezTo>
                  <a:lnTo>
                    <a:pt x="14697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419687" y="2847677"/>
              <a:ext cx="1022399" cy="3085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2249700" y="1360842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3292241" y="1516227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 bwMode="auto">
          <a:xfrm>
            <a:off x="4470452" y="1516227"/>
            <a:ext cx="425450" cy="294295"/>
          </a:xfrm>
          <a:prstGeom prst="rect">
            <a:avLst/>
          </a:prstGeom>
          <a:gradFill flip="none" rotWithShape="1">
            <a:gsLst>
              <a:gs pos="27000">
                <a:srgbClr val="FF0000"/>
              </a:gs>
              <a:gs pos="0">
                <a:srgbClr val="FF0000"/>
              </a:gs>
              <a:gs pos="72000">
                <a:schemeClr val="tx2">
                  <a:lumMod val="40000"/>
                  <a:lumOff val="60000"/>
                </a:schemeClr>
              </a:gs>
              <a:gs pos="35000">
                <a:srgbClr val="FF4E00"/>
              </a:gs>
              <a:gs pos="54000">
                <a:srgbClr val="FFC000"/>
              </a:gs>
              <a:gs pos="100000">
                <a:srgbClr val="22DBEE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5" name="グループ化 84"/>
          <p:cNvGrpSpPr>
            <a:grpSpLocks noChangeAspect="1"/>
          </p:cNvGrpSpPr>
          <p:nvPr/>
        </p:nvGrpSpPr>
        <p:grpSpPr>
          <a:xfrm>
            <a:off x="3975921" y="1633183"/>
            <a:ext cx="221126" cy="49086"/>
            <a:chOff x="373136" y="721247"/>
            <a:chExt cx="362268" cy="80417"/>
          </a:xfrm>
        </p:grpSpPr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37313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513052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654996" y="721247"/>
              <a:ext cx="80408" cy="804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3089031" y="1360841"/>
            <a:ext cx="831870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lang="ja-JP" altLang="en-US" sz="20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263083" y="1361636"/>
            <a:ext cx="840189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lang="ja-JP" altLang="en-US" sz="2000" b="1" baseline="-4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2243874" y="1355286"/>
            <a:ext cx="2852253" cy="5838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770370" y="1429496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6901639" y="1432675"/>
            <a:ext cx="465906" cy="466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987853" y="1358182"/>
            <a:ext cx="6860349" cy="1297780"/>
            <a:chOff x="1242777" y="1917130"/>
            <a:chExt cx="6546143" cy="1297780"/>
          </a:xfrm>
        </p:grpSpPr>
        <p:sp>
          <p:nvSpPr>
            <p:cNvPr id="43" name="フリーフォーム 42"/>
            <p:cNvSpPr/>
            <p:nvPr/>
          </p:nvSpPr>
          <p:spPr>
            <a:xfrm>
              <a:off x="1242777" y="1917130"/>
              <a:ext cx="6546143" cy="1297780"/>
            </a:xfrm>
            <a:custGeom>
              <a:avLst/>
              <a:gdLst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1214438 w 4252913"/>
                <a:gd name="connsiteY6" fmla="*/ 628650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790697 w 4252913"/>
                <a:gd name="connsiteY6" fmla="*/ 652463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4770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1428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6675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1428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2063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4185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157413 w 4252913"/>
                <a:gd name="connsiteY12" fmla="*/ 20637 h 1473200"/>
                <a:gd name="connsiteX0" fmla="*/ 2157413 w 4252913"/>
                <a:gd name="connsiteY0" fmla="*/ 9525 h 1462088"/>
                <a:gd name="connsiteX1" fmla="*/ 2162175 w 4252913"/>
                <a:gd name="connsiteY1" fmla="*/ 642938 h 1462088"/>
                <a:gd name="connsiteX2" fmla="*/ 3914775 w 4252913"/>
                <a:gd name="connsiteY2" fmla="*/ 638175 h 1462088"/>
                <a:gd name="connsiteX3" fmla="*/ 3914775 w 4252913"/>
                <a:gd name="connsiteY3" fmla="*/ 847725 h 1462088"/>
                <a:gd name="connsiteX4" fmla="*/ 361950 w 4252913"/>
                <a:gd name="connsiteY4" fmla="*/ 842963 h 1462088"/>
                <a:gd name="connsiteX5" fmla="*/ 361950 w 4252913"/>
                <a:gd name="connsiteY5" fmla="*/ 666750 h 1462088"/>
                <a:gd name="connsiteX6" fmla="*/ 790697 w 4252913"/>
                <a:gd name="connsiteY6" fmla="*/ 661988 h 1462088"/>
                <a:gd name="connsiteX7" fmla="*/ 795350 w 4252913"/>
                <a:gd name="connsiteY7" fmla="*/ 0 h 1462088"/>
                <a:gd name="connsiteX8" fmla="*/ 0 w 4252913"/>
                <a:gd name="connsiteY8" fmla="*/ 7938 h 1462088"/>
                <a:gd name="connsiteX9" fmla="*/ 0 w 4252913"/>
                <a:gd name="connsiteY9" fmla="*/ 1462088 h 1462088"/>
                <a:gd name="connsiteX10" fmla="*/ 4252913 w 4252913"/>
                <a:gd name="connsiteY10" fmla="*/ 1452563 h 1462088"/>
                <a:gd name="connsiteX11" fmla="*/ 4243388 w 4252913"/>
                <a:gd name="connsiteY11" fmla="*/ 14288 h 1462088"/>
                <a:gd name="connsiteX12" fmla="*/ 2157413 w 4252913"/>
                <a:gd name="connsiteY12" fmla="*/ 9525 h 1462088"/>
                <a:gd name="connsiteX0" fmla="*/ 2157413 w 4252913"/>
                <a:gd name="connsiteY0" fmla="*/ 2063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157413 w 4252913"/>
                <a:gd name="connsiteY12" fmla="*/ 20637 h 1473200"/>
                <a:gd name="connsiteX0" fmla="*/ 1412465 w 4252913"/>
                <a:gd name="connsiteY0" fmla="*/ 1587 h 1473200"/>
                <a:gd name="connsiteX1" fmla="*/ 2162175 w 4252913"/>
                <a:gd name="connsiteY1" fmla="*/ 65405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1413042 w 4252913"/>
                <a:gd name="connsiteY1" fmla="*/ 673100 h 1473200"/>
                <a:gd name="connsiteX2" fmla="*/ 3914775 w 4252913"/>
                <a:gd name="connsiteY2" fmla="*/ 6492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1413042 w 4252913"/>
                <a:gd name="connsiteY1" fmla="*/ 673100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1412465 w 4252913"/>
                <a:gd name="connsiteY0" fmla="*/ 1587 h 1473200"/>
                <a:gd name="connsiteX1" fmla="*/ 2569138 w 4252913"/>
                <a:gd name="connsiteY1" fmla="*/ 62547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1412465 w 4252913"/>
                <a:gd name="connsiteY12" fmla="*/ 1587 h 1473200"/>
                <a:gd name="connsiteX0" fmla="*/ 2562571 w 4252913"/>
                <a:gd name="connsiteY0" fmla="*/ 20637 h 1473200"/>
                <a:gd name="connsiteX1" fmla="*/ 2569138 w 4252913"/>
                <a:gd name="connsiteY1" fmla="*/ 62547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9138 w 4252913"/>
                <a:gd name="connsiteY1" fmla="*/ 6191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9138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7786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90697 w 4252913"/>
                <a:gd name="connsiteY6" fmla="*/ 67310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66737 w 4252913"/>
                <a:gd name="connsiteY6" fmla="*/ 603250 h 1473200"/>
                <a:gd name="connsiteX7" fmla="*/ 795350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2071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4775 w 4252913"/>
                <a:gd name="connsiteY3" fmla="*/ 858837 h 1473200"/>
                <a:gd name="connsiteX4" fmla="*/ 361950 w 4252913"/>
                <a:gd name="connsiteY4" fmla="*/ 8540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61950 w 4252913"/>
                <a:gd name="connsiteY4" fmla="*/ 8540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62571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62571 w 4252913"/>
                <a:gd name="connsiteY12" fmla="*/ 20637 h 1473200"/>
                <a:gd name="connsiteX0" fmla="*/ 2552732 w 4252913"/>
                <a:gd name="connsiteY0" fmla="*/ 20637 h 1473200"/>
                <a:gd name="connsiteX1" fmla="*/ 2565145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1370 w 4252913"/>
                <a:gd name="connsiteY1" fmla="*/ 60642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3338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7274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9242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52913"/>
                <a:gd name="connsiteY0" fmla="*/ 20637 h 1473200"/>
                <a:gd name="connsiteX1" fmla="*/ 2553339 w 4252913"/>
                <a:gd name="connsiteY1" fmla="*/ 612775 h 1473200"/>
                <a:gd name="connsiteX2" fmla="*/ 3914775 w 4252913"/>
                <a:gd name="connsiteY2" fmla="*/ 611187 h 1473200"/>
                <a:gd name="connsiteX3" fmla="*/ 3918769 w 4252913"/>
                <a:gd name="connsiteY3" fmla="*/ 700087 h 1473200"/>
                <a:gd name="connsiteX4" fmla="*/ 353963 w 4252913"/>
                <a:gd name="connsiteY4" fmla="*/ 701675 h 1473200"/>
                <a:gd name="connsiteX5" fmla="*/ 361950 w 4252913"/>
                <a:gd name="connsiteY5" fmla="*/ 601662 h 1473200"/>
                <a:gd name="connsiteX6" fmla="*/ 766737 w 4252913"/>
                <a:gd name="connsiteY6" fmla="*/ 603250 h 1473200"/>
                <a:gd name="connsiteX7" fmla="*/ 759409 w 4252913"/>
                <a:gd name="connsiteY7" fmla="*/ 11112 h 1473200"/>
                <a:gd name="connsiteX8" fmla="*/ 0 w 4252913"/>
                <a:gd name="connsiteY8" fmla="*/ 0 h 1473200"/>
                <a:gd name="connsiteX9" fmla="*/ 0 w 4252913"/>
                <a:gd name="connsiteY9" fmla="*/ 1473200 h 1473200"/>
                <a:gd name="connsiteX10" fmla="*/ 4252913 w 4252913"/>
                <a:gd name="connsiteY10" fmla="*/ 1463675 h 1473200"/>
                <a:gd name="connsiteX11" fmla="*/ 4243388 w 4252913"/>
                <a:gd name="connsiteY11" fmla="*/ 25400 h 1473200"/>
                <a:gd name="connsiteX12" fmla="*/ 2552732 w 4252913"/>
                <a:gd name="connsiteY12" fmla="*/ 20637 h 1473200"/>
                <a:gd name="connsiteX0" fmla="*/ 2552732 w 4248977"/>
                <a:gd name="connsiteY0" fmla="*/ 20637 h 1473200"/>
                <a:gd name="connsiteX1" fmla="*/ 2553339 w 4248977"/>
                <a:gd name="connsiteY1" fmla="*/ 612775 h 1473200"/>
                <a:gd name="connsiteX2" fmla="*/ 3914775 w 4248977"/>
                <a:gd name="connsiteY2" fmla="*/ 611187 h 1473200"/>
                <a:gd name="connsiteX3" fmla="*/ 3918769 w 4248977"/>
                <a:gd name="connsiteY3" fmla="*/ 700087 h 1473200"/>
                <a:gd name="connsiteX4" fmla="*/ 353963 w 4248977"/>
                <a:gd name="connsiteY4" fmla="*/ 701675 h 1473200"/>
                <a:gd name="connsiteX5" fmla="*/ 361950 w 4248977"/>
                <a:gd name="connsiteY5" fmla="*/ 601662 h 1473200"/>
                <a:gd name="connsiteX6" fmla="*/ 766737 w 4248977"/>
                <a:gd name="connsiteY6" fmla="*/ 603250 h 1473200"/>
                <a:gd name="connsiteX7" fmla="*/ 759409 w 4248977"/>
                <a:gd name="connsiteY7" fmla="*/ 11112 h 1473200"/>
                <a:gd name="connsiteX8" fmla="*/ 0 w 4248977"/>
                <a:gd name="connsiteY8" fmla="*/ 0 h 1473200"/>
                <a:gd name="connsiteX9" fmla="*/ 0 w 4248977"/>
                <a:gd name="connsiteY9" fmla="*/ 1473200 h 1473200"/>
                <a:gd name="connsiteX10" fmla="*/ 4248977 w 4248977"/>
                <a:gd name="connsiteY10" fmla="*/ 1219200 h 1473200"/>
                <a:gd name="connsiteX11" fmla="*/ 4243388 w 4248977"/>
                <a:gd name="connsiteY11" fmla="*/ 25400 h 1473200"/>
                <a:gd name="connsiteX12" fmla="*/ 2552732 w 4248977"/>
                <a:gd name="connsiteY12" fmla="*/ 20637 h 1473200"/>
                <a:gd name="connsiteX0" fmla="*/ 2552732 w 4248977"/>
                <a:gd name="connsiteY0" fmla="*/ 20637 h 1219200"/>
                <a:gd name="connsiteX1" fmla="*/ 2553339 w 4248977"/>
                <a:gd name="connsiteY1" fmla="*/ 612775 h 1219200"/>
                <a:gd name="connsiteX2" fmla="*/ 3914775 w 4248977"/>
                <a:gd name="connsiteY2" fmla="*/ 611187 h 1219200"/>
                <a:gd name="connsiteX3" fmla="*/ 3918769 w 4248977"/>
                <a:gd name="connsiteY3" fmla="*/ 700087 h 1219200"/>
                <a:gd name="connsiteX4" fmla="*/ 353963 w 4248977"/>
                <a:gd name="connsiteY4" fmla="*/ 701675 h 1219200"/>
                <a:gd name="connsiteX5" fmla="*/ 361950 w 4248977"/>
                <a:gd name="connsiteY5" fmla="*/ 601662 h 1219200"/>
                <a:gd name="connsiteX6" fmla="*/ 766737 w 4248977"/>
                <a:gd name="connsiteY6" fmla="*/ 603250 h 1219200"/>
                <a:gd name="connsiteX7" fmla="*/ 759409 w 4248977"/>
                <a:gd name="connsiteY7" fmla="*/ 11112 h 1219200"/>
                <a:gd name="connsiteX8" fmla="*/ 0 w 4248977"/>
                <a:gd name="connsiteY8" fmla="*/ 0 h 1219200"/>
                <a:gd name="connsiteX9" fmla="*/ 0 w 4248977"/>
                <a:gd name="connsiteY9" fmla="*/ 1219200 h 1219200"/>
                <a:gd name="connsiteX10" fmla="*/ 4248977 w 4248977"/>
                <a:gd name="connsiteY10" fmla="*/ 1219200 h 1219200"/>
                <a:gd name="connsiteX11" fmla="*/ 4243388 w 4248977"/>
                <a:gd name="connsiteY11" fmla="*/ 25400 h 1219200"/>
                <a:gd name="connsiteX12" fmla="*/ 2552732 w 4248977"/>
                <a:gd name="connsiteY12" fmla="*/ 20637 h 1219200"/>
                <a:gd name="connsiteX0" fmla="*/ 2552732 w 4248977"/>
                <a:gd name="connsiteY0" fmla="*/ 20637 h 1371600"/>
                <a:gd name="connsiteX1" fmla="*/ 2553339 w 4248977"/>
                <a:gd name="connsiteY1" fmla="*/ 612775 h 1371600"/>
                <a:gd name="connsiteX2" fmla="*/ 3914775 w 4248977"/>
                <a:gd name="connsiteY2" fmla="*/ 611187 h 1371600"/>
                <a:gd name="connsiteX3" fmla="*/ 3918769 w 4248977"/>
                <a:gd name="connsiteY3" fmla="*/ 700087 h 1371600"/>
                <a:gd name="connsiteX4" fmla="*/ 353963 w 4248977"/>
                <a:gd name="connsiteY4" fmla="*/ 701675 h 1371600"/>
                <a:gd name="connsiteX5" fmla="*/ 361950 w 4248977"/>
                <a:gd name="connsiteY5" fmla="*/ 601662 h 1371600"/>
                <a:gd name="connsiteX6" fmla="*/ 766737 w 4248977"/>
                <a:gd name="connsiteY6" fmla="*/ 603250 h 1371600"/>
                <a:gd name="connsiteX7" fmla="*/ 759409 w 4248977"/>
                <a:gd name="connsiteY7" fmla="*/ 11112 h 1371600"/>
                <a:gd name="connsiteX8" fmla="*/ 0 w 4248977"/>
                <a:gd name="connsiteY8" fmla="*/ 0 h 1371600"/>
                <a:gd name="connsiteX9" fmla="*/ 0 w 4248977"/>
                <a:gd name="connsiteY9" fmla="*/ 1371600 h 1371600"/>
                <a:gd name="connsiteX10" fmla="*/ 4248977 w 4248977"/>
                <a:gd name="connsiteY10" fmla="*/ 1219200 h 1371600"/>
                <a:gd name="connsiteX11" fmla="*/ 4243388 w 4248977"/>
                <a:gd name="connsiteY11" fmla="*/ 25400 h 1371600"/>
                <a:gd name="connsiteX12" fmla="*/ 2552732 w 4248977"/>
                <a:gd name="connsiteY12" fmla="*/ 20637 h 1371600"/>
                <a:gd name="connsiteX0" fmla="*/ 2552732 w 4250453"/>
                <a:gd name="connsiteY0" fmla="*/ 20637 h 1378743"/>
                <a:gd name="connsiteX1" fmla="*/ 2553339 w 4250453"/>
                <a:gd name="connsiteY1" fmla="*/ 612775 h 1378743"/>
                <a:gd name="connsiteX2" fmla="*/ 3914775 w 4250453"/>
                <a:gd name="connsiteY2" fmla="*/ 611187 h 1378743"/>
                <a:gd name="connsiteX3" fmla="*/ 3918769 w 4250453"/>
                <a:gd name="connsiteY3" fmla="*/ 700087 h 1378743"/>
                <a:gd name="connsiteX4" fmla="*/ 353963 w 4250453"/>
                <a:gd name="connsiteY4" fmla="*/ 701675 h 1378743"/>
                <a:gd name="connsiteX5" fmla="*/ 361950 w 4250453"/>
                <a:gd name="connsiteY5" fmla="*/ 601662 h 1378743"/>
                <a:gd name="connsiteX6" fmla="*/ 766737 w 4250453"/>
                <a:gd name="connsiteY6" fmla="*/ 603250 h 1378743"/>
                <a:gd name="connsiteX7" fmla="*/ 759409 w 4250453"/>
                <a:gd name="connsiteY7" fmla="*/ 11112 h 1378743"/>
                <a:gd name="connsiteX8" fmla="*/ 0 w 4250453"/>
                <a:gd name="connsiteY8" fmla="*/ 0 h 1378743"/>
                <a:gd name="connsiteX9" fmla="*/ 0 w 4250453"/>
                <a:gd name="connsiteY9" fmla="*/ 1371600 h 1378743"/>
                <a:gd name="connsiteX10" fmla="*/ 4250453 w 4250453"/>
                <a:gd name="connsiteY10" fmla="*/ 1378743 h 1378743"/>
                <a:gd name="connsiteX11" fmla="*/ 4243388 w 4250453"/>
                <a:gd name="connsiteY11" fmla="*/ 25400 h 1378743"/>
                <a:gd name="connsiteX12" fmla="*/ 2552732 w 4250453"/>
                <a:gd name="connsiteY12" fmla="*/ 20637 h 1378743"/>
                <a:gd name="connsiteX0" fmla="*/ 2552732 w 4250453"/>
                <a:gd name="connsiteY0" fmla="*/ 20637 h 1371600"/>
                <a:gd name="connsiteX1" fmla="*/ 2553339 w 4250453"/>
                <a:gd name="connsiteY1" fmla="*/ 612775 h 1371600"/>
                <a:gd name="connsiteX2" fmla="*/ 3914775 w 4250453"/>
                <a:gd name="connsiteY2" fmla="*/ 611187 h 1371600"/>
                <a:gd name="connsiteX3" fmla="*/ 3918769 w 4250453"/>
                <a:gd name="connsiteY3" fmla="*/ 700087 h 1371600"/>
                <a:gd name="connsiteX4" fmla="*/ 353963 w 4250453"/>
                <a:gd name="connsiteY4" fmla="*/ 701675 h 1371600"/>
                <a:gd name="connsiteX5" fmla="*/ 361950 w 4250453"/>
                <a:gd name="connsiteY5" fmla="*/ 601662 h 1371600"/>
                <a:gd name="connsiteX6" fmla="*/ 766737 w 4250453"/>
                <a:gd name="connsiteY6" fmla="*/ 603250 h 1371600"/>
                <a:gd name="connsiteX7" fmla="*/ 759409 w 4250453"/>
                <a:gd name="connsiteY7" fmla="*/ 11112 h 1371600"/>
                <a:gd name="connsiteX8" fmla="*/ 0 w 4250453"/>
                <a:gd name="connsiteY8" fmla="*/ 0 h 1371600"/>
                <a:gd name="connsiteX9" fmla="*/ 0 w 4250453"/>
                <a:gd name="connsiteY9" fmla="*/ 1371600 h 1371600"/>
                <a:gd name="connsiteX10" fmla="*/ 4250453 w 4250453"/>
                <a:gd name="connsiteY10" fmla="*/ 1304924 h 1371600"/>
                <a:gd name="connsiteX11" fmla="*/ 4243388 w 4250453"/>
                <a:gd name="connsiteY11" fmla="*/ 25400 h 1371600"/>
                <a:gd name="connsiteX12" fmla="*/ 2552732 w 4250453"/>
                <a:gd name="connsiteY12" fmla="*/ 20637 h 1371600"/>
                <a:gd name="connsiteX0" fmla="*/ 2554208 w 4251929"/>
                <a:gd name="connsiteY0" fmla="*/ 20637 h 1312068"/>
                <a:gd name="connsiteX1" fmla="*/ 2554815 w 4251929"/>
                <a:gd name="connsiteY1" fmla="*/ 612775 h 1312068"/>
                <a:gd name="connsiteX2" fmla="*/ 3916251 w 4251929"/>
                <a:gd name="connsiteY2" fmla="*/ 611187 h 1312068"/>
                <a:gd name="connsiteX3" fmla="*/ 3920245 w 4251929"/>
                <a:gd name="connsiteY3" fmla="*/ 700087 h 1312068"/>
                <a:gd name="connsiteX4" fmla="*/ 355439 w 4251929"/>
                <a:gd name="connsiteY4" fmla="*/ 701675 h 1312068"/>
                <a:gd name="connsiteX5" fmla="*/ 363426 w 4251929"/>
                <a:gd name="connsiteY5" fmla="*/ 601662 h 1312068"/>
                <a:gd name="connsiteX6" fmla="*/ 768213 w 4251929"/>
                <a:gd name="connsiteY6" fmla="*/ 603250 h 1312068"/>
                <a:gd name="connsiteX7" fmla="*/ 760885 w 4251929"/>
                <a:gd name="connsiteY7" fmla="*/ 11112 h 1312068"/>
                <a:gd name="connsiteX8" fmla="*/ 1476 w 4251929"/>
                <a:gd name="connsiteY8" fmla="*/ 0 h 1312068"/>
                <a:gd name="connsiteX9" fmla="*/ 0 w 4251929"/>
                <a:gd name="connsiteY9" fmla="*/ 1312068 h 1312068"/>
                <a:gd name="connsiteX10" fmla="*/ 4251929 w 4251929"/>
                <a:gd name="connsiteY10" fmla="*/ 1304924 h 1312068"/>
                <a:gd name="connsiteX11" fmla="*/ 4244864 w 4251929"/>
                <a:gd name="connsiteY11" fmla="*/ 25400 h 1312068"/>
                <a:gd name="connsiteX12" fmla="*/ 2554208 w 4251929"/>
                <a:gd name="connsiteY12" fmla="*/ 20637 h 1312068"/>
                <a:gd name="connsiteX0" fmla="*/ 2554208 w 4251929"/>
                <a:gd name="connsiteY0" fmla="*/ 20637 h 1312068"/>
                <a:gd name="connsiteX1" fmla="*/ 2554815 w 4251929"/>
                <a:gd name="connsiteY1" fmla="*/ 612775 h 1312068"/>
                <a:gd name="connsiteX2" fmla="*/ 3916251 w 4251929"/>
                <a:gd name="connsiteY2" fmla="*/ 611187 h 1312068"/>
                <a:gd name="connsiteX3" fmla="*/ 3920245 w 4251929"/>
                <a:gd name="connsiteY3" fmla="*/ 700087 h 1312068"/>
                <a:gd name="connsiteX4" fmla="*/ 364294 w 4251929"/>
                <a:gd name="connsiteY4" fmla="*/ 701675 h 1312068"/>
                <a:gd name="connsiteX5" fmla="*/ 363426 w 4251929"/>
                <a:gd name="connsiteY5" fmla="*/ 601662 h 1312068"/>
                <a:gd name="connsiteX6" fmla="*/ 768213 w 4251929"/>
                <a:gd name="connsiteY6" fmla="*/ 603250 h 1312068"/>
                <a:gd name="connsiteX7" fmla="*/ 760885 w 4251929"/>
                <a:gd name="connsiteY7" fmla="*/ 11112 h 1312068"/>
                <a:gd name="connsiteX8" fmla="*/ 1476 w 4251929"/>
                <a:gd name="connsiteY8" fmla="*/ 0 h 1312068"/>
                <a:gd name="connsiteX9" fmla="*/ 0 w 4251929"/>
                <a:gd name="connsiteY9" fmla="*/ 1312068 h 1312068"/>
                <a:gd name="connsiteX10" fmla="*/ 4251929 w 4251929"/>
                <a:gd name="connsiteY10" fmla="*/ 1304924 h 1312068"/>
                <a:gd name="connsiteX11" fmla="*/ 4244864 w 4251929"/>
                <a:gd name="connsiteY11" fmla="*/ 25400 h 1312068"/>
                <a:gd name="connsiteX12" fmla="*/ 2554208 w 4251929"/>
                <a:gd name="connsiteY12" fmla="*/ 20637 h 1312068"/>
                <a:gd name="connsiteX0" fmla="*/ 2554208 w 4251929"/>
                <a:gd name="connsiteY0" fmla="*/ 9525 h 1300956"/>
                <a:gd name="connsiteX1" fmla="*/ 2554815 w 4251929"/>
                <a:gd name="connsiteY1" fmla="*/ 601663 h 1300956"/>
                <a:gd name="connsiteX2" fmla="*/ 3916251 w 4251929"/>
                <a:gd name="connsiteY2" fmla="*/ 600075 h 1300956"/>
                <a:gd name="connsiteX3" fmla="*/ 3920245 w 4251929"/>
                <a:gd name="connsiteY3" fmla="*/ 688975 h 1300956"/>
                <a:gd name="connsiteX4" fmla="*/ 364294 w 4251929"/>
                <a:gd name="connsiteY4" fmla="*/ 690563 h 1300956"/>
                <a:gd name="connsiteX5" fmla="*/ 363426 w 4251929"/>
                <a:gd name="connsiteY5" fmla="*/ 590550 h 1300956"/>
                <a:gd name="connsiteX6" fmla="*/ 768213 w 4251929"/>
                <a:gd name="connsiteY6" fmla="*/ 592138 h 1300956"/>
                <a:gd name="connsiteX7" fmla="*/ 760885 w 4251929"/>
                <a:gd name="connsiteY7" fmla="*/ 0 h 1300956"/>
                <a:gd name="connsiteX8" fmla="*/ 1476 w 4251929"/>
                <a:gd name="connsiteY8" fmla="*/ 3176 h 1300956"/>
                <a:gd name="connsiteX9" fmla="*/ 0 w 4251929"/>
                <a:gd name="connsiteY9" fmla="*/ 1300956 h 1300956"/>
                <a:gd name="connsiteX10" fmla="*/ 4251929 w 4251929"/>
                <a:gd name="connsiteY10" fmla="*/ 1293812 h 1300956"/>
                <a:gd name="connsiteX11" fmla="*/ 4244864 w 4251929"/>
                <a:gd name="connsiteY11" fmla="*/ 14288 h 1300956"/>
                <a:gd name="connsiteX12" fmla="*/ 2554208 w 4251929"/>
                <a:gd name="connsiteY12" fmla="*/ 9525 h 1300956"/>
                <a:gd name="connsiteX0" fmla="*/ 2554208 w 4251929"/>
                <a:gd name="connsiteY0" fmla="*/ 9525 h 1300956"/>
                <a:gd name="connsiteX1" fmla="*/ 2554815 w 4251929"/>
                <a:gd name="connsiteY1" fmla="*/ 601663 h 1300956"/>
                <a:gd name="connsiteX2" fmla="*/ 3916251 w 4251929"/>
                <a:gd name="connsiteY2" fmla="*/ 600075 h 1300956"/>
                <a:gd name="connsiteX3" fmla="*/ 3920245 w 4251929"/>
                <a:gd name="connsiteY3" fmla="*/ 688975 h 1300956"/>
                <a:gd name="connsiteX4" fmla="*/ 364294 w 4251929"/>
                <a:gd name="connsiteY4" fmla="*/ 690563 h 1300956"/>
                <a:gd name="connsiteX5" fmla="*/ 363426 w 4251929"/>
                <a:gd name="connsiteY5" fmla="*/ 590550 h 1300956"/>
                <a:gd name="connsiteX6" fmla="*/ 763785 w 4251929"/>
                <a:gd name="connsiteY6" fmla="*/ 594519 h 1300956"/>
                <a:gd name="connsiteX7" fmla="*/ 760885 w 4251929"/>
                <a:gd name="connsiteY7" fmla="*/ 0 h 1300956"/>
                <a:gd name="connsiteX8" fmla="*/ 1476 w 4251929"/>
                <a:gd name="connsiteY8" fmla="*/ 3176 h 1300956"/>
                <a:gd name="connsiteX9" fmla="*/ 0 w 4251929"/>
                <a:gd name="connsiteY9" fmla="*/ 1300956 h 1300956"/>
                <a:gd name="connsiteX10" fmla="*/ 4251929 w 4251929"/>
                <a:gd name="connsiteY10" fmla="*/ 1293812 h 1300956"/>
                <a:gd name="connsiteX11" fmla="*/ 4244864 w 4251929"/>
                <a:gd name="connsiteY11" fmla="*/ 14288 h 1300956"/>
                <a:gd name="connsiteX12" fmla="*/ 2554208 w 4251929"/>
                <a:gd name="connsiteY12" fmla="*/ 9525 h 1300956"/>
                <a:gd name="connsiteX0" fmla="*/ 2554208 w 4251929"/>
                <a:gd name="connsiteY0" fmla="*/ 6349 h 1297780"/>
                <a:gd name="connsiteX1" fmla="*/ 2554815 w 4251929"/>
                <a:gd name="connsiteY1" fmla="*/ 598487 h 1297780"/>
                <a:gd name="connsiteX2" fmla="*/ 3916251 w 4251929"/>
                <a:gd name="connsiteY2" fmla="*/ 596899 h 1297780"/>
                <a:gd name="connsiteX3" fmla="*/ 3920245 w 4251929"/>
                <a:gd name="connsiteY3" fmla="*/ 685799 h 1297780"/>
                <a:gd name="connsiteX4" fmla="*/ 364294 w 4251929"/>
                <a:gd name="connsiteY4" fmla="*/ 687387 h 1297780"/>
                <a:gd name="connsiteX5" fmla="*/ 363426 w 4251929"/>
                <a:gd name="connsiteY5" fmla="*/ 587374 h 1297780"/>
                <a:gd name="connsiteX6" fmla="*/ 763785 w 4251929"/>
                <a:gd name="connsiteY6" fmla="*/ 591343 h 1297780"/>
                <a:gd name="connsiteX7" fmla="*/ 762361 w 4251929"/>
                <a:gd name="connsiteY7" fmla="*/ 3968 h 1297780"/>
                <a:gd name="connsiteX8" fmla="*/ 1476 w 4251929"/>
                <a:gd name="connsiteY8" fmla="*/ 0 h 1297780"/>
                <a:gd name="connsiteX9" fmla="*/ 0 w 4251929"/>
                <a:gd name="connsiteY9" fmla="*/ 1297780 h 1297780"/>
                <a:gd name="connsiteX10" fmla="*/ 4251929 w 4251929"/>
                <a:gd name="connsiteY10" fmla="*/ 1290636 h 1297780"/>
                <a:gd name="connsiteX11" fmla="*/ 4244864 w 4251929"/>
                <a:gd name="connsiteY11" fmla="*/ 11112 h 1297780"/>
                <a:gd name="connsiteX12" fmla="*/ 2554208 w 4251929"/>
                <a:gd name="connsiteY12" fmla="*/ 6349 h 129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1929" h="1297780">
                  <a:moveTo>
                    <a:pt x="2554208" y="6349"/>
                  </a:moveTo>
                  <a:cubicBezTo>
                    <a:pt x="2555795" y="217487"/>
                    <a:pt x="2553228" y="387349"/>
                    <a:pt x="2554815" y="598487"/>
                  </a:cubicBezTo>
                  <a:lnTo>
                    <a:pt x="3916251" y="596899"/>
                  </a:lnTo>
                  <a:lnTo>
                    <a:pt x="3920245" y="685799"/>
                  </a:lnTo>
                  <a:lnTo>
                    <a:pt x="364294" y="687387"/>
                  </a:lnTo>
                  <a:cubicBezTo>
                    <a:pt x="364005" y="654049"/>
                    <a:pt x="363715" y="620712"/>
                    <a:pt x="363426" y="587374"/>
                  </a:cubicBezTo>
                  <a:lnTo>
                    <a:pt x="763785" y="591343"/>
                  </a:lnTo>
                  <a:cubicBezTo>
                    <a:pt x="762197" y="381793"/>
                    <a:pt x="763949" y="213518"/>
                    <a:pt x="762361" y="3968"/>
                  </a:cubicBezTo>
                  <a:lnTo>
                    <a:pt x="1476" y="0"/>
                  </a:lnTo>
                  <a:lnTo>
                    <a:pt x="0" y="1297780"/>
                  </a:lnTo>
                  <a:lnTo>
                    <a:pt x="4251929" y="1290636"/>
                  </a:lnTo>
                  <a:lnTo>
                    <a:pt x="4244864" y="11112"/>
                  </a:lnTo>
                  <a:lnTo>
                    <a:pt x="2554208" y="6349"/>
                  </a:lnTo>
                  <a:close/>
                </a:path>
              </a:pathLst>
            </a:custGeom>
            <a:solidFill>
              <a:srgbClr val="86FF65">
                <a:alpha val="8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131" name="正方形/長方形 43"/>
            <p:cNvSpPr>
              <a:spLocks noChangeArrowheads="1"/>
            </p:cNvSpPr>
            <p:nvPr/>
          </p:nvSpPr>
          <p:spPr bwMode="auto">
            <a:xfrm>
              <a:off x="4152687" y="2649803"/>
              <a:ext cx="979683" cy="47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 i="1" dirty="0" err="1">
                  <a:latin typeface="Arial" charset="0"/>
                  <a:cs typeface="Arial" charset="0"/>
                </a:rPr>
                <a:t>G</a:t>
              </a:r>
              <a:r>
                <a:rPr lang="en-US" altLang="ja-JP" sz="2400" b="1" baseline="-25000" dirty="0" err="1">
                  <a:latin typeface="Arial" charset="0"/>
                  <a:cs typeface="Arial" charset="0"/>
                </a:rPr>
                <a:t>other</a:t>
              </a:r>
              <a:endParaRPr lang="ja-JP" altLang="en-US" sz="2400" b="1" baseline="-250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8" name="テキスト ボックス 10"/>
          <p:cNvSpPr txBox="1">
            <a:spLocks noChangeArrowheads="1"/>
          </p:cNvSpPr>
          <p:nvPr/>
        </p:nvSpPr>
        <p:spPr bwMode="auto">
          <a:xfrm>
            <a:off x="1018333" y="793759"/>
            <a:ext cx="7241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u="sng" dirty="0"/>
              <a:t>→各サブシステムの周波数応答に基づく発振状況推定</a:t>
            </a:r>
          </a:p>
        </p:txBody>
      </p:sp>
      <p:sp>
        <p:nvSpPr>
          <p:cNvPr id="50" name="角丸四角形 36"/>
          <p:cNvSpPr/>
          <p:nvPr/>
        </p:nvSpPr>
        <p:spPr bwMode="auto">
          <a:xfrm>
            <a:off x="361554" y="3248926"/>
            <a:ext cx="8393602" cy="1850772"/>
          </a:xfrm>
          <a:prstGeom prst="roundRect">
            <a:avLst>
              <a:gd name="adj" fmla="val 446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361550" y="2996952"/>
            <a:ext cx="4333916" cy="55420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600" dirty="0">
                <a:ea typeface="ＭＳ Ｐゴシック" pitchFamily="50" charset="-128"/>
              </a:rPr>
              <a:t>管路部分の周波数応答</a:t>
            </a:r>
            <a:r>
              <a:rPr lang="en-US" altLang="ja-JP" sz="2600" i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</a:t>
            </a:r>
            <a:r>
              <a:rPr lang="en-US" altLang="ja-JP" sz="26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other</a:t>
            </a:r>
            <a:endParaRPr lang="ja-JP" altLang="en-US" sz="2600" dirty="0">
              <a:ea typeface="ＭＳ Ｐゴシック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安定解析</a:t>
            </a:r>
            <a:r>
              <a:rPr lang="ja-JP" altLang="en-US" sz="3400" dirty="0" smtClean="0"/>
              <a:t>概要</a:t>
            </a:r>
            <a:endParaRPr lang="en-US" altLang="ja-JP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5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76300" y="991716"/>
            <a:ext cx="7367588" cy="1938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23" name="テキスト ボックス 25"/>
          <p:cNvSpPr txBox="1">
            <a:spLocks noChangeArrowheads="1"/>
          </p:cNvSpPr>
          <p:nvPr/>
        </p:nvSpPr>
        <p:spPr bwMode="auto">
          <a:xfrm>
            <a:off x="2962275" y="764704"/>
            <a:ext cx="31956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ナイキストの安定判別</a:t>
            </a:r>
            <a:endParaRPr lang="en-US" altLang="ja-JP" sz="2400"/>
          </a:p>
        </p:txBody>
      </p:sp>
      <p:sp>
        <p:nvSpPr>
          <p:cNvPr id="5124" name="テキスト ボックス 17"/>
          <p:cNvSpPr txBox="1">
            <a:spLocks noChangeArrowheads="1"/>
          </p:cNvSpPr>
          <p:nvPr/>
        </p:nvSpPr>
        <p:spPr bwMode="auto">
          <a:xfrm>
            <a:off x="1049338" y="1226666"/>
            <a:ext cx="702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図の閉ループ系が不安定となるための必要十分条件</a:t>
            </a:r>
          </a:p>
        </p:txBody>
      </p:sp>
      <p:sp>
        <p:nvSpPr>
          <p:cNvPr id="5125" name="テキスト ボックス 22"/>
          <p:cNvSpPr txBox="1">
            <a:spLocks noChangeArrowheads="1"/>
          </p:cNvSpPr>
          <p:nvPr/>
        </p:nvSpPr>
        <p:spPr bwMode="auto">
          <a:xfrm>
            <a:off x="1630363" y="2379191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のナイキスト軌跡が原点に重なるか囲むこと</a:t>
            </a:r>
          </a:p>
        </p:txBody>
      </p:sp>
      <p:sp>
        <p:nvSpPr>
          <p:cNvPr id="5128" name="テキスト ボックス 22"/>
          <p:cNvSpPr txBox="1">
            <a:spLocks noChangeArrowheads="1"/>
          </p:cNvSpPr>
          <p:nvPr/>
        </p:nvSpPr>
        <p:spPr bwMode="auto">
          <a:xfrm>
            <a:off x="669054" y="5877272"/>
            <a:ext cx="7805738" cy="523220"/>
          </a:xfrm>
          <a:prstGeom prst="rect">
            <a:avLst/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電力フィードバックシステムの</a:t>
            </a:r>
            <a:r>
              <a:rPr lang="ja-JP" altLang="en-US" sz="2800" dirty="0" smtClean="0"/>
              <a:t>発振</a:t>
            </a:r>
            <a:r>
              <a:rPr lang="ja-JP" altLang="en-US" sz="2800" dirty="0"/>
              <a:t>状況</a:t>
            </a:r>
            <a:r>
              <a:rPr lang="ja-JP" altLang="en-US" sz="2800" dirty="0" smtClean="0"/>
              <a:t>推定</a:t>
            </a:r>
            <a:r>
              <a:rPr lang="ja-JP" altLang="en-US" sz="2800" dirty="0"/>
              <a:t>が可能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403648" y="3607569"/>
            <a:ext cx="1800200" cy="62995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G’</a:t>
            </a:r>
            <a:r>
              <a:rPr lang="en-US" altLang="ja-JP" sz="32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ja-JP" altLang="en-US" sz="3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9" name="グループ化 10"/>
          <p:cNvGrpSpPr>
            <a:grpSpLocks/>
          </p:cNvGrpSpPr>
          <p:nvPr/>
        </p:nvGrpSpPr>
        <p:grpSpPr bwMode="auto">
          <a:xfrm>
            <a:off x="683568" y="3603009"/>
            <a:ext cx="4252913" cy="1452562"/>
            <a:chOff x="542925" y="2973270"/>
            <a:chExt cx="4252913" cy="1452563"/>
          </a:xfrm>
        </p:grpSpPr>
        <p:sp>
          <p:nvSpPr>
            <p:cNvPr id="9" name="フリーフォーム 8"/>
            <p:cNvSpPr/>
            <p:nvPr/>
          </p:nvSpPr>
          <p:spPr>
            <a:xfrm>
              <a:off x="542925" y="2973270"/>
              <a:ext cx="4252913" cy="1452563"/>
            </a:xfrm>
            <a:custGeom>
              <a:avLst/>
              <a:gdLst>
                <a:gd name="connsiteX0" fmla="*/ 2157413 w 4252913"/>
                <a:gd name="connsiteY0" fmla="*/ 0 h 1452563"/>
                <a:gd name="connsiteX1" fmla="*/ 2162175 w 4252913"/>
                <a:gd name="connsiteY1" fmla="*/ 633413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38175 h 1452563"/>
                <a:gd name="connsiteX6" fmla="*/ 1214438 w 4252913"/>
                <a:gd name="connsiteY6" fmla="*/ 628650 h 1452563"/>
                <a:gd name="connsiteX7" fmla="*/ 1209675 w 4252913"/>
                <a:gd name="connsiteY7" fmla="*/ 0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157413 w 4252913"/>
                <a:gd name="connsiteY12" fmla="*/ 0 h 1452563"/>
                <a:gd name="connsiteX0" fmla="*/ 2157413 w 4252913"/>
                <a:gd name="connsiteY0" fmla="*/ 4762 h 1457325"/>
                <a:gd name="connsiteX1" fmla="*/ 2162175 w 4252913"/>
                <a:gd name="connsiteY1" fmla="*/ 638175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1214438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157413 w 4252913"/>
                <a:gd name="connsiteY12" fmla="*/ 4762 h 1457325"/>
                <a:gd name="connsiteX0" fmla="*/ 2157413 w 4252913"/>
                <a:gd name="connsiteY0" fmla="*/ 4762 h 1457325"/>
                <a:gd name="connsiteX1" fmla="*/ 2162175 w 4252913"/>
                <a:gd name="connsiteY1" fmla="*/ 638175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157413 w 4252913"/>
                <a:gd name="connsiteY12" fmla="*/ 4762 h 1457325"/>
                <a:gd name="connsiteX0" fmla="*/ 2538413 w 4252913"/>
                <a:gd name="connsiteY0" fmla="*/ 4762 h 1457325"/>
                <a:gd name="connsiteX1" fmla="*/ 2162175 w 4252913"/>
                <a:gd name="connsiteY1" fmla="*/ 638175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4762 h 1457325"/>
                <a:gd name="connsiteX1" fmla="*/ 2538413 w 4252913"/>
                <a:gd name="connsiteY1" fmla="*/ 642938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42937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4762 h 1457325"/>
                <a:gd name="connsiteX1" fmla="*/ 2538413 w 4252913"/>
                <a:gd name="connsiteY1" fmla="*/ 642938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28649 h 1457325"/>
                <a:gd name="connsiteX6" fmla="*/ 685801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4762 h 1457325"/>
                <a:gd name="connsiteX1" fmla="*/ 2538413 w 4252913"/>
                <a:gd name="connsiteY1" fmla="*/ 642938 h 1457325"/>
                <a:gd name="connsiteX2" fmla="*/ 3914775 w 4252913"/>
                <a:gd name="connsiteY2" fmla="*/ 633412 h 1457325"/>
                <a:gd name="connsiteX3" fmla="*/ 3914775 w 4252913"/>
                <a:gd name="connsiteY3" fmla="*/ 842962 h 1457325"/>
                <a:gd name="connsiteX4" fmla="*/ 361950 w 4252913"/>
                <a:gd name="connsiteY4" fmla="*/ 838200 h 1457325"/>
                <a:gd name="connsiteX5" fmla="*/ 361950 w 4252913"/>
                <a:gd name="connsiteY5" fmla="*/ 628649 h 1457325"/>
                <a:gd name="connsiteX6" fmla="*/ 709613 w 4252913"/>
                <a:gd name="connsiteY6" fmla="*/ 633412 h 1457325"/>
                <a:gd name="connsiteX7" fmla="*/ 685800 w 4252913"/>
                <a:gd name="connsiteY7" fmla="*/ 0 h 1457325"/>
                <a:gd name="connsiteX8" fmla="*/ 0 w 4252913"/>
                <a:gd name="connsiteY8" fmla="*/ 9525 h 1457325"/>
                <a:gd name="connsiteX9" fmla="*/ 0 w 4252913"/>
                <a:gd name="connsiteY9" fmla="*/ 1457325 h 1457325"/>
                <a:gd name="connsiteX10" fmla="*/ 4252913 w 4252913"/>
                <a:gd name="connsiteY10" fmla="*/ 1447800 h 1457325"/>
                <a:gd name="connsiteX11" fmla="*/ 4243388 w 4252913"/>
                <a:gd name="connsiteY11" fmla="*/ 9525 h 1457325"/>
                <a:gd name="connsiteX12" fmla="*/ 2538413 w 4252913"/>
                <a:gd name="connsiteY12" fmla="*/ 4762 h 1457325"/>
                <a:gd name="connsiteX0" fmla="*/ 2538413 w 4252913"/>
                <a:gd name="connsiteY0" fmla="*/ 0 h 1452563"/>
                <a:gd name="connsiteX1" fmla="*/ 2538413 w 4252913"/>
                <a:gd name="connsiteY1" fmla="*/ 638176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23887 h 1452563"/>
                <a:gd name="connsiteX6" fmla="*/ 709613 w 4252913"/>
                <a:gd name="connsiteY6" fmla="*/ 628650 h 1452563"/>
                <a:gd name="connsiteX7" fmla="*/ 714375 w 4252913"/>
                <a:gd name="connsiteY7" fmla="*/ 4763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538413 w 4252913"/>
                <a:gd name="connsiteY12" fmla="*/ 0 h 1452563"/>
                <a:gd name="connsiteX0" fmla="*/ 2538413 w 4252913"/>
                <a:gd name="connsiteY0" fmla="*/ 0 h 1452563"/>
                <a:gd name="connsiteX1" fmla="*/ 2538413 w 4252913"/>
                <a:gd name="connsiteY1" fmla="*/ 638176 h 1452563"/>
                <a:gd name="connsiteX2" fmla="*/ 3914775 w 4252913"/>
                <a:gd name="connsiteY2" fmla="*/ 628650 h 1452563"/>
                <a:gd name="connsiteX3" fmla="*/ 3914775 w 4252913"/>
                <a:gd name="connsiteY3" fmla="*/ 838200 h 1452563"/>
                <a:gd name="connsiteX4" fmla="*/ 361950 w 4252913"/>
                <a:gd name="connsiteY4" fmla="*/ 833438 h 1452563"/>
                <a:gd name="connsiteX5" fmla="*/ 361950 w 4252913"/>
                <a:gd name="connsiteY5" fmla="*/ 623887 h 1452563"/>
                <a:gd name="connsiteX6" fmla="*/ 709613 w 4252913"/>
                <a:gd name="connsiteY6" fmla="*/ 628650 h 1452563"/>
                <a:gd name="connsiteX7" fmla="*/ 704850 w 4252913"/>
                <a:gd name="connsiteY7" fmla="*/ 4763 h 1452563"/>
                <a:gd name="connsiteX8" fmla="*/ 0 w 4252913"/>
                <a:gd name="connsiteY8" fmla="*/ 4763 h 1452563"/>
                <a:gd name="connsiteX9" fmla="*/ 0 w 4252913"/>
                <a:gd name="connsiteY9" fmla="*/ 1452563 h 1452563"/>
                <a:gd name="connsiteX10" fmla="*/ 4252913 w 4252913"/>
                <a:gd name="connsiteY10" fmla="*/ 1443038 h 1452563"/>
                <a:gd name="connsiteX11" fmla="*/ 4243388 w 4252913"/>
                <a:gd name="connsiteY11" fmla="*/ 4763 h 1452563"/>
                <a:gd name="connsiteX12" fmla="*/ 2538413 w 4252913"/>
                <a:gd name="connsiteY12" fmla="*/ 0 h 145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2913" h="1452563">
                  <a:moveTo>
                    <a:pt x="2538413" y="0"/>
                  </a:moveTo>
                  <a:cubicBezTo>
                    <a:pt x="2540000" y="211138"/>
                    <a:pt x="2536826" y="427038"/>
                    <a:pt x="2538413" y="638176"/>
                  </a:cubicBezTo>
                  <a:lnTo>
                    <a:pt x="3914775" y="628650"/>
                  </a:lnTo>
                  <a:lnTo>
                    <a:pt x="3914775" y="838200"/>
                  </a:lnTo>
                  <a:lnTo>
                    <a:pt x="361950" y="833438"/>
                  </a:lnTo>
                  <a:lnTo>
                    <a:pt x="361950" y="623887"/>
                  </a:lnTo>
                  <a:lnTo>
                    <a:pt x="709613" y="628650"/>
                  </a:lnTo>
                  <a:cubicBezTo>
                    <a:pt x="708025" y="419100"/>
                    <a:pt x="706438" y="214313"/>
                    <a:pt x="704850" y="4763"/>
                  </a:cubicBezTo>
                  <a:lnTo>
                    <a:pt x="0" y="4763"/>
                  </a:lnTo>
                  <a:lnTo>
                    <a:pt x="0" y="1452563"/>
                  </a:lnTo>
                  <a:lnTo>
                    <a:pt x="4252913" y="1443038"/>
                  </a:lnTo>
                  <a:lnTo>
                    <a:pt x="4243388" y="4763"/>
                  </a:lnTo>
                  <a:lnTo>
                    <a:pt x="2538413" y="0"/>
                  </a:lnTo>
                  <a:close/>
                </a:path>
              </a:pathLst>
            </a:custGeom>
            <a:solidFill>
              <a:srgbClr val="86FF65">
                <a:alpha val="8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146" name="正方形/長方形 9"/>
            <p:cNvSpPr>
              <a:spLocks noChangeArrowheads="1"/>
            </p:cNvSpPr>
            <p:nvPr/>
          </p:nvSpPr>
          <p:spPr bwMode="auto">
            <a:xfrm>
              <a:off x="1911077" y="3790279"/>
              <a:ext cx="1387218" cy="62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b="1" i="1" dirty="0" err="1">
                  <a:latin typeface="Arial" charset="0"/>
                  <a:cs typeface="Arial" charset="0"/>
                </a:rPr>
                <a:t>G’</a:t>
              </a:r>
              <a:r>
                <a:rPr lang="en-US" altLang="ja-JP" b="1" baseline="-25000" dirty="0" err="1">
                  <a:latin typeface="Arial" charset="0"/>
                  <a:cs typeface="Arial" charset="0"/>
                </a:rPr>
                <a:t>other</a:t>
              </a:r>
              <a:endParaRPr lang="ja-JP" altLang="en-US" b="1" baseline="-250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62" y="1783283"/>
            <a:ext cx="3910265" cy="5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58" y="3256575"/>
            <a:ext cx="3240974" cy="11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09" y="4369406"/>
            <a:ext cx="3420179" cy="11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1984958" y="3140968"/>
            <a:ext cx="1370526" cy="2381309"/>
            <a:chOff x="6804024" y="3457575"/>
            <a:chExt cx="1093044" cy="1789113"/>
          </a:xfrm>
        </p:grpSpPr>
        <p:sp>
          <p:nvSpPr>
            <p:cNvPr id="43" name="正方形/長方形 42"/>
            <p:cNvSpPr/>
            <p:nvPr/>
          </p:nvSpPr>
          <p:spPr>
            <a:xfrm>
              <a:off x="6804024" y="3457575"/>
              <a:ext cx="1080344" cy="679450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3200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G’</a:t>
              </a:r>
              <a:r>
                <a:rPr lang="en-US" altLang="ja-JP" sz="32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  <a:endParaRPr lang="ja-JP" alt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804024" y="4568825"/>
              <a:ext cx="1080344" cy="677863"/>
            </a:xfrm>
            <a:prstGeom prst="rect">
              <a:avLst/>
            </a:prstGeom>
            <a:solidFill>
              <a:srgbClr val="62FF37">
                <a:alpha val="80000"/>
              </a:srgbClr>
            </a:solidFill>
            <a:ln>
              <a:solidFill>
                <a:srgbClr val="16BA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3200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G’</a:t>
              </a:r>
              <a:r>
                <a:rPr lang="en-US" altLang="ja-JP" sz="32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ja-JP" alt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カギ線コネクタ 44"/>
            <p:cNvCxnSpPr>
              <a:stCxn id="43" idx="1"/>
              <a:endCxn id="44" idx="1"/>
            </p:cNvCxnSpPr>
            <p:nvPr/>
          </p:nvCxnSpPr>
          <p:spPr>
            <a:xfrm rot="10800000" flipV="1">
              <a:off x="6804024" y="3797299"/>
              <a:ext cx="12700" cy="1110457"/>
            </a:xfrm>
            <a:prstGeom prst="bentConnector3">
              <a:avLst>
                <a:gd name="adj1" fmla="val 3727496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カギ線コネクタ 45"/>
            <p:cNvCxnSpPr>
              <a:stCxn id="44" idx="3"/>
              <a:endCxn id="43" idx="3"/>
            </p:cNvCxnSpPr>
            <p:nvPr/>
          </p:nvCxnSpPr>
          <p:spPr>
            <a:xfrm flipV="1">
              <a:off x="7884368" y="3797300"/>
              <a:ext cx="12700" cy="1110457"/>
            </a:xfrm>
            <a:prstGeom prst="bentConnector3">
              <a:avLst>
                <a:gd name="adj1" fmla="val 393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安定解析</a:t>
            </a:r>
            <a:r>
              <a:rPr lang="ja-JP" altLang="en-US" sz="3400" dirty="0" smtClean="0"/>
              <a:t>概要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7512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inoda\Desktop\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hinoda\Desktop\3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hinoda\Desktop\4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hinoda\Desktop\6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Shinoda\Desktop\7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Shinoda\Desktop\8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Shinoda\Desktop\9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Shinoda\Desktop\10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Shinoda\Desktop\12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Users\Shinoda\Desktop\14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Users\Shinoda\Desktop\16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94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解析結果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発振</a:t>
            </a:r>
            <a:r>
              <a:rPr lang="ja-JP" altLang="en-US" sz="3400" dirty="0" smtClean="0"/>
              <a:t>周波数の</a:t>
            </a:r>
            <a:r>
              <a:rPr lang="ja-JP" altLang="en-US" sz="3400" dirty="0" smtClean="0"/>
              <a:t>推定</a:t>
            </a:r>
            <a:r>
              <a:rPr lang="en-US" altLang="ja-JP" sz="3400" dirty="0" smtClean="0"/>
              <a:t>】</a:t>
            </a:r>
            <a:endParaRPr lang="en-US" altLang="ja-JP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699117" y="858084"/>
            <a:ext cx="5938166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周波数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範囲 </a:t>
            </a:r>
            <a:r>
              <a:rPr kumimoji="1"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200Hz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曲線補間有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=16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℃、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=360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1091233" y="1844824"/>
            <a:ext cx="6954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軌跡</a:t>
            </a:r>
            <a:r>
              <a:rPr lang="en-US" altLang="ja-JP" sz="2800" dirty="0"/>
              <a:t>-</a:t>
            </a:r>
            <a:r>
              <a:rPr lang="ja-JP" altLang="en-US" sz="2800" dirty="0"/>
              <a:t>原点間最短</a:t>
            </a:r>
            <a:r>
              <a:rPr lang="ja-JP" altLang="en-US" sz="2800" dirty="0" smtClean="0"/>
              <a:t>距離</a:t>
            </a:r>
            <a:r>
              <a:rPr lang="en-US" altLang="ja-JP" sz="2800" i="1" dirty="0" err="1" smtClean="0"/>
              <a:t>d</a:t>
            </a:r>
            <a:r>
              <a:rPr lang="en-US" altLang="ja-JP" sz="2800" baseline="-25000" dirty="0" err="1" smtClean="0"/>
              <a:t>min</a:t>
            </a:r>
            <a:r>
              <a:rPr lang="ja-JP" altLang="en-US" sz="2800" dirty="0" smtClean="0"/>
              <a:t>の点</a:t>
            </a:r>
            <a:r>
              <a:rPr lang="ja-JP" altLang="en-US" sz="2800" dirty="0"/>
              <a:t>が発振</a:t>
            </a:r>
            <a:r>
              <a:rPr lang="ja-JP" altLang="en-US" sz="2800" dirty="0" smtClean="0"/>
              <a:t>周波数</a:t>
            </a:r>
            <a:endParaRPr lang="ja-JP" altLang="en-US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321022" y="2932643"/>
            <a:ext cx="1555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☆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44.5Hz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2400" dirty="0"/>
          </a:p>
        </p:txBody>
      </p:sp>
      <p:sp>
        <p:nvSpPr>
          <p:cNvPr id="135" name="正方形/長方形 134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endParaRPr lang="ja-JP" altLang="en-US" sz="2400" dirty="0"/>
          </a:p>
        </p:txBody>
      </p:sp>
      <p:sp>
        <p:nvSpPr>
          <p:cNvPr id="136" name="正方形/長方形 135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ja-JP" altLang="en-US" sz="2400" dirty="0"/>
          </a:p>
        </p:txBody>
      </p:sp>
      <p:sp>
        <p:nvSpPr>
          <p:cNvPr id="137" name="正方形/長方形 136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ja-JP" altLang="en-US" sz="2400" dirty="0"/>
          </a:p>
        </p:txBody>
      </p:sp>
      <p:sp>
        <p:nvSpPr>
          <p:cNvPr id="138" name="正方形/長方形 137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ja-JP" altLang="en-US" sz="2400" dirty="0"/>
          </a:p>
        </p:txBody>
      </p:sp>
      <p:sp>
        <p:nvSpPr>
          <p:cNvPr id="139" name="正方形/長方形 138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ja-JP" altLang="en-US" sz="2400" dirty="0"/>
          </a:p>
        </p:txBody>
      </p:sp>
      <p:sp>
        <p:nvSpPr>
          <p:cNvPr id="140" name="正方形/長方形 139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ja-JP" altLang="en-US" sz="2400" dirty="0"/>
          </a:p>
        </p:txBody>
      </p:sp>
      <p:sp>
        <p:nvSpPr>
          <p:cNvPr id="142" name="正方形/長方形 141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  <a:endParaRPr lang="ja-JP" altLang="en-US" sz="2400" dirty="0"/>
          </a:p>
        </p:txBody>
      </p:sp>
      <p:sp>
        <p:nvSpPr>
          <p:cNvPr id="144" name="正方形/長方形 143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ja-JP" altLang="en-US" sz="2400" dirty="0"/>
          </a:p>
        </p:txBody>
      </p:sp>
      <p:sp>
        <p:nvSpPr>
          <p:cNvPr id="146" name="正方形/長方形 145"/>
          <p:cNvSpPr/>
          <p:nvPr/>
        </p:nvSpPr>
        <p:spPr>
          <a:xfrm>
            <a:off x="2568772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ja-JP" altLang="en-US" sz="2400" dirty="0" smtClean="0">
                <a:latin typeface="+mn-ea"/>
                <a:cs typeface="Arial" panose="020B0604020202020204" pitchFamily="34" charset="0"/>
              </a:rPr>
              <a:t>∞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1712" y="5805264"/>
            <a:ext cx="13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〇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5364088" y="5085184"/>
            <a:ext cx="15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411760" y="3931984"/>
            <a:ext cx="877012" cy="461665"/>
            <a:chOff x="7621520" y="3198168"/>
            <a:chExt cx="87701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7621520" y="3198168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☆</a:t>
              </a:r>
              <a:endParaRPr lang="ja-JP" altLang="en-US" b="1" dirty="0"/>
            </a:p>
          </p:txBody>
        </p:sp>
        <p:sp>
          <p:nvSpPr>
            <p:cNvPr id="20" name="右矢印 19"/>
            <p:cNvSpPr/>
            <p:nvPr/>
          </p:nvSpPr>
          <p:spPr>
            <a:xfrm>
              <a:off x="8066484" y="3315464"/>
              <a:ext cx="432048" cy="224875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990268" y="4695527"/>
            <a:ext cx="885039" cy="461665"/>
            <a:chOff x="7740352" y="3763638"/>
            <a:chExt cx="885039" cy="461665"/>
          </a:xfrm>
        </p:grpSpPr>
        <p:sp>
          <p:nvSpPr>
            <p:cNvPr id="149" name="正方形/長方形 148"/>
            <p:cNvSpPr/>
            <p:nvPr/>
          </p:nvSpPr>
          <p:spPr>
            <a:xfrm>
              <a:off x="8131345" y="3763638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◇</a:t>
              </a:r>
              <a:endParaRPr lang="ja-JP" altLang="en-US" b="1" dirty="0"/>
            </a:p>
          </p:txBody>
        </p:sp>
        <p:sp>
          <p:nvSpPr>
            <p:cNvPr id="150" name="右矢印 149"/>
            <p:cNvSpPr/>
            <p:nvPr/>
          </p:nvSpPr>
          <p:spPr>
            <a:xfrm rot="10800000">
              <a:off x="7740352" y="3882033"/>
              <a:ext cx="432048" cy="224875"/>
            </a:xfrm>
            <a:prstGeom prst="rightArrow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598288" y="5288254"/>
            <a:ext cx="22178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=120Ω</a:t>
            </a:r>
            <a:r>
              <a:rPr kumimoji="1" lang="ja-JP" altLang="en-US" sz="2400" dirty="0" smtClean="0"/>
              <a:t>で軌跡が入れ替わる</a:t>
            </a:r>
            <a:endParaRPr kumimoji="1" lang="ja-JP" altLang="en-US" sz="2400" dirty="0"/>
          </a:p>
        </p:txBody>
      </p:sp>
      <p:sp>
        <p:nvSpPr>
          <p:cNvPr id="47" name="正方形/長方形 46"/>
          <p:cNvSpPr/>
          <p:nvPr/>
        </p:nvSpPr>
        <p:spPr>
          <a:xfrm>
            <a:off x="5321022" y="2932643"/>
            <a:ext cx="155523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☆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44.5Hz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◇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39.5Hz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036485" y="3122994"/>
            <a:ext cx="0" cy="314393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2525308" y="4568428"/>
            <a:ext cx="44117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44" grpId="0" animBg="1"/>
      <p:bldP spid="146" grpId="0" animBg="1"/>
      <p:bldP spid="14" grpId="0"/>
      <p:bldP spid="148" grpId="0"/>
      <p:bldP spid="2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 rot="897249">
            <a:off x="2940591" y="1583669"/>
            <a:ext cx="3495975" cy="2883253"/>
            <a:chOff x="9200976" y="2686337"/>
            <a:chExt cx="2387797" cy="1969301"/>
          </a:xfrm>
        </p:grpSpPr>
        <p:sp>
          <p:nvSpPr>
            <p:cNvPr id="16" name="円柱 15"/>
            <p:cNvSpPr/>
            <p:nvPr/>
          </p:nvSpPr>
          <p:spPr>
            <a:xfrm rot="13874283">
              <a:off x="10060560" y="2474350"/>
              <a:ext cx="668629" cy="2387797"/>
            </a:xfrm>
            <a:prstGeom prst="can">
              <a:avLst>
                <a:gd name="adj" fmla="val 45521"/>
              </a:avLst>
            </a:prstGeom>
            <a:gradFill>
              <a:gsLst>
                <a:gs pos="0">
                  <a:schemeClr val="accent5"/>
                </a:gs>
                <a:gs pos="34000">
                  <a:schemeClr val="accent5">
                    <a:lumMod val="20000"/>
                    <a:lumOff val="80000"/>
                  </a:schemeClr>
                </a:gs>
                <a:gs pos="85000">
                  <a:schemeClr val="accent5">
                    <a:lumMod val="40000"/>
                    <a:lumOff val="60000"/>
                  </a:schemeClr>
                </a:gs>
                <a:gs pos="93000">
                  <a:schemeClr val="accent5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9330094" y="2686337"/>
              <a:ext cx="2102227" cy="1969301"/>
              <a:chOff x="3446264" y="919574"/>
              <a:chExt cx="2102227" cy="1969301"/>
            </a:xfrm>
          </p:grpSpPr>
          <p:sp>
            <p:nvSpPr>
              <p:cNvPr id="20" name="円/楕円 19"/>
              <p:cNvSpPr/>
              <p:nvPr/>
            </p:nvSpPr>
            <p:spPr>
              <a:xfrm rot="19293754">
                <a:off x="5163681" y="919574"/>
                <a:ext cx="316272" cy="6664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柱 20"/>
              <p:cNvSpPr/>
              <p:nvPr/>
            </p:nvSpPr>
            <p:spPr>
              <a:xfrm rot="13886808">
                <a:off x="4165702" y="1430804"/>
                <a:ext cx="667463" cy="952124"/>
              </a:xfrm>
              <a:prstGeom prst="can">
                <a:avLst>
                  <a:gd name="adj" fmla="val 46291"/>
                </a:avLst>
              </a:prstGeom>
              <a:gradFill flip="none" rotWithShape="1">
                <a:gsLst>
                  <a:gs pos="19000">
                    <a:srgbClr val="FF0000"/>
                  </a:gs>
                  <a:gs pos="0">
                    <a:srgbClr val="FF0000"/>
                  </a:gs>
                  <a:gs pos="77000">
                    <a:schemeClr val="accent5">
                      <a:lumMod val="75000"/>
                    </a:schemeClr>
                  </a:gs>
                  <a:gs pos="63000">
                    <a:schemeClr val="accent5">
                      <a:lumMod val="60000"/>
                      <a:lumOff val="40000"/>
                    </a:schemeClr>
                  </a:gs>
                  <a:gs pos="34000">
                    <a:srgbClr val="FF4E00"/>
                  </a:gs>
                  <a:gs pos="49000">
                    <a:srgbClr val="FFC000"/>
                  </a:gs>
                  <a:gs pos="100000">
                    <a:srgbClr val="0017EE"/>
                  </a:gs>
                </a:gsLst>
                <a:lin ang="5400000" scaled="0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 rot="19293754">
                <a:off x="4087408" y="1774975"/>
                <a:ext cx="316272" cy="666444"/>
              </a:xfrm>
              <a:prstGeom prst="ellipse">
                <a:avLst/>
              </a:prstGeom>
              <a:pattFill prst="smGrid">
                <a:fgClr>
                  <a:schemeClr val="tx1"/>
                </a:fgClr>
                <a:bgClr>
                  <a:srgbClr val="FF0000"/>
                </a:bgClr>
              </a:patt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3" name="直線コネクタ 22"/>
              <p:cNvCxnSpPr>
                <a:stCxn id="22" idx="0"/>
                <a:endCxn id="29" idx="0"/>
              </p:cNvCxnSpPr>
              <p:nvPr/>
            </p:nvCxnSpPr>
            <p:spPr>
              <a:xfrm rot="20702751" flipH="1">
                <a:off x="3446264" y="1924902"/>
                <a:ext cx="639876" cy="286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stCxn id="22" idx="4"/>
                <a:endCxn id="29" idx="4"/>
              </p:cNvCxnSpPr>
              <p:nvPr/>
            </p:nvCxnSpPr>
            <p:spPr>
              <a:xfrm rot="20702751" flipH="1">
                <a:off x="3863964" y="2446474"/>
                <a:ext cx="637221" cy="2921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>
                <a:stCxn id="20" idx="0"/>
                <a:endCxn id="27" idx="0"/>
              </p:cNvCxnSpPr>
              <p:nvPr/>
            </p:nvCxnSpPr>
            <p:spPr>
              <a:xfrm rot="20702751" flipH="1">
                <a:off x="4490821" y="1073664"/>
                <a:ext cx="672517" cy="2889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>
                <a:endCxn id="27" idx="4"/>
              </p:cNvCxnSpPr>
              <p:nvPr/>
            </p:nvCxnSpPr>
            <p:spPr>
              <a:xfrm flipH="1">
                <a:off x="4957937" y="1497716"/>
                <a:ext cx="590554" cy="4740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円/楕円 26"/>
              <p:cNvSpPr/>
              <p:nvPr/>
            </p:nvSpPr>
            <p:spPr>
              <a:xfrm rot="19293754">
                <a:off x="4590579" y="1371577"/>
                <a:ext cx="316272" cy="6731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右矢印 27"/>
              <p:cNvSpPr/>
              <p:nvPr/>
            </p:nvSpPr>
            <p:spPr>
              <a:xfrm rot="8569327">
                <a:off x="3527153" y="2292391"/>
                <a:ext cx="595735" cy="34573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 rot="19293754">
                <a:off x="3545097" y="2215767"/>
                <a:ext cx="316272" cy="67310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右矢印 30"/>
              <p:cNvSpPr/>
              <p:nvPr/>
            </p:nvSpPr>
            <p:spPr>
              <a:xfrm rot="8569327">
                <a:off x="4873244" y="1353331"/>
                <a:ext cx="523599" cy="12977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" name="角丸四角形 4"/>
          <p:cNvSpPr/>
          <p:nvPr/>
        </p:nvSpPr>
        <p:spPr>
          <a:xfrm>
            <a:off x="1090995" y="1612022"/>
            <a:ext cx="6922638" cy="2681074"/>
          </a:xfrm>
          <a:prstGeom prst="roundRect">
            <a:avLst>
              <a:gd name="adj" fmla="val 41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58701" y="3631106"/>
            <a:ext cx="130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38821" y="3149890"/>
            <a:ext cx="154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直線コネクタ 78"/>
          <p:cNvCxnSpPr/>
          <p:nvPr/>
        </p:nvCxnSpPr>
        <p:spPr>
          <a:xfrm>
            <a:off x="3861016" y="2488822"/>
            <a:ext cx="766661" cy="270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021836" y="858778"/>
            <a:ext cx="705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熱音響現象</a:t>
            </a:r>
            <a:r>
              <a:rPr kumimoji="1" lang="en-US" altLang="ja-JP" sz="2800" dirty="0"/>
              <a:t>:</a:t>
            </a:r>
            <a:r>
              <a:rPr lang="ja-JP" altLang="en-US" sz="2800" dirty="0"/>
              <a:t> 熱と音波の相互エネルギー変換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4437112"/>
            <a:ext cx="721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b="1" u="sng" dirty="0" smtClean="0"/>
              <a:t>熱</a:t>
            </a:r>
            <a:r>
              <a:rPr lang="en-US" altLang="ja-JP" sz="2400" b="1" u="sng" dirty="0" smtClean="0"/>
              <a:t>-</a:t>
            </a:r>
            <a:r>
              <a:rPr lang="ja-JP" altLang="en-US" sz="2400" b="1" u="sng" dirty="0" smtClean="0"/>
              <a:t>音波</a:t>
            </a:r>
            <a:r>
              <a:rPr lang="ja-JP" altLang="en-US" sz="2400" b="1" u="sng" dirty="0"/>
              <a:t>相互変換デバイス</a:t>
            </a:r>
            <a:r>
              <a:rPr lang="en-US" altLang="ja-JP" sz="2400" b="1" u="sng" dirty="0"/>
              <a:t>(</a:t>
            </a:r>
            <a:r>
              <a:rPr lang="ja-JP" altLang="en-US" sz="2400" b="1" u="sng" dirty="0"/>
              <a:t>スタック</a:t>
            </a:r>
            <a:r>
              <a:rPr lang="en-US" altLang="ja-JP" sz="2400" b="1" u="sng" dirty="0" smtClean="0"/>
              <a:t>)</a:t>
            </a:r>
            <a:r>
              <a:rPr lang="ja-JP" altLang="en-US" sz="2400" dirty="0" smtClean="0"/>
              <a:t>へ温度比を</a:t>
            </a:r>
            <a:endParaRPr lang="en-US" altLang="ja-JP" sz="2400" dirty="0" smtClean="0"/>
          </a:p>
          <a:p>
            <a:pPr indent="355600"/>
            <a:r>
              <a:rPr lang="ja-JP" altLang="en-US" sz="2400" dirty="0" smtClean="0"/>
              <a:t>与える</a:t>
            </a:r>
            <a:r>
              <a:rPr lang="ja-JP" altLang="en-US" sz="2400" dirty="0"/>
              <a:t>ことで</a:t>
            </a:r>
            <a:r>
              <a:rPr lang="ja-JP" altLang="en-US" sz="2400" dirty="0" smtClean="0"/>
              <a:t>音波が増幅、熱音響自励発振が生じる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904295" y="2184455"/>
            <a:ext cx="97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497010" y="1709192"/>
            <a:ext cx="1597195" cy="47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resonator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1437556" y="3353334"/>
            <a:ext cx="1534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mplified</a:t>
            </a:r>
          </a:p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altLang="ja-JP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245213" y="44624"/>
            <a:ext cx="4679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熱音響現象</a:t>
            </a:r>
            <a:endParaRPr lang="en-US" altLang="ja-JP" sz="3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5060231" y="2040611"/>
            <a:ext cx="469942" cy="287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1207022" y="692696"/>
            <a:ext cx="6706173" cy="8145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4" y="5322416"/>
            <a:ext cx="2067778" cy="8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212195" y="6272291"/>
            <a:ext cx="6755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/>
              <a:t>外燃機関</a:t>
            </a:r>
            <a:r>
              <a:rPr lang="en-US" altLang="ja-JP" sz="2400" dirty="0"/>
              <a:t>:  </a:t>
            </a:r>
            <a:r>
              <a:rPr lang="ja-JP" altLang="en-US" sz="2400" dirty="0" smtClean="0"/>
              <a:t>廃熱（工場，自動車</a:t>
            </a:r>
            <a:r>
              <a:rPr lang="en-US" altLang="ja-JP" sz="2400" dirty="0" smtClean="0"/>
              <a:t>etc.</a:t>
            </a:r>
            <a:r>
              <a:rPr lang="ja-JP" altLang="en-US" sz="2400" dirty="0" smtClean="0"/>
              <a:t>）を</a:t>
            </a:r>
            <a:r>
              <a:rPr lang="ja-JP" altLang="en-US" sz="2400" dirty="0"/>
              <a:t>有効</a:t>
            </a:r>
            <a:r>
              <a:rPr lang="ja-JP" altLang="en-US" sz="2400" dirty="0" smtClean="0"/>
              <a:t>利用</a:t>
            </a:r>
            <a:endParaRPr lang="en-US" altLang="ja-JP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941800" y="5518287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音響パワー増幅率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6347817" y="1763291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</a:p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altLang="ja-JP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解析結果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発振</a:t>
            </a:r>
            <a:r>
              <a:rPr lang="ja-JP" altLang="en-US" sz="3400" dirty="0" smtClean="0"/>
              <a:t>周波数の</a:t>
            </a:r>
            <a:r>
              <a:rPr lang="ja-JP" altLang="en-US" sz="3400" dirty="0" smtClean="0"/>
              <a:t>推定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95913" y="1040666"/>
            <a:ext cx="4341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発振周波数</a:t>
            </a:r>
            <a:r>
              <a:rPr lang="ja-JP" altLang="en-US" sz="2600" dirty="0"/>
              <a:t>の</a:t>
            </a:r>
            <a:r>
              <a:rPr lang="ja-JP" altLang="en-US" sz="2600" dirty="0" smtClean="0"/>
              <a:t>推定・実測結果</a:t>
            </a:r>
            <a:endParaRPr kumimoji="1" lang="ja-JP" altLang="en-US" sz="2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1244" y="6165195"/>
            <a:ext cx="44686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推定結果は実験結果に整合</a:t>
            </a:r>
            <a:endParaRPr kumimoji="1" lang="ja-JP" altLang="en-US" sz="2800" dirty="0"/>
          </a:p>
        </p:txBody>
      </p:sp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8" y="1487322"/>
            <a:ext cx="6211926" cy="43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77738" y="2079721"/>
            <a:ext cx="3890206" cy="4733655"/>
            <a:chOff x="94844" y="2071734"/>
            <a:chExt cx="3890206" cy="4733655"/>
          </a:xfrm>
        </p:grpSpPr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156048"/>
                </p:ext>
              </p:extLst>
            </p:nvPr>
          </p:nvGraphicFramePr>
          <p:xfrm>
            <a:off x="94844" y="2071734"/>
            <a:ext cx="3890206" cy="473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" name="ワークシート" r:id="rId4" imgW="2152785" imgH="2619465" progId="Excel.Sheet.12">
                    <p:embed/>
                  </p:oleObj>
                </mc:Choice>
                <mc:Fallback>
                  <p:oleObj name="ワークシート" r:id="rId4" imgW="2152785" imgH="261946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4844" y="2071734"/>
                          <a:ext cx="3890206" cy="47336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440559"/>
              <a:ext cx="369546" cy="40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12" y="2420888"/>
              <a:ext cx="366874" cy="42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28" y="2470790"/>
              <a:ext cx="708631" cy="35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2428065"/>
              <a:ext cx="371105" cy="43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457651"/>
              <a:ext cx="379450" cy="36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76" y="542295"/>
            <a:ext cx="3783714" cy="15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1030828" y="766481"/>
            <a:ext cx="2533060" cy="1143426"/>
            <a:chOff x="618741" y="2794520"/>
            <a:chExt cx="3065003" cy="1383546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8741" y="2963765"/>
              <a:ext cx="856114" cy="947323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30230" y="2985276"/>
              <a:ext cx="853514" cy="944962"/>
            </a:xfrm>
            <a:prstGeom prst="rect">
              <a:avLst/>
            </a:prstGeom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727" y="2794520"/>
              <a:ext cx="1328682" cy="1383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63" y="2035587"/>
            <a:ext cx="2240823" cy="39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解析結果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電力</a:t>
            </a:r>
            <a:r>
              <a:rPr lang="ja-JP" altLang="en-US" sz="3400" dirty="0" smtClean="0"/>
              <a:t>の</a:t>
            </a:r>
            <a:r>
              <a:rPr lang="ja-JP" altLang="en-US" sz="3400" dirty="0" smtClean="0"/>
              <a:t>算出</a:t>
            </a:r>
            <a:r>
              <a:rPr lang="en-US" altLang="ja-JP" sz="3400" dirty="0"/>
              <a:t>】</a:t>
            </a:r>
            <a:endParaRPr lang="en-US" altLang="ja-JP" sz="3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41" y="3501008"/>
            <a:ext cx="4760920" cy="334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36096" y="2660137"/>
                <a:ext cx="3214364" cy="84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各部の周波数応答から</a:t>
                </a:r>
                <a:endParaRPr kumimoji="1" lang="en-US" altLang="ja-JP" sz="2400" dirty="0" smtClean="0"/>
              </a:p>
              <a:p>
                <a:pPr algn="ctr"/>
                <a:r>
                  <a:rPr kumimoji="1" lang="ja-JP" altLang="en-US" sz="2400" dirty="0" smtClean="0"/>
                  <a:t>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ja-JP" alt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ja-JP" alt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を計算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660137"/>
                <a:ext cx="3214364" cy="840871"/>
              </a:xfrm>
              <a:prstGeom prst="rect">
                <a:avLst/>
              </a:prstGeom>
              <a:blipFill rotWithShape="1">
                <a:blip r:embed="rId17"/>
                <a:stretch>
                  <a:fillRect l="-2467" t="-8696" r="-2087" b="-137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266705" y="4492724"/>
            <a:ext cx="36796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966971" y="1274694"/>
            <a:ext cx="7262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738360" y="3212976"/>
            <a:ext cx="1609504" cy="3628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4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5496" y="2492896"/>
            <a:ext cx="6715904" cy="4234657"/>
            <a:chOff x="35496" y="2506711"/>
            <a:chExt cx="6715904" cy="4234657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531119"/>
                </p:ext>
              </p:extLst>
            </p:nvPr>
          </p:nvGraphicFramePr>
          <p:xfrm>
            <a:off x="35496" y="2506711"/>
            <a:ext cx="6715904" cy="4234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ワークシート" r:id="rId4" imgW="3867285" imgH="2438310" progId="Excel.Sheet.12">
                    <p:embed/>
                  </p:oleObj>
                </mc:Choice>
                <mc:Fallback>
                  <p:oleObj name="ワークシート" r:id="rId4" imgW="3867285" imgH="243831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496" y="2506711"/>
                          <a:ext cx="6715904" cy="42346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316" y="2886525"/>
              <a:ext cx="584463" cy="33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902" y="2881455"/>
              <a:ext cx="385660" cy="34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943" y="2889007"/>
              <a:ext cx="400786" cy="33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285" y="2905136"/>
              <a:ext cx="351231" cy="33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65" y="2896593"/>
              <a:ext cx="263709" cy="31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509" y="2888445"/>
              <a:ext cx="349725" cy="33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850" y="2871349"/>
              <a:ext cx="615269" cy="36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040" y="2908412"/>
              <a:ext cx="373955" cy="32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63" y="2898570"/>
              <a:ext cx="309835" cy="30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24" y="4911238"/>
            <a:ext cx="1590940" cy="9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95" y="5811791"/>
            <a:ext cx="1531797" cy="8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51" y="2563505"/>
            <a:ext cx="2150645" cy="11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20" y="3856046"/>
            <a:ext cx="2061776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79512" y="309105"/>
            <a:ext cx="8820472" cy="2018567"/>
            <a:chOff x="179512" y="404664"/>
            <a:chExt cx="8820472" cy="201856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179512" y="404664"/>
              <a:ext cx="8820472" cy="2018567"/>
              <a:chOff x="179512" y="978385"/>
              <a:chExt cx="8820472" cy="201856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79512" y="1124298"/>
                <a:ext cx="8820472" cy="1872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正方形/長方形 30"/>
              <p:cNvSpPr/>
              <p:nvPr/>
            </p:nvSpPr>
            <p:spPr>
              <a:xfrm>
                <a:off x="7812360" y="2346499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186194" y="2346498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704758" y="2189271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116797" y="2201970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>
                <a:off x="7939709" y="1861491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>
                <a:off x="7301161" y="1878158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5269284" y="2591285"/>
                <a:ext cx="0" cy="327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グループ化 37"/>
              <p:cNvGrpSpPr/>
              <p:nvPr/>
            </p:nvGrpSpPr>
            <p:grpSpPr>
              <a:xfrm>
                <a:off x="1229708" y="978385"/>
                <a:ext cx="6798676" cy="748608"/>
                <a:chOff x="1229708" y="834369"/>
                <a:chExt cx="6798676" cy="748608"/>
              </a:xfrm>
            </p:grpSpPr>
            <p:sp>
              <p:nvSpPr>
                <p:cNvPr id="47" name="正方形/長方形 46"/>
                <p:cNvSpPr/>
                <p:nvPr/>
              </p:nvSpPr>
              <p:spPr>
                <a:xfrm>
                  <a:off x="7291531" y="1124744"/>
                  <a:ext cx="654848" cy="45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1229708" y="834369"/>
                  <a:ext cx="6798676" cy="55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" name="正方形/長方形 38"/>
              <p:cNvSpPr/>
              <p:nvPr/>
            </p:nvSpPr>
            <p:spPr>
              <a:xfrm>
                <a:off x="5357803" y="2639057"/>
                <a:ext cx="276792" cy="220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347864" y="2647999"/>
                <a:ext cx="249932" cy="2138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41" name="直線矢印コネクタ 40"/>
              <p:cNvCxnSpPr/>
              <p:nvPr/>
            </p:nvCxnSpPr>
            <p:spPr>
              <a:xfrm flipV="1">
                <a:off x="3664468" y="2598925"/>
                <a:ext cx="0" cy="3052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正方形/長方形 41"/>
              <p:cNvSpPr/>
              <p:nvPr/>
            </p:nvSpPr>
            <p:spPr>
              <a:xfrm>
                <a:off x="3107967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s2</a:t>
                </a:r>
                <a:endParaRPr lang="ja-JP" altLang="en-US" sz="2200" b="1" dirty="0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278760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s1</a:t>
                </a:r>
                <a:endParaRPr lang="ja-JP" altLang="en-US" sz="2200" b="1" dirty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2213855" y="2509932"/>
                <a:ext cx="476412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2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6233603" y="2519128"/>
                <a:ext cx="476412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1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7380312" y="1409075"/>
                <a:ext cx="29367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endParaRPr lang="ja-JP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7798452" y="1180601"/>
                <a:ext cx="418704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C</a:t>
                </a:r>
                <a:endParaRPr lang="ja-JP" altLang="en-US" sz="2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976839" y="1137641"/>
                <a:ext cx="439544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H</a:t>
                </a:r>
                <a:endParaRPr lang="ja-JP" altLang="en-US" sz="2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3821384" y="1783906"/>
              <a:ext cx="351889" cy="36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781394" y="1801406"/>
              <a:ext cx="387078" cy="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3789342" y="203120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4774377" y="203227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3758914" y="161783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401720" y="1545790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323536" y="1538462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663443" y="161016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854077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endParaRPr lang="ja-JP" altLang="en-US" sz="2200" b="1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812886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lang="ja-JP" altLang="en-US" sz="2200" b="1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>
              <a:off x="585803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H="1">
              <a:off x="262878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>
              <a:off x="7390131" y="1322228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flipH="1">
              <a:off x="7733988" y="1062260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H="1">
              <a:off x="961599" y="1124744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解析結果 </a:t>
            </a:r>
            <a:r>
              <a:rPr lang="en-US" altLang="ja-JP" sz="3400" dirty="0"/>
              <a:t>【</a:t>
            </a:r>
            <a:r>
              <a:rPr lang="ja-JP" altLang="en-US" sz="3400" dirty="0" smtClean="0"/>
              <a:t>エネルギーループ</a:t>
            </a:r>
            <a:r>
              <a:rPr lang="ja-JP" altLang="en-US" sz="3400" dirty="0" smtClean="0"/>
              <a:t>の</a:t>
            </a:r>
            <a:r>
              <a:rPr lang="ja-JP" altLang="en-US" sz="3400" dirty="0" smtClean="0"/>
              <a:t>推定</a:t>
            </a:r>
            <a:r>
              <a:rPr lang="en-US" altLang="ja-JP" sz="3400" dirty="0" smtClean="0"/>
              <a:t>】</a:t>
            </a:r>
            <a:endParaRPr lang="en-US" altLang="ja-JP" sz="2400" dirty="0"/>
          </a:p>
        </p:txBody>
      </p:sp>
      <p:sp>
        <p:nvSpPr>
          <p:cNvPr id="76" name="正方形/長方形 75"/>
          <p:cNvSpPr/>
          <p:nvPr/>
        </p:nvSpPr>
        <p:spPr>
          <a:xfrm>
            <a:off x="3057143" y="3597154"/>
            <a:ext cx="654860" cy="1848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3055467" y="5477329"/>
            <a:ext cx="661409" cy="12109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6" name="上カーブ矢印 9245"/>
          <p:cNvSpPr/>
          <p:nvPr/>
        </p:nvSpPr>
        <p:spPr>
          <a:xfrm>
            <a:off x="4131609" y="4536562"/>
            <a:ext cx="786185" cy="429547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47" name="テキスト ボックス 9246"/>
          <p:cNvSpPr txBox="1"/>
          <p:nvPr/>
        </p:nvSpPr>
        <p:spPr>
          <a:xfrm>
            <a:off x="5004313" y="4581128"/>
            <a:ext cx="89066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6.04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97" name="上カーブ矢印 96"/>
          <p:cNvSpPr/>
          <p:nvPr/>
        </p:nvSpPr>
        <p:spPr>
          <a:xfrm rot="10800000">
            <a:off x="2690266" y="3692902"/>
            <a:ext cx="2129791" cy="510449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251532" y="3750373"/>
            <a:ext cx="88842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0.74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99" name="上カーブ矢印 98"/>
          <p:cNvSpPr/>
          <p:nvPr/>
        </p:nvSpPr>
        <p:spPr>
          <a:xfrm rot="10800000">
            <a:off x="1835694" y="3653738"/>
            <a:ext cx="820203" cy="554996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75268" y="3752091"/>
            <a:ext cx="88842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0.98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101" name="上カーブ矢印 100"/>
          <p:cNvSpPr/>
          <p:nvPr/>
        </p:nvSpPr>
        <p:spPr>
          <a:xfrm rot="10800000" flipH="1" flipV="1">
            <a:off x="1924016" y="4536562"/>
            <a:ext cx="2238467" cy="54862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485328" y="4571602"/>
            <a:ext cx="88842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0.23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8351" y="5517802"/>
            <a:ext cx="589909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一巡ゲインは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2400" dirty="0" smtClean="0"/>
              <a:t>を超えコアの音波増幅方向へ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エネルギーがループ</a:t>
            </a:r>
            <a:endParaRPr kumimoji="1" lang="ja-JP" altLang="en-US" sz="2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6012500" y="3599809"/>
            <a:ext cx="674703" cy="3069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5307675" y="3597154"/>
            <a:ext cx="695147" cy="3072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3809280" y="3599809"/>
            <a:ext cx="654860" cy="1848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3807604" y="5479984"/>
            <a:ext cx="661409" cy="12109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80419" y="4204945"/>
            <a:ext cx="6613266" cy="3145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4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9246" grpId="0" animBg="1"/>
      <p:bldP spid="9247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53" grpId="0" animBg="1"/>
      <p:bldP spid="74" grpId="0" animBg="1"/>
      <p:bldP spid="75" grpId="0" animBg="1"/>
      <p:bldP spid="82" grpId="0" animBg="1"/>
      <p:bldP spid="85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まとめ</a:t>
            </a:r>
            <a:endParaRPr lang="en-US" altLang="ja-JP" sz="3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28" y="1285776"/>
            <a:ext cx="8906761" cy="45294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 smtClean="0">
                <a:latin typeface="Arial" panose="020B0604020202020204" pitchFamily="34" charset="0"/>
              </a:rPr>
              <a:t>コア五段電力フィードバック型熱音響発電機を構成し</a:t>
            </a:r>
            <a:r>
              <a:rPr lang="ja-JP" altLang="en-US" sz="2800" dirty="0" smtClean="0">
                <a:latin typeface="Arial" panose="020B0604020202020204" pitchFamily="34" charset="0"/>
              </a:rPr>
              <a:t>、環送電力</a:t>
            </a:r>
            <a:r>
              <a:rPr lang="ja-JP" altLang="en-US" sz="2800" dirty="0">
                <a:latin typeface="Arial" panose="020B0604020202020204" pitchFamily="34" charset="0"/>
              </a:rPr>
              <a:t>は</a:t>
            </a:r>
            <a:r>
              <a:rPr lang="ja-JP" altLang="en-US" sz="2800" dirty="0" smtClean="0">
                <a:latin typeface="Arial" panose="020B0604020202020204" pitchFamily="34" charset="0"/>
              </a:rPr>
              <a:t>コア</a:t>
            </a:r>
            <a:r>
              <a:rPr lang="ja-JP" altLang="en-US" sz="2800" dirty="0" smtClean="0">
                <a:latin typeface="Arial" panose="020B0604020202020204" pitchFamily="34" charset="0"/>
              </a:rPr>
              <a:t>音波増幅方向</a:t>
            </a:r>
            <a:r>
              <a:rPr lang="ja-JP" altLang="en-US" sz="2800" dirty="0" smtClean="0">
                <a:latin typeface="Arial" panose="020B0604020202020204" pitchFamily="34" charset="0"/>
              </a:rPr>
              <a:t>へ流れ回路</a:t>
            </a:r>
            <a:r>
              <a:rPr lang="ja-JP" altLang="en-US" sz="2800" dirty="0" smtClean="0">
                <a:latin typeface="Arial" panose="020B0604020202020204" pitchFamily="34" charset="0"/>
              </a:rPr>
              <a:t>が短絡</a:t>
            </a:r>
            <a:r>
              <a:rPr lang="ja-JP" altLang="en-US" sz="2800" dirty="0" smtClean="0">
                <a:latin typeface="Arial" panose="020B0604020202020204" pitchFamily="34" charset="0"/>
              </a:rPr>
              <a:t>に</a:t>
            </a:r>
            <a:endParaRPr lang="en-US" altLang="ja-JP" sz="2800" dirty="0" smtClean="0">
              <a:latin typeface="Arial" panose="020B0604020202020204" pitchFamily="34" charset="0"/>
            </a:endParaRPr>
          </a:p>
          <a:p>
            <a:pPr indent="444500"/>
            <a:r>
              <a:rPr lang="ja-JP" altLang="en-US" sz="2800" dirty="0" smtClean="0">
                <a:latin typeface="Arial" panose="020B0604020202020204" pitchFamily="34" charset="0"/>
              </a:rPr>
              <a:t>近づくほど増大することを示した</a:t>
            </a:r>
            <a:r>
              <a:rPr lang="ja-JP" altLang="en-US" sz="2800" dirty="0">
                <a:latin typeface="Arial" panose="020B0604020202020204" pitchFamily="34" charset="0"/>
              </a:rPr>
              <a:t>。</a:t>
            </a:r>
            <a:endParaRPr lang="en-US" altLang="ja-JP" sz="2800" dirty="0" smtClean="0">
              <a:latin typeface="Arial" panose="020B0604020202020204" pitchFamily="34" charset="0"/>
            </a:endParaRPr>
          </a:p>
          <a:p>
            <a:pPr marL="1131887" indent="-514350">
              <a:buFont typeface="+mj-lt"/>
              <a:buAutoNum type="arabicPeriod"/>
            </a:pPr>
            <a:endParaRPr lang="en-US" altLang="ja-JP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 smtClean="0">
                <a:latin typeface="Arial" panose="020B0604020202020204" pitchFamily="34" charset="0"/>
              </a:rPr>
              <a:t>多段コアが接続</a:t>
            </a:r>
            <a:r>
              <a:rPr lang="ja-JP" altLang="en-US" sz="2800" dirty="0" smtClean="0">
                <a:latin typeface="Arial" panose="020B0604020202020204" pitchFamily="34" charset="0"/>
              </a:rPr>
              <a:t>された場合の安定解析手法を提案</a:t>
            </a:r>
            <a:r>
              <a:rPr lang="ja-JP" altLang="en-US" sz="2800" dirty="0" smtClean="0">
                <a:latin typeface="Arial" panose="020B0604020202020204" pitchFamily="34" charset="0"/>
              </a:rPr>
              <a:t>し</a:t>
            </a:r>
            <a:r>
              <a:rPr lang="ja-JP" altLang="en-US" sz="2800" dirty="0">
                <a:latin typeface="Arial" panose="020B0604020202020204" pitchFamily="34" charset="0"/>
              </a:rPr>
              <a:t>た</a:t>
            </a:r>
            <a:r>
              <a:rPr lang="ja-JP" altLang="en-US" sz="2800" dirty="0" smtClean="0">
                <a:latin typeface="Arial" panose="020B0604020202020204" pitchFamily="34" charset="0"/>
              </a:rPr>
              <a:t>。発振</a:t>
            </a:r>
            <a:r>
              <a:rPr lang="ja-JP" altLang="en-US" sz="2800" dirty="0" smtClean="0">
                <a:latin typeface="Arial" panose="020B0604020202020204" pitchFamily="34" charset="0"/>
              </a:rPr>
              <a:t>状況及び電力の推定結果は</a:t>
            </a:r>
            <a:r>
              <a:rPr lang="ja-JP" altLang="en-US" sz="2800" dirty="0">
                <a:latin typeface="Arial" panose="020B0604020202020204" pitchFamily="34" charset="0"/>
              </a:rPr>
              <a:t>実験結果に</a:t>
            </a:r>
            <a:r>
              <a:rPr lang="ja-JP" altLang="en-US" sz="2800" dirty="0" smtClean="0">
                <a:latin typeface="Arial" panose="020B0604020202020204" pitchFamily="34" charset="0"/>
              </a:rPr>
              <a:t>整合</a:t>
            </a:r>
            <a:r>
              <a:rPr lang="ja-JP" altLang="en-US" sz="2800" dirty="0" smtClean="0">
                <a:latin typeface="Arial" panose="020B0604020202020204" pitchFamily="34" charset="0"/>
              </a:rPr>
              <a:t>し</a:t>
            </a:r>
            <a:endParaRPr lang="en-US" altLang="ja-JP" sz="2800" dirty="0" smtClean="0">
              <a:latin typeface="Arial" panose="020B0604020202020204" pitchFamily="34" charset="0"/>
            </a:endParaRPr>
          </a:p>
          <a:p>
            <a:pPr indent="444500"/>
            <a:r>
              <a:rPr lang="ja-JP" altLang="en-US" sz="2800" dirty="0" smtClean="0">
                <a:latin typeface="Arial" panose="020B0604020202020204" pitchFamily="34" charset="0"/>
              </a:rPr>
              <a:t>妥当性</a:t>
            </a:r>
            <a:r>
              <a:rPr lang="ja-JP" altLang="en-US" sz="2800" dirty="0" smtClean="0">
                <a:latin typeface="Arial" panose="020B0604020202020204" pitchFamily="34" charset="0"/>
              </a:rPr>
              <a:t>を</a:t>
            </a:r>
            <a:r>
              <a:rPr lang="ja-JP" altLang="en-US" sz="2800" dirty="0" smtClean="0">
                <a:latin typeface="Arial" panose="020B0604020202020204" pitchFamily="34" charset="0"/>
              </a:rPr>
              <a:t>示した。</a:t>
            </a:r>
            <a:endParaRPr lang="en-US" altLang="ja-JP" sz="2800" dirty="0" smtClean="0">
              <a:latin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 smtClean="0">
                <a:latin typeface="Arial" panose="020B0604020202020204" pitchFamily="34" charset="0"/>
              </a:rPr>
              <a:t>提案</a:t>
            </a:r>
            <a:r>
              <a:rPr lang="ja-JP" altLang="en-US" sz="2800" dirty="0" smtClean="0">
                <a:latin typeface="Arial" panose="020B0604020202020204" pitchFamily="34" charset="0"/>
              </a:rPr>
              <a:t>手法より算出したシステム</a:t>
            </a:r>
            <a:r>
              <a:rPr lang="ja-JP" altLang="en-US" sz="2800" dirty="0" smtClean="0">
                <a:latin typeface="Arial" panose="020B0604020202020204" pitchFamily="34" charset="0"/>
              </a:rPr>
              <a:t>をループする一巡ゲイン</a:t>
            </a:r>
            <a:r>
              <a:rPr lang="ja-JP" altLang="en-US" sz="2800" dirty="0" smtClean="0">
                <a:latin typeface="Arial" panose="020B0604020202020204" pitchFamily="34" charset="0"/>
              </a:rPr>
              <a:t>は</a:t>
            </a:r>
            <a:r>
              <a:rPr lang="en-US" altLang="ja-JP" sz="2800" dirty="0" smtClean="0">
                <a:latin typeface="Arial" panose="020B0604020202020204" pitchFamily="34" charset="0"/>
              </a:rPr>
              <a:t>1</a:t>
            </a:r>
            <a:r>
              <a:rPr lang="ja-JP" altLang="en-US" sz="2800" dirty="0" smtClean="0">
                <a:latin typeface="Arial" panose="020B0604020202020204" pitchFamily="34" charset="0"/>
              </a:rPr>
              <a:t>を</a:t>
            </a:r>
            <a:r>
              <a:rPr lang="ja-JP" altLang="en-US" sz="2800" dirty="0" smtClean="0">
                <a:latin typeface="Arial" panose="020B0604020202020204" pitchFamily="34" charset="0"/>
              </a:rPr>
              <a:t>超え、進行波型発</a:t>
            </a:r>
            <a:r>
              <a:rPr lang="ja-JP" altLang="en-US" sz="2800" dirty="0" smtClean="0">
                <a:latin typeface="Arial" panose="020B0604020202020204" pitchFamily="34" charset="0"/>
              </a:rPr>
              <a:t>電機の実現可能性を</a:t>
            </a:r>
            <a:r>
              <a:rPr lang="ja-JP" altLang="en-US" sz="2800" dirty="0" smtClean="0">
                <a:latin typeface="Arial" panose="020B0604020202020204" pitchFamily="34" charset="0"/>
              </a:rPr>
              <a:t>示した。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indent="446088">
              <a:lnSpc>
                <a:spcPts val="1000"/>
              </a:lnSpc>
            </a:pPr>
            <a:endParaRPr lang="en-US" altLang="ja-JP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6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" y="674691"/>
            <a:ext cx="4760158" cy="3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4214"/>
            <a:ext cx="2473243" cy="3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</a:t>
            </a:r>
            <a:r>
              <a:rPr lang="ja-JP" altLang="en-US" sz="3400" dirty="0" smtClean="0"/>
              <a:t>装置　</a:t>
            </a:r>
            <a:endParaRPr lang="en-US" altLang="ja-JP" sz="3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458578" cy="246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38" y="2026621"/>
            <a:ext cx="7054566" cy="48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-36512" y="684603"/>
            <a:ext cx="3226721" cy="1464721"/>
            <a:chOff x="800793" y="1485066"/>
            <a:chExt cx="3240277" cy="1470875"/>
          </a:xfrm>
        </p:grpSpPr>
        <p:sp>
          <p:nvSpPr>
            <p:cNvPr id="6" name="正方形/長方形 5"/>
            <p:cNvSpPr/>
            <p:nvPr/>
          </p:nvSpPr>
          <p:spPr>
            <a:xfrm>
              <a:off x="1325277" y="1565503"/>
              <a:ext cx="2182871" cy="1363811"/>
            </a:xfrm>
            <a:prstGeom prst="rect">
              <a:avLst/>
            </a:prstGeom>
            <a:solidFill>
              <a:srgbClr val="F61616">
                <a:alpha val="20000"/>
              </a:srgbClr>
            </a:solidFill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1837518" y="1485066"/>
                  <a:ext cx="1181776" cy="3562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6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sz="26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600" b="1" i="1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ja-JP" sz="2600" b="1" baseline="-25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core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600" b="1" baseline="-25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ja-JP" altLang="en-US" sz="2600" b="1" i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ja-JP" altLang="en-US" sz="2600" dirty="0"/>
                </a:p>
              </p:txBody>
            </p:sp>
          </mc:Choice>
          <mc:Fallback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518" y="1485066"/>
                  <a:ext cx="1181776" cy="3562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48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93" y="1758764"/>
              <a:ext cx="3240277" cy="1197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592966" y="44624"/>
            <a:ext cx="79326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コアの</a:t>
            </a:r>
            <a:r>
              <a:rPr lang="ja-JP" altLang="en-US" sz="3400" dirty="0" smtClean="0"/>
              <a:t>周波数応答</a:t>
            </a:r>
            <a:r>
              <a:rPr lang="en-US" altLang="ja-JP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3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r>
              <a:rPr lang="ja-JP" altLang="en-US" sz="3400" dirty="0" smtClean="0"/>
              <a:t>（</a:t>
            </a:r>
            <a:r>
              <a:rPr lang="en-US" altLang="ja-JP" sz="3400" i="1" dirty="0"/>
              <a:t>n</a:t>
            </a:r>
            <a:r>
              <a:rPr lang="en-US" altLang="ja-JP" sz="3400" dirty="0"/>
              <a:t>=2</a:t>
            </a:r>
            <a:r>
              <a:rPr lang="ja-JP" altLang="en-US" sz="3400" dirty="0"/>
              <a:t>～</a:t>
            </a:r>
            <a:r>
              <a:rPr lang="en-US" altLang="ja-JP" sz="3400" dirty="0"/>
              <a:t>5</a:t>
            </a:r>
            <a:r>
              <a:rPr lang="ja-JP" altLang="en-US" sz="3400" dirty="0"/>
              <a:t>）</a:t>
            </a:r>
            <a:endParaRPr lang="en-US" altLang="ja-JP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31707" y="2339109"/>
            <a:ext cx="2407601" cy="1857703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反射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488409" y="4365026"/>
            <a:ext cx="2457505" cy="1868429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反射</a:t>
            </a:r>
          </a:p>
        </p:txBody>
      </p:sp>
      <p:sp>
        <p:nvSpPr>
          <p:cNvPr id="12" name="テキスト ボックス 44"/>
          <p:cNvSpPr txBox="1">
            <a:spLocks noChangeArrowheads="1"/>
          </p:cNvSpPr>
          <p:nvPr/>
        </p:nvSpPr>
        <p:spPr bwMode="auto">
          <a:xfrm>
            <a:off x="6131147" y="1816497"/>
            <a:ext cx="143668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45"/>
          <p:cNvSpPr txBox="1">
            <a:spLocks noChangeArrowheads="1"/>
          </p:cNvSpPr>
          <p:nvPr/>
        </p:nvSpPr>
        <p:spPr bwMode="auto">
          <a:xfrm>
            <a:off x="3224434" y="1816497"/>
            <a:ext cx="14366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46"/>
          <p:cNvSpPr txBox="1">
            <a:spLocks noChangeArrowheads="1"/>
          </p:cNvSpPr>
          <p:nvPr/>
        </p:nvSpPr>
        <p:spPr bwMode="auto">
          <a:xfrm rot="16200000">
            <a:off x="1323630" y="3135551"/>
            <a:ext cx="20399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To: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47"/>
          <p:cNvSpPr txBox="1">
            <a:spLocks noChangeArrowheads="1"/>
          </p:cNvSpPr>
          <p:nvPr/>
        </p:nvSpPr>
        <p:spPr bwMode="auto">
          <a:xfrm rot="16200000">
            <a:off x="1221236" y="5133420"/>
            <a:ext cx="2244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To: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64415" y="1354832"/>
            <a:ext cx="210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Bode diagram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144334" y="4336635"/>
            <a:ext cx="0" cy="216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3144334" y="4672186"/>
            <a:ext cx="0" cy="2159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175327" y="4623519"/>
            <a:ext cx="6890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8dB</a:t>
            </a:r>
          </a:p>
        </p:txBody>
      </p:sp>
    </p:spTree>
    <p:extLst>
      <p:ext uri="{BB962C8B-B14F-4D97-AF65-F5344CB8AC3E}">
        <p14:creationId xmlns:p14="http://schemas.microsoft.com/office/powerpoint/2010/main" val="26237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1799-7E38-4E82-9C12-391D36D9E7F0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2247900" y="937541"/>
            <a:ext cx="652463" cy="384175"/>
            <a:chOff x="2247696" y="818162"/>
            <a:chExt cx="652346" cy="383119"/>
          </a:xfrm>
        </p:grpSpPr>
        <p:sp>
          <p:nvSpPr>
            <p:cNvPr id="6" name="正方形/長方形 5"/>
            <p:cNvSpPr/>
            <p:nvPr/>
          </p:nvSpPr>
          <p:spPr>
            <a:xfrm>
              <a:off x="2247696" y="818162"/>
              <a:ext cx="647584" cy="3783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テキスト ボックス 51"/>
            <p:cNvSpPr txBox="1">
              <a:spLocks noChangeArrowheads="1"/>
            </p:cNvSpPr>
            <p:nvPr/>
          </p:nvSpPr>
          <p:spPr bwMode="auto">
            <a:xfrm>
              <a:off x="2285289" y="831949"/>
              <a:ext cx="614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i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ja-JP" sz="1800" i="1" baseline="-25000"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  <a:endParaRPr lang="ja-JP" altLang="en-US" sz="1800" i="1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テキスト ボックス 25"/>
          <p:cNvSpPr txBox="1">
            <a:spLocks noChangeArrowheads="1"/>
          </p:cNvSpPr>
          <p:nvPr/>
        </p:nvSpPr>
        <p:spPr bwMode="auto">
          <a:xfrm>
            <a:off x="12700" y="-23813"/>
            <a:ext cx="91186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ja-JP" altLang="en-US" sz="4000" dirty="0"/>
              <a:t>の周波数応答</a:t>
            </a:r>
            <a:endParaRPr lang="en-US" altLang="ja-JP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29" y="1992571"/>
            <a:ext cx="659923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44"/>
          <p:cNvSpPr txBox="1">
            <a:spLocks noChangeArrowheads="1"/>
          </p:cNvSpPr>
          <p:nvPr/>
        </p:nvSpPr>
        <p:spPr bwMode="auto">
          <a:xfrm>
            <a:off x="6958467" y="1778259"/>
            <a:ext cx="143668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45"/>
          <p:cNvSpPr txBox="1">
            <a:spLocks noChangeArrowheads="1"/>
          </p:cNvSpPr>
          <p:nvPr/>
        </p:nvSpPr>
        <p:spPr bwMode="auto">
          <a:xfrm>
            <a:off x="4051754" y="1778259"/>
            <a:ext cx="14366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46"/>
          <p:cNvSpPr txBox="1">
            <a:spLocks noChangeArrowheads="1"/>
          </p:cNvSpPr>
          <p:nvPr/>
        </p:nvSpPr>
        <p:spPr bwMode="auto">
          <a:xfrm rot="16200000">
            <a:off x="1958635" y="3156358"/>
            <a:ext cx="20399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To: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47"/>
          <p:cNvSpPr txBox="1">
            <a:spLocks noChangeArrowheads="1"/>
          </p:cNvSpPr>
          <p:nvPr/>
        </p:nvSpPr>
        <p:spPr bwMode="auto">
          <a:xfrm rot="16200000">
            <a:off x="1856241" y="5154227"/>
            <a:ext cx="2244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To: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グループ化 3"/>
          <p:cNvGrpSpPr>
            <a:grpSpLocks/>
          </p:cNvGrpSpPr>
          <p:nvPr/>
        </p:nvGrpSpPr>
        <p:grpSpPr bwMode="auto">
          <a:xfrm>
            <a:off x="40460" y="709628"/>
            <a:ext cx="3819525" cy="1466095"/>
            <a:chOff x="104774" y="548680"/>
            <a:chExt cx="3819525" cy="1566360"/>
          </a:xfrm>
        </p:grpSpPr>
        <p:sp>
          <p:nvSpPr>
            <p:cNvPr id="15" name="正方形/長方形 14"/>
            <p:cNvSpPr/>
            <p:nvPr/>
          </p:nvSpPr>
          <p:spPr>
            <a:xfrm>
              <a:off x="596899" y="659882"/>
              <a:ext cx="620713" cy="6767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ja-JP" altLang="en-US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900362" y="659882"/>
              <a:ext cx="622300" cy="6767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ja-JP" altLang="en-US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361949" y="799679"/>
              <a:ext cx="2349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361949" y="1195241"/>
              <a:ext cx="2349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522662" y="799679"/>
              <a:ext cx="2333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522662" y="1195241"/>
              <a:ext cx="2333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315912" y="774261"/>
              <a:ext cx="46037" cy="460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41312" y="794914"/>
              <a:ext cx="3582987" cy="813363"/>
            </a:xfrm>
            <a:custGeom>
              <a:avLst/>
              <a:gdLst>
                <a:gd name="connsiteX0" fmla="*/ 0 w 9075420"/>
                <a:gd name="connsiteY0" fmla="*/ 419100 h 998220"/>
                <a:gd name="connsiteX1" fmla="*/ 0 w 9075420"/>
                <a:gd name="connsiteY1" fmla="*/ 998220 h 998220"/>
                <a:gd name="connsiteX2" fmla="*/ 9075420 w 9075420"/>
                <a:gd name="connsiteY2" fmla="*/ 998220 h 998220"/>
                <a:gd name="connsiteX3" fmla="*/ 9075420 w 9075420"/>
                <a:gd name="connsiteY3" fmla="*/ 15240 h 998220"/>
                <a:gd name="connsiteX4" fmla="*/ 8778240 w 9075420"/>
                <a:gd name="connsiteY4" fmla="*/ 0 h 998220"/>
                <a:gd name="connsiteX5" fmla="*/ 8846820 w 9075420"/>
                <a:gd name="connsiteY5" fmla="*/ 30480 h 998220"/>
                <a:gd name="connsiteX0" fmla="*/ 0 w 9075420"/>
                <a:gd name="connsiteY0" fmla="*/ 421958 h 1001078"/>
                <a:gd name="connsiteX1" fmla="*/ 0 w 9075420"/>
                <a:gd name="connsiteY1" fmla="*/ 1001078 h 1001078"/>
                <a:gd name="connsiteX2" fmla="*/ 9075420 w 9075420"/>
                <a:gd name="connsiteY2" fmla="*/ 1001078 h 1001078"/>
                <a:gd name="connsiteX3" fmla="*/ 9075420 w 9075420"/>
                <a:gd name="connsiteY3" fmla="*/ 18098 h 1001078"/>
                <a:gd name="connsiteX4" fmla="*/ 8778240 w 9075420"/>
                <a:gd name="connsiteY4" fmla="*/ 2858 h 1001078"/>
                <a:gd name="connsiteX5" fmla="*/ 8646795 w 9075420"/>
                <a:gd name="connsiteY5" fmla="*/ 0 h 1001078"/>
                <a:gd name="connsiteX0" fmla="*/ 0 w 9075420"/>
                <a:gd name="connsiteY0" fmla="*/ 419100 h 998220"/>
                <a:gd name="connsiteX1" fmla="*/ 0 w 9075420"/>
                <a:gd name="connsiteY1" fmla="*/ 998220 h 998220"/>
                <a:gd name="connsiteX2" fmla="*/ 9075420 w 9075420"/>
                <a:gd name="connsiteY2" fmla="*/ 998220 h 998220"/>
                <a:gd name="connsiteX3" fmla="*/ 9075420 w 9075420"/>
                <a:gd name="connsiteY3" fmla="*/ 15240 h 998220"/>
                <a:gd name="connsiteX4" fmla="*/ 8778240 w 9075420"/>
                <a:gd name="connsiteY4" fmla="*/ 0 h 998220"/>
                <a:gd name="connsiteX0" fmla="*/ 0 w 9075420"/>
                <a:gd name="connsiteY0" fmla="*/ 407194 h 986314"/>
                <a:gd name="connsiteX1" fmla="*/ 0 w 9075420"/>
                <a:gd name="connsiteY1" fmla="*/ 986314 h 986314"/>
                <a:gd name="connsiteX2" fmla="*/ 9075420 w 9075420"/>
                <a:gd name="connsiteY2" fmla="*/ 986314 h 986314"/>
                <a:gd name="connsiteX3" fmla="*/ 9075420 w 9075420"/>
                <a:gd name="connsiteY3" fmla="*/ 3334 h 986314"/>
                <a:gd name="connsiteX4" fmla="*/ 8785383 w 9075420"/>
                <a:gd name="connsiteY4" fmla="*/ 0 h 986314"/>
                <a:gd name="connsiteX0" fmla="*/ 0 w 9075420"/>
                <a:gd name="connsiteY0" fmla="*/ 408622 h 987742"/>
                <a:gd name="connsiteX1" fmla="*/ 0 w 9075420"/>
                <a:gd name="connsiteY1" fmla="*/ 987742 h 987742"/>
                <a:gd name="connsiteX2" fmla="*/ 9075420 w 9075420"/>
                <a:gd name="connsiteY2" fmla="*/ 987742 h 987742"/>
                <a:gd name="connsiteX3" fmla="*/ 9073038 w 9075420"/>
                <a:gd name="connsiteY3" fmla="*/ 0 h 987742"/>
                <a:gd name="connsiteX4" fmla="*/ 8785383 w 9075420"/>
                <a:gd name="connsiteY4" fmla="*/ 1428 h 987742"/>
                <a:gd name="connsiteX0" fmla="*/ 0 w 9075420"/>
                <a:gd name="connsiteY0" fmla="*/ 408622 h 987742"/>
                <a:gd name="connsiteX1" fmla="*/ 3033 w 9075420"/>
                <a:gd name="connsiteY1" fmla="*/ 511309 h 987742"/>
                <a:gd name="connsiteX2" fmla="*/ 0 w 9075420"/>
                <a:gd name="connsiteY2" fmla="*/ 987742 h 987742"/>
                <a:gd name="connsiteX3" fmla="*/ 9075420 w 9075420"/>
                <a:gd name="connsiteY3" fmla="*/ 987742 h 987742"/>
                <a:gd name="connsiteX4" fmla="*/ 9073038 w 9075420"/>
                <a:gd name="connsiteY4" fmla="*/ 0 h 987742"/>
                <a:gd name="connsiteX5" fmla="*/ 8785383 w 9075420"/>
                <a:gd name="connsiteY5" fmla="*/ 1428 h 987742"/>
                <a:gd name="connsiteX0" fmla="*/ 16087 w 9075420"/>
                <a:gd name="connsiteY0" fmla="*/ 516664 h 987742"/>
                <a:gd name="connsiteX1" fmla="*/ 3033 w 9075420"/>
                <a:gd name="connsiteY1" fmla="*/ 511309 h 987742"/>
                <a:gd name="connsiteX2" fmla="*/ 0 w 9075420"/>
                <a:gd name="connsiteY2" fmla="*/ 987742 h 987742"/>
                <a:gd name="connsiteX3" fmla="*/ 9075420 w 9075420"/>
                <a:gd name="connsiteY3" fmla="*/ 987742 h 987742"/>
                <a:gd name="connsiteX4" fmla="*/ 9073038 w 9075420"/>
                <a:gd name="connsiteY4" fmla="*/ 0 h 987742"/>
                <a:gd name="connsiteX5" fmla="*/ 8785383 w 9075420"/>
                <a:gd name="connsiteY5" fmla="*/ 1428 h 98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5420" h="987742">
                  <a:moveTo>
                    <a:pt x="16087" y="516664"/>
                  </a:moveTo>
                  <a:cubicBezTo>
                    <a:pt x="17098" y="521310"/>
                    <a:pt x="2022" y="506663"/>
                    <a:pt x="3033" y="511309"/>
                  </a:cubicBezTo>
                  <a:lnTo>
                    <a:pt x="0" y="987742"/>
                  </a:lnTo>
                  <a:lnTo>
                    <a:pt x="9075420" y="987742"/>
                  </a:lnTo>
                  <a:lnTo>
                    <a:pt x="9073038" y="0"/>
                  </a:lnTo>
                  <a:lnTo>
                    <a:pt x="8785383" y="142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179387" y="799679"/>
              <a:ext cx="3624262" cy="1258172"/>
            </a:xfrm>
            <a:custGeom>
              <a:avLst/>
              <a:gdLst>
                <a:gd name="connsiteX0" fmla="*/ 312420 w 9098280"/>
                <a:gd name="connsiteY0" fmla="*/ 0 h 1386840"/>
                <a:gd name="connsiteX1" fmla="*/ 0 w 9098280"/>
                <a:gd name="connsiteY1" fmla="*/ 0 h 1386840"/>
                <a:gd name="connsiteX2" fmla="*/ 0 w 9098280"/>
                <a:gd name="connsiteY2" fmla="*/ 1386840 h 1386840"/>
                <a:gd name="connsiteX3" fmla="*/ 9098280 w 9098280"/>
                <a:gd name="connsiteY3" fmla="*/ 1386840 h 1386840"/>
                <a:gd name="connsiteX4" fmla="*/ 9098280 w 9098280"/>
                <a:gd name="connsiteY4" fmla="*/ 426720 h 1386840"/>
                <a:gd name="connsiteX0" fmla="*/ 312420 w 9098280"/>
                <a:gd name="connsiteY0" fmla="*/ 0 h 1386840"/>
                <a:gd name="connsiteX1" fmla="*/ 0 w 9098280"/>
                <a:gd name="connsiteY1" fmla="*/ 0 h 1386840"/>
                <a:gd name="connsiteX2" fmla="*/ 0 w 9098280"/>
                <a:gd name="connsiteY2" fmla="*/ 1386840 h 1386840"/>
                <a:gd name="connsiteX3" fmla="*/ 9098280 w 9098280"/>
                <a:gd name="connsiteY3" fmla="*/ 1386840 h 1386840"/>
                <a:gd name="connsiteX4" fmla="*/ 9098280 w 9098280"/>
                <a:gd name="connsiteY4" fmla="*/ 345638 h 1386840"/>
                <a:gd name="connsiteX0" fmla="*/ 312420 w 9114185"/>
                <a:gd name="connsiteY0" fmla="*/ 0 h 1386840"/>
                <a:gd name="connsiteX1" fmla="*/ 0 w 9114185"/>
                <a:gd name="connsiteY1" fmla="*/ 0 h 1386840"/>
                <a:gd name="connsiteX2" fmla="*/ 0 w 9114185"/>
                <a:gd name="connsiteY2" fmla="*/ 1386840 h 1386840"/>
                <a:gd name="connsiteX3" fmla="*/ 9098280 w 9114185"/>
                <a:gd name="connsiteY3" fmla="*/ 1386840 h 1386840"/>
                <a:gd name="connsiteX4" fmla="*/ 9114185 w 9114185"/>
                <a:gd name="connsiteY4" fmla="*/ 436561 h 138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185" h="1386840">
                  <a:moveTo>
                    <a:pt x="312420" y="0"/>
                  </a:moveTo>
                  <a:lnTo>
                    <a:pt x="0" y="0"/>
                  </a:lnTo>
                  <a:lnTo>
                    <a:pt x="0" y="1386840"/>
                  </a:lnTo>
                  <a:lnTo>
                    <a:pt x="9098280" y="1386840"/>
                  </a:lnTo>
                  <a:cubicBezTo>
                    <a:pt x="9098280" y="1039773"/>
                    <a:pt x="9114185" y="783628"/>
                    <a:pt x="9114185" y="4365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3756024" y="772673"/>
              <a:ext cx="46038" cy="460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15912" y="1173000"/>
              <a:ext cx="46037" cy="460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グループ化 24"/>
            <p:cNvGrpSpPr>
              <a:grpSpLocks/>
            </p:cNvGrpSpPr>
            <p:nvPr/>
          </p:nvGrpSpPr>
          <p:grpSpPr bwMode="auto">
            <a:xfrm>
              <a:off x="1222060" y="1229648"/>
              <a:ext cx="1830929" cy="852032"/>
              <a:chOff x="3838622" y="1343954"/>
              <a:chExt cx="1830929" cy="852032"/>
            </a:xfrm>
          </p:grpSpPr>
          <p:sp>
            <p:nvSpPr>
              <p:cNvPr id="41" name="円/楕円 40"/>
              <p:cNvSpPr>
                <a:spLocks noChangeAspect="1"/>
              </p:cNvSpPr>
              <p:nvPr/>
            </p:nvSpPr>
            <p:spPr>
              <a:xfrm>
                <a:off x="4204061" y="1700343"/>
                <a:ext cx="46038" cy="460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円/楕円 41"/>
              <p:cNvSpPr>
                <a:spLocks noChangeAspect="1"/>
              </p:cNvSpPr>
              <p:nvPr/>
            </p:nvSpPr>
            <p:spPr>
              <a:xfrm>
                <a:off x="4204061" y="2145151"/>
                <a:ext cx="46038" cy="460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円/楕円 42"/>
              <p:cNvSpPr>
                <a:spLocks noChangeAspect="1"/>
              </p:cNvSpPr>
              <p:nvPr/>
            </p:nvSpPr>
            <p:spPr>
              <a:xfrm>
                <a:off x="5237524" y="1700343"/>
                <a:ext cx="46037" cy="460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円/楕円 43"/>
              <p:cNvSpPr>
                <a:spLocks noChangeAspect="1"/>
              </p:cNvSpPr>
              <p:nvPr/>
            </p:nvSpPr>
            <p:spPr>
              <a:xfrm>
                <a:off x="5237524" y="2149916"/>
                <a:ext cx="46037" cy="460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585061" y="1632032"/>
                <a:ext cx="360363" cy="1842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1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Z</a:t>
                </a:r>
                <a:r>
                  <a:rPr lang="en-US" altLang="ja-JP" sz="1100" baseline="-25000" dirty="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3</a:t>
                </a:r>
                <a:endParaRPr lang="ja-JP" altLang="en-US" sz="1100" baseline="-25000" dirty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直線矢印コネクタ 45"/>
              <p:cNvCxnSpPr>
                <a:stCxn id="42" idx="0"/>
                <a:endCxn id="41" idx="4"/>
              </p:cNvCxnSpPr>
              <p:nvPr/>
            </p:nvCxnSpPr>
            <p:spPr>
              <a:xfrm flipV="1">
                <a:off x="4227874" y="1746412"/>
                <a:ext cx="0" cy="3987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 flipV="1">
                <a:off x="5259749" y="1748001"/>
                <a:ext cx="0" cy="3971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 flipH="1">
                <a:off x="4297724" y="1722583"/>
                <a:ext cx="2190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 flipH="1">
                <a:off x="4986699" y="1722583"/>
                <a:ext cx="22066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0"/>
              <p:cNvSpPr txBox="1">
                <a:spLocks noChangeArrowheads="1"/>
              </p:cNvSpPr>
              <p:nvPr/>
            </p:nvSpPr>
            <p:spPr bwMode="auto">
              <a:xfrm>
                <a:off x="4241966" y="1343954"/>
                <a:ext cx="347766" cy="3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ja-JP" sz="1800" i="1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ja-JP" altLang="en-US" sz="18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4955264" y="1356654"/>
                <a:ext cx="3476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ja-JP" sz="1800" i="1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ja-JP" altLang="en-US" sz="18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テキスト ボックス 42"/>
              <p:cNvSpPr txBox="1">
                <a:spLocks noChangeArrowheads="1"/>
              </p:cNvSpPr>
              <p:nvPr/>
            </p:nvSpPr>
            <p:spPr bwMode="auto">
              <a:xfrm>
                <a:off x="5207452" y="1766770"/>
                <a:ext cx="462099" cy="3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i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ja-JP" sz="1600" i="1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s1</a:t>
                </a:r>
                <a:endParaRPr lang="ja-JP" altLang="en-US" sz="16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43"/>
              <p:cNvSpPr txBox="1">
                <a:spLocks noChangeArrowheads="1"/>
              </p:cNvSpPr>
              <p:nvPr/>
            </p:nvSpPr>
            <p:spPr bwMode="auto">
              <a:xfrm>
                <a:off x="3838622" y="1734979"/>
                <a:ext cx="462099" cy="3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i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ja-JP" sz="1600" i="1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s2</a:t>
                </a:r>
                <a:endParaRPr lang="ja-JP" altLang="en-US" sz="16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3756024" y="1174589"/>
              <a:ext cx="46038" cy="444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テキスト ボックス 27"/>
            <p:cNvSpPr txBox="1">
              <a:spLocks noChangeArrowheads="1"/>
            </p:cNvSpPr>
            <p:nvPr/>
          </p:nvSpPr>
          <p:spPr bwMode="auto">
            <a:xfrm>
              <a:off x="331787" y="548680"/>
              <a:ext cx="315912" cy="30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i="1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ja-JP" altLang="en-US" sz="14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/>
            <p:cNvSpPr txBox="1">
              <a:spLocks noChangeArrowheads="1"/>
            </p:cNvSpPr>
            <p:nvPr/>
          </p:nvSpPr>
          <p:spPr bwMode="auto">
            <a:xfrm>
              <a:off x="320674" y="956951"/>
              <a:ext cx="317500" cy="27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－</a:t>
              </a:r>
              <a:endParaRPr lang="ja-JP" altLang="en-US" sz="1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テキスト ボックス 29"/>
            <p:cNvSpPr txBox="1">
              <a:spLocks noChangeArrowheads="1"/>
            </p:cNvSpPr>
            <p:nvPr/>
          </p:nvSpPr>
          <p:spPr bwMode="auto">
            <a:xfrm>
              <a:off x="3498849" y="548680"/>
              <a:ext cx="315913" cy="30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i="1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ja-JP" altLang="en-US" sz="14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テキスト ボックス 30"/>
            <p:cNvSpPr txBox="1">
              <a:spLocks noChangeArrowheads="1"/>
            </p:cNvSpPr>
            <p:nvPr/>
          </p:nvSpPr>
          <p:spPr bwMode="auto">
            <a:xfrm>
              <a:off x="3481387" y="956951"/>
              <a:ext cx="315912" cy="27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－</a:t>
              </a:r>
              <a:endParaRPr lang="ja-JP" altLang="en-US" sz="1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104774" y="569332"/>
              <a:ext cx="3819525" cy="1545708"/>
            </a:xfrm>
            <a:custGeom>
              <a:avLst/>
              <a:gdLst>
                <a:gd name="connsiteX0" fmla="*/ 1085850 w 3819525"/>
                <a:gd name="connsiteY0" fmla="*/ 0 h 1466850"/>
                <a:gd name="connsiteX1" fmla="*/ 1104900 w 3819525"/>
                <a:gd name="connsiteY1" fmla="*/ 733425 h 1466850"/>
                <a:gd name="connsiteX2" fmla="*/ 457200 w 3819525"/>
                <a:gd name="connsiteY2" fmla="*/ 742950 h 1466850"/>
                <a:gd name="connsiteX3" fmla="*/ 466725 w 3819525"/>
                <a:gd name="connsiteY3" fmla="*/ 847725 h 1466850"/>
                <a:gd name="connsiteX4" fmla="*/ 3390900 w 3819525"/>
                <a:gd name="connsiteY4" fmla="*/ 838200 h 1466850"/>
                <a:gd name="connsiteX5" fmla="*/ 3381375 w 3819525"/>
                <a:gd name="connsiteY5" fmla="*/ 733425 h 1466850"/>
                <a:gd name="connsiteX6" fmla="*/ 2809875 w 3819525"/>
                <a:gd name="connsiteY6" fmla="*/ 733425 h 1466850"/>
                <a:gd name="connsiteX7" fmla="*/ 2809875 w 3819525"/>
                <a:gd name="connsiteY7" fmla="*/ 76200 h 1466850"/>
                <a:gd name="connsiteX8" fmla="*/ 3819525 w 3819525"/>
                <a:gd name="connsiteY8" fmla="*/ 76200 h 1466850"/>
                <a:gd name="connsiteX9" fmla="*/ 3810000 w 3819525"/>
                <a:gd name="connsiteY9" fmla="*/ 1447800 h 1466850"/>
                <a:gd name="connsiteX10" fmla="*/ 0 w 3819525"/>
                <a:gd name="connsiteY10" fmla="*/ 1466850 h 1466850"/>
                <a:gd name="connsiteX11" fmla="*/ 9525 w 3819525"/>
                <a:gd name="connsiteY11" fmla="*/ 66675 h 1466850"/>
                <a:gd name="connsiteX12" fmla="*/ 1085850 w 3819525"/>
                <a:gd name="connsiteY12" fmla="*/ 0 h 1466850"/>
                <a:gd name="connsiteX0" fmla="*/ 1085850 w 3819525"/>
                <a:gd name="connsiteY0" fmla="*/ 0 h 1466850"/>
                <a:gd name="connsiteX1" fmla="*/ 1104900 w 3819525"/>
                <a:gd name="connsiteY1" fmla="*/ 733425 h 1466850"/>
                <a:gd name="connsiteX2" fmla="*/ 457200 w 3819525"/>
                <a:gd name="connsiteY2" fmla="*/ 742950 h 1466850"/>
                <a:gd name="connsiteX3" fmla="*/ 466725 w 3819525"/>
                <a:gd name="connsiteY3" fmla="*/ 847725 h 1466850"/>
                <a:gd name="connsiteX4" fmla="*/ 3390900 w 3819525"/>
                <a:gd name="connsiteY4" fmla="*/ 838200 h 1466850"/>
                <a:gd name="connsiteX5" fmla="*/ 3381375 w 3819525"/>
                <a:gd name="connsiteY5" fmla="*/ 733425 h 1466850"/>
                <a:gd name="connsiteX6" fmla="*/ 2809875 w 3819525"/>
                <a:gd name="connsiteY6" fmla="*/ 733425 h 1466850"/>
                <a:gd name="connsiteX7" fmla="*/ 2809875 w 3819525"/>
                <a:gd name="connsiteY7" fmla="*/ 76200 h 1466850"/>
                <a:gd name="connsiteX8" fmla="*/ 3819525 w 3819525"/>
                <a:gd name="connsiteY8" fmla="*/ 76200 h 1466850"/>
                <a:gd name="connsiteX9" fmla="*/ 3810000 w 3819525"/>
                <a:gd name="connsiteY9" fmla="*/ 1447800 h 1466850"/>
                <a:gd name="connsiteX10" fmla="*/ 0 w 3819525"/>
                <a:gd name="connsiteY10" fmla="*/ 1466850 h 1466850"/>
                <a:gd name="connsiteX11" fmla="*/ 4762 w 3819525"/>
                <a:gd name="connsiteY11" fmla="*/ 4763 h 1466850"/>
                <a:gd name="connsiteX12" fmla="*/ 1085850 w 3819525"/>
                <a:gd name="connsiteY12" fmla="*/ 0 h 1466850"/>
                <a:gd name="connsiteX0" fmla="*/ 1090612 w 3819525"/>
                <a:gd name="connsiteY0" fmla="*/ 9525 h 1462087"/>
                <a:gd name="connsiteX1" fmla="*/ 1104900 w 3819525"/>
                <a:gd name="connsiteY1" fmla="*/ 728662 h 1462087"/>
                <a:gd name="connsiteX2" fmla="*/ 457200 w 3819525"/>
                <a:gd name="connsiteY2" fmla="*/ 738187 h 1462087"/>
                <a:gd name="connsiteX3" fmla="*/ 466725 w 3819525"/>
                <a:gd name="connsiteY3" fmla="*/ 842962 h 1462087"/>
                <a:gd name="connsiteX4" fmla="*/ 3390900 w 3819525"/>
                <a:gd name="connsiteY4" fmla="*/ 833437 h 1462087"/>
                <a:gd name="connsiteX5" fmla="*/ 3381375 w 3819525"/>
                <a:gd name="connsiteY5" fmla="*/ 728662 h 1462087"/>
                <a:gd name="connsiteX6" fmla="*/ 2809875 w 3819525"/>
                <a:gd name="connsiteY6" fmla="*/ 728662 h 1462087"/>
                <a:gd name="connsiteX7" fmla="*/ 2809875 w 3819525"/>
                <a:gd name="connsiteY7" fmla="*/ 71437 h 1462087"/>
                <a:gd name="connsiteX8" fmla="*/ 3819525 w 3819525"/>
                <a:gd name="connsiteY8" fmla="*/ 71437 h 1462087"/>
                <a:gd name="connsiteX9" fmla="*/ 3810000 w 3819525"/>
                <a:gd name="connsiteY9" fmla="*/ 1443037 h 1462087"/>
                <a:gd name="connsiteX10" fmla="*/ 0 w 3819525"/>
                <a:gd name="connsiteY10" fmla="*/ 1462087 h 1462087"/>
                <a:gd name="connsiteX11" fmla="*/ 4762 w 3819525"/>
                <a:gd name="connsiteY11" fmla="*/ 0 h 1462087"/>
                <a:gd name="connsiteX12" fmla="*/ 1090612 w 3819525"/>
                <a:gd name="connsiteY12" fmla="*/ 9525 h 1462087"/>
                <a:gd name="connsiteX0" fmla="*/ 1090612 w 3819525"/>
                <a:gd name="connsiteY0" fmla="*/ 0 h 1452562"/>
                <a:gd name="connsiteX1" fmla="*/ 1104900 w 3819525"/>
                <a:gd name="connsiteY1" fmla="*/ 719137 h 1452562"/>
                <a:gd name="connsiteX2" fmla="*/ 457200 w 3819525"/>
                <a:gd name="connsiteY2" fmla="*/ 728662 h 1452562"/>
                <a:gd name="connsiteX3" fmla="*/ 466725 w 3819525"/>
                <a:gd name="connsiteY3" fmla="*/ 833437 h 1452562"/>
                <a:gd name="connsiteX4" fmla="*/ 3390900 w 3819525"/>
                <a:gd name="connsiteY4" fmla="*/ 823912 h 1452562"/>
                <a:gd name="connsiteX5" fmla="*/ 3381375 w 3819525"/>
                <a:gd name="connsiteY5" fmla="*/ 719137 h 1452562"/>
                <a:gd name="connsiteX6" fmla="*/ 2809875 w 3819525"/>
                <a:gd name="connsiteY6" fmla="*/ 719137 h 1452562"/>
                <a:gd name="connsiteX7" fmla="*/ 2809875 w 3819525"/>
                <a:gd name="connsiteY7" fmla="*/ 61912 h 1452562"/>
                <a:gd name="connsiteX8" fmla="*/ 3819525 w 3819525"/>
                <a:gd name="connsiteY8" fmla="*/ 61912 h 1452562"/>
                <a:gd name="connsiteX9" fmla="*/ 3810000 w 3819525"/>
                <a:gd name="connsiteY9" fmla="*/ 1433512 h 1452562"/>
                <a:gd name="connsiteX10" fmla="*/ 0 w 3819525"/>
                <a:gd name="connsiteY10" fmla="*/ 1452562 h 1452562"/>
                <a:gd name="connsiteX11" fmla="*/ 14287 w 3819525"/>
                <a:gd name="connsiteY11" fmla="*/ 4763 h 1452562"/>
                <a:gd name="connsiteX12" fmla="*/ 1090612 w 3819525"/>
                <a:gd name="connsiteY12" fmla="*/ 0 h 1452562"/>
                <a:gd name="connsiteX0" fmla="*/ 1090612 w 3819525"/>
                <a:gd name="connsiteY0" fmla="*/ 0 h 1452562"/>
                <a:gd name="connsiteX1" fmla="*/ 1104900 w 3819525"/>
                <a:gd name="connsiteY1" fmla="*/ 719137 h 1452562"/>
                <a:gd name="connsiteX2" fmla="*/ 476250 w 3819525"/>
                <a:gd name="connsiteY2" fmla="*/ 719137 h 1452562"/>
                <a:gd name="connsiteX3" fmla="*/ 466725 w 3819525"/>
                <a:gd name="connsiteY3" fmla="*/ 833437 h 1452562"/>
                <a:gd name="connsiteX4" fmla="*/ 3390900 w 3819525"/>
                <a:gd name="connsiteY4" fmla="*/ 823912 h 1452562"/>
                <a:gd name="connsiteX5" fmla="*/ 3381375 w 3819525"/>
                <a:gd name="connsiteY5" fmla="*/ 719137 h 1452562"/>
                <a:gd name="connsiteX6" fmla="*/ 2809875 w 3819525"/>
                <a:gd name="connsiteY6" fmla="*/ 719137 h 1452562"/>
                <a:gd name="connsiteX7" fmla="*/ 2809875 w 3819525"/>
                <a:gd name="connsiteY7" fmla="*/ 61912 h 1452562"/>
                <a:gd name="connsiteX8" fmla="*/ 3819525 w 3819525"/>
                <a:gd name="connsiteY8" fmla="*/ 61912 h 1452562"/>
                <a:gd name="connsiteX9" fmla="*/ 3810000 w 3819525"/>
                <a:gd name="connsiteY9" fmla="*/ 1433512 h 1452562"/>
                <a:gd name="connsiteX10" fmla="*/ 0 w 3819525"/>
                <a:gd name="connsiteY10" fmla="*/ 1452562 h 1452562"/>
                <a:gd name="connsiteX11" fmla="*/ 14287 w 3819525"/>
                <a:gd name="connsiteY11" fmla="*/ 4763 h 1452562"/>
                <a:gd name="connsiteX12" fmla="*/ 1090612 w 3819525"/>
                <a:gd name="connsiteY12" fmla="*/ 0 h 1452562"/>
                <a:gd name="connsiteX0" fmla="*/ 1090612 w 3819525"/>
                <a:gd name="connsiteY0" fmla="*/ 0 h 1452562"/>
                <a:gd name="connsiteX1" fmla="*/ 1104900 w 3819525"/>
                <a:gd name="connsiteY1" fmla="*/ 719137 h 1452562"/>
                <a:gd name="connsiteX2" fmla="*/ 452437 w 3819525"/>
                <a:gd name="connsiteY2" fmla="*/ 723900 h 1452562"/>
                <a:gd name="connsiteX3" fmla="*/ 466725 w 3819525"/>
                <a:gd name="connsiteY3" fmla="*/ 833437 h 1452562"/>
                <a:gd name="connsiteX4" fmla="*/ 3390900 w 3819525"/>
                <a:gd name="connsiteY4" fmla="*/ 823912 h 1452562"/>
                <a:gd name="connsiteX5" fmla="*/ 3381375 w 3819525"/>
                <a:gd name="connsiteY5" fmla="*/ 719137 h 1452562"/>
                <a:gd name="connsiteX6" fmla="*/ 2809875 w 3819525"/>
                <a:gd name="connsiteY6" fmla="*/ 719137 h 1452562"/>
                <a:gd name="connsiteX7" fmla="*/ 2809875 w 3819525"/>
                <a:gd name="connsiteY7" fmla="*/ 61912 h 1452562"/>
                <a:gd name="connsiteX8" fmla="*/ 3819525 w 3819525"/>
                <a:gd name="connsiteY8" fmla="*/ 61912 h 1452562"/>
                <a:gd name="connsiteX9" fmla="*/ 3810000 w 3819525"/>
                <a:gd name="connsiteY9" fmla="*/ 1433512 h 1452562"/>
                <a:gd name="connsiteX10" fmla="*/ 0 w 3819525"/>
                <a:gd name="connsiteY10" fmla="*/ 1452562 h 1452562"/>
                <a:gd name="connsiteX11" fmla="*/ 14287 w 3819525"/>
                <a:gd name="connsiteY11" fmla="*/ 4763 h 1452562"/>
                <a:gd name="connsiteX12" fmla="*/ 1090612 w 3819525"/>
                <a:gd name="connsiteY12" fmla="*/ 0 h 1452562"/>
                <a:gd name="connsiteX0" fmla="*/ 1090612 w 3819525"/>
                <a:gd name="connsiteY0" fmla="*/ 0 h 1452562"/>
                <a:gd name="connsiteX1" fmla="*/ 1104900 w 3819525"/>
                <a:gd name="connsiteY1" fmla="*/ 719137 h 1452562"/>
                <a:gd name="connsiteX2" fmla="*/ 452437 w 3819525"/>
                <a:gd name="connsiteY2" fmla="*/ 723900 h 1452562"/>
                <a:gd name="connsiteX3" fmla="*/ 466725 w 3819525"/>
                <a:gd name="connsiteY3" fmla="*/ 833437 h 1452562"/>
                <a:gd name="connsiteX4" fmla="*/ 3381375 w 3819525"/>
                <a:gd name="connsiteY4" fmla="*/ 823912 h 1452562"/>
                <a:gd name="connsiteX5" fmla="*/ 3381375 w 3819525"/>
                <a:gd name="connsiteY5" fmla="*/ 719137 h 1452562"/>
                <a:gd name="connsiteX6" fmla="*/ 2809875 w 3819525"/>
                <a:gd name="connsiteY6" fmla="*/ 719137 h 1452562"/>
                <a:gd name="connsiteX7" fmla="*/ 2809875 w 3819525"/>
                <a:gd name="connsiteY7" fmla="*/ 61912 h 1452562"/>
                <a:gd name="connsiteX8" fmla="*/ 3819525 w 3819525"/>
                <a:gd name="connsiteY8" fmla="*/ 61912 h 1452562"/>
                <a:gd name="connsiteX9" fmla="*/ 3810000 w 3819525"/>
                <a:gd name="connsiteY9" fmla="*/ 1433512 h 1452562"/>
                <a:gd name="connsiteX10" fmla="*/ 0 w 3819525"/>
                <a:gd name="connsiteY10" fmla="*/ 1452562 h 1452562"/>
                <a:gd name="connsiteX11" fmla="*/ 14287 w 3819525"/>
                <a:gd name="connsiteY11" fmla="*/ 4763 h 1452562"/>
                <a:gd name="connsiteX12" fmla="*/ 1090612 w 3819525"/>
                <a:gd name="connsiteY12" fmla="*/ 0 h 1452562"/>
                <a:gd name="connsiteX0" fmla="*/ 1114425 w 3819525"/>
                <a:gd name="connsiteY0" fmla="*/ 14287 h 1447799"/>
                <a:gd name="connsiteX1" fmla="*/ 1104900 w 3819525"/>
                <a:gd name="connsiteY1" fmla="*/ 714374 h 1447799"/>
                <a:gd name="connsiteX2" fmla="*/ 452437 w 3819525"/>
                <a:gd name="connsiteY2" fmla="*/ 719137 h 1447799"/>
                <a:gd name="connsiteX3" fmla="*/ 466725 w 3819525"/>
                <a:gd name="connsiteY3" fmla="*/ 828674 h 1447799"/>
                <a:gd name="connsiteX4" fmla="*/ 3381375 w 3819525"/>
                <a:gd name="connsiteY4" fmla="*/ 819149 h 1447799"/>
                <a:gd name="connsiteX5" fmla="*/ 3381375 w 3819525"/>
                <a:gd name="connsiteY5" fmla="*/ 714374 h 1447799"/>
                <a:gd name="connsiteX6" fmla="*/ 2809875 w 3819525"/>
                <a:gd name="connsiteY6" fmla="*/ 714374 h 1447799"/>
                <a:gd name="connsiteX7" fmla="*/ 2809875 w 3819525"/>
                <a:gd name="connsiteY7" fmla="*/ 57149 h 1447799"/>
                <a:gd name="connsiteX8" fmla="*/ 3819525 w 3819525"/>
                <a:gd name="connsiteY8" fmla="*/ 57149 h 1447799"/>
                <a:gd name="connsiteX9" fmla="*/ 3810000 w 3819525"/>
                <a:gd name="connsiteY9" fmla="*/ 1428749 h 1447799"/>
                <a:gd name="connsiteX10" fmla="*/ 0 w 3819525"/>
                <a:gd name="connsiteY10" fmla="*/ 1447799 h 1447799"/>
                <a:gd name="connsiteX11" fmla="*/ 14287 w 3819525"/>
                <a:gd name="connsiteY11" fmla="*/ 0 h 1447799"/>
                <a:gd name="connsiteX12" fmla="*/ 1114425 w 3819525"/>
                <a:gd name="connsiteY12" fmla="*/ 14287 h 1447799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66725 w 3819525"/>
                <a:gd name="connsiteY3" fmla="*/ 828675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809875 w 3819525"/>
                <a:gd name="connsiteY6" fmla="*/ 714375 h 1447800"/>
                <a:gd name="connsiteX7" fmla="*/ 2809875 w 3819525"/>
                <a:gd name="connsiteY7" fmla="*/ 57150 h 1447800"/>
                <a:gd name="connsiteX8" fmla="*/ 3819525 w 3819525"/>
                <a:gd name="connsiteY8" fmla="*/ 57150 h 1447800"/>
                <a:gd name="connsiteX9" fmla="*/ 3810000 w 3819525"/>
                <a:gd name="connsiteY9" fmla="*/ 1428750 h 1447800"/>
                <a:gd name="connsiteX10" fmla="*/ 0 w 3819525"/>
                <a:gd name="connsiteY10" fmla="*/ 1447800 h 1447800"/>
                <a:gd name="connsiteX11" fmla="*/ 14287 w 3819525"/>
                <a:gd name="connsiteY11" fmla="*/ 1 h 1447800"/>
                <a:gd name="connsiteX12" fmla="*/ 1114425 w 3819525"/>
                <a:gd name="connsiteY12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42913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809875 w 3819525"/>
                <a:gd name="connsiteY6" fmla="*/ 714375 h 1447800"/>
                <a:gd name="connsiteX7" fmla="*/ 2809875 w 3819525"/>
                <a:gd name="connsiteY7" fmla="*/ 57150 h 1447800"/>
                <a:gd name="connsiteX8" fmla="*/ 3819525 w 3819525"/>
                <a:gd name="connsiteY8" fmla="*/ 57150 h 1447800"/>
                <a:gd name="connsiteX9" fmla="*/ 3810000 w 3819525"/>
                <a:gd name="connsiteY9" fmla="*/ 1428750 h 1447800"/>
                <a:gd name="connsiteX10" fmla="*/ 0 w 3819525"/>
                <a:gd name="connsiteY10" fmla="*/ 1447800 h 1447800"/>
                <a:gd name="connsiteX11" fmla="*/ 14287 w 3819525"/>
                <a:gd name="connsiteY11" fmla="*/ 1 h 1447800"/>
                <a:gd name="connsiteX12" fmla="*/ 1114425 w 3819525"/>
                <a:gd name="connsiteY12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809875 w 3819525"/>
                <a:gd name="connsiteY6" fmla="*/ 714375 h 1447800"/>
                <a:gd name="connsiteX7" fmla="*/ 2809875 w 3819525"/>
                <a:gd name="connsiteY7" fmla="*/ 57150 h 1447800"/>
                <a:gd name="connsiteX8" fmla="*/ 3819525 w 3819525"/>
                <a:gd name="connsiteY8" fmla="*/ 57150 h 1447800"/>
                <a:gd name="connsiteX9" fmla="*/ 3810000 w 3819525"/>
                <a:gd name="connsiteY9" fmla="*/ 1428750 h 1447800"/>
                <a:gd name="connsiteX10" fmla="*/ 0 w 3819525"/>
                <a:gd name="connsiteY10" fmla="*/ 1447800 h 1447800"/>
                <a:gd name="connsiteX11" fmla="*/ 14287 w 3819525"/>
                <a:gd name="connsiteY11" fmla="*/ 1 h 1447800"/>
                <a:gd name="connsiteX12" fmla="*/ 1114425 w 3819525"/>
                <a:gd name="connsiteY12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809875 w 3819525"/>
                <a:gd name="connsiteY6" fmla="*/ 714375 h 1447800"/>
                <a:gd name="connsiteX7" fmla="*/ 2066925 w 3819525"/>
                <a:gd name="connsiteY7" fmla="*/ 57150 h 1447800"/>
                <a:gd name="connsiteX8" fmla="*/ 3819525 w 3819525"/>
                <a:gd name="connsiteY8" fmla="*/ 57150 h 1447800"/>
                <a:gd name="connsiteX9" fmla="*/ 3810000 w 3819525"/>
                <a:gd name="connsiteY9" fmla="*/ 1428750 h 1447800"/>
                <a:gd name="connsiteX10" fmla="*/ 0 w 3819525"/>
                <a:gd name="connsiteY10" fmla="*/ 1447800 h 1447800"/>
                <a:gd name="connsiteX11" fmla="*/ 14287 w 3819525"/>
                <a:gd name="connsiteY11" fmla="*/ 1 h 1447800"/>
                <a:gd name="connsiteX12" fmla="*/ 1114425 w 3819525"/>
                <a:gd name="connsiteY12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066925 w 3819525"/>
                <a:gd name="connsiteY6" fmla="*/ 705002 h 1447800"/>
                <a:gd name="connsiteX7" fmla="*/ 2066925 w 3819525"/>
                <a:gd name="connsiteY7" fmla="*/ 57150 h 1447800"/>
                <a:gd name="connsiteX8" fmla="*/ 3819525 w 3819525"/>
                <a:gd name="connsiteY8" fmla="*/ 57150 h 1447800"/>
                <a:gd name="connsiteX9" fmla="*/ 3810000 w 3819525"/>
                <a:gd name="connsiteY9" fmla="*/ 1428750 h 1447800"/>
                <a:gd name="connsiteX10" fmla="*/ 0 w 3819525"/>
                <a:gd name="connsiteY10" fmla="*/ 1447800 h 1447800"/>
                <a:gd name="connsiteX11" fmla="*/ 14287 w 3819525"/>
                <a:gd name="connsiteY11" fmla="*/ 1 h 1447800"/>
                <a:gd name="connsiteX12" fmla="*/ 1114425 w 3819525"/>
                <a:gd name="connsiteY12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066925 w 3819525"/>
                <a:gd name="connsiteY6" fmla="*/ 705002 h 1447800"/>
                <a:gd name="connsiteX7" fmla="*/ 2066925 w 3819525"/>
                <a:gd name="connsiteY7" fmla="*/ 57150 h 1447800"/>
                <a:gd name="connsiteX8" fmla="*/ 2133601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066925 w 3819525"/>
                <a:gd name="connsiteY6" fmla="*/ 705002 h 1447800"/>
                <a:gd name="connsiteX7" fmla="*/ 2124075 w 3819525"/>
                <a:gd name="connsiteY7" fmla="*/ 57150 h 1447800"/>
                <a:gd name="connsiteX8" fmla="*/ 2133601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128837 w 3819525"/>
                <a:gd name="connsiteY6" fmla="*/ 705002 h 1447800"/>
                <a:gd name="connsiteX7" fmla="*/ 2124075 w 3819525"/>
                <a:gd name="connsiteY7" fmla="*/ 57150 h 1447800"/>
                <a:gd name="connsiteX8" fmla="*/ 2133601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128837 w 3819525"/>
                <a:gd name="connsiteY6" fmla="*/ 705002 h 1447800"/>
                <a:gd name="connsiteX7" fmla="*/ 2124075 w 3819525"/>
                <a:gd name="connsiteY7" fmla="*/ 57150 h 1447800"/>
                <a:gd name="connsiteX8" fmla="*/ 2143126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128837 w 3819525"/>
                <a:gd name="connsiteY6" fmla="*/ 705002 h 1447800"/>
                <a:gd name="connsiteX7" fmla="*/ 2124075 w 3819525"/>
                <a:gd name="connsiteY7" fmla="*/ 57150 h 1447800"/>
                <a:gd name="connsiteX8" fmla="*/ 2166939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128837 w 3819525"/>
                <a:gd name="connsiteY6" fmla="*/ 705002 h 1447800"/>
                <a:gd name="connsiteX7" fmla="*/ 2143125 w 3819525"/>
                <a:gd name="connsiteY7" fmla="*/ 57150 h 1447800"/>
                <a:gd name="connsiteX8" fmla="*/ 2166939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  <a:gd name="connsiteX0" fmla="*/ 1114425 w 3819525"/>
                <a:gd name="connsiteY0" fmla="*/ 0 h 1447800"/>
                <a:gd name="connsiteX1" fmla="*/ 1104900 w 3819525"/>
                <a:gd name="connsiteY1" fmla="*/ 714375 h 1447800"/>
                <a:gd name="connsiteX2" fmla="*/ 452437 w 3819525"/>
                <a:gd name="connsiteY2" fmla="*/ 719138 h 1447800"/>
                <a:gd name="connsiteX3" fmla="*/ 457201 w 3819525"/>
                <a:gd name="connsiteY3" fmla="*/ 833438 h 1447800"/>
                <a:gd name="connsiteX4" fmla="*/ 3381375 w 3819525"/>
                <a:gd name="connsiteY4" fmla="*/ 819150 h 1447800"/>
                <a:gd name="connsiteX5" fmla="*/ 3381375 w 3819525"/>
                <a:gd name="connsiteY5" fmla="*/ 714375 h 1447800"/>
                <a:gd name="connsiteX6" fmla="*/ 2147887 w 3819525"/>
                <a:gd name="connsiteY6" fmla="*/ 705002 h 1447800"/>
                <a:gd name="connsiteX7" fmla="*/ 2143125 w 3819525"/>
                <a:gd name="connsiteY7" fmla="*/ 57150 h 1447800"/>
                <a:gd name="connsiteX8" fmla="*/ 2166939 w 3819525"/>
                <a:gd name="connsiteY8" fmla="*/ 56235 h 1447800"/>
                <a:gd name="connsiteX9" fmla="*/ 3819525 w 3819525"/>
                <a:gd name="connsiteY9" fmla="*/ 57150 h 1447800"/>
                <a:gd name="connsiteX10" fmla="*/ 3810000 w 3819525"/>
                <a:gd name="connsiteY10" fmla="*/ 1428750 h 1447800"/>
                <a:gd name="connsiteX11" fmla="*/ 0 w 3819525"/>
                <a:gd name="connsiteY11" fmla="*/ 1447800 h 1447800"/>
                <a:gd name="connsiteX12" fmla="*/ 14287 w 3819525"/>
                <a:gd name="connsiteY12" fmla="*/ 1 h 1447800"/>
                <a:gd name="connsiteX13" fmla="*/ 1114425 w 3819525"/>
                <a:gd name="connsiteY13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9525" h="1447800">
                  <a:moveTo>
                    <a:pt x="1114425" y="0"/>
                  </a:moveTo>
                  <a:lnTo>
                    <a:pt x="1104900" y="714375"/>
                  </a:lnTo>
                  <a:lnTo>
                    <a:pt x="452437" y="719138"/>
                  </a:lnTo>
                  <a:lnTo>
                    <a:pt x="457201" y="833438"/>
                  </a:lnTo>
                  <a:lnTo>
                    <a:pt x="3381375" y="819150"/>
                  </a:lnTo>
                  <a:lnTo>
                    <a:pt x="3381375" y="714375"/>
                  </a:lnTo>
                  <a:lnTo>
                    <a:pt x="2147887" y="705002"/>
                  </a:lnTo>
                  <a:cubicBezTo>
                    <a:pt x="2146300" y="489051"/>
                    <a:pt x="2144712" y="273101"/>
                    <a:pt x="2143125" y="57150"/>
                  </a:cubicBezTo>
                  <a:lnTo>
                    <a:pt x="2166939" y="56235"/>
                  </a:lnTo>
                  <a:lnTo>
                    <a:pt x="3819525" y="57150"/>
                  </a:lnTo>
                  <a:lnTo>
                    <a:pt x="3810000" y="1428750"/>
                  </a:lnTo>
                  <a:lnTo>
                    <a:pt x="0" y="1447800"/>
                  </a:lnTo>
                  <a:cubicBezTo>
                    <a:pt x="1587" y="960438"/>
                    <a:pt x="12700" y="487363"/>
                    <a:pt x="14287" y="1"/>
                  </a:cubicBezTo>
                  <a:lnTo>
                    <a:pt x="1114425" y="0"/>
                  </a:lnTo>
                  <a:close/>
                </a:path>
              </a:pathLst>
            </a:custGeom>
            <a:solidFill>
              <a:srgbClr val="62FF37">
                <a:alpha val="50000"/>
              </a:srgbClr>
            </a:solidFill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1069974" y="899761"/>
              <a:ext cx="304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1063624" y="1115811"/>
              <a:ext cx="2936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2112962" y="899761"/>
              <a:ext cx="298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2109787" y="1115811"/>
              <a:ext cx="2857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48"/>
            <p:cNvSpPr txBox="1">
              <a:spLocks noChangeArrowheads="1"/>
            </p:cNvSpPr>
            <p:nvPr/>
          </p:nvSpPr>
          <p:spPr bwMode="auto">
            <a:xfrm>
              <a:off x="1296987" y="672591"/>
              <a:ext cx="635000" cy="39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ja-JP" alt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49"/>
            <p:cNvSpPr txBox="1">
              <a:spLocks noChangeArrowheads="1"/>
            </p:cNvSpPr>
            <p:nvPr/>
          </p:nvSpPr>
          <p:spPr bwMode="auto">
            <a:xfrm>
              <a:off x="1277937" y="933122"/>
              <a:ext cx="665162" cy="39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ja-JP" alt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テキスト ボックス 57"/>
            <p:cNvSpPr txBox="1">
              <a:spLocks noChangeArrowheads="1"/>
            </p:cNvSpPr>
            <p:nvPr/>
          </p:nvSpPr>
          <p:spPr bwMode="auto">
            <a:xfrm>
              <a:off x="1701799" y="677357"/>
              <a:ext cx="633413" cy="39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ja-JP" alt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テキスト ボックス 58"/>
            <p:cNvSpPr txBox="1">
              <a:spLocks noChangeArrowheads="1"/>
            </p:cNvSpPr>
            <p:nvPr/>
          </p:nvSpPr>
          <p:spPr bwMode="auto">
            <a:xfrm>
              <a:off x="1676399" y="937887"/>
              <a:ext cx="663575" cy="39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ja-JP" sz="20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ja-JP" altLang="en-US" sz="20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3572329" y="2268796"/>
            <a:ext cx="2581275" cy="1963738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反射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6385379" y="4423034"/>
            <a:ext cx="2582863" cy="1963737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反射</a:t>
            </a: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3841431" y="4331118"/>
            <a:ext cx="0" cy="216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051754" y="4509119"/>
            <a:ext cx="8584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-7dB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3575029" y="4547220"/>
            <a:ext cx="25785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V="1">
            <a:off x="3851920" y="4682830"/>
            <a:ext cx="0" cy="287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572329" y="4682830"/>
            <a:ext cx="42360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7095"/>
            <a:ext cx="7558491" cy="541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7" y="1268760"/>
            <a:ext cx="6568355" cy="47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12700" y="-23813"/>
            <a:ext cx="91186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 smtClean="0"/>
              <a:t>ナイキスト軌跡</a:t>
            </a:r>
            <a:r>
              <a:rPr lang="en-US" altLang="ja-JP" sz="4000" dirty="0" smtClean="0"/>
              <a:t>【</a:t>
            </a:r>
            <a:r>
              <a:rPr lang="ja-JP" altLang="en-US" sz="4000" dirty="0" smtClean="0"/>
              <a:t>補間前と後</a:t>
            </a:r>
            <a:r>
              <a:rPr lang="en-US" altLang="ja-JP" sz="4000" dirty="0" smtClean="0"/>
              <a:t>】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5359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線矢印コネクタ 59"/>
          <p:cNvCxnSpPr/>
          <p:nvPr/>
        </p:nvCxnSpPr>
        <p:spPr>
          <a:xfrm>
            <a:off x="467544" y="4179001"/>
            <a:ext cx="2304256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1239008" y="1326964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u="sng" dirty="0" smtClean="0"/>
              <a:t>定在波型</a:t>
            </a:r>
            <a:endParaRPr lang="en-US" altLang="ja-JP" sz="3200" u="sng" dirty="0"/>
          </a:p>
        </p:txBody>
      </p:sp>
      <p:sp>
        <p:nvSpPr>
          <p:cNvPr id="15" name="正方形/長方形 14"/>
          <p:cNvSpPr/>
          <p:nvPr/>
        </p:nvSpPr>
        <p:spPr>
          <a:xfrm>
            <a:off x="6036998" y="1326964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u="sng" dirty="0" smtClean="0"/>
              <a:t>進行波型</a:t>
            </a:r>
            <a:endParaRPr lang="en-US" altLang="ja-JP" sz="3200" u="sng" dirty="0"/>
          </a:p>
        </p:txBody>
      </p:sp>
      <p:sp>
        <p:nvSpPr>
          <p:cNvPr id="16" name="正方形/長方形 15"/>
          <p:cNvSpPr/>
          <p:nvPr/>
        </p:nvSpPr>
        <p:spPr>
          <a:xfrm>
            <a:off x="7577725" y="2570388"/>
            <a:ext cx="111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Looped</a:t>
            </a:r>
          </a:p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827584" y="2332634"/>
            <a:ext cx="1782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Straight tube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27584" y="5733256"/>
            <a:ext cx="746550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3200" dirty="0"/>
              <a:t>熱－音波変換効率</a:t>
            </a:r>
            <a:r>
              <a:rPr lang="en-US" altLang="ja-JP" sz="3200" dirty="0"/>
              <a:t>:  </a:t>
            </a:r>
            <a:r>
              <a:rPr lang="ja-JP" altLang="en-US" sz="3200" dirty="0"/>
              <a:t>定在波型</a:t>
            </a:r>
            <a:r>
              <a:rPr lang="ja-JP" altLang="en-US" sz="3200" b="1" dirty="0"/>
              <a:t>＜</a:t>
            </a:r>
            <a:r>
              <a:rPr lang="ja-JP" altLang="en-US" sz="3200" b="1" dirty="0">
                <a:solidFill>
                  <a:srgbClr val="FF0000"/>
                </a:solidFill>
              </a:rPr>
              <a:t>進行波型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4476398" y="1588574"/>
            <a:ext cx="0" cy="3160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971600" y="3825058"/>
            <a:ext cx="13525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</a:p>
          <a:p>
            <a:pPr algn="ctr"/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グループ化 49"/>
          <p:cNvGrpSpPr>
            <a:grpSpLocks noChangeAspect="1"/>
          </p:cNvGrpSpPr>
          <p:nvPr/>
        </p:nvGrpSpPr>
        <p:grpSpPr>
          <a:xfrm>
            <a:off x="4772597" y="2152914"/>
            <a:ext cx="3938883" cy="2644238"/>
            <a:chOff x="5196478" y="2765686"/>
            <a:chExt cx="2959341" cy="1986655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5196478" y="2765686"/>
              <a:ext cx="2407468" cy="1924688"/>
              <a:chOff x="6592534" y="1233653"/>
              <a:chExt cx="1782614" cy="1425544"/>
            </a:xfrm>
          </p:grpSpPr>
          <p:sp>
            <p:nvSpPr>
              <p:cNvPr id="7" name="フリーフォーム 6"/>
              <p:cNvSpPr>
                <a:spLocks noChangeAspect="1"/>
              </p:cNvSpPr>
              <p:nvPr/>
            </p:nvSpPr>
            <p:spPr>
              <a:xfrm>
                <a:off x="6592534" y="1233653"/>
                <a:ext cx="1782614" cy="1425544"/>
              </a:xfrm>
              <a:custGeom>
                <a:avLst/>
                <a:gdLst>
                  <a:gd name="connsiteX0" fmla="*/ 1666875 w 2235200"/>
                  <a:gd name="connsiteY0" fmla="*/ 1666875 h 1666875"/>
                  <a:gd name="connsiteX1" fmla="*/ 231775 w 2235200"/>
                  <a:gd name="connsiteY1" fmla="*/ 1660525 h 1666875"/>
                  <a:gd name="connsiteX2" fmla="*/ 0 w 2235200"/>
                  <a:gd name="connsiteY2" fmla="*/ 1409700 h 1666875"/>
                  <a:gd name="connsiteX3" fmla="*/ 6350 w 2235200"/>
                  <a:gd name="connsiteY3" fmla="*/ 234950 h 1666875"/>
                  <a:gd name="connsiteX4" fmla="*/ 269875 w 2235200"/>
                  <a:gd name="connsiteY4" fmla="*/ 0 h 1666875"/>
                  <a:gd name="connsiteX5" fmla="*/ 1657350 w 2235200"/>
                  <a:gd name="connsiteY5" fmla="*/ 3175 h 1666875"/>
                  <a:gd name="connsiteX6" fmla="*/ 1905000 w 2235200"/>
                  <a:gd name="connsiteY6" fmla="*/ 260350 h 1666875"/>
                  <a:gd name="connsiteX7" fmla="*/ 1901825 w 2235200"/>
                  <a:gd name="connsiteY7" fmla="*/ 1425575 h 1666875"/>
                  <a:gd name="connsiteX8" fmla="*/ 2235200 w 2235200"/>
                  <a:gd name="connsiteY8" fmla="*/ 1425575 h 1666875"/>
                  <a:gd name="connsiteX9" fmla="*/ 2235200 w 2235200"/>
                  <a:gd name="connsiteY9" fmla="*/ 1635125 h 1666875"/>
                  <a:gd name="connsiteX10" fmla="*/ 1666875 w 2235200"/>
                  <a:gd name="connsiteY10" fmla="*/ 1666875 h 1666875"/>
                  <a:gd name="connsiteX0" fmla="*/ 1666875 w 2238375"/>
                  <a:gd name="connsiteY0" fmla="*/ 1666875 h 1666875"/>
                  <a:gd name="connsiteX1" fmla="*/ 231775 w 2238375"/>
                  <a:gd name="connsiteY1" fmla="*/ 1660525 h 1666875"/>
                  <a:gd name="connsiteX2" fmla="*/ 0 w 2238375"/>
                  <a:gd name="connsiteY2" fmla="*/ 1409700 h 1666875"/>
                  <a:gd name="connsiteX3" fmla="*/ 6350 w 2238375"/>
                  <a:gd name="connsiteY3" fmla="*/ 234950 h 1666875"/>
                  <a:gd name="connsiteX4" fmla="*/ 269875 w 2238375"/>
                  <a:gd name="connsiteY4" fmla="*/ 0 h 1666875"/>
                  <a:gd name="connsiteX5" fmla="*/ 1657350 w 2238375"/>
                  <a:gd name="connsiteY5" fmla="*/ 3175 h 1666875"/>
                  <a:gd name="connsiteX6" fmla="*/ 1905000 w 2238375"/>
                  <a:gd name="connsiteY6" fmla="*/ 260350 h 1666875"/>
                  <a:gd name="connsiteX7" fmla="*/ 1901825 w 2238375"/>
                  <a:gd name="connsiteY7" fmla="*/ 1425575 h 1666875"/>
                  <a:gd name="connsiteX8" fmla="*/ 2235200 w 2238375"/>
                  <a:gd name="connsiteY8" fmla="*/ 1425575 h 1666875"/>
                  <a:gd name="connsiteX9" fmla="*/ 2238375 w 2238375"/>
                  <a:gd name="connsiteY9" fmla="*/ 1666875 h 1666875"/>
                  <a:gd name="connsiteX10" fmla="*/ 1666875 w 2238375"/>
                  <a:gd name="connsiteY10" fmla="*/ 1666875 h 1666875"/>
                  <a:gd name="connsiteX0" fmla="*/ 1666875 w 2238375"/>
                  <a:gd name="connsiteY0" fmla="*/ 1668030 h 1668030"/>
                  <a:gd name="connsiteX1" fmla="*/ 231775 w 2238375"/>
                  <a:gd name="connsiteY1" fmla="*/ 1661680 h 1668030"/>
                  <a:gd name="connsiteX2" fmla="*/ 0 w 2238375"/>
                  <a:gd name="connsiteY2" fmla="*/ 1410855 h 1668030"/>
                  <a:gd name="connsiteX3" fmla="*/ 6350 w 2238375"/>
                  <a:gd name="connsiteY3" fmla="*/ 236105 h 1668030"/>
                  <a:gd name="connsiteX4" fmla="*/ 269875 w 2238375"/>
                  <a:gd name="connsiteY4" fmla="*/ 1155 h 1668030"/>
                  <a:gd name="connsiteX5" fmla="*/ 1657350 w 2238375"/>
                  <a:gd name="connsiteY5" fmla="*/ 4330 h 1668030"/>
                  <a:gd name="connsiteX6" fmla="*/ 1905000 w 2238375"/>
                  <a:gd name="connsiteY6" fmla="*/ 261505 h 1668030"/>
                  <a:gd name="connsiteX7" fmla="*/ 1901825 w 2238375"/>
                  <a:gd name="connsiteY7" fmla="*/ 1426730 h 1668030"/>
                  <a:gd name="connsiteX8" fmla="*/ 2235200 w 2238375"/>
                  <a:gd name="connsiteY8" fmla="*/ 1426730 h 1668030"/>
                  <a:gd name="connsiteX9" fmla="*/ 2238375 w 2238375"/>
                  <a:gd name="connsiteY9" fmla="*/ 1668030 h 1668030"/>
                  <a:gd name="connsiteX10" fmla="*/ 1666875 w 2238375"/>
                  <a:gd name="connsiteY10" fmla="*/ 1668030 h 1668030"/>
                  <a:gd name="connsiteX0" fmla="*/ 1666875 w 2238375"/>
                  <a:gd name="connsiteY0" fmla="*/ 1668260 h 1668260"/>
                  <a:gd name="connsiteX1" fmla="*/ 231775 w 2238375"/>
                  <a:gd name="connsiteY1" fmla="*/ 1661910 h 1668260"/>
                  <a:gd name="connsiteX2" fmla="*/ 0 w 2238375"/>
                  <a:gd name="connsiteY2" fmla="*/ 1411085 h 1668260"/>
                  <a:gd name="connsiteX3" fmla="*/ 6350 w 2238375"/>
                  <a:gd name="connsiteY3" fmla="*/ 236335 h 1668260"/>
                  <a:gd name="connsiteX4" fmla="*/ 269875 w 2238375"/>
                  <a:gd name="connsiteY4" fmla="*/ 1385 h 1668260"/>
                  <a:gd name="connsiteX5" fmla="*/ 1657350 w 2238375"/>
                  <a:gd name="connsiteY5" fmla="*/ 4560 h 1668260"/>
                  <a:gd name="connsiteX6" fmla="*/ 1905000 w 2238375"/>
                  <a:gd name="connsiteY6" fmla="*/ 261735 h 1668260"/>
                  <a:gd name="connsiteX7" fmla="*/ 1901825 w 2238375"/>
                  <a:gd name="connsiteY7" fmla="*/ 1426960 h 1668260"/>
                  <a:gd name="connsiteX8" fmla="*/ 2235200 w 2238375"/>
                  <a:gd name="connsiteY8" fmla="*/ 1426960 h 1668260"/>
                  <a:gd name="connsiteX9" fmla="*/ 2238375 w 2238375"/>
                  <a:gd name="connsiteY9" fmla="*/ 1668260 h 1668260"/>
                  <a:gd name="connsiteX10" fmla="*/ 1666875 w 2238375"/>
                  <a:gd name="connsiteY10" fmla="*/ 1668260 h 1668260"/>
                  <a:gd name="connsiteX0" fmla="*/ 1666896 w 2238396"/>
                  <a:gd name="connsiteY0" fmla="*/ 1668260 h 1668260"/>
                  <a:gd name="connsiteX1" fmla="*/ 231796 w 2238396"/>
                  <a:gd name="connsiteY1" fmla="*/ 1661910 h 1668260"/>
                  <a:gd name="connsiteX2" fmla="*/ 21 w 2238396"/>
                  <a:gd name="connsiteY2" fmla="*/ 1411085 h 1668260"/>
                  <a:gd name="connsiteX3" fmla="*/ 6371 w 2238396"/>
                  <a:gd name="connsiteY3" fmla="*/ 236335 h 1668260"/>
                  <a:gd name="connsiteX4" fmla="*/ 269896 w 2238396"/>
                  <a:gd name="connsiteY4" fmla="*/ 1385 h 1668260"/>
                  <a:gd name="connsiteX5" fmla="*/ 1657371 w 2238396"/>
                  <a:gd name="connsiteY5" fmla="*/ 4560 h 1668260"/>
                  <a:gd name="connsiteX6" fmla="*/ 1905021 w 2238396"/>
                  <a:gd name="connsiteY6" fmla="*/ 261735 h 1668260"/>
                  <a:gd name="connsiteX7" fmla="*/ 1901846 w 2238396"/>
                  <a:gd name="connsiteY7" fmla="*/ 1426960 h 1668260"/>
                  <a:gd name="connsiteX8" fmla="*/ 2235221 w 2238396"/>
                  <a:gd name="connsiteY8" fmla="*/ 1426960 h 1668260"/>
                  <a:gd name="connsiteX9" fmla="*/ 2238396 w 2238396"/>
                  <a:gd name="connsiteY9" fmla="*/ 1668260 h 1668260"/>
                  <a:gd name="connsiteX10" fmla="*/ 1666896 w 2238396"/>
                  <a:gd name="connsiteY10" fmla="*/ 1668260 h 1668260"/>
                  <a:gd name="connsiteX0" fmla="*/ 1666896 w 2238396"/>
                  <a:gd name="connsiteY0" fmla="*/ 1668260 h 1668260"/>
                  <a:gd name="connsiteX1" fmla="*/ 231796 w 2238396"/>
                  <a:gd name="connsiteY1" fmla="*/ 1661910 h 1668260"/>
                  <a:gd name="connsiteX2" fmla="*/ 21 w 2238396"/>
                  <a:gd name="connsiteY2" fmla="*/ 1411085 h 1668260"/>
                  <a:gd name="connsiteX3" fmla="*/ 6371 w 2238396"/>
                  <a:gd name="connsiteY3" fmla="*/ 236335 h 1668260"/>
                  <a:gd name="connsiteX4" fmla="*/ 269896 w 2238396"/>
                  <a:gd name="connsiteY4" fmla="*/ 1385 h 1668260"/>
                  <a:gd name="connsiteX5" fmla="*/ 1657371 w 2238396"/>
                  <a:gd name="connsiteY5" fmla="*/ 4560 h 1668260"/>
                  <a:gd name="connsiteX6" fmla="*/ 1905021 w 2238396"/>
                  <a:gd name="connsiteY6" fmla="*/ 261735 h 1668260"/>
                  <a:gd name="connsiteX7" fmla="*/ 1901846 w 2238396"/>
                  <a:gd name="connsiteY7" fmla="*/ 1426960 h 1668260"/>
                  <a:gd name="connsiteX8" fmla="*/ 2235221 w 2238396"/>
                  <a:gd name="connsiteY8" fmla="*/ 1426960 h 1668260"/>
                  <a:gd name="connsiteX9" fmla="*/ 2238396 w 2238396"/>
                  <a:gd name="connsiteY9" fmla="*/ 1668260 h 1668260"/>
                  <a:gd name="connsiteX10" fmla="*/ 1666896 w 2238396"/>
                  <a:gd name="connsiteY10" fmla="*/ 1668260 h 1668260"/>
                  <a:gd name="connsiteX0" fmla="*/ 1666896 w 2238396"/>
                  <a:gd name="connsiteY0" fmla="*/ 1668260 h 1668260"/>
                  <a:gd name="connsiteX1" fmla="*/ 231796 w 2238396"/>
                  <a:gd name="connsiteY1" fmla="*/ 1661910 h 1668260"/>
                  <a:gd name="connsiteX2" fmla="*/ 21 w 2238396"/>
                  <a:gd name="connsiteY2" fmla="*/ 1411085 h 1668260"/>
                  <a:gd name="connsiteX3" fmla="*/ 6371 w 2238396"/>
                  <a:gd name="connsiteY3" fmla="*/ 236335 h 1668260"/>
                  <a:gd name="connsiteX4" fmla="*/ 269896 w 2238396"/>
                  <a:gd name="connsiteY4" fmla="*/ 1385 h 1668260"/>
                  <a:gd name="connsiteX5" fmla="*/ 1657371 w 2238396"/>
                  <a:gd name="connsiteY5" fmla="*/ 4560 h 1668260"/>
                  <a:gd name="connsiteX6" fmla="*/ 1905021 w 2238396"/>
                  <a:gd name="connsiteY6" fmla="*/ 261735 h 1668260"/>
                  <a:gd name="connsiteX7" fmla="*/ 1901846 w 2238396"/>
                  <a:gd name="connsiteY7" fmla="*/ 1426960 h 1668260"/>
                  <a:gd name="connsiteX8" fmla="*/ 2235221 w 2238396"/>
                  <a:gd name="connsiteY8" fmla="*/ 1426960 h 1668260"/>
                  <a:gd name="connsiteX9" fmla="*/ 2238396 w 2238396"/>
                  <a:gd name="connsiteY9" fmla="*/ 1668260 h 1668260"/>
                  <a:gd name="connsiteX10" fmla="*/ 1666896 w 2238396"/>
                  <a:gd name="connsiteY10" fmla="*/ 1668260 h 1668260"/>
                  <a:gd name="connsiteX0" fmla="*/ 1666896 w 2238396"/>
                  <a:gd name="connsiteY0" fmla="*/ 1668260 h 1668260"/>
                  <a:gd name="connsiteX1" fmla="*/ 231796 w 2238396"/>
                  <a:gd name="connsiteY1" fmla="*/ 1661910 h 1668260"/>
                  <a:gd name="connsiteX2" fmla="*/ 21 w 2238396"/>
                  <a:gd name="connsiteY2" fmla="*/ 1411085 h 1668260"/>
                  <a:gd name="connsiteX3" fmla="*/ 6371 w 2238396"/>
                  <a:gd name="connsiteY3" fmla="*/ 236335 h 1668260"/>
                  <a:gd name="connsiteX4" fmla="*/ 269896 w 2238396"/>
                  <a:gd name="connsiteY4" fmla="*/ 1385 h 1668260"/>
                  <a:gd name="connsiteX5" fmla="*/ 1657371 w 2238396"/>
                  <a:gd name="connsiteY5" fmla="*/ 4560 h 1668260"/>
                  <a:gd name="connsiteX6" fmla="*/ 1905021 w 2238396"/>
                  <a:gd name="connsiteY6" fmla="*/ 261735 h 1668260"/>
                  <a:gd name="connsiteX7" fmla="*/ 1901846 w 2238396"/>
                  <a:gd name="connsiteY7" fmla="*/ 1426960 h 1668260"/>
                  <a:gd name="connsiteX8" fmla="*/ 2235221 w 2238396"/>
                  <a:gd name="connsiteY8" fmla="*/ 1426960 h 1668260"/>
                  <a:gd name="connsiteX9" fmla="*/ 2238396 w 2238396"/>
                  <a:gd name="connsiteY9" fmla="*/ 1668260 h 1668260"/>
                  <a:gd name="connsiteX10" fmla="*/ 1666896 w 2238396"/>
                  <a:gd name="connsiteY10" fmla="*/ 1668260 h 1668260"/>
                  <a:gd name="connsiteX0" fmla="*/ 1666896 w 2238396"/>
                  <a:gd name="connsiteY0" fmla="*/ 1668260 h 1668260"/>
                  <a:gd name="connsiteX1" fmla="*/ 231796 w 2238396"/>
                  <a:gd name="connsiteY1" fmla="*/ 1661910 h 1668260"/>
                  <a:gd name="connsiteX2" fmla="*/ 21 w 2238396"/>
                  <a:gd name="connsiteY2" fmla="*/ 1411085 h 1668260"/>
                  <a:gd name="connsiteX3" fmla="*/ 6371 w 2238396"/>
                  <a:gd name="connsiteY3" fmla="*/ 236335 h 1668260"/>
                  <a:gd name="connsiteX4" fmla="*/ 269896 w 2238396"/>
                  <a:gd name="connsiteY4" fmla="*/ 1385 h 1668260"/>
                  <a:gd name="connsiteX5" fmla="*/ 1657371 w 2238396"/>
                  <a:gd name="connsiteY5" fmla="*/ 4560 h 1668260"/>
                  <a:gd name="connsiteX6" fmla="*/ 1905021 w 2238396"/>
                  <a:gd name="connsiteY6" fmla="*/ 261735 h 1668260"/>
                  <a:gd name="connsiteX7" fmla="*/ 1901846 w 2238396"/>
                  <a:gd name="connsiteY7" fmla="*/ 1280417 h 1668260"/>
                  <a:gd name="connsiteX8" fmla="*/ 2235221 w 2238396"/>
                  <a:gd name="connsiteY8" fmla="*/ 1426960 h 1668260"/>
                  <a:gd name="connsiteX9" fmla="*/ 2238396 w 2238396"/>
                  <a:gd name="connsiteY9" fmla="*/ 1668260 h 1668260"/>
                  <a:gd name="connsiteX10" fmla="*/ 1666896 w 2238396"/>
                  <a:gd name="connsiteY10" fmla="*/ 1668260 h 1668260"/>
                  <a:gd name="connsiteX0" fmla="*/ 1666896 w 2238396"/>
                  <a:gd name="connsiteY0" fmla="*/ 1668260 h 1668260"/>
                  <a:gd name="connsiteX1" fmla="*/ 231796 w 2238396"/>
                  <a:gd name="connsiteY1" fmla="*/ 1661910 h 1668260"/>
                  <a:gd name="connsiteX2" fmla="*/ 21 w 2238396"/>
                  <a:gd name="connsiteY2" fmla="*/ 1411085 h 1668260"/>
                  <a:gd name="connsiteX3" fmla="*/ 6371 w 2238396"/>
                  <a:gd name="connsiteY3" fmla="*/ 236335 h 1668260"/>
                  <a:gd name="connsiteX4" fmla="*/ 269896 w 2238396"/>
                  <a:gd name="connsiteY4" fmla="*/ 1385 h 1668260"/>
                  <a:gd name="connsiteX5" fmla="*/ 1657371 w 2238396"/>
                  <a:gd name="connsiteY5" fmla="*/ 4560 h 1668260"/>
                  <a:gd name="connsiteX6" fmla="*/ 1905021 w 2238396"/>
                  <a:gd name="connsiteY6" fmla="*/ 261735 h 1668260"/>
                  <a:gd name="connsiteX7" fmla="*/ 1901846 w 2238396"/>
                  <a:gd name="connsiteY7" fmla="*/ 1280417 h 1668260"/>
                  <a:gd name="connsiteX8" fmla="*/ 2230793 w 2238396"/>
                  <a:gd name="connsiteY8" fmla="*/ 1280416 h 1668260"/>
                  <a:gd name="connsiteX9" fmla="*/ 2238396 w 2238396"/>
                  <a:gd name="connsiteY9" fmla="*/ 1668260 h 1668260"/>
                  <a:gd name="connsiteX10" fmla="*/ 1666896 w 2238396"/>
                  <a:gd name="connsiteY10" fmla="*/ 1668260 h 166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8396" h="1668260">
                    <a:moveTo>
                      <a:pt x="1666896" y="1668260"/>
                    </a:moveTo>
                    <a:lnTo>
                      <a:pt x="231796" y="1661910"/>
                    </a:lnTo>
                    <a:cubicBezTo>
                      <a:pt x="160888" y="1651327"/>
                      <a:pt x="-2096" y="1583593"/>
                      <a:pt x="21" y="1411085"/>
                    </a:cubicBezTo>
                    <a:cubicBezTo>
                      <a:pt x="2138" y="1019502"/>
                      <a:pt x="4254" y="627918"/>
                      <a:pt x="6371" y="236335"/>
                    </a:cubicBezTo>
                    <a:cubicBezTo>
                      <a:pt x="24363" y="126268"/>
                      <a:pt x="118554" y="-15548"/>
                      <a:pt x="269896" y="1385"/>
                    </a:cubicBezTo>
                    <a:lnTo>
                      <a:pt x="1657371" y="4560"/>
                    </a:lnTo>
                    <a:cubicBezTo>
                      <a:pt x="1746271" y="23610"/>
                      <a:pt x="1882796" y="74410"/>
                      <a:pt x="1905021" y="261735"/>
                    </a:cubicBezTo>
                    <a:cubicBezTo>
                      <a:pt x="1903963" y="650143"/>
                      <a:pt x="1902904" y="892009"/>
                      <a:pt x="1901846" y="1280417"/>
                    </a:cubicBezTo>
                    <a:lnTo>
                      <a:pt x="2230793" y="1280416"/>
                    </a:lnTo>
                    <a:cubicBezTo>
                      <a:pt x="2231851" y="1360849"/>
                      <a:pt x="2237338" y="1587827"/>
                      <a:pt x="2238396" y="1668260"/>
                    </a:cubicBezTo>
                    <a:lnTo>
                      <a:pt x="1666896" y="166826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6757832" y="1389225"/>
                <a:ext cx="261445" cy="726468"/>
              </a:xfrm>
              <a:custGeom>
                <a:avLst/>
                <a:gdLst>
                  <a:gd name="connsiteX0" fmla="*/ 338137 w 338137"/>
                  <a:gd name="connsiteY0" fmla="*/ 0 h 619125"/>
                  <a:gd name="connsiteX1" fmla="*/ 183356 w 338137"/>
                  <a:gd name="connsiteY1" fmla="*/ 4762 h 619125"/>
                  <a:gd name="connsiteX2" fmla="*/ 150019 w 338137"/>
                  <a:gd name="connsiteY2" fmla="*/ 4762 h 619125"/>
                  <a:gd name="connsiteX3" fmla="*/ 150019 w 338137"/>
                  <a:gd name="connsiteY3" fmla="*/ 4762 h 619125"/>
                  <a:gd name="connsiteX4" fmla="*/ 111919 w 338137"/>
                  <a:gd name="connsiteY4" fmla="*/ 16669 h 619125"/>
                  <a:gd name="connsiteX5" fmla="*/ 92869 w 338137"/>
                  <a:gd name="connsiteY5" fmla="*/ 33337 h 619125"/>
                  <a:gd name="connsiteX6" fmla="*/ 92869 w 338137"/>
                  <a:gd name="connsiteY6" fmla="*/ 33337 h 619125"/>
                  <a:gd name="connsiteX7" fmla="*/ 61912 w 338137"/>
                  <a:gd name="connsiteY7" fmla="*/ 57150 h 619125"/>
                  <a:gd name="connsiteX8" fmla="*/ 50006 w 338137"/>
                  <a:gd name="connsiteY8" fmla="*/ 69056 h 619125"/>
                  <a:gd name="connsiteX9" fmla="*/ 42862 w 338137"/>
                  <a:gd name="connsiteY9" fmla="*/ 85725 h 619125"/>
                  <a:gd name="connsiteX10" fmla="*/ 33337 w 338137"/>
                  <a:gd name="connsiteY10" fmla="*/ 102394 h 619125"/>
                  <a:gd name="connsiteX11" fmla="*/ 23812 w 338137"/>
                  <a:gd name="connsiteY11" fmla="*/ 119062 h 619125"/>
                  <a:gd name="connsiteX12" fmla="*/ 11906 w 338137"/>
                  <a:gd name="connsiteY12" fmla="*/ 138112 h 619125"/>
                  <a:gd name="connsiteX13" fmla="*/ 7144 w 338137"/>
                  <a:gd name="connsiteY13" fmla="*/ 159544 h 619125"/>
                  <a:gd name="connsiteX14" fmla="*/ 7144 w 338137"/>
                  <a:gd name="connsiteY14" fmla="*/ 159544 h 619125"/>
                  <a:gd name="connsiteX15" fmla="*/ 4762 w 338137"/>
                  <a:gd name="connsiteY15" fmla="*/ 190500 h 619125"/>
                  <a:gd name="connsiteX16" fmla="*/ 0 w 338137"/>
                  <a:gd name="connsiteY16" fmla="*/ 619125 h 619125"/>
                  <a:gd name="connsiteX0" fmla="*/ 338137 w 338137"/>
                  <a:gd name="connsiteY0" fmla="*/ 0 h 619125"/>
                  <a:gd name="connsiteX1" fmla="*/ 183356 w 338137"/>
                  <a:gd name="connsiteY1" fmla="*/ 4762 h 619125"/>
                  <a:gd name="connsiteX2" fmla="*/ 150019 w 338137"/>
                  <a:gd name="connsiteY2" fmla="*/ 4762 h 619125"/>
                  <a:gd name="connsiteX3" fmla="*/ 150019 w 338137"/>
                  <a:gd name="connsiteY3" fmla="*/ 4762 h 619125"/>
                  <a:gd name="connsiteX4" fmla="*/ 111919 w 338137"/>
                  <a:gd name="connsiteY4" fmla="*/ 16669 h 619125"/>
                  <a:gd name="connsiteX5" fmla="*/ 92869 w 338137"/>
                  <a:gd name="connsiteY5" fmla="*/ 33337 h 619125"/>
                  <a:gd name="connsiteX6" fmla="*/ 92869 w 338137"/>
                  <a:gd name="connsiteY6" fmla="*/ 33337 h 619125"/>
                  <a:gd name="connsiteX7" fmla="*/ 78580 w 338137"/>
                  <a:gd name="connsiteY7" fmla="*/ 40481 h 619125"/>
                  <a:gd name="connsiteX8" fmla="*/ 50006 w 338137"/>
                  <a:gd name="connsiteY8" fmla="*/ 69056 h 619125"/>
                  <a:gd name="connsiteX9" fmla="*/ 42862 w 338137"/>
                  <a:gd name="connsiteY9" fmla="*/ 85725 h 619125"/>
                  <a:gd name="connsiteX10" fmla="*/ 33337 w 338137"/>
                  <a:gd name="connsiteY10" fmla="*/ 102394 h 619125"/>
                  <a:gd name="connsiteX11" fmla="*/ 23812 w 338137"/>
                  <a:gd name="connsiteY11" fmla="*/ 119062 h 619125"/>
                  <a:gd name="connsiteX12" fmla="*/ 11906 w 338137"/>
                  <a:gd name="connsiteY12" fmla="*/ 138112 h 619125"/>
                  <a:gd name="connsiteX13" fmla="*/ 7144 w 338137"/>
                  <a:gd name="connsiteY13" fmla="*/ 159544 h 619125"/>
                  <a:gd name="connsiteX14" fmla="*/ 7144 w 338137"/>
                  <a:gd name="connsiteY14" fmla="*/ 159544 h 619125"/>
                  <a:gd name="connsiteX15" fmla="*/ 4762 w 338137"/>
                  <a:gd name="connsiteY15" fmla="*/ 190500 h 619125"/>
                  <a:gd name="connsiteX16" fmla="*/ 0 w 338137"/>
                  <a:gd name="connsiteY16" fmla="*/ 619125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8137" h="619125">
                    <a:moveTo>
                      <a:pt x="338137" y="0"/>
                    </a:moveTo>
                    <a:lnTo>
                      <a:pt x="183356" y="4762"/>
                    </a:lnTo>
                    <a:lnTo>
                      <a:pt x="150019" y="4762"/>
                    </a:lnTo>
                    <a:lnTo>
                      <a:pt x="150019" y="4762"/>
                    </a:lnTo>
                    <a:lnTo>
                      <a:pt x="111919" y="16669"/>
                    </a:lnTo>
                    <a:lnTo>
                      <a:pt x="92869" y="33337"/>
                    </a:lnTo>
                    <a:lnTo>
                      <a:pt x="92869" y="33337"/>
                    </a:lnTo>
                    <a:lnTo>
                      <a:pt x="78580" y="40481"/>
                    </a:lnTo>
                    <a:lnTo>
                      <a:pt x="50006" y="69056"/>
                    </a:lnTo>
                    <a:lnTo>
                      <a:pt x="42862" y="85725"/>
                    </a:lnTo>
                    <a:lnTo>
                      <a:pt x="33337" y="102394"/>
                    </a:lnTo>
                    <a:lnTo>
                      <a:pt x="23812" y="119062"/>
                    </a:lnTo>
                    <a:lnTo>
                      <a:pt x="11906" y="138112"/>
                    </a:lnTo>
                    <a:lnTo>
                      <a:pt x="7144" y="159544"/>
                    </a:lnTo>
                    <a:lnTo>
                      <a:pt x="7144" y="159544"/>
                    </a:lnTo>
                    <a:lnTo>
                      <a:pt x="4762" y="190500"/>
                    </a:lnTo>
                    <a:cubicBezTo>
                      <a:pt x="3175" y="333375"/>
                      <a:pt x="1587" y="476250"/>
                      <a:pt x="0" y="61912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矢印コネクタ 8"/>
              <p:cNvCxnSpPr/>
              <p:nvPr/>
            </p:nvCxnSpPr>
            <p:spPr>
              <a:xfrm>
                <a:off x="8002334" y="2494580"/>
                <a:ext cx="3014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 flipV="1">
                <a:off x="7960959" y="1523995"/>
                <a:ext cx="0" cy="7392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正方形/長方形 10"/>
              <p:cNvSpPr/>
              <p:nvPr/>
            </p:nvSpPr>
            <p:spPr>
              <a:xfrm>
                <a:off x="7183078" y="1240505"/>
                <a:ext cx="358384" cy="336754"/>
              </a:xfrm>
              <a:prstGeom prst="rect">
                <a:avLst/>
              </a:prstGeom>
              <a:gradFill flip="none" rotWithShape="1">
                <a:gsLst>
                  <a:gs pos="27000">
                    <a:srgbClr val="FF0000"/>
                  </a:gs>
                  <a:gs pos="0">
                    <a:srgbClr val="FF0000"/>
                  </a:gs>
                  <a:gs pos="72000">
                    <a:schemeClr val="tx2">
                      <a:lumMod val="40000"/>
                      <a:lumOff val="60000"/>
                    </a:schemeClr>
                  </a:gs>
                  <a:gs pos="35000">
                    <a:srgbClr val="FF4E00"/>
                  </a:gs>
                  <a:gs pos="54000">
                    <a:srgbClr val="FFC000"/>
                  </a:gs>
                  <a:gs pos="100000">
                    <a:srgbClr val="22DBEE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>
                <a:off x="6893557" y="1495735"/>
                <a:ext cx="918314" cy="9394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/>
            <p:cNvGrpSpPr>
              <a:grpSpLocks noChangeAspect="1"/>
            </p:cNvGrpSpPr>
            <p:nvPr/>
          </p:nvGrpSpPr>
          <p:grpSpPr>
            <a:xfrm>
              <a:off x="5729131" y="3217242"/>
              <a:ext cx="990773" cy="1012558"/>
              <a:chOff x="2529280" y="3448951"/>
              <a:chExt cx="1037360" cy="1060169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2529280" y="3501008"/>
                <a:ext cx="1037360" cy="1008112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2860569" y="3448951"/>
                <a:ext cx="403738" cy="268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0" name="直線矢印コネクタ 39"/>
            <p:cNvCxnSpPr/>
            <p:nvPr/>
          </p:nvCxnSpPr>
          <p:spPr>
            <a:xfrm flipH="1" flipV="1">
              <a:off x="6294580" y="3281014"/>
              <a:ext cx="277848" cy="1102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/>
            <p:cNvSpPr>
              <a:spLocks noChangeAspect="1"/>
            </p:cNvSpPr>
            <p:nvPr/>
          </p:nvSpPr>
          <p:spPr>
            <a:xfrm>
              <a:off x="7587279" y="4183801"/>
              <a:ext cx="568540" cy="5685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</a:t>
            </a:r>
            <a:r>
              <a:rPr lang="ja-JP" altLang="en-US" sz="3400" dirty="0" smtClean="0"/>
              <a:t>熱音響発</a:t>
            </a:r>
            <a:r>
              <a:rPr lang="ja-JP" altLang="en-US" sz="3400" dirty="0"/>
              <a:t>電機</a:t>
            </a:r>
            <a:endParaRPr lang="en-US" altLang="ja-JP" sz="3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78165" y="3145020"/>
            <a:ext cx="123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acousticpower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305529" y="2168874"/>
            <a:ext cx="132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</a:p>
          <a:p>
            <a:pPr algn="ctr"/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9" y="2852936"/>
            <a:ext cx="4028075" cy="10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角丸四角形 187"/>
          <p:cNvSpPr/>
          <p:nvPr/>
        </p:nvSpPr>
        <p:spPr>
          <a:xfrm>
            <a:off x="4843915" y="4937396"/>
            <a:ext cx="3831759" cy="708325"/>
          </a:xfrm>
          <a:prstGeom prst="roundRect">
            <a:avLst>
              <a:gd name="adj" fmla="val 6424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987332" y="2092116"/>
            <a:ext cx="5850267" cy="2400860"/>
            <a:chOff x="1987332" y="2165634"/>
            <a:chExt cx="5850267" cy="2400860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1987332" y="2165634"/>
              <a:ext cx="5490680" cy="2309813"/>
              <a:chOff x="1987332" y="2165634"/>
              <a:chExt cx="5490680" cy="2309813"/>
            </a:xfrm>
          </p:grpSpPr>
          <p:sp>
            <p:nvSpPr>
              <p:cNvPr id="19" name="フリーフォーム 18"/>
              <p:cNvSpPr/>
              <p:nvPr/>
            </p:nvSpPr>
            <p:spPr>
              <a:xfrm>
                <a:off x="1987332" y="2165634"/>
                <a:ext cx="5490680" cy="2309813"/>
              </a:xfrm>
              <a:custGeom>
                <a:avLst/>
                <a:gdLst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5086350 w 5486400"/>
                  <a:gd name="connsiteY2" fmla="*/ 300038 h 2305050"/>
                  <a:gd name="connsiteX3" fmla="*/ 5067300 w 5486400"/>
                  <a:gd name="connsiteY3" fmla="*/ 1881188 h 2305050"/>
                  <a:gd name="connsiteX4" fmla="*/ 5481638 w 5486400"/>
                  <a:gd name="connsiteY4" fmla="*/ 1881188 h 2305050"/>
                  <a:gd name="connsiteX5" fmla="*/ 5486400 w 5486400"/>
                  <a:gd name="connsiteY5" fmla="*/ 2290763 h 2305050"/>
                  <a:gd name="connsiteX6" fmla="*/ 242888 w 5486400"/>
                  <a:gd name="connsiteY6" fmla="*/ 2305050 h 2305050"/>
                  <a:gd name="connsiteX7" fmla="*/ 0 w 5486400"/>
                  <a:gd name="connsiteY7" fmla="*/ 1971675 h 2305050"/>
                  <a:gd name="connsiteX8" fmla="*/ 0 w 5486400"/>
                  <a:gd name="connsiteY8" fmla="*/ 242888 h 2305050"/>
                  <a:gd name="connsiteX9" fmla="*/ 271463 w 5486400"/>
                  <a:gd name="connsiteY9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5086350 w 5486400"/>
                  <a:gd name="connsiteY2" fmla="*/ 300038 h 2305050"/>
                  <a:gd name="connsiteX3" fmla="*/ 5067300 w 5486400"/>
                  <a:gd name="connsiteY3" fmla="*/ 1881188 h 2305050"/>
                  <a:gd name="connsiteX4" fmla="*/ 5481638 w 5486400"/>
                  <a:gd name="connsiteY4" fmla="*/ 1881188 h 2305050"/>
                  <a:gd name="connsiteX5" fmla="*/ 5486400 w 5486400"/>
                  <a:gd name="connsiteY5" fmla="*/ 2290763 h 2305050"/>
                  <a:gd name="connsiteX6" fmla="*/ 242888 w 5486400"/>
                  <a:gd name="connsiteY6" fmla="*/ 2305050 h 2305050"/>
                  <a:gd name="connsiteX7" fmla="*/ 0 w 5486400"/>
                  <a:gd name="connsiteY7" fmla="*/ 1971675 h 2305050"/>
                  <a:gd name="connsiteX8" fmla="*/ 0 w 5486400"/>
                  <a:gd name="connsiteY8" fmla="*/ 242888 h 2305050"/>
                  <a:gd name="connsiteX9" fmla="*/ 95250 w 5486400"/>
                  <a:gd name="connsiteY9" fmla="*/ 47625 h 2305050"/>
                  <a:gd name="connsiteX10" fmla="*/ 271463 w 5486400"/>
                  <a:gd name="connsiteY10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5086350 w 5486400"/>
                  <a:gd name="connsiteY2" fmla="*/ 300038 h 2305050"/>
                  <a:gd name="connsiteX3" fmla="*/ 5067300 w 5486400"/>
                  <a:gd name="connsiteY3" fmla="*/ 1881188 h 2305050"/>
                  <a:gd name="connsiteX4" fmla="*/ 5481638 w 5486400"/>
                  <a:gd name="connsiteY4" fmla="*/ 1881188 h 2305050"/>
                  <a:gd name="connsiteX5" fmla="*/ 5486400 w 5486400"/>
                  <a:gd name="connsiteY5" fmla="*/ 2290763 h 2305050"/>
                  <a:gd name="connsiteX6" fmla="*/ 242888 w 5486400"/>
                  <a:gd name="connsiteY6" fmla="*/ 2305050 h 2305050"/>
                  <a:gd name="connsiteX7" fmla="*/ 0 w 5486400"/>
                  <a:gd name="connsiteY7" fmla="*/ 1971675 h 2305050"/>
                  <a:gd name="connsiteX8" fmla="*/ 0 w 5486400"/>
                  <a:gd name="connsiteY8" fmla="*/ 242888 h 2305050"/>
                  <a:gd name="connsiteX9" fmla="*/ 95250 w 5486400"/>
                  <a:gd name="connsiteY9" fmla="*/ 47625 h 2305050"/>
                  <a:gd name="connsiteX10" fmla="*/ 271463 w 5486400"/>
                  <a:gd name="connsiteY10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53000 w 5486400"/>
                  <a:gd name="connsiteY2" fmla="*/ 176213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86350 w 5486400"/>
                  <a:gd name="connsiteY3" fmla="*/ 300038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72050 w 5486400"/>
                  <a:gd name="connsiteY2" fmla="*/ 76201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0 w 5486400"/>
                  <a:gd name="connsiteY8" fmla="*/ 1971675 h 2305050"/>
                  <a:gd name="connsiteX9" fmla="*/ 0 w 5486400"/>
                  <a:gd name="connsiteY9" fmla="*/ 242888 h 2305050"/>
                  <a:gd name="connsiteX10" fmla="*/ 95250 w 5486400"/>
                  <a:gd name="connsiteY10" fmla="*/ 47625 h 2305050"/>
                  <a:gd name="connsiteX11" fmla="*/ 271463 w 5486400"/>
                  <a:gd name="connsiteY11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109538 w 5486400"/>
                  <a:gd name="connsiteY8" fmla="*/ 2124075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123826 w 5486400"/>
                  <a:gd name="connsiteY8" fmla="*/ 2138363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47626 w 5486400"/>
                  <a:gd name="connsiteY8" fmla="*/ 2190750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47626 w 5486400"/>
                  <a:gd name="connsiteY8" fmla="*/ 2190750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1463 w 5486400"/>
                  <a:gd name="connsiteY0" fmla="*/ 0 h 2305050"/>
                  <a:gd name="connsiteX1" fmla="*/ 4791075 w 5486400"/>
                  <a:gd name="connsiteY1" fmla="*/ 4763 h 2305050"/>
                  <a:gd name="connsiteX2" fmla="*/ 4984463 w 5486400"/>
                  <a:gd name="connsiteY2" fmla="*/ 67926 h 2305050"/>
                  <a:gd name="connsiteX3" fmla="*/ 5094625 w 5486400"/>
                  <a:gd name="connsiteY3" fmla="*/ 279350 h 2305050"/>
                  <a:gd name="connsiteX4" fmla="*/ 5067300 w 5486400"/>
                  <a:gd name="connsiteY4" fmla="*/ 1881188 h 2305050"/>
                  <a:gd name="connsiteX5" fmla="*/ 5481638 w 5486400"/>
                  <a:gd name="connsiteY5" fmla="*/ 1881188 h 2305050"/>
                  <a:gd name="connsiteX6" fmla="*/ 5486400 w 5486400"/>
                  <a:gd name="connsiteY6" fmla="*/ 2290763 h 2305050"/>
                  <a:gd name="connsiteX7" fmla="*/ 242888 w 5486400"/>
                  <a:gd name="connsiteY7" fmla="*/ 2305050 h 2305050"/>
                  <a:gd name="connsiteX8" fmla="*/ 47626 w 5486400"/>
                  <a:gd name="connsiteY8" fmla="*/ 2190750 h 2305050"/>
                  <a:gd name="connsiteX9" fmla="*/ 0 w 5486400"/>
                  <a:gd name="connsiteY9" fmla="*/ 1971675 h 2305050"/>
                  <a:gd name="connsiteX10" fmla="*/ 0 w 5486400"/>
                  <a:gd name="connsiteY10" fmla="*/ 242888 h 2305050"/>
                  <a:gd name="connsiteX11" fmla="*/ 95250 w 5486400"/>
                  <a:gd name="connsiteY11" fmla="*/ 47625 h 2305050"/>
                  <a:gd name="connsiteX12" fmla="*/ 271463 w 5486400"/>
                  <a:gd name="connsiteY12" fmla="*/ 0 h 2305050"/>
                  <a:gd name="connsiteX0" fmla="*/ 272501 w 5487438"/>
                  <a:gd name="connsiteY0" fmla="*/ 0 h 2305050"/>
                  <a:gd name="connsiteX1" fmla="*/ 4792113 w 5487438"/>
                  <a:gd name="connsiteY1" fmla="*/ 4763 h 2305050"/>
                  <a:gd name="connsiteX2" fmla="*/ 4985501 w 5487438"/>
                  <a:gd name="connsiteY2" fmla="*/ 67926 h 2305050"/>
                  <a:gd name="connsiteX3" fmla="*/ 5095663 w 5487438"/>
                  <a:gd name="connsiteY3" fmla="*/ 279350 h 2305050"/>
                  <a:gd name="connsiteX4" fmla="*/ 5068338 w 5487438"/>
                  <a:gd name="connsiteY4" fmla="*/ 1881188 h 2305050"/>
                  <a:gd name="connsiteX5" fmla="*/ 5482676 w 5487438"/>
                  <a:gd name="connsiteY5" fmla="*/ 1881188 h 2305050"/>
                  <a:gd name="connsiteX6" fmla="*/ 5487438 w 5487438"/>
                  <a:gd name="connsiteY6" fmla="*/ 2290763 h 2305050"/>
                  <a:gd name="connsiteX7" fmla="*/ 243926 w 5487438"/>
                  <a:gd name="connsiteY7" fmla="*/ 2305050 h 2305050"/>
                  <a:gd name="connsiteX8" fmla="*/ 48664 w 5487438"/>
                  <a:gd name="connsiteY8" fmla="*/ 2190750 h 2305050"/>
                  <a:gd name="connsiteX9" fmla="*/ 1038 w 5487438"/>
                  <a:gd name="connsiteY9" fmla="*/ 1971675 h 2305050"/>
                  <a:gd name="connsiteX10" fmla="*/ 1038 w 5487438"/>
                  <a:gd name="connsiteY10" fmla="*/ 242888 h 2305050"/>
                  <a:gd name="connsiteX11" fmla="*/ 96288 w 5487438"/>
                  <a:gd name="connsiteY11" fmla="*/ 47625 h 2305050"/>
                  <a:gd name="connsiteX12" fmla="*/ 272501 w 5487438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97614 w 5488764"/>
                  <a:gd name="connsiteY11" fmla="*/ 4762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69664 w 5488764"/>
                  <a:gd name="connsiteY4" fmla="*/ 188118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5050"/>
                  <a:gd name="connsiteX1" fmla="*/ 4793439 w 5488764"/>
                  <a:gd name="connsiteY1" fmla="*/ 4763 h 2305050"/>
                  <a:gd name="connsiteX2" fmla="*/ 4986827 w 5488764"/>
                  <a:gd name="connsiteY2" fmla="*/ 67926 h 2305050"/>
                  <a:gd name="connsiteX3" fmla="*/ 5096989 w 5488764"/>
                  <a:gd name="connsiteY3" fmla="*/ 279350 h 2305050"/>
                  <a:gd name="connsiteX4" fmla="*/ 5095064 w 5488764"/>
                  <a:gd name="connsiteY4" fmla="*/ 1887538 h 2305050"/>
                  <a:gd name="connsiteX5" fmla="*/ 5484002 w 5488764"/>
                  <a:gd name="connsiteY5" fmla="*/ 1881188 h 2305050"/>
                  <a:gd name="connsiteX6" fmla="*/ 5488764 w 5488764"/>
                  <a:gd name="connsiteY6" fmla="*/ 2290763 h 2305050"/>
                  <a:gd name="connsiteX7" fmla="*/ 245252 w 5488764"/>
                  <a:gd name="connsiteY7" fmla="*/ 2305050 h 2305050"/>
                  <a:gd name="connsiteX8" fmla="*/ 49990 w 5488764"/>
                  <a:gd name="connsiteY8" fmla="*/ 2190750 h 2305050"/>
                  <a:gd name="connsiteX9" fmla="*/ 2364 w 5488764"/>
                  <a:gd name="connsiteY9" fmla="*/ 1971675 h 2305050"/>
                  <a:gd name="connsiteX10" fmla="*/ 2364 w 5488764"/>
                  <a:gd name="connsiteY10" fmla="*/ 242888 h 2305050"/>
                  <a:gd name="connsiteX11" fmla="*/ 78564 w 5488764"/>
                  <a:gd name="connsiteY11" fmla="*/ 66675 h 2305050"/>
                  <a:gd name="connsiteX12" fmla="*/ 273827 w 5488764"/>
                  <a:gd name="connsiteY12" fmla="*/ 0 h 2305050"/>
                  <a:gd name="connsiteX0" fmla="*/ 273827 w 5488764"/>
                  <a:gd name="connsiteY0" fmla="*/ 0 h 2309813"/>
                  <a:gd name="connsiteX1" fmla="*/ 4793439 w 5488764"/>
                  <a:gd name="connsiteY1" fmla="*/ 4763 h 2309813"/>
                  <a:gd name="connsiteX2" fmla="*/ 4986827 w 5488764"/>
                  <a:gd name="connsiteY2" fmla="*/ 67926 h 2309813"/>
                  <a:gd name="connsiteX3" fmla="*/ 5096989 w 5488764"/>
                  <a:gd name="connsiteY3" fmla="*/ 279350 h 2309813"/>
                  <a:gd name="connsiteX4" fmla="*/ 5095064 w 5488764"/>
                  <a:gd name="connsiteY4" fmla="*/ 1887538 h 2309813"/>
                  <a:gd name="connsiteX5" fmla="*/ 5484002 w 5488764"/>
                  <a:gd name="connsiteY5" fmla="*/ 1881188 h 2309813"/>
                  <a:gd name="connsiteX6" fmla="*/ 5488764 w 5488764"/>
                  <a:gd name="connsiteY6" fmla="*/ 2309813 h 2309813"/>
                  <a:gd name="connsiteX7" fmla="*/ 245252 w 5488764"/>
                  <a:gd name="connsiteY7" fmla="*/ 2305050 h 2309813"/>
                  <a:gd name="connsiteX8" fmla="*/ 49990 w 5488764"/>
                  <a:gd name="connsiteY8" fmla="*/ 2190750 h 2309813"/>
                  <a:gd name="connsiteX9" fmla="*/ 2364 w 5488764"/>
                  <a:gd name="connsiteY9" fmla="*/ 1971675 h 2309813"/>
                  <a:gd name="connsiteX10" fmla="*/ 2364 w 5488764"/>
                  <a:gd name="connsiteY10" fmla="*/ 242888 h 2309813"/>
                  <a:gd name="connsiteX11" fmla="*/ 78564 w 5488764"/>
                  <a:gd name="connsiteY11" fmla="*/ 66675 h 2309813"/>
                  <a:gd name="connsiteX12" fmla="*/ 273827 w 5488764"/>
                  <a:gd name="connsiteY12" fmla="*/ 0 h 2309813"/>
                  <a:gd name="connsiteX0" fmla="*/ 273827 w 5488764"/>
                  <a:gd name="connsiteY0" fmla="*/ 0 h 2309813"/>
                  <a:gd name="connsiteX1" fmla="*/ 4793439 w 5488764"/>
                  <a:gd name="connsiteY1" fmla="*/ 4763 h 2309813"/>
                  <a:gd name="connsiteX2" fmla="*/ 4986827 w 5488764"/>
                  <a:gd name="connsiteY2" fmla="*/ 67926 h 2309813"/>
                  <a:gd name="connsiteX3" fmla="*/ 5096989 w 5488764"/>
                  <a:gd name="connsiteY3" fmla="*/ 279350 h 2309813"/>
                  <a:gd name="connsiteX4" fmla="*/ 5095064 w 5488764"/>
                  <a:gd name="connsiteY4" fmla="*/ 1887538 h 2309813"/>
                  <a:gd name="connsiteX5" fmla="*/ 5484002 w 5488764"/>
                  <a:gd name="connsiteY5" fmla="*/ 1893888 h 2309813"/>
                  <a:gd name="connsiteX6" fmla="*/ 5488764 w 5488764"/>
                  <a:gd name="connsiteY6" fmla="*/ 2309813 h 2309813"/>
                  <a:gd name="connsiteX7" fmla="*/ 245252 w 5488764"/>
                  <a:gd name="connsiteY7" fmla="*/ 2305050 h 2309813"/>
                  <a:gd name="connsiteX8" fmla="*/ 49990 w 5488764"/>
                  <a:gd name="connsiteY8" fmla="*/ 2190750 h 2309813"/>
                  <a:gd name="connsiteX9" fmla="*/ 2364 w 5488764"/>
                  <a:gd name="connsiteY9" fmla="*/ 1971675 h 2309813"/>
                  <a:gd name="connsiteX10" fmla="*/ 2364 w 5488764"/>
                  <a:gd name="connsiteY10" fmla="*/ 242888 h 2309813"/>
                  <a:gd name="connsiteX11" fmla="*/ 78564 w 5488764"/>
                  <a:gd name="connsiteY11" fmla="*/ 66675 h 2309813"/>
                  <a:gd name="connsiteX12" fmla="*/ 273827 w 5488764"/>
                  <a:gd name="connsiteY12" fmla="*/ 0 h 2309813"/>
                  <a:gd name="connsiteX0" fmla="*/ 273827 w 5488764"/>
                  <a:gd name="connsiteY0" fmla="*/ 0 h 2309813"/>
                  <a:gd name="connsiteX1" fmla="*/ 4793439 w 5488764"/>
                  <a:gd name="connsiteY1" fmla="*/ 4763 h 2309813"/>
                  <a:gd name="connsiteX2" fmla="*/ 4986827 w 5488764"/>
                  <a:gd name="connsiteY2" fmla="*/ 67926 h 2309813"/>
                  <a:gd name="connsiteX3" fmla="*/ 5096989 w 5488764"/>
                  <a:gd name="connsiteY3" fmla="*/ 279350 h 2309813"/>
                  <a:gd name="connsiteX4" fmla="*/ 5095064 w 5488764"/>
                  <a:gd name="connsiteY4" fmla="*/ 1887538 h 2309813"/>
                  <a:gd name="connsiteX5" fmla="*/ 5484002 w 5488764"/>
                  <a:gd name="connsiteY5" fmla="*/ 1884363 h 2309813"/>
                  <a:gd name="connsiteX6" fmla="*/ 5488764 w 5488764"/>
                  <a:gd name="connsiteY6" fmla="*/ 2309813 h 2309813"/>
                  <a:gd name="connsiteX7" fmla="*/ 245252 w 5488764"/>
                  <a:gd name="connsiteY7" fmla="*/ 2305050 h 2309813"/>
                  <a:gd name="connsiteX8" fmla="*/ 49990 w 5488764"/>
                  <a:gd name="connsiteY8" fmla="*/ 2190750 h 2309813"/>
                  <a:gd name="connsiteX9" fmla="*/ 2364 w 5488764"/>
                  <a:gd name="connsiteY9" fmla="*/ 1971675 h 2309813"/>
                  <a:gd name="connsiteX10" fmla="*/ 2364 w 5488764"/>
                  <a:gd name="connsiteY10" fmla="*/ 242888 h 2309813"/>
                  <a:gd name="connsiteX11" fmla="*/ 78564 w 5488764"/>
                  <a:gd name="connsiteY11" fmla="*/ 66675 h 2309813"/>
                  <a:gd name="connsiteX12" fmla="*/ 273827 w 5488764"/>
                  <a:gd name="connsiteY12" fmla="*/ 0 h 2309813"/>
                  <a:gd name="connsiteX0" fmla="*/ 273827 w 5490680"/>
                  <a:gd name="connsiteY0" fmla="*/ 0 h 2309813"/>
                  <a:gd name="connsiteX1" fmla="*/ 4793439 w 5490680"/>
                  <a:gd name="connsiteY1" fmla="*/ 4763 h 2309813"/>
                  <a:gd name="connsiteX2" fmla="*/ 4986827 w 5490680"/>
                  <a:gd name="connsiteY2" fmla="*/ 67926 h 2309813"/>
                  <a:gd name="connsiteX3" fmla="*/ 5096989 w 5490680"/>
                  <a:gd name="connsiteY3" fmla="*/ 279350 h 2309813"/>
                  <a:gd name="connsiteX4" fmla="*/ 5095064 w 5490680"/>
                  <a:gd name="connsiteY4" fmla="*/ 1887538 h 2309813"/>
                  <a:gd name="connsiteX5" fmla="*/ 5490352 w 5490680"/>
                  <a:gd name="connsiteY5" fmla="*/ 1887538 h 2309813"/>
                  <a:gd name="connsiteX6" fmla="*/ 5488764 w 5490680"/>
                  <a:gd name="connsiteY6" fmla="*/ 2309813 h 2309813"/>
                  <a:gd name="connsiteX7" fmla="*/ 245252 w 5490680"/>
                  <a:gd name="connsiteY7" fmla="*/ 2305050 h 2309813"/>
                  <a:gd name="connsiteX8" fmla="*/ 49990 w 5490680"/>
                  <a:gd name="connsiteY8" fmla="*/ 2190750 h 2309813"/>
                  <a:gd name="connsiteX9" fmla="*/ 2364 w 5490680"/>
                  <a:gd name="connsiteY9" fmla="*/ 1971675 h 2309813"/>
                  <a:gd name="connsiteX10" fmla="*/ 2364 w 5490680"/>
                  <a:gd name="connsiteY10" fmla="*/ 242888 h 2309813"/>
                  <a:gd name="connsiteX11" fmla="*/ 78564 w 5490680"/>
                  <a:gd name="connsiteY11" fmla="*/ 66675 h 2309813"/>
                  <a:gd name="connsiteX12" fmla="*/ 273827 w 5490680"/>
                  <a:gd name="connsiteY12" fmla="*/ 0 h 230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90680" h="2309813">
                    <a:moveTo>
                      <a:pt x="273827" y="0"/>
                    </a:moveTo>
                    <a:lnTo>
                      <a:pt x="4793439" y="4763"/>
                    </a:lnTo>
                    <a:cubicBezTo>
                      <a:pt x="4886864" y="7888"/>
                      <a:pt x="4926502" y="15538"/>
                      <a:pt x="4986827" y="67926"/>
                    </a:cubicBezTo>
                    <a:cubicBezTo>
                      <a:pt x="5065915" y="144413"/>
                      <a:pt x="5067165" y="175775"/>
                      <a:pt x="5096989" y="279350"/>
                    </a:cubicBezTo>
                    <a:cubicBezTo>
                      <a:pt x="5096347" y="815413"/>
                      <a:pt x="5095706" y="1351475"/>
                      <a:pt x="5095064" y="1887538"/>
                    </a:cubicBezTo>
                    <a:lnTo>
                      <a:pt x="5490352" y="1887538"/>
                    </a:lnTo>
                    <a:cubicBezTo>
                      <a:pt x="5491939" y="2024063"/>
                      <a:pt x="5487177" y="2173288"/>
                      <a:pt x="5488764" y="2309813"/>
                    </a:cubicBezTo>
                    <a:lnTo>
                      <a:pt x="245252" y="2305050"/>
                    </a:lnTo>
                    <a:cubicBezTo>
                      <a:pt x="175402" y="2290762"/>
                      <a:pt x="138889" y="2286000"/>
                      <a:pt x="49990" y="2190750"/>
                    </a:cubicBezTo>
                    <a:cubicBezTo>
                      <a:pt x="5540" y="2117725"/>
                      <a:pt x="-5574" y="2058988"/>
                      <a:pt x="2364" y="1971675"/>
                    </a:cubicBezTo>
                    <a:lnTo>
                      <a:pt x="2364" y="242888"/>
                    </a:lnTo>
                    <a:cubicBezTo>
                      <a:pt x="30939" y="138113"/>
                      <a:pt x="-11924" y="209551"/>
                      <a:pt x="78564" y="66675"/>
                    </a:cubicBezTo>
                    <a:cubicBezTo>
                      <a:pt x="210327" y="-7937"/>
                      <a:pt x="170639" y="17463"/>
                      <a:pt x="27382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/>
              <p:cNvGrpSpPr>
                <a:grpSpLocks noChangeAspect="1"/>
              </p:cNvGrpSpPr>
              <p:nvPr/>
            </p:nvGrpSpPr>
            <p:grpSpPr>
              <a:xfrm>
                <a:off x="2215065" y="2168492"/>
                <a:ext cx="4650598" cy="1915118"/>
                <a:chOff x="2226216" y="2139643"/>
                <a:chExt cx="4650598" cy="1915118"/>
              </a:xfrm>
            </p:grpSpPr>
            <p:grpSp>
              <p:nvGrpSpPr>
                <p:cNvPr id="13" name="グループ化 12"/>
                <p:cNvGrpSpPr/>
                <p:nvPr/>
              </p:nvGrpSpPr>
              <p:grpSpPr>
                <a:xfrm>
                  <a:off x="2226216" y="2139643"/>
                  <a:ext cx="4650598" cy="1915118"/>
                  <a:chOff x="-3538001" y="2035364"/>
                  <a:chExt cx="4650598" cy="1915118"/>
                </a:xfrm>
              </p:grpSpPr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-3311894" y="2035364"/>
                    <a:ext cx="4193244" cy="1915118"/>
                    <a:chOff x="2452323" y="2557601"/>
                    <a:chExt cx="4193244" cy="1915118"/>
                  </a:xfrm>
                </p:grpSpPr>
                <p:grpSp>
                  <p:nvGrpSpPr>
                    <p:cNvPr id="11" name="グループ化 10"/>
                    <p:cNvGrpSpPr/>
                    <p:nvPr/>
                  </p:nvGrpSpPr>
                  <p:grpSpPr>
                    <a:xfrm>
                      <a:off x="2452323" y="2557601"/>
                      <a:ext cx="4193244" cy="1915118"/>
                      <a:chOff x="2452323" y="2133785"/>
                      <a:chExt cx="4193244" cy="1915118"/>
                    </a:xfrm>
                  </p:grpSpPr>
                  <p:pic>
                    <p:nvPicPr>
                      <p:cNvPr id="2052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943" y="2133785"/>
                        <a:ext cx="546605" cy="38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14" name="角丸四角形 113"/>
                      <p:cNvSpPr/>
                      <p:nvPr/>
                    </p:nvSpPr>
                    <p:spPr>
                      <a:xfrm>
                        <a:off x="2452323" y="2512532"/>
                        <a:ext cx="4193244" cy="1536371"/>
                      </a:xfrm>
                      <a:prstGeom prst="roundRect">
                        <a:avLst>
                          <a:gd name="adj" fmla="val 12533"/>
                        </a:avLst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cxnSp>
                  <p:nvCxnSpPr>
                    <p:cNvPr id="115" name="直線矢印コネクタ 114"/>
                    <p:cNvCxnSpPr/>
                    <p:nvPr/>
                  </p:nvCxnSpPr>
                  <p:spPr>
                    <a:xfrm flipH="1">
                      <a:off x="3260956" y="2752350"/>
                      <a:ext cx="29438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線矢印コネクタ 115"/>
                    <p:cNvCxnSpPr/>
                    <p:nvPr/>
                  </p:nvCxnSpPr>
                  <p:spPr>
                    <a:xfrm flipH="1" flipV="1">
                      <a:off x="4719793" y="2750230"/>
                      <a:ext cx="1135157" cy="212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" name="直線矢印コネクタ 116"/>
                  <p:cNvCxnSpPr/>
                  <p:nvPr/>
                </p:nvCxnSpPr>
                <p:spPr>
                  <a:xfrm flipV="1">
                    <a:off x="1112597" y="2648502"/>
                    <a:ext cx="0" cy="99812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矢印コネクタ 117"/>
                  <p:cNvCxnSpPr/>
                  <p:nvPr/>
                </p:nvCxnSpPr>
                <p:spPr>
                  <a:xfrm flipV="1">
                    <a:off x="-3538001" y="2603334"/>
                    <a:ext cx="0" cy="99812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27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7551" y="2472708"/>
                  <a:ext cx="2700751" cy="14156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91" name="正方形/長方形 190"/>
            <p:cNvSpPr/>
            <p:nvPr/>
          </p:nvSpPr>
          <p:spPr>
            <a:xfrm>
              <a:off x="7254330" y="3977071"/>
              <a:ext cx="583269" cy="5894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正方形/長方形 90"/>
          <p:cNvSpPr/>
          <p:nvPr/>
        </p:nvSpPr>
        <p:spPr>
          <a:xfrm>
            <a:off x="1850071" y="982396"/>
            <a:ext cx="5420074" cy="55399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3000" dirty="0" smtClean="0"/>
              <a:t>従来システム</a:t>
            </a:r>
            <a:r>
              <a:rPr lang="en-US" altLang="ja-JP" sz="3000" dirty="0"/>
              <a:t>:   </a:t>
            </a:r>
            <a:r>
              <a:rPr lang="ja-JP" altLang="en-US" sz="3000" dirty="0"/>
              <a:t>動作</a:t>
            </a:r>
            <a:r>
              <a:rPr lang="ja-JP" altLang="en-US" sz="3000" dirty="0" smtClean="0"/>
              <a:t>周波数</a:t>
            </a:r>
            <a:r>
              <a:rPr lang="ja-JP" altLang="en-US" sz="3000" b="1" dirty="0" smtClean="0">
                <a:solidFill>
                  <a:srgbClr val="FF0000"/>
                </a:solidFill>
              </a:rPr>
              <a:t>固定</a:t>
            </a:r>
            <a:endParaRPr lang="en-US" altLang="ja-JP" sz="30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</a:t>
            </a:r>
            <a:r>
              <a:rPr lang="ja-JP" altLang="en-US" sz="3000" dirty="0" smtClean="0"/>
              <a:t>ループ管進行波型熱</a:t>
            </a:r>
            <a:r>
              <a:rPr lang="ja-JP" altLang="en-US" sz="3000" dirty="0"/>
              <a:t>音響発電機</a:t>
            </a:r>
            <a:endParaRPr lang="en-US" altLang="ja-JP" sz="3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70045" y="4949696"/>
            <a:ext cx="3831759" cy="1041697"/>
            <a:chOff x="-860397" y="5059298"/>
            <a:chExt cx="3831759" cy="1041697"/>
          </a:xfrm>
        </p:grpSpPr>
        <p:sp>
          <p:nvSpPr>
            <p:cNvPr id="84" name="角丸四角形 83"/>
            <p:cNvSpPr/>
            <p:nvPr/>
          </p:nvSpPr>
          <p:spPr>
            <a:xfrm>
              <a:off x="-860397" y="5059298"/>
              <a:ext cx="3831759" cy="683725"/>
            </a:xfrm>
            <a:prstGeom prst="roundRect">
              <a:avLst>
                <a:gd name="adj" fmla="val 588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-166125" y="5146888"/>
              <a:ext cx="24432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音響</a:t>
              </a:r>
              <a:r>
                <a:rPr lang="ja-JP" altLang="en-US" sz="2800" dirty="0" smtClean="0"/>
                <a:t>系の共振</a:t>
              </a:r>
              <a:endParaRPr kumimoji="1" lang="ja-JP" altLang="en-US" sz="2800" dirty="0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5056360" y="5024941"/>
            <a:ext cx="3406868" cy="53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機械</a:t>
            </a:r>
            <a:r>
              <a:rPr lang="ja-JP" altLang="en-US" sz="2800" dirty="0" smtClean="0"/>
              <a:t>系の共振</a:t>
            </a:r>
            <a:endParaRPr kumimoji="1" lang="ja-JP" altLang="en-US" sz="2800" dirty="0"/>
          </a:p>
        </p:txBody>
      </p:sp>
      <p:sp>
        <p:nvSpPr>
          <p:cNvPr id="80" name="正方形/長方形 79"/>
          <p:cNvSpPr/>
          <p:nvPr/>
        </p:nvSpPr>
        <p:spPr>
          <a:xfrm>
            <a:off x="1630789" y="836712"/>
            <a:ext cx="5858638" cy="814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98819" y="6055196"/>
            <a:ext cx="6546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u="wavyDbl" dirty="0"/>
              <a:t>廃熱</a:t>
            </a:r>
            <a:r>
              <a:rPr kumimoji="1" lang="ja-JP" altLang="en-US" sz="3000" b="1" u="wavyDbl" dirty="0"/>
              <a:t>の</a:t>
            </a:r>
            <a:r>
              <a:rPr lang="ja-JP" altLang="en-US" sz="3000" b="1" u="wavyDbl" dirty="0"/>
              <a:t>温度</a:t>
            </a:r>
            <a:r>
              <a:rPr kumimoji="1" lang="ja-JP" altLang="en-US" sz="3000" b="1" u="wavyDbl" dirty="0"/>
              <a:t>変動により発電効率が変化</a:t>
            </a:r>
          </a:p>
        </p:txBody>
      </p:sp>
    </p:spTree>
    <p:extLst>
      <p:ext uri="{BB962C8B-B14F-4D97-AF65-F5344CB8AC3E}">
        <p14:creationId xmlns:p14="http://schemas.microsoft.com/office/powerpoint/2010/main" val="41711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4843915" y="4928468"/>
            <a:ext cx="3831759" cy="708325"/>
            <a:chOff x="5100493" y="5121567"/>
            <a:chExt cx="3831759" cy="708325"/>
          </a:xfrm>
          <a:solidFill>
            <a:schemeClr val="bg1">
              <a:lumMod val="85000"/>
            </a:schemeClr>
          </a:solidFill>
        </p:grpSpPr>
        <p:sp>
          <p:nvSpPr>
            <p:cNvPr id="43" name="角丸四角形 42"/>
            <p:cNvSpPr/>
            <p:nvPr/>
          </p:nvSpPr>
          <p:spPr>
            <a:xfrm>
              <a:off x="5100493" y="5121567"/>
              <a:ext cx="3831759" cy="708325"/>
            </a:xfrm>
            <a:prstGeom prst="roundRect">
              <a:avLst>
                <a:gd name="adj" fmla="val 642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302459" y="5219103"/>
              <a:ext cx="3427827" cy="5227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共振周波数可変機構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70045" y="4949696"/>
            <a:ext cx="3831759" cy="683725"/>
            <a:chOff x="-2196752" y="3552171"/>
            <a:chExt cx="3831759" cy="683725"/>
          </a:xfrm>
        </p:grpSpPr>
        <p:sp>
          <p:nvSpPr>
            <p:cNvPr id="38" name="角丸四角形 37"/>
            <p:cNvSpPr/>
            <p:nvPr/>
          </p:nvSpPr>
          <p:spPr>
            <a:xfrm>
              <a:off x="-2196752" y="3552171"/>
              <a:ext cx="3831759" cy="683725"/>
            </a:xfrm>
            <a:prstGeom prst="roundRect">
              <a:avLst>
                <a:gd name="adj" fmla="val 5885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-2154143" y="3645915"/>
              <a:ext cx="3746541" cy="51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音響</a:t>
              </a:r>
              <a:r>
                <a:rPr lang="ja-JP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パワーの</a:t>
              </a:r>
              <a:r>
                <a:rPr kumimoji="1" lang="ja-JP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フィードバック</a:t>
              </a:r>
              <a:endPara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898399" y="1988840"/>
            <a:ext cx="5355400" cy="2610469"/>
            <a:chOff x="1898399" y="2062358"/>
            <a:chExt cx="5355400" cy="261046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399" y="2062358"/>
              <a:ext cx="5355400" cy="2610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551" y="2499458"/>
              <a:ext cx="2700751" cy="1415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7" name="テキスト ボックス 106"/>
          <p:cNvSpPr txBox="1"/>
          <p:nvPr/>
        </p:nvSpPr>
        <p:spPr>
          <a:xfrm>
            <a:off x="1713678" y="6074132"/>
            <a:ext cx="5716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b="1" u="wavyDbl" dirty="0"/>
              <a:t>最大発電効率を維持するシステム</a:t>
            </a:r>
            <a:endParaRPr kumimoji="1" lang="ja-JP" altLang="en-US" sz="3000" b="1" u="wavyDbl" dirty="0"/>
          </a:p>
        </p:txBody>
      </p:sp>
      <p:sp>
        <p:nvSpPr>
          <p:cNvPr id="91" name="正方形/長方形 90"/>
          <p:cNvSpPr/>
          <p:nvPr/>
        </p:nvSpPr>
        <p:spPr>
          <a:xfrm>
            <a:off x="1850071" y="982396"/>
            <a:ext cx="5420075" cy="55399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3000" dirty="0"/>
              <a:t>提案システム</a:t>
            </a:r>
            <a:r>
              <a:rPr lang="en-US" altLang="ja-JP" sz="3000" dirty="0"/>
              <a:t>:   </a:t>
            </a:r>
            <a:r>
              <a:rPr lang="ja-JP" altLang="en-US" sz="3000" dirty="0"/>
              <a:t>動作周波数</a:t>
            </a:r>
            <a:r>
              <a:rPr lang="ja-JP" altLang="en-US" sz="3000" b="1" dirty="0">
                <a:solidFill>
                  <a:srgbClr val="FF0000"/>
                </a:solidFill>
              </a:rPr>
              <a:t>可変</a:t>
            </a:r>
            <a:endParaRPr lang="en-US" altLang="ja-JP" sz="30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206961" y="44624"/>
            <a:ext cx="9583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/>
              <a:t>研究背景</a:t>
            </a:r>
            <a:r>
              <a:rPr lang="en-US" altLang="ja-JP" sz="3400" dirty="0"/>
              <a:t>:</a:t>
            </a:r>
            <a:r>
              <a:rPr lang="ja-JP" altLang="en-US" sz="3400" dirty="0"/>
              <a:t>  </a:t>
            </a:r>
            <a:r>
              <a:rPr lang="ja-JP" altLang="en-US" sz="3000" dirty="0"/>
              <a:t>電力</a:t>
            </a:r>
            <a:r>
              <a:rPr lang="ja-JP" altLang="en-US" sz="3000" dirty="0" smtClean="0"/>
              <a:t>フィードバック進行波型熱</a:t>
            </a:r>
            <a:r>
              <a:rPr lang="ja-JP" altLang="en-US" sz="3000" dirty="0"/>
              <a:t>音響発電機</a:t>
            </a:r>
            <a:endParaRPr lang="en-US" altLang="ja-JP" sz="3000" dirty="0"/>
          </a:p>
        </p:txBody>
      </p:sp>
      <p:sp>
        <p:nvSpPr>
          <p:cNvPr id="80" name="正方形/長方形 79"/>
          <p:cNvSpPr/>
          <p:nvPr/>
        </p:nvSpPr>
        <p:spPr>
          <a:xfrm>
            <a:off x="1630789" y="836712"/>
            <a:ext cx="5858638" cy="814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470045" y="4957014"/>
            <a:ext cx="3831759" cy="683725"/>
            <a:chOff x="-2196752" y="3552171"/>
            <a:chExt cx="3831759" cy="683725"/>
          </a:xfrm>
        </p:grpSpPr>
        <p:sp>
          <p:nvSpPr>
            <p:cNvPr id="16" name="角丸四角形 15"/>
            <p:cNvSpPr/>
            <p:nvPr/>
          </p:nvSpPr>
          <p:spPr>
            <a:xfrm>
              <a:off x="-2196752" y="3552171"/>
              <a:ext cx="3831759" cy="683725"/>
            </a:xfrm>
            <a:prstGeom prst="roundRect">
              <a:avLst>
                <a:gd name="adj" fmla="val 5885"/>
              </a:avLst>
            </a:prstGeom>
            <a:solidFill>
              <a:srgbClr val="FFBB5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-1894413" y="3632423"/>
              <a:ext cx="3227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電力</a:t>
              </a:r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を</a:t>
              </a:r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フィードバック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9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508104" y="1298931"/>
            <a:ext cx="3290516" cy="7045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516489" y="1298931"/>
            <a:ext cx="3290516" cy="7045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5913207" y="1123814"/>
            <a:ext cx="2544005" cy="350233"/>
            <a:chOff x="8730368" y="449112"/>
            <a:chExt cx="3386069" cy="466160"/>
          </a:xfrm>
        </p:grpSpPr>
        <p:sp>
          <p:nvSpPr>
            <p:cNvPr id="39" name="正方形/長方形 38"/>
            <p:cNvSpPr/>
            <p:nvPr/>
          </p:nvSpPr>
          <p:spPr>
            <a:xfrm>
              <a:off x="9196274" y="535158"/>
              <a:ext cx="2454258" cy="2983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8730368" y="449112"/>
              <a:ext cx="465906" cy="466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1650531" y="449112"/>
              <a:ext cx="465906" cy="466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0207847" y="534796"/>
              <a:ext cx="425563" cy="299552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 flipH="1">
              <a:off x="9401427" y="684311"/>
              <a:ext cx="59790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 flipV="1">
              <a:off x="10827226" y="682191"/>
              <a:ext cx="628141" cy="21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研究目的</a:t>
            </a:r>
            <a:endParaRPr lang="en-US" altLang="ja-JP" sz="3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78192" y="1183374"/>
            <a:ext cx="57369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>
                <a:solidFill>
                  <a:srgbClr val="FF0000"/>
                </a:solidFill>
              </a:rPr>
              <a:t>進行波型</a:t>
            </a:r>
            <a:r>
              <a:rPr lang="ja-JP" altLang="en-US" sz="2600" dirty="0"/>
              <a:t>として発振</a:t>
            </a:r>
            <a:r>
              <a:rPr lang="ja-JP" altLang="en-US" sz="2600" dirty="0" smtClean="0"/>
              <a:t>する</a:t>
            </a:r>
            <a:endParaRPr lang="en-US" altLang="ja-JP" sz="2600" dirty="0" smtClean="0"/>
          </a:p>
          <a:p>
            <a:pPr algn="ctr"/>
            <a:r>
              <a:rPr lang="ja-JP" altLang="en-US" sz="2600" dirty="0" smtClean="0"/>
              <a:t>電力</a:t>
            </a:r>
            <a:r>
              <a:rPr lang="ja-JP" altLang="en-US" sz="2600" dirty="0" smtClean="0"/>
              <a:t>フィードバック</a:t>
            </a:r>
            <a:r>
              <a:rPr lang="ja-JP" altLang="en-US" sz="2600" dirty="0"/>
              <a:t>システム</a:t>
            </a:r>
            <a:r>
              <a:rPr lang="ja-JP" altLang="en-US" sz="2600" dirty="0" smtClean="0"/>
              <a:t>の</a:t>
            </a:r>
            <a:r>
              <a:rPr lang="ja-JP" altLang="en-US" sz="2600" dirty="0" smtClean="0"/>
              <a:t>構築</a:t>
            </a:r>
            <a:endParaRPr lang="en-US" altLang="ja-JP" sz="26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344496" y="2885582"/>
            <a:ext cx="8422526" cy="16175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22951" y="2636912"/>
            <a:ext cx="199994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 smtClean="0"/>
              <a:t>従来</a:t>
            </a:r>
            <a:r>
              <a:rPr kumimoji="1" lang="ja-JP" altLang="en-US" sz="2600" dirty="0" smtClean="0"/>
              <a:t>研究</a:t>
            </a:r>
            <a:endParaRPr kumimoji="1" lang="ja-JP" altLang="en-US" sz="2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899592" y="4876280"/>
            <a:ext cx="55002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スタック</a:t>
            </a:r>
            <a:r>
              <a:rPr lang="en-US" altLang="ja-JP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ja-JP" altLang="en-US" sz="2600" dirty="0" smtClean="0"/>
              <a:t>段のとき、音響パワー増幅率</a:t>
            </a:r>
            <a:endParaRPr lang="ja-JP" altLang="en-US" sz="2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861114" y="5949280"/>
            <a:ext cx="80313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rgbClr val="FF0000"/>
                </a:solidFill>
              </a:rPr>
              <a:t>スタック多段</a:t>
            </a:r>
            <a:r>
              <a:rPr lang="ja-JP" altLang="en-US" sz="2600" dirty="0" smtClean="0">
                <a:solidFill>
                  <a:srgbClr val="FF0000"/>
                </a:solidFill>
              </a:rPr>
              <a:t>の場合</a:t>
            </a:r>
            <a:r>
              <a:rPr lang="ja-JP" altLang="en-US" sz="2600" dirty="0" smtClean="0"/>
              <a:t>に拡張、進行波型での発振を目指す</a:t>
            </a:r>
            <a:endParaRPr lang="ja-JP" altLang="en-US" sz="2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755576" y="3315762"/>
            <a:ext cx="7756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・ ナイキスト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の安定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判別に基づく発振状況の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推定</a:t>
            </a:r>
            <a:r>
              <a:rPr lang="en-US" altLang="ja-JP" sz="2400" dirty="0" smtClean="0"/>
              <a:t>【</a:t>
            </a:r>
            <a:r>
              <a:rPr lang="ja-JP" altLang="en-US" sz="2400" dirty="0"/>
              <a:t>小林 他</a:t>
            </a:r>
            <a:r>
              <a:rPr lang="en-US" altLang="ja-JP" sz="2400" dirty="0" smtClean="0"/>
              <a:t>】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スタック一段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で構成されるシステムが定在波型で発振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63652" y="5495519"/>
            <a:ext cx="115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琵琶 他</a:t>
            </a:r>
            <a:r>
              <a:rPr lang="en-US" altLang="ja-JP" dirty="0"/>
              <a:t>】</a:t>
            </a:r>
            <a:endParaRPr kumimoji="1" lang="ja-JP" altLang="en-US" dirty="0"/>
          </a:p>
        </p:txBody>
      </p:sp>
      <p:cxnSp>
        <p:nvCxnSpPr>
          <p:cNvPr id="28" name="カギ線コネクタ 27"/>
          <p:cNvCxnSpPr>
            <a:endCxn id="20" idx="1"/>
          </p:cNvCxnSpPr>
          <p:nvPr/>
        </p:nvCxnSpPr>
        <p:spPr>
          <a:xfrm rot="16200000" flipH="1">
            <a:off x="-565262" y="4769126"/>
            <a:ext cx="2622486" cy="230266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98" y="4797152"/>
            <a:ext cx="1463454" cy="6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5913207" y="1123814"/>
            <a:ext cx="2544005" cy="350233"/>
            <a:chOff x="8730368" y="449112"/>
            <a:chExt cx="3386069" cy="466160"/>
          </a:xfrm>
        </p:grpSpPr>
        <p:sp>
          <p:nvSpPr>
            <p:cNvPr id="15" name="正方形/長方形 14"/>
            <p:cNvSpPr/>
            <p:nvPr/>
          </p:nvSpPr>
          <p:spPr>
            <a:xfrm>
              <a:off x="9196274" y="535158"/>
              <a:ext cx="2454258" cy="2983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730368" y="449112"/>
              <a:ext cx="465906" cy="466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1650531" y="449112"/>
              <a:ext cx="465906" cy="466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207847" y="537747"/>
              <a:ext cx="425563" cy="293650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>
              <a:off x="9401427" y="684311"/>
              <a:ext cx="59790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 flipV="1">
              <a:off x="10827226" y="682191"/>
              <a:ext cx="628141" cy="21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>
            <a:off x="6587354" y="2092786"/>
            <a:ext cx="122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定在波型</a:t>
            </a:r>
            <a:endParaRPr kumimoji="1" lang="ja-JP" altLang="en-US" sz="20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91893" y="2093050"/>
            <a:ext cx="1221564" cy="399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進行波型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2" y="1474047"/>
            <a:ext cx="1156453" cy="43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研究目的 </a:t>
            </a:r>
            <a:r>
              <a:rPr lang="en-US" altLang="ja-JP" sz="3400" dirty="0" smtClean="0"/>
              <a:t>(</a:t>
            </a:r>
            <a:r>
              <a:rPr lang="ja-JP" altLang="en-US" sz="3400" dirty="0" smtClean="0"/>
              <a:t>続き</a:t>
            </a:r>
            <a:r>
              <a:rPr lang="en-US" altLang="ja-JP" sz="3400" dirty="0" smtClean="0"/>
              <a:t>)</a:t>
            </a:r>
            <a:endParaRPr lang="en-US" altLang="ja-JP" sz="3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6893" y="4470211"/>
            <a:ext cx="748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で</a:t>
            </a:r>
            <a:r>
              <a:rPr kumimoji="1" lang="ja-JP" altLang="en-US" sz="2800" dirty="0" smtClean="0"/>
              <a:t>環送電力</a:t>
            </a:r>
            <a:r>
              <a:rPr lang="ja-JP" altLang="en-US" sz="2000" dirty="0" smtClean="0"/>
              <a:t>（</a:t>
            </a:r>
            <a:r>
              <a:rPr kumimoji="1" lang="ja-JP" altLang="en-US" sz="2000" dirty="0" smtClean="0"/>
              <a:t>フィードバック回路を流れる電力）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実測・推定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67544" y="3233375"/>
            <a:ext cx="440778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/>
              <a:t>電力フィードバックの有り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無し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(</a:t>
            </a:r>
            <a:r>
              <a:rPr lang="ja-JP" altLang="en-US" sz="2400" dirty="0" smtClean="0"/>
              <a:t>フィードバック回路</a:t>
            </a:r>
            <a:r>
              <a:rPr lang="en-US" altLang="ja-JP" sz="2400" i="1" dirty="0" smtClean="0"/>
              <a:t>R</a:t>
            </a:r>
            <a:r>
              <a:rPr lang="ja-JP" altLang="en-US" sz="2400" i="1" dirty="0"/>
              <a:t> </a:t>
            </a:r>
            <a:r>
              <a:rPr lang="en-US" altLang="ja-JP" sz="2400" dirty="0" smtClean="0"/>
              <a:t>= 0</a:t>
            </a:r>
            <a:r>
              <a:rPr lang="ja-JP" altLang="en-US" sz="2400" dirty="0" smtClean="0"/>
              <a:t>～</a:t>
            </a:r>
            <a:r>
              <a:rPr lang="ja-JP" altLang="en-US" sz="2400" dirty="0" smtClean="0">
                <a:latin typeface="+mn-ea"/>
              </a:rPr>
              <a:t>∞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9114" y="818709"/>
            <a:ext cx="5660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電力フィードバックによって</a:t>
            </a:r>
            <a:endParaRPr lang="en-US" altLang="ja-JP" sz="2800" dirty="0" smtClean="0"/>
          </a:p>
          <a:p>
            <a:pPr algn="ctr"/>
            <a:r>
              <a:rPr lang="ja-JP" altLang="en-US" sz="2800" b="1" u="sng" dirty="0" smtClean="0">
                <a:solidFill>
                  <a:srgbClr val="FF0000"/>
                </a:solidFill>
              </a:rPr>
              <a:t>進行波型</a:t>
            </a:r>
            <a:r>
              <a:rPr lang="ja-JP" altLang="en-US" sz="2800" dirty="0" smtClean="0"/>
              <a:t>として発振するシステム</a:t>
            </a:r>
            <a:endParaRPr lang="en-US" altLang="ja-JP" sz="2800" dirty="0" smtClean="0"/>
          </a:p>
        </p:txBody>
      </p:sp>
      <p:sp>
        <p:nvSpPr>
          <p:cNvPr id="6" name="ストライプ矢印 5"/>
          <p:cNvSpPr/>
          <p:nvPr/>
        </p:nvSpPr>
        <p:spPr>
          <a:xfrm rot="5400000">
            <a:off x="3303936" y="1810365"/>
            <a:ext cx="572973" cy="792088"/>
          </a:xfrm>
          <a:prstGeom prst="stripedRightArrow">
            <a:avLst>
              <a:gd name="adj1" fmla="val 38576"/>
              <a:gd name="adj2" fmla="val 504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5236" y="2031231"/>
            <a:ext cx="23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実証のため・・・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465" y="5571237"/>
            <a:ext cx="8233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さらに音響パワーの実測及びリニアモータ効率を解析</a:t>
            </a:r>
            <a:r>
              <a:rPr lang="ja-JP" altLang="en-US" sz="2800" dirty="0" smtClean="0"/>
              <a:t>⇒システム</a:t>
            </a:r>
            <a:r>
              <a:rPr lang="ja-JP" altLang="en-US" sz="2800" dirty="0" smtClean="0"/>
              <a:t>をループする</a:t>
            </a:r>
            <a:r>
              <a:rPr lang="ja-JP" altLang="en-US" sz="2800" dirty="0" smtClean="0"/>
              <a:t>エネルギー変換を考察</a:t>
            </a:r>
            <a:endParaRPr kumimoji="1" lang="ja-JP" alt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38" y="3017351"/>
            <a:ext cx="3657810" cy="140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正方形/長方形 54"/>
          <p:cNvSpPr/>
          <p:nvPr/>
        </p:nvSpPr>
        <p:spPr>
          <a:xfrm>
            <a:off x="361527" y="2729319"/>
            <a:ext cx="8386937" cy="2463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6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4"/>
          <p:cNvSpPr>
            <a:spLocks noChangeArrowheads="1"/>
          </p:cNvSpPr>
          <p:nvPr/>
        </p:nvSpPr>
        <p:spPr bwMode="auto">
          <a:xfrm>
            <a:off x="179512" y="1641182"/>
            <a:ext cx="8870409" cy="45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ja-JP" altLang="en-US" sz="2700" b="1" dirty="0" smtClean="0">
                <a:latin typeface="Times New Roman" pitchFamily="18" charset="0"/>
                <a:cs typeface="Times New Roman" pitchFamily="18" charset="0"/>
              </a:rPr>
              <a:t>第４章　熱</a:t>
            </a:r>
            <a:r>
              <a:rPr lang="ja-JP" altLang="en-US" sz="2700" b="1" dirty="0">
                <a:latin typeface="Times New Roman" pitchFamily="18" charset="0"/>
                <a:cs typeface="Times New Roman" pitchFamily="18" charset="0"/>
              </a:rPr>
              <a:t>音響</a:t>
            </a:r>
            <a:r>
              <a:rPr lang="ja-JP" altLang="en-US" sz="2700" b="1" dirty="0" smtClean="0">
                <a:latin typeface="Times New Roman" pitchFamily="18" charset="0"/>
                <a:cs typeface="Times New Roman" pitchFamily="18" charset="0"/>
              </a:rPr>
              <a:t>コアが多段接続された</a:t>
            </a:r>
            <a:endParaRPr lang="en-US" altLang="ja-JP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473200" indent="19050" eaLnBrk="1" hangingPunct="1">
              <a:defRPr/>
            </a:pPr>
            <a:r>
              <a:rPr lang="ja-JP" altLang="en-US" sz="2700" b="1" dirty="0" smtClean="0">
                <a:latin typeface="Times New Roman" pitchFamily="18" charset="0"/>
                <a:cs typeface="Times New Roman" pitchFamily="18" charset="0"/>
              </a:rPr>
              <a:t>電力フィードバック型熱音響発電機の安定性解析</a:t>
            </a:r>
            <a:endParaRPr lang="en-US" altLang="ja-JP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43025" indent="34925" eaLnBrk="1" hangingPunct="1">
              <a:lnSpc>
                <a:spcPts val="1000"/>
              </a:lnSpc>
              <a:defRPr/>
            </a:pPr>
            <a:endParaRPr lang="en-US" altLang="ja-JP" sz="27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ja-JP" altLang="en-US" sz="2400" b="1" dirty="0" smtClean="0">
                <a:latin typeface="Times New Roman" pitchFamily="18" charset="0"/>
                <a:cs typeface="Times New Roman" pitchFamily="18" charset="0"/>
              </a:rPr>
              <a:t>・ 安定性解析概要</a:t>
            </a:r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latin typeface="Times New Roman" pitchFamily="18" charset="0"/>
                <a:cs typeface="Times New Roman" pitchFamily="18" charset="0"/>
              </a:rPr>
              <a:t>・ 管路長一定におけるコア多段解析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latin typeface="Times New Roman" pitchFamily="18" charset="0"/>
                <a:cs typeface="Times New Roman" pitchFamily="18" charset="0"/>
              </a:rPr>
              <a:t>・ 管路長を調節したコア多段解析</a:t>
            </a:r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ja-JP" altLang="en-US" sz="27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第５章</a:t>
            </a:r>
            <a:r>
              <a:rPr lang="ja-JP" altLang="en-US" sz="27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　</a:t>
            </a:r>
            <a:r>
              <a:rPr lang="ja-JP" altLang="en-US" sz="27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電力フィードバックが発振状況に与える効果</a:t>
            </a:r>
            <a:endParaRPr lang="en-US" altLang="ja-JP" sz="27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lnSpc>
                <a:spcPts val="1000"/>
              </a:lnSpc>
              <a:defRPr/>
            </a:pPr>
            <a:endParaRPr lang="en-US" altLang="ja-JP" sz="27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altLang="ja-JP" sz="24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・ 臨界温度比における効果</a:t>
            </a:r>
            <a:endParaRPr lang="en-US" altLang="ja-JP" sz="24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altLang="ja-JP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		</a:t>
            </a:r>
            <a:r>
              <a:rPr lang="ja-JP" altLang="en-US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・ 音響パワーの流れ方向における効果</a:t>
            </a:r>
            <a:endParaRPr lang="en-US" altLang="ja-JP" sz="24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altLang="ja-JP" sz="24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・ 環送電力における効果</a:t>
            </a:r>
            <a:endParaRPr lang="en-US" altLang="ja-JP" sz="24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9863" y="88057"/>
            <a:ext cx="28007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400" dirty="0">
                <a:solidFill>
                  <a:prstClr val="black"/>
                </a:solidFill>
                <a:latin typeface="ＭＳ Ｐゴシック"/>
                <a:cs typeface="+mj-cs"/>
              </a:rPr>
              <a:t>修士論文概要</a:t>
            </a:r>
            <a:endParaRPr lang="ja-JP" altLang="en-US" sz="3400" dirty="0"/>
          </a:p>
        </p:txBody>
      </p:sp>
      <p:sp>
        <p:nvSpPr>
          <p:cNvPr id="7" name="正方形/長方形 14"/>
          <p:cNvSpPr>
            <a:spLocks noChangeArrowheads="1"/>
          </p:cNvSpPr>
          <p:nvPr/>
        </p:nvSpPr>
        <p:spPr bwMode="auto">
          <a:xfrm>
            <a:off x="179512" y="1641182"/>
            <a:ext cx="8870409" cy="41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ja-JP" altLang="en-US" sz="2700" b="1" dirty="0" smtClean="0">
                <a:latin typeface="Times New Roman" pitchFamily="18" charset="0"/>
                <a:cs typeface="Times New Roman" pitchFamily="18" charset="0"/>
              </a:rPr>
              <a:t>第４章　熱</a:t>
            </a:r>
            <a:r>
              <a:rPr lang="ja-JP" altLang="en-US" sz="2700" b="1" dirty="0">
                <a:latin typeface="Times New Roman" pitchFamily="18" charset="0"/>
                <a:cs typeface="Times New Roman" pitchFamily="18" charset="0"/>
              </a:rPr>
              <a:t>音響</a:t>
            </a:r>
            <a:r>
              <a:rPr lang="ja-JP" altLang="en-US" sz="2700" b="1" dirty="0" smtClean="0">
                <a:latin typeface="Times New Roman" pitchFamily="18" charset="0"/>
                <a:cs typeface="Times New Roman" pitchFamily="18" charset="0"/>
              </a:rPr>
              <a:t>コアが多段接続された</a:t>
            </a:r>
            <a:endParaRPr lang="en-US" altLang="ja-JP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473200" indent="19050" eaLnBrk="1" hangingPunct="1">
              <a:defRPr/>
            </a:pPr>
            <a:r>
              <a:rPr lang="ja-JP" altLang="en-US" sz="2700" b="1" dirty="0" smtClean="0">
                <a:latin typeface="Times New Roman" pitchFamily="18" charset="0"/>
                <a:cs typeface="Times New Roman" pitchFamily="18" charset="0"/>
              </a:rPr>
              <a:t>電力フィードバック型熱音響発電機の安定性解析</a:t>
            </a:r>
            <a:endParaRPr lang="en-US" altLang="ja-JP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43025" indent="34925" eaLnBrk="1" hangingPunct="1">
              <a:lnSpc>
                <a:spcPts val="1000"/>
              </a:lnSpc>
              <a:defRPr/>
            </a:pPr>
            <a:endParaRPr lang="en-US" altLang="ja-JP" sz="27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ja-JP" altLang="en-US" sz="2400" b="1" dirty="0" smtClean="0">
                <a:latin typeface="Times New Roman" pitchFamily="18" charset="0"/>
                <a:cs typeface="Times New Roman" pitchFamily="18" charset="0"/>
              </a:rPr>
              <a:t>・ 安定性解析概要</a:t>
            </a:r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ja-JP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・ 管路長一定におけるコア多段解析</a:t>
            </a:r>
            <a:endParaRPr lang="en-US" altLang="ja-JP" sz="2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ja-JP" sz="2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・ 管路長を調節したコア多段解析</a:t>
            </a:r>
            <a:endParaRPr lang="en-US" altLang="ja-JP" sz="2400" b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ja-JP" altLang="en-US" sz="27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第５章</a:t>
            </a:r>
            <a:r>
              <a:rPr lang="ja-JP" altLang="en-US" sz="27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　</a:t>
            </a:r>
            <a:r>
              <a:rPr lang="ja-JP" altLang="en-US" sz="27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電力フィードバックが発振状況に与える効果</a:t>
            </a:r>
            <a:endParaRPr lang="en-US" altLang="ja-JP" sz="27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lnSpc>
                <a:spcPts val="1000"/>
              </a:lnSpc>
              <a:defRPr/>
            </a:pPr>
            <a:endParaRPr lang="en-US" altLang="ja-JP" sz="27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altLang="ja-JP" sz="24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・ 臨界温度比における効果</a:t>
            </a:r>
            <a:endParaRPr lang="en-US" altLang="ja-JP" sz="2400" b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altLang="ja-JP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		</a:t>
            </a:r>
            <a:r>
              <a:rPr lang="ja-JP" altLang="en-US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・ 音響パワーの流れ方向における効果</a:t>
            </a:r>
            <a:endParaRPr lang="en-US" altLang="ja-JP" sz="2400" b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altLang="ja-JP" sz="24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en-US" altLang="ja-JP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	</a:t>
            </a:r>
            <a:r>
              <a:rPr lang="ja-JP" altLang="en-US" sz="24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・ 環送電力における効果</a:t>
            </a:r>
            <a:endParaRPr lang="en-US" altLang="ja-JP" sz="2400" b="1" dirty="0" smtClean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51721" y="2616458"/>
            <a:ext cx="3456384" cy="400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51721" y="5365942"/>
            <a:ext cx="3456384" cy="391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5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実験装置</a:t>
            </a:r>
            <a:endParaRPr lang="en-US" altLang="ja-JP" sz="3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79512" y="1124298"/>
            <a:ext cx="8820472" cy="1872654"/>
            <a:chOff x="179512" y="980282"/>
            <a:chExt cx="8820472" cy="187265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980282"/>
              <a:ext cx="8820472" cy="187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正方形/長方形 15"/>
            <p:cNvSpPr/>
            <p:nvPr/>
          </p:nvSpPr>
          <p:spPr>
            <a:xfrm>
              <a:off x="7812360" y="2202483"/>
              <a:ext cx="216024" cy="1796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186194" y="2202482"/>
              <a:ext cx="216024" cy="1796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704758" y="2045255"/>
              <a:ext cx="4818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2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116797" y="2057954"/>
              <a:ext cx="4818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229708" y="692696"/>
            <a:ext cx="6798676" cy="1168795"/>
            <a:chOff x="1229708" y="548680"/>
            <a:chExt cx="6798676" cy="1168795"/>
          </a:xfrm>
        </p:grpSpPr>
        <p:sp>
          <p:nvSpPr>
            <p:cNvPr id="23" name="正方形/長方形 22"/>
            <p:cNvSpPr/>
            <p:nvPr/>
          </p:nvSpPr>
          <p:spPr>
            <a:xfrm>
              <a:off x="7291531" y="1124744"/>
              <a:ext cx="654848" cy="45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29708" y="834369"/>
              <a:ext cx="6798676" cy="55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1234470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7972251" y="793458"/>
              <a:ext cx="0" cy="867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6220867" y="1067391"/>
              <a:ext cx="0" cy="60325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7939136" y="1342553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7301161" y="1344934"/>
              <a:ext cx="0" cy="3725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1229708" y="845739"/>
              <a:ext cx="6742543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6215279" y="1153316"/>
              <a:ext cx="1753372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7301161" y="1441250"/>
              <a:ext cx="63558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4009700" y="548680"/>
              <a:ext cx="1113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5876m</a:t>
              </a:r>
              <a:r>
                <a:rPr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58929" y="813134"/>
              <a:ext cx="1451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1" lang="en-US" altLang="ja-JP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2956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324971" y="1117601"/>
              <a:ext cx="57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864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1234470" y="1101930"/>
              <a:ext cx="1480986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2716439" y="977945"/>
              <a:ext cx="0" cy="67272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1584515" y="808248"/>
              <a:ext cx="763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436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 flipH="1">
            <a:off x="1229708" y="1520832"/>
            <a:ext cx="1470084" cy="849141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628830" y="1525483"/>
            <a:ext cx="1599354" cy="849141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2705848" y="1520832"/>
            <a:ext cx="1584176" cy="849141"/>
          </a:xfrm>
          <a:prstGeom prst="rect">
            <a:avLst/>
          </a:prstGeom>
          <a:noFill/>
          <a:ln w="28575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90274" y="1200529"/>
            <a:ext cx="76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core1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203848" y="1184184"/>
            <a:ext cx="76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043819" y="1184184"/>
            <a:ext cx="76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core5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33"/>
            <a:ext cx="5677705" cy="34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正方形/長方形 88"/>
          <p:cNvSpPr/>
          <p:nvPr/>
        </p:nvSpPr>
        <p:spPr>
          <a:xfrm>
            <a:off x="251520" y="3384292"/>
            <a:ext cx="5677705" cy="3200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5364088" y="2632857"/>
            <a:ext cx="288032" cy="22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3314407" y="2632857"/>
            <a:ext cx="288032" cy="22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3107967" y="2482034"/>
            <a:ext cx="550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sz="2200" b="1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s2</a:t>
            </a:r>
            <a:endParaRPr lang="ja-JP" altLang="en-US" sz="2200" b="1" dirty="0"/>
          </a:p>
        </p:txBody>
      </p:sp>
      <p:sp>
        <p:nvSpPr>
          <p:cNvPr id="99" name="正方形/長方形 98"/>
          <p:cNvSpPr/>
          <p:nvPr/>
        </p:nvSpPr>
        <p:spPr>
          <a:xfrm>
            <a:off x="5278760" y="2482034"/>
            <a:ext cx="550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i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</a:t>
            </a:r>
            <a:r>
              <a:rPr lang="en-US" altLang="ja-JP" sz="2200" b="1" baseline="-250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s1</a:t>
            </a:r>
            <a:endParaRPr lang="ja-JP" altLang="en-US" sz="2200" b="1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164684" y="3246884"/>
            <a:ext cx="27804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・スタック </a:t>
            </a:r>
            <a:endParaRPr kumimoji="1" lang="en-US" altLang="ja-JP" sz="2000" dirty="0" smtClean="0"/>
          </a:p>
          <a:p>
            <a:r>
              <a:rPr lang="ja-JP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=55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1"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Φ=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50mm, </a:t>
            </a: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600cpi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・リニアモータ 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市販品スピーカを改造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機械共振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45Hz</a:t>
            </a:r>
          </a:p>
          <a:p>
            <a:endParaRPr kumimoji="1" lang="en-US" altLang="ja-JP" sz="2000" dirty="0"/>
          </a:p>
          <a:p>
            <a:r>
              <a:rPr lang="ja-JP" altLang="en-US" sz="2000" dirty="0" smtClean="0"/>
              <a:t>・塩ビ管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約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US" altLang="ja-JP" sz="2000" dirty="0" smtClean="0"/>
              <a:t>)</a:t>
            </a:r>
          </a:p>
          <a:p>
            <a:endParaRPr kumimoji="1" lang="en-US" altLang="ja-JP" sz="2000" dirty="0"/>
          </a:p>
          <a:p>
            <a:r>
              <a:rPr lang="ja-JP" altLang="en-US" sz="2000" dirty="0" smtClean="0"/>
              <a:t>・圧力センサ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二箇所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195736" y="2996952"/>
            <a:ext cx="174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熱音響</a:t>
            </a:r>
            <a:r>
              <a:rPr lang="ja-JP" altLang="en-US" dirty="0" smtClean="0"/>
              <a:t>コア構成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87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3" grpId="0"/>
      <p:bldP spid="65" grpId="0"/>
      <p:bldP spid="66" grpId="0"/>
      <p:bldP spid="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1753</Words>
  <Application>Microsoft Office PowerPoint</Application>
  <PresentationFormat>画面に合わせる (4:3)</PresentationFormat>
  <Paragraphs>388</Paragraphs>
  <Slides>28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Shinoda</dc:creator>
  <cp:lastModifiedBy>Shotaro</cp:lastModifiedBy>
  <cp:revision>186</cp:revision>
  <cp:lastPrinted>2017-02-08T04:45:16Z</cp:lastPrinted>
  <dcterms:created xsi:type="dcterms:W3CDTF">2017-02-06T05:41:13Z</dcterms:created>
  <dcterms:modified xsi:type="dcterms:W3CDTF">2017-02-12T15:12:05Z</dcterms:modified>
</cp:coreProperties>
</file>