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8" r:id="rId2"/>
    <p:sldId id="259" r:id="rId3"/>
    <p:sldId id="267" r:id="rId4"/>
    <p:sldId id="269" r:id="rId5"/>
    <p:sldId id="260" r:id="rId6"/>
    <p:sldId id="261" r:id="rId7"/>
    <p:sldId id="274" r:id="rId8"/>
    <p:sldId id="268" r:id="rId9"/>
    <p:sldId id="263" r:id="rId10"/>
    <p:sldId id="264" r:id="rId11"/>
    <p:sldId id="271" r:id="rId12"/>
    <p:sldId id="275" r:id="rId13"/>
    <p:sldId id="272" r:id="rId14"/>
    <p:sldId id="266" r:id="rId1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90F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434" autoAdjust="0"/>
    <p:restoredTop sz="94660"/>
  </p:normalViewPr>
  <p:slideViewPr>
    <p:cSldViewPr snapToGrid="0">
      <p:cViewPr varScale="1">
        <p:scale>
          <a:sx n="52" d="100"/>
          <a:sy n="52" d="100"/>
        </p:scale>
        <p:origin x="1085" y="43"/>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DCE179-077E-4E7D-A5CE-240447F72AE8}" type="datetimeFigureOut">
              <a:rPr kumimoji="1" lang="ja-JP" altLang="en-US" smtClean="0"/>
              <a:t>2018/9/12</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A9F539-9F05-4B5B-BB89-928C07A67396}" type="slidenum">
              <a:rPr kumimoji="1" lang="ja-JP" altLang="en-US" smtClean="0"/>
              <a:t>‹#›</a:t>
            </a:fld>
            <a:endParaRPr kumimoji="1" lang="ja-JP" altLang="en-US"/>
          </a:p>
        </p:txBody>
      </p:sp>
    </p:spTree>
    <p:extLst>
      <p:ext uri="{BB962C8B-B14F-4D97-AF65-F5344CB8AC3E}">
        <p14:creationId xmlns:p14="http://schemas.microsoft.com/office/powerpoint/2010/main" val="272951948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22532" name="スライド番号プレースホルダ 3"/>
          <p:cNvSpPr>
            <a:spLocks noGrp="1"/>
          </p:cNvSpPr>
          <p:nvPr>
            <p:ph type="sldNum" sz="quarter" idx="5"/>
          </p:nvPr>
        </p:nvSpPr>
        <p:spPr bwMode="auto">
          <a:ln>
            <a:miter lim="800000"/>
            <a:headEnd/>
            <a:tailEnd/>
          </a:ln>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fld id="{D5B58CBC-99CB-445D-9DE4-C2C1151C6D74}" type="slidenum">
              <a:rPr lang="ja-JP" altLang="en-US">
                <a:latin typeface="Calibri" panose="020F0502020204030204" pitchFamily="34" charset="0"/>
              </a:rPr>
              <a:pPr eaLnBrk="1" hangingPunct="1"/>
              <a:t>1</a:t>
            </a:fld>
            <a:endParaRPr lang="ja-JP" altLang="en-US">
              <a:latin typeface="Calibri" panose="020F0502020204030204" pitchFamily="34" charset="0"/>
            </a:endParaRPr>
          </a:p>
        </p:txBody>
      </p:sp>
    </p:spTree>
    <p:extLst>
      <p:ext uri="{BB962C8B-B14F-4D97-AF65-F5344CB8AC3E}">
        <p14:creationId xmlns:p14="http://schemas.microsoft.com/office/powerpoint/2010/main" val="33909985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7"/>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pPr>
              <a:defRPr/>
            </a:pPr>
            <a:fld id="{19E092E3-1B06-48B7-9BDD-CF00AA10D234}" type="datetimeFigureOut">
              <a:rPr lang="ja-JP" altLang="en-US" smtClean="0">
                <a:solidFill>
                  <a:prstClr val="black">
                    <a:tint val="75000"/>
                  </a:prstClr>
                </a:solidFill>
              </a:rPr>
              <a:pPr>
                <a:defRPr/>
              </a:pPr>
              <a:t>2018/9/12</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fontAlgn="base">
              <a:spcBef>
                <a:spcPct val="0"/>
              </a:spcBef>
              <a:spcAft>
                <a:spcPct val="0"/>
              </a:spcAft>
            </a:pPr>
            <a:fld id="{776766DD-A5AE-4F3D-95F5-2435CE809E3B}" type="slidenum">
              <a:rPr lang="ja-JP" altLang="en-US" smtClean="0"/>
              <a:pPr fontAlgn="base">
                <a:spcBef>
                  <a:spcPct val="0"/>
                </a:spcBef>
                <a:spcAft>
                  <a:spcPct val="0"/>
                </a:spcAft>
              </a:pPr>
              <a:t>‹#›</a:t>
            </a:fld>
            <a:endParaRPr lang="ja-JP" altLang="en-US"/>
          </a:p>
        </p:txBody>
      </p:sp>
    </p:spTree>
    <p:extLst>
      <p:ext uri="{BB962C8B-B14F-4D97-AF65-F5344CB8AC3E}">
        <p14:creationId xmlns:p14="http://schemas.microsoft.com/office/powerpoint/2010/main" val="2845807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8B8D4751-0EC9-4AAE-84E3-F6841C421174}" type="datetimeFigureOut">
              <a:rPr lang="ja-JP" altLang="en-US" smtClean="0">
                <a:solidFill>
                  <a:prstClr val="black">
                    <a:tint val="75000"/>
                  </a:prstClr>
                </a:solidFill>
              </a:rPr>
              <a:pPr>
                <a:defRPr/>
              </a:pPr>
              <a:t>2018/9/12</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fontAlgn="base">
              <a:spcBef>
                <a:spcPct val="0"/>
              </a:spcBef>
              <a:spcAft>
                <a:spcPct val="0"/>
              </a:spcAft>
            </a:pPr>
            <a:fld id="{531F72DC-35AD-4EF6-A9EF-21DA94B4089C}" type="slidenum">
              <a:rPr lang="ja-JP" altLang="en-US" smtClean="0"/>
              <a:pPr fontAlgn="base">
                <a:spcBef>
                  <a:spcPct val="0"/>
                </a:spcBef>
                <a:spcAft>
                  <a:spcPct val="0"/>
                </a:spcAft>
              </a:pPr>
              <a:t>‹#›</a:t>
            </a:fld>
            <a:endParaRPr lang="ja-JP" altLang="en-US"/>
          </a:p>
        </p:txBody>
      </p:sp>
    </p:spTree>
    <p:extLst>
      <p:ext uri="{BB962C8B-B14F-4D97-AF65-F5344CB8AC3E}">
        <p14:creationId xmlns:p14="http://schemas.microsoft.com/office/powerpoint/2010/main" val="3981281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0"/>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40"/>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DE3D711F-7B40-4DB5-AE36-37B70FEF687C}" type="datetimeFigureOut">
              <a:rPr lang="ja-JP" altLang="en-US" smtClean="0">
                <a:solidFill>
                  <a:prstClr val="black">
                    <a:tint val="75000"/>
                  </a:prstClr>
                </a:solidFill>
              </a:rPr>
              <a:pPr>
                <a:defRPr/>
              </a:pPr>
              <a:t>2018/9/12</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fontAlgn="base">
              <a:spcBef>
                <a:spcPct val="0"/>
              </a:spcBef>
              <a:spcAft>
                <a:spcPct val="0"/>
              </a:spcAft>
            </a:pPr>
            <a:fld id="{3F9CBC6A-E2B0-4FBB-B8D2-A9F47A2113CC}" type="slidenum">
              <a:rPr lang="ja-JP" altLang="en-US" smtClean="0"/>
              <a:pPr fontAlgn="base">
                <a:spcBef>
                  <a:spcPct val="0"/>
                </a:spcBef>
                <a:spcAft>
                  <a:spcPct val="0"/>
                </a:spcAft>
              </a:pPr>
              <a:t>‹#›</a:t>
            </a:fld>
            <a:endParaRPr lang="ja-JP" altLang="en-US"/>
          </a:p>
        </p:txBody>
      </p:sp>
    </p:spTree>
    <p:extLst>
      <p:ext uri="{BB962C8B-B14F-4D97-AF65-F5344CB8AC3E}">
        <p14:creationId xmlns:p14="http://schemas.microsoft.com/office/powerpoint/2010/main" val="3258043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マスタ タイトルの書式設定</a:t>
            </a:r>
          </a:p>
        </p:txBody>
      </p:sp>
      <p:sp>
        <p:nvSpPr>
          <p:cNvPr id="3" name="コンテンツ プレースホルダ 2"/>
          <p:cNvSpPr>
            <a:spLocks noGrp="1"/>
          </p:cNvSpPr>
          <p:nvPr>
            <p:ph idx="1"/>
          </p:nvPr>
        </p:nvSpPr>
        <p:spPr>
          <a:xfrm>
            <a:off x="457200" y="1417638"/>
            <a:ext cx="8229600" cy="4525963"/>
          </a:xfrm>
        </p:spPr>
        <p:txBody>
          <a:bodyPr/>
          <a:lstStyle>
            <a:lvl2pPr>
              <a:spcAft>
                <a:spcPts val="0"/>
              </a:spcAft>
              <a:defRPr sz="2200"/>
            </a:lvl2p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4" name="日付プレースホルダ 3"/>
          <p:cNvSpPr>
            <a:spLocks noGrp="1"/>
          </p:cNvSpPr>
          <p:nvPr>
            <p:ph type="dt" sz="half" idx="10"/>
          </p:nvPr>
        </p:nvSpPr>
        <p:spPr/>
        <p:txBody>
          <a:bodyPr/>
          <a:lstStyle>
            <a:lvl1pPr>
              <a:defRPr/>
            </a:lvl1pPr>
          </a:lstStyle>
          <a:p>
            <a:pPr>
              <a:defRPr/>
            </a:pPr>
            <a:fld id="{2832E12C-6C7A-44C4-8466-09761E7B9917}" type="datetimeFigureOut">
              <a:rPr lang="ja-JP" altLang="en-US" smtClean="0">
                <a:solidFill>
                  <a:prstClr val="black">
                    <a:tint val="75000"/>
                  </a:prstClr>
                </a:solidFill>
              </a:rPr>
              <a:pPr>
                <a:defRPr/>
              </a:pPr>
              <a:t>2018/9/12</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fontAlgn="base">
              <a:spcBef>
                <a:spcPct val="0"/>
              </a:spcBef>
              <a:spcAft>
                <a:spcPct val="0"/>
              </a:spcAft>
            </a:pPr>
            <a:fld id="{2FE11565-4EDA-4485-B3E9-EB53FFC4CDFF}" type="slidenum">
              <a:rPr lang="ja-JP" altLang="en-US" smtClean="0"/>
              <a:pPr fontAlgn="base">
                <a:spcBef>
                  <a:spcPct val="0"/>
                </a:spcBef>
                <a:spcAft>
                  <a:spcPct val="0"/>
                </a:spcAft>
              </a:pPr>
              <a:t>‹#›</a:t>
            </a:fld>
            <a:endParaRPr lang="ja-JP" altLang="en-US"/>
          </a:p>
        </p:txBody>
      </p:sp>
    </p:spTree>
    <p:extLst>
      <p:ext uri="{BB962C8B-B14F-4D97-AF65-F5344CB8AC3E}">
        <p14:creationId xmlns:p14="http://schemas.microsoft.com/office/powerpoint/2010/main" val="395358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2"/>
            <a:ext cx="7772400" cy="1362075"/>
          </a:xfrm>
        </p:spPr>
        <p:txBody>
          <a:bodyPr anchor="t"/>
          <a:lstStyle>
            <a:lvl1pPr algn="l">
              <a:defRPr sz="3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43CAAB22-C664-411C-BD26-DEB2F2213999}" type="datetimeFigureOut">
              <a:rPr lang="ja-JP" altLang="en-US" smtClean="0">
                <a:solidFill>
                  <a:prstClr val="black">
                    <a:tint val="75000"/>
                  </a:prstClr>
                </a:solidFill>
              </a:rPr>
              <a:pPr>
                <a:defRPr/>
              </a:pPr>
              <a:t>2018/9/12</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fontAlgn="base">
              <a:spcBef>
                <a:spcPct val="0"/>
              </a:spcBef>
              <a:spcAft>
                <a:spcPct val="0"/>
              </a:spcAft>
            </a:pPr>
            <a:fld id="{6C4B5415-B512-4E12-9C87-A4E9EAB0D4B6}" type="slidenum">
              <a:rPr lang="ja-JP" altLang="en-US" smtClean="0"/>
              <a:pPr fontAlgn="base">
                <a:spcBef>
                  <a:spcPct val="0"/>
                </a:spcBef>
                <a:spcAft>
                  <a:spcPct val="0"/>
                </a:spcAft>
              </a:pPr>
              <a:t>‹#›</a:t>
            </a:fld>
            <a:endParaRPr lang="ja-JP" altLang="en-US"/>
          </a:p>
        </p:txBody>
      </p:sp>
    </p:spTree>
    <p:extLst>
      <p:ext uri="{BB962C8B-B14F-4D97-AF65-F5344CB8AC3E}">
        <p14:creationId xmlns:p14="http://schemas.microsoft.com/office/powerpoint/2010/main" val="3603380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a:defRPr/>
            </a:lvl1pPr>
          </a:lstStyle>
          <a:p>
            <a:pPr>
              <a:defRPr/>
            </a:pPr>
            <a:fld id="{11E9D84E-56A4-4B2F-A150-AFED02D7D56B}" type="datetimeFigureOut">
              <a:rPr lang="ja-JP" altLang="en-US" smtClean="0">
                <a:solidFill>
                  <a:prstClr val="black">
                    <a:tint val="75000"/>
                  </a:prstClr>
                </a:solidFill>
              </a:rPr>
              <a:pPr>
                <a:defRPr/>
              </a:pPr>
              <a:t>2018/9/12</a:t>
            </a:fld>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fontAlgn="base">
              <a:spcBef>
                <a:spcPct val="0"/>
              </a:spcBef>
              <a:spcAft>
                <a:spcPct val="0"/>
              </a:spcAft>
            </a:pPr>
            <a:fld id="{BC3BA5CB-F9F3-4D84-B85B-67BBF8109726}" type="slidenum">
              <a:rPr lang="ja-JP" altLang="en-US" smtClean="0"/>
              <a:pPr fontAlgn="base">
                <a:spcBef>
                  <a:spcPct val="0"/>
                </a:spcBef>
                <a:spcAft>
                  <a:spcPct val="0"/>
                </a:spcAft>
              </a:pPr>
              <a:t>‹#›</a:t>
            </a:fld>
            <a:endParaRPr lang="ja-JP" altLang="en-US"/>
          </a:p>
        </p:txBody>
      </p:sp>
    </p:spTree>
    <p:extLst>
      <p:ext uri="{BB962C8B-B14F-4D97-AF65-F5344CB8AC3E}">
        <p14:creationId xmlns:p14="http://schemas.microsoft.com/office/powerpoint/2010/main" val="40960067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p:txBody>
          <a:bodyPr/>
          <a:lstStyle>
            <a:lvl1pPr>
              <a:defRPr/>
            </a:lvl1pPr>
          </a:lstStyle>
          <a:p>
            <a:pPr>
              <a:defRPr/>
            </a:pPr>
            <a:fld id="{9F8EBA62-6766-4D73-B899-02CB441593C5}" type="datetimeFigureOut">
              <a:rPr lang="ja-JP" altLang="en-US" smtClean="0">
                <a:solidFill>
                  <a:prstClr val="black">
                    <a:tint val="75000"/>
                  </a:prstClr>
                </a:solidFill>
              </a:rPr>
              <a:pPr>
                <a:defRPr/>
              </a:pPr>
              <a:t>2018/9/12</a:t>
            </a:fld>
            <a:endParaRPr lang="ja-JP" altLang="en-US">
              <a:solidFill>
                <a:prstClr val="black">
                  <a:tint val="75000"/>
                </a:prstClr>
              </a:solidFill>
            </a:endParaRPr>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9" name="スライド番号プレースホルダ 5"/>
          <p:cNvSpPr>
            <a:spLocks noGrp="1"/>
          </p:cNvSpPr>
          <p:nvPr>
            <p:ph type="sldNum" sz="quarter" idx="12"/>
          </p:nvPr>
        </p:nvSpPr>
        <p:spPr/>
        <p:txBody>
          <a:bodyPr/>
          <a:lstStyle>
            <a:lvl1pPr>
              <a:defRPr/>
            </a:lvl1pPr>
          </a:lstStyle>
          <a:p>
            <a:pPr fontAlgn="base">
              <a:spcBef>
                <a:spcPct val="0"/>
              </a:spcBef>
              <a:spcAft>
                <a:spcPct val="0"/>
              </a:spcAft>
            </a:pPr>
            <a:fld id="{2BCD935F-09BC-4C84-988F-CD4325735E0C}" type="slidenum">
              <a:rPr lang="ja-JP" altLang="en-US" smtClean="0"/>
              <a:pPr fontAlgn="base">
                <a:spcBef>
                  <a:spcPct val="0"/>
                </a:spcBef>
                <a:spcAft>
                  <a:spcPct val="0"/>
                </a:spcAft>
              </a:pPr>
              <a:t>‹#›</a:t>
            </a:fld>
            <a:endParaRPr lang="ja-JP" altLang="en-US"/>
          </a:p>
        </p:txBody>
      </p:sp>
    </p:spTree>
    <p:extLst>
      <p:ext uri="{BB962C8B-B14F-4D97-AF65-F5344CB8AC3E}">
        <p14:creationId xmlns:p14="http://schemas.microsoft.com/office/powerpoint/2010/main" val="3200139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fld id="{6126E888-47B4-445D-B3D9-27EB1B40987B}" type="datetimeFigureOut">
              <a:rPr lang="ja-JP" altLang="en-US" smtClean="0">
                <a:solidFill>
                  <a:prstClr val="black">
                    <a:tint val="75000"/>
                  </a:prstClr>
                </a:solidFill>
              </a:rPr>
              <a:pPr>
                <a:defRPr/>
              </a:pPr>
              <a:t>2018/9/12</a:t>
            </a:fld>
            <a:endParaRPr lang="ja-JP" altLang="en-US">
              <a:solidFill>
                <a:prstClr val="black">
                  <a:tint val="75000"/>
                </a:prstClr>
              </a:solidFill>
            </a:endParaRPr>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5" name="スライド番号プレースホルダ 5"/>
          <p:cNvSpPr>
            <a:spLocks noGrp="1"/>
          </p:cNvSpPr>
          <p:nvPr>
            <p:ph type="sldNum" sz="quarter" idx="12"/>
          </p:nvPr>
        </p:nvSpPr>
        <p:spPr/>
        <p:txBody>
          <a:bodyPr/>
          <a:lstStyle>
            <a:lvl1pPr>
              <a:defRPr/>
            </a:lvl1pPr>
          </a:lstStyle>
          <a:p>
            <a:pPr fontAlgn="base">
              <a:spcBef>
                <a:spcPct val="0"/>
              </a:spcBef>
              <a:spcAft>
                <a:spcPct val="0"/>
              </a:spcAft>
            </a:pPr>
            <a:fld id="{511BE612-DA75-4AE8-8C21-E9CDE0DAE40E}" type="slidenum">
              <a:rPr lang="ja-JP" altLang="en-US" smtClean="0"/>
              <a:pPr fontAlgn="base">
                <a:spcBef>
                  <a:spcPct val="0"/>
                </a:spcBef>
                <a:spcAft>
                  <a:spcPct val="0"/>
                </a:spcAft>
              </a:pPr>
              <a:t>‹#›</a:t>
            </a:fld>
            <a:endParaRPr lang="ja-JP" altLang="en-US"/>
          </a:p>
        </p:txBody>
      </p:sp>
    </p:spTree>
    <p:extLst>
      <p:ext uri="{BB962C8B-B14F-4D97-AF65-F5344CB8AC3E}">
        <p14:creationId xmlns:p14="http://schemas.microsoft.com/office/powerpoint/2010/main" val="3838426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008447F8-C323-4C5E-88AB-7D1427AF4C71}" type="datetimeFigureOut">
              <a:rPr lang="ja-JP" altLang="en-US" smtClean="0">
                <a:solidFill>
                  <a:prstClr val="black">
                    <a:tint val="75000"/>
                  </a:prstClr>
                </a:solidFill>
              </a:rPr>
              <a:pPr>
                <a:defRPr/>
              </a:pPr>
              <a:t>2018/9/12</a:t>
            </a:fld>
            <a:endParaRPr lang="ja-JP" altLang="en-US">
              <a:solidFill>
                <a:prstClr val="black">
                  <a:tint val="75000"/>
                </a:prstClr>
              </a:solidFill>
            </a:endParaRPr>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4" name="スライド番号プレースホルダ 5"/>
          <p:cNvSpPr>
            <a:spLocks noGrp="1"/>
          </p:cNvSpPr>
          <p:nvPr>
            <p:ph type="sldNum" sz="quarter" idx="12"/>
          </p:nvPr>
        </p:nvSpPr>
        <p:spPr/>
        <p:txBody>
          <a:bodyPr/>
          <a:lstStyle>
            <a:lvl1pPr>
              <a:defRPr/>
            </a:lvl1pPr>
          </a:lstStyle>
          <a:p>
            <a:pPr fontAlgn="base">
              <a:spcBef>
                <a:spcPct val="0"/>
              </a:spcBef>
              <a:spcAft>
                <a:spcPct val="0"/>
              </a:spcAft>
            </a:pPr>
            <a:fld id="{41C575CC-6C1A-4C92-A7E9-087E46FDA50C}" type="slidenum">
              <a:rPr lang="ja-JP" altLang="en-US" smtClean="0"/>
              <a:pPr fontAlgn="base">
                <a:spcBef>
                  <a:spcPct val="0"/>
                </a:spcBef>
                <a:spcAft>
                  <a:spcPct val="0"/>
                </a:spcAft>
              </a:pPr>
              <a:t>‹#›</a:t>
            </a:fld>
            <a:endParaRPr lang="ja-JP" altLang="en-US"/>
          </a:p>
        </p:txBody>
      </p:sp>
    </p:spTree>
    <p:extLst>
      <p:ext uri="{BB962C8B-B14F-4D97-AF65-F5344CB8AC3E}">
        <p14:creationId xmlns:p14="http://schemas.microsoft.com/office/powerpoint/2010/main" val="3342943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73050"/>
            <a:ext cx="3008313" cy="1162050"/>
          </a:xfrm>
        </p:spPr>
        <p:txBody>
          <a:bodyPr anchor="b"/>
          <a:lstStyle>
            <a:lvl1pPr algn="l">
              <a:defRPr sz="1500" b="1"/>
            </a:lvl1pPr>
          </a:lstStyle>
          <a:p>
            <a:r>
              <a:rPr lang="ja-JP" altLang="en-US"/>
              <a:t>マスタ タイトルの書式設定</a:t>
            </a:r>
          </a:p>
        </p:txBody>
      </p:sp>
      <p:sp>
        <p:nvSpPr>
          <p:cNvPr id="3" name="コンテンツ プレースホルダ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4E89B922-6BD5-402A-B099-19310D757E06}" type="datetimeFigureOut">
              <a:rPr lang="ja-JP" altLang="en-US" smtClean="0">
                <a:solidFill>
                  <a:prstClr val="black">
                    <a:tint val="75000"/>
                  </a:prstClr>
                </a:solidFill>
              </a:rPr>
              <a:pPr>
                <a:defRPr/>
              </a:pPr>
              <a:t>2018/9/12</a:t>
            </a:fld>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fontAlgn="base">
              <a:spcBef>
                <a:spcPct val="0"/>
              </a:spcBef>
              <a:spcAft>
                <a:spcPct val="0"/>
              </a:spcAft>
            </a:pPr>
            <a:fld id="{D6513EFB-2F9A-49A2-BF15-DE592690E999}" type="slidenum">
              <a:rPr lang="ja-JP" altLang="en-US" smtClean="0"/>
              <a:pPr fontAlgn="base">
                <a:spcBef>
                  <a:spcPct val="0"/>
                </a:spcBef>
                <a:spcAft>
                  <a:spcPct val="0"/>
                </a:spcAft>
              </a:pPr>
              <a:t>‹#›</a:t>
            </a:fld>
            <a:endParaRPr lang="ja-JP" altLang="en-US"/>
          </a:p>
        </p:txBody>
      </p:sp>
    </p:spTree>
    <p:extLst>
      <p:ext uri="{BB962C8B-B14F-4D97-AF65-F5344CB8AC3E}">
        <p14:creationId xmlns:p14="http://schemas.microsoft.com/office/powerpoint/2010/main" val="32457320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15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7A062546-FBCA-4D2E-8731-534642CEE0B9}" type="datetimeFigureOut">
              <a:rPr lang="ja-JP" altLang="en-US" smtClean="0">
                <a:solidFill>
                  <a:prstClr val="black">
                    <a:tint val="75000"/>
                  </a:prstClr>
                </a:solidFill>
              </a:rPr>
              <a:pPr>
                <a:defRPr/>
              </a:pPr>
              <a:t>2018/9/12</a:t>
            </a:fld>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fontAlgn="base">
              <a:spcBef>
                <a:spcPct val="0"/>
              </a:spcBef>
              <a:spcAft>
                <a:spcPct val="0"/>
              </a:spcAft>
            </a:pPr>
            <a:fld id="{B60D73FA-5B94-4131-86CE-5FDA2634D778}" type="slidenum">
              <a:rPr lang="ja-JP" altLang="en-US" smtClean="0"/>
              <a:pPr fontAlgn="base">
                <a:spcBef>
                  <a:spcPct val="0"/>
                </a:spcBef>
                <a:spcAft>
                  <a:spcPct val="0"/>
                </a:spcAft>
              </a:pPr>
              <a:t>‹#›</a:t>
            </a:fld>
            <a:endParaRPr lang="ja-JP" altLang="en-US"/>
          </a:p>
        </p:txBody>
      </p:sp>
    </p:spTree>
    <p:extLst>
      <p:ext uri="{BB962C8B-B14F-4D97-AF65-F5344CB8AC3E}">
        <p14:creationId xmlns:p14="http://schemas.microsoft.com/office/powerpoint/2010/main" val="21523132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テキスト プレースホルダ 2"/>
          <p:cNvSpPr>
            <a:spLocks noGrp="1"/>
          </p:cNvSpPr>
          <p:nvPr>
            <p:ph type="body" idx="1"/>
          </p:nvPr>
        </p:nvSpPr>
        <p:spPr bwMode="auto">
          <a:xfrm>
            <a:off x="457200" y="1600202"/>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fontAlgn="auto">
              <a:spcBef>
                <a:spcPts val="0"/>
              </a:spcBef>
              <a:spcAft>
                <a:spcPts val="0"/>
              </a:spcAft>
              <a:defRPr sz="900">
                <a:solidFill>
                  <a:schemeClr val="tx1">
                    <a:tint val="75000"/>
                  </a:schemeClr>
                </a:solidFill>
                <a:latin typeface="+mn-lt"/>
                <a:ea typeface="+mn-ea"/>
              </a:defRPr>
            </a:lvl1pPr>
          </a:lstStyle>
          <a:p>
            <a:pPr>
              <a:defRPr/>
            </a:pPr>
            <a:fld id="{CA159C51-2302-4A8E-83D6-C7CF9F3F133F}" type="datetimeFigureOut">
              <a:rPr lang="ja-JP" altLang="en-US" smtClean="0">
                <a:solidFill>
                  <a:prstClr val="black">
                    <a:tint val="75000"/>
                  </a:prstClr>
                </a:solidFill>
              </a:rPr>
              <a:pPr>
                <a:defRPr/>
              </a:pPr>
              <a:t>2018/9/12</a:t>
            </a:fld>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fontAlgn="auto">
              <a:spcBef>
                <a:spcPts val="0"/>
              </a:spcBef>
              <a:spcAft>
                <a:spcPts val="0"/>
              </a:spcAft>
              <a:defRPr sz="900">
                <a:solidFill>
                  <a:schemeClr val="tx1">
                    <a:tint val="75000"/>
                  </a:schemeClr>
                </a:solidFill>
                <a:latin typeface="+mn-lt"/>
                <a:ea typeface="+mn-ea"/>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6553200" y="6356352"/>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900">
                <a:solidFill>
                  <a:srgbClr val="898989"/>
                </a:solidFill>
                <a:latin typeface="Calibri" panose="020F0502020204030204" pitchFamily="34" charset="0"/>
              </a:defRPr>
            </a:lvl1pPr>
          </a:lstStyle>
          <a:p>
            <a:pPr fontAlgn="base">
              <a:spcBef>
                <a:spcPct val="0"/>
              </a:spcBef>
              <a:spcAft>
                <a:spcPct val="0"/>
              </a:spcAft>
            </a:pPr>
            <a:fld id="{FF23BF27-6654-4410-B729-2B482466EAA3}" type="slidenum">
              <a:rPr lang="ja-JP" altLang="en-US" smtClean="0"/>
              <a:pPr fontAlgn="base">
                <a:spcBef>
                  <a:spcPct val="0"/>
                </a:spcBef>
                <a:spcAft>
                  <a:spcPct val="0"/>
                </a:spcAft>
              </a:pPr>
              <a:t>‹#›</a:t>
            </a:fld>
            <a:endParaRPr lang="ja-JP" altLang="en-US"/>
          </a:p>
        </p:txBody>
      </p:sp>
    </p:spTree>
    <p:extLst>
      <p:ext uri="{BB962C8B-B14F-4D97-AF65-F5344CB8AC3E}">
        <p14:creationId xmlns:p14="http://schemas.microsoft.com/office/powerpoint/2010/main" val="1309135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kumimoji="1" sz="3300" kern="1200">
          <a:solidFill>
            <a:schemeClr val="tx1"/>
          </a:solidFill>
          <a:latin typeface="+mj-lt"/>
          <a:ea typeface="+mj-ea"/>
          <a:cs typeface="+mj-cs"/>
        </a:defRPr>
      </a:lvl1pPr>
      <a:lvl2pPr algn="ctr" rtl="0" eaLnBrk="0" fontAlgn="base" hangingPunct="0">
        <a:spcBef>
          <a:spcPct val="0"/>
        </a:spcBef>
        <a:spcAft>
          <a:spcPct val="0"/>
        </a:spcAft>
        <a:defRPr kumimoji="1" sz="33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33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33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3300">
          <a:solidFill>
            <a:schemeClr val="tx1"/>
          </a:solidFill>
          <a:latin typeface="Calibri" pitchFamily="34" charset="0"/>
          <a:ea typeface="ＭＳ Ｐゴシック" charset="-128"/>
        </a:defRPr>
      </a:lvl5pPr>
      <a:lvl6pPr marL="342900" algn="ctr" rtl="0" fontAlgn="base">
        <a:spcBef>
          <a:spcPct val="0"/>
        </a:spcBef>
        <a:spcAft>
          <a:spcPct val="0"/>
        </a:spcAft>
        <a:defRPr kumimoji="1" sz="3300">
          <a:solidFill>
            <a:schemeClr val="tx1"/>
          </a:solidFill>
          <a:latin typeface="Calibri" pitchFamily="34" charset="0"/>
          <a:ea typeface="ＭＳ Ｐゴシック" charset="-128"/>
        </a:defRPr>
      </a:lvl6pPr>
      <a:lvl7pPr marL="685800" algn="ctr" rtl="0" fontAlgn="base">
        <a:spcBef>
          <a:spcPct val="0"/>
        </a:spcBef>
        <a:spcAft>
          <a:spcPct val="0"/>
        </a:spcAft>
        <a:defRPr kumimoji="1" sz="3300">
          <a:solidFill>
            <a:schemeClr val="tx1"/>
          </a:solidFill>
          <a:latin typeface="Calibri" pitchFamily="34" charset="0"/>
          <a:ea typeface="ＭＳ Ｐゴシック" charset="-128"/>
        </a:defRPr>
      </a:lvl7pPr>
      <a:lvl8pPr marL="1028700" algn="ctr" rtl="0" fontAlgn="base">
        <a:spcBef>
          <a:spcPct val="0"/>
        </a:spcBef>
        <a:spcAft>
          <a:spcPct val="0"/>
        </a:spcAft>
        <a:defRPr kumimoji="1" sz="3300">
          <a:solidFill>
            <a:schemeClr val="tx1"/>
          </a:solidFill>
          <a:latin typeface="Calibri" pitchFamily="34" charset="0"/>
          <a:ea typeface="ＭＳ Ｐゴシック" charset="-128"/>
        </a:defRPr>
      </a:lvl8pPr>
      <a:lvl9pPr marL="1371600" algn="ctr" rtl="0" fontAlgn="base">
        <a:spcBef>
          <a:spcPct val="0"/>
        </a:spcBef>
        <a:spcAft>
          <a:spcPct val="0"/>
        </a:spcAft>
        <a:defRPr kumimoji="1" sz="3300">
          <a:solidFill>
            <a:schemeClr val="tx1"/>
          </a:solidFill>
          <a:latin typeface="Calibri" pitchFamily="34" charset="0"/>
          <a:ea typeface="ＭＳ Ｐゴシック" charset="-128"/>
        </a:defRPr>
      </a:lvl9pPr>
    </p:titleStyle>
    <p:bodyStyle>
      <a:lvl1pPr marL="257175" indent="-257175"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1pPr>
      <a:lvl2pPr marL="557213" indent="-214313" algn="l" rtl="0" eaLnBrk="0" fontAlgn="base" hangingPunct="0">
        <a:spcBef>
          <a:spcPct val="20000"/>
        </a:spcBef>
        <a:spcAft>
          <a:spcPct val="0"/>
        </a:spcAft>
        <a:buFont typeface="Arial" panose="020B0604020202020204" pitchFamily="34" charset="0"/>
        <a:buChar char="–"/>
        <a:defRPr kumimoji="1" sz="2100" kern="1200">
          <a:solidFill>
            <a:schemeClr val="tx1"/>
          </a:solidFill>
          <a:latin typeface="+mn-lt"/>
          <a:ea typeface="+mn-ea"/>
          <a:cs typeface="+mn-cs"/>
        </a:defRPr>
      </a:lvl2pPr>
      <a:lvl3pPr marL="857250" indent="-171450" algn="l" rtl="0" eaLnBrk="0" fontAlgn="base" hangingPunct="0">
        <a:spcBef>
          <a:spcPct val="20000"/>
        </a:spcBef>
        <a:spcAft>
          <a:spcPct val="0"/>
        </a:spcAft>
        <a:buFont typeface="Arial" panose="020B0604020202020204" pitchFamily="34" charset="0"/>
        <a:buChar char="•"/>
        <a:defRPr kumimoji="1" sz="1800" kern="1200">
          <a:solidFill>
            <a:schemeClr val="tx1"/>
          </a:solidFill>
          <a:latin typeface="+mn-lt"/>
          <a:ea typeface="+mn-ea"/>
          <a:cs typeface="+mn-cs"/>
        </a:defRPr>
      </a:lvl3pPr>
      <a:lvl4pPr marL="1200150" indent="-171450" algn="l" rtl="0" eaLnBrk="0" fontAlgn="base" hangingPunct="0">
        <a:spcBef>
          <a:spcPct val="20000"/>
        </a:spcBef>
        <a:spcAft>
          <a:spcPct val="0"/>
        </a:spcAft>
        <a:buFont typeface="Arial" panose="020B0604020202020204" pitchFamily="34" charset="0"/>
        <a:buChar char="–"/>
        <a:defRPr kumimoji="1" sz="1500" kern="1200">
          <a:solidFill>
            <a:schemeClr val="tx1"/>
          </a:solidFill>
          <a:latin typeface="+mn-lt"/>
          <a:ea typeface="+mn-ea"/>
          <a:cs typeface="+mn-cs"/>
        </a:defRPr>
      </a:lvl4pPr>
      <a:lvl5pPr marL="1543050" indent="-171450" algn="l" rtl="0" eaLnBrk="0" fontAlgn="base" hangingPunct="0">
        <a:spcBef>
          <a:spcPct val="20000"/>
        </a:spcBef>
        <a:spcAft>
          <a:spcPct val="0"/>
        </a:spcAft>
        <a:buFont typeface="Arial" panose="020B0604020202020204" pitchFamily="34" charset="0"/>
        <a:buChar char="»"/>
        <a:defRPr kumimoji="1"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テキスト ボックス 4"/>
          <p:cNvSpPr txBox="1">
            <a:spLocks noChangeArrowheads="1"/>
          </p:cNvSpPr>
          <p:nvPr/>
        </p:nvSpPr>
        <p:spPr bwMode="auto">
          <a:xfrm>
            <a:off x="1258888" y="4581525"/>
            <a:ext cx="749935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2400" dirty="0">
                <a:latin typeface="Calibri" panose="020F0502020204030204" pitchFamily="34" charset="0"/>
              </a:rPr>
              <a:t>                                         長岡技術科学大学</a:t>
            </a:r>
            <a:endParaRPr lang="en-US" altLang="ja-JP" sz="2400" dirty="0">
              <a:latin typeface="Calibri" panose="020F0502020204030204" pitchFamily="34" charset="0"/>
            </a:endParaRPr>
          </a:p>
          <a:p>
            <a:pPr algn="ctr" eaLnBrk="1" hangingPunct="1"/>
            <a:r>
              <a:rPr lang="ja-JP" altLang="en-US" sz="2400" dirty="0">
                <a:latin typeface="Calibri" panose="020F0502020204030204" pitchFamily="34" charset="0"/>
              </a:rPr>
              <a:t>　　　                                                    ☆ 馬場 一貴　小林 泰秀　</a:t>
            </a:r>
          </a:p>
        </p:txBody>
      </p:sp>
      <p:sp>
        <p:nvSpPr>
          <p:cNvPr id="2051" name="テキスト ボックス 10"/>
          <p:cNvSpPr txBox="1">
            <a:spLocks noChangeArrowheads="1"/>
          </p:cNvSpPr>
          <p:nvPr/>
        </p:nvSpPr>
        <p:spPr bwMode="auto">
          <a:xfrm>
            <a:off x="611188" y="3141663"/>
            <a:ext cx="7993062"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sz="2400" dirty="0">
                <a:latin typeface="Times New Roman" panose="02020603050405020304" pitchFamily="18" charset="0"/>
                <a:cs typeface="Times New Roman" panose="02020603050405020304" pitchFamily="18" charset="0"/>
              </a:rPr>
              <a:t>Estimation of the critical temperature ratio for </a:t>
            </a:r>
          </a:p>
          <a:p>
            <a:pPr algn="ctr" eaLnBrk="1" hangingPunct="1"/>
            <a:r>
              <a:rPr lang="en-US" altLang="ja-JP" sz="2400" dirty="0">
                <a:latin typeface="Times New Roman" panose="02020603050405020304" pitchFamily="18" charset="0"/>
                <a:cs typeface="Times New Roman" panose="02020603050405020304" pitchFamily="18" charset="0"/>
              </a:rPr>
              <a:t>looped-tube traveling-wave </a:t>
            </a:r>
            <a:r>
              <a:rPr lang="en-US" altLang="ja-JP" sz="2400" dirty="0" err="1">
                <a:latin typeface="Times New Roman" panose="02020603050405020304" pitchFamily="18" charset="0"/>
                <a:cs typeface="Times New Roman" panose="02020603050405020304" pitchFamily="18" charset="0"/>
              </a:rPr>
              <a:t>thermoacoustic</a:t>
            </a:r>
            <a:r>
              <a:rPr lang="en-US" altLang="ja-JP" sz="2400" dirty="0">
                <a:latin typeface="Times New Roman" panose="02020603050405020304" pitchFamily="18" charset="0"/>
                <a:cs typeface="Times New Roman" panose="02020603050405020304" pitchFamily="18" charset="0"/>
              </a:rPr>
              <a:t> engines </a:t>
            </a:r>
          </a:p>
          <a:p>
            <a:pPr algn="ctr" eaLnBrk="1" hangingPunct="1"/>
            <a:r>
              <a:rPr lang="en-US" altLang="ja-JP" sz="2400" dirty="0">
                <a:latin typeface="Times New Roman" panose="02020603050405020304" pitchFamily="18" charset="0"/>
                <a:cs typeface="Times New Roman" panose="02020603050405020304" pitchFamily="18" charset="0"/>
              </a:rPr>
              <a:t>based on steady-state oscillation control</a:t>
            </a:r>
            <a:endParaRPr lang="en-US" altLang="ja-JP" sz="2400" i="1" dirty="0">
              <a:latin typeface="Times New Roman" panose="02020603050405020304" pitchFamily="18" charset="0"/>
              <a:cs typeface="Times New Roman" panose="02020603050405020304" pitchFamily="18" charset="0"/>
            </a:endParaRPr>
          </a:p>
        </p:txBody>
      </p:sp>
      <p:sp>
        <p:nvSpPr>
          <p:cNvPr id="7" name="タイトル 1"/>
          <p:cNvSpPr txBox="1">
            <a:spLocks/>
          </p:cNvSpPr>
          <p:nvPr/>
        </p:nvSpPr>
        <p:spPr>
          <a:xfrm>
            <a:off x="323850" y="1052513"/>
            <a:ext cx="8434388" cy="1871662"/>
          </a:xfrm>
          <a:prstGeom prst="rect">
            <a:avLst/>
          </a:prstGeom>
        </p:spPr>
        <p:txBody>
          <a:bodyPr anchor="ctr"/>
          <a:lstStyle/>
          <a:p>
            <a:pPr algn="ctr" fontAlgn="auto">
              <a:spcAft>
                <a:spcPts val="0"/>
              </a:spcAft>
              <a:defRPr/>
            </a:pPr>
            <a:r>
              <a:rPr lang="ja-JP" altLang="en-US" sz="4000" b="1" dirty="0">
                <a:latin typeface="+mj-ea"/>
                <a:ea typeface="+mj-ea"/>
                <a:cs typeface="+mj-cs"/>
              </a:rPr>
              <a:t>定常発振制御に基づく</a:t>
            </a:r>
            <a:endParaRPr lang="en-US" altLang="ja-JP" sz="4000" b="1" dirty="0">
              <a:latin typeface="+mj-ea"/>
              <a:ea typeface="+mj-ea"/>
              <a:cs typeface="+mj-cs"/>
            </a:endParaRPr>
          </a:p>
          <a:p>
            <a:pPr algn="ctr" fontAlgn="auto">
              <a:spcAft>
                <a:spcPts val="0"/>
              </a:spcAft>
              <a:defRPr/>
            </a:pPr>
            <a:r>
              <a:rPr lang="ja-JP" altLang="en-US" sz="4000" b="1" dirty="0">
                <a:latin typeface="+mj-ea"/>
                <a:ea typeface="+mj-ea"/>
                <a:cs typeface="+mj-cs"/>
              </a:rPr>
              <a:t>ループ管進行波型熱音響エンジンの臨界温度比推定</a:t>
            </a:r>
            <a:endParaRPr lang="en-US" altLang="ja-JP" sz="4000" b="1" dirty="0">
              <a:latin typeface="+mj-ea"/>
              <a:ea typeface="+mj-ea"/>
              <a:cs typeface="+mj-cs"/>
            </a:endParaRPr>
          </a:p>
        </p:txBody>
      </p:sp>
    </p:spTree>
    <p:extLst>
      <p:ext uri="{BB962C8B-B14F-4D97-AF65-F5344CB8AC3E}">
        <p14:creationId xmlns:p14="http://schemas.microsoft.com/office/powerpoint/2010/main" val="8337614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実験結果（定常発振制御）</a:t>
            </a:r>
          </a:p>
        </p:txBody>
      </p:sp>
      <p:sp>
        <p:nvSpPr>
          <p:cNvPr id="3" name="コンテンツ プレースホルダー 2"/>
          <p:cNvSpPr>
            <a:spLocks noGrp="1"/>
          </p:cNvSpPr>
          <p:nvPr>
            <p:ph idx="1"/>
          </p:nvPr>
        </p:nvSpPr>
        <p:spPr>
          <a:xfrm>
            <a:off x="457200" y="1417638"/>
            <a:ext cx="8229600" cy="5214389"/>
          </a:xfrm>
        </p:spPr>
        <p:txBody>
          <a:bodyPr/>
          <a:lstStyle/>
          <a:p>
            <a:pPr marL="0" indent="0">
              <a:buNone/>
            </a:pPr>
            <a:endParaRPr kumimoji="1" lang="en-US" altLang="ja-JP" dirty="0"/>
          </a:p>
          <a:p>
            <a:pPr marL="0" indent="0">
              <a:buNone/>
            </a:pPr>
            <a:r>
              <a:rPr kumimoji="1" lang="ja-JP" altLang="en-US" dirty="0"/>
              <a:t>定在波エンジンと同様に，</a:t>
            </a:r>
            <a:endParaRPr kumimoji="1" lang="en-US" altLang="ja-JP" dirty="0"/>
          </a:p>
          <a:p>
            <a:pPr marL="0" indent="0">
              <a:buNone/>
            </a:pPr>
            <a:r>
              <a:rPr kumimoji="1" lang="ja-JP" altLang="en-US" dirty="0"/>
              <a:t>ほぼ</a:t>
            </a:r>
            <a:r>
              <a:rPr kumimoji="1" lang="ja-JP" altLang="en-US" dirty="0">
                <a:solidFill>
                  <a:srgbClr val="FF0000"/>
                </a:solidFill>
              </a:rPr>
              <a:t>右上がりの直線</a:t>
            </a:r>
            <a:endParaRPr lang="en-US" altLang="ja-JP" dirty="0">
              <a:solidFill>
                <a:srgbClr val="FF0000"/>
              </a:solidFill>
            </a:endParaRPr>
          </a:p>
          <a:p>
            <a:pPr marL="0" indent="0">
              <a:buNone/>
            </a:pPr>
            <a:endParaRPr kumimoji="1" lang="en-US" altLang="ja-JP" dirty="0">
              <a:solidFill>
                <a:srgbClr val="FF0000"/>
              </a:solidFill>
            </a:endParaRPr>
          </a:p>
          <a:p>
            <a:pPr marL="0" indent="0">
              <a:buNone/>
            </a:pPr>
            <a:r>
              <a:rPr kumimoji="1" lang="en-US" altLang="ja-JP" sz="2800" dirty="0"/>
              <a:t>【</a:t>
            </a:r>
            <a:r>
              <a:rPr kumimoji="1" lang="ja-JP" altLang="en-US" sz="2800" dirty="0"/>
              <a:t>ゲインが</a:t>
            </a:r>
            <a:r>
              <a:rPr kumimoji="1" lang="en-US" altLang="ja-JP" sz="2800" dirty="0"/>
              <a:t>0</a:t>
            </a:r>
            <a:r>
              <a:rPr kumimoji="1" lang="ja-JP" altLang="en-US" sz="2800" dirty="0"/>
              <a:t>となる温度比</a:t>
            </a:r>
            <a:r>
              <a:rPr kumimoji="1" lang="en-US" altLang="ja-JP" sz="2800" dirty="0"/>
              <a:t>】</a:t>
            </a:r>
            <a:endParaRPr kumimoji="1" lang="en-US" altLang="ja-JP" sz="1000" dirty="0"/>
          </a:p>
          <a:p>
            <a:r>
              <a:rPr lang="en-US" altLang="ja-JP" dirty="0">
                <a:latin typeface="+mn-ea"/>
              </a:rPr>
              <a:t>SPK1</a:t>
            </a:r>
            <a:r>
              <a:rPr lang="ja-JP" altLang="en-US" dirty="0">
                <a:latin typeface="+mn-ea"/>
              </a:rPr>
              <a:t>加振時 ： </a:t>
            </a:r>
            <a:r>
              <a:rPr lang="en-US" altLang="ja-JP" dirty="0">
                <a:latin typeface="Times New Roman" panose="02020603050405020304" pitchFamily="18" charset="0"/>
                <a:cs typeface="Times New Roman" panose="02020603050405020304" pitchFamily="18" charset="0"/>
              </a:rPr>
              <a:t>2.26</a:t>
            </a:r>
          </a:p>
          <a:p>
            <a:pPr marL="0" indent="0">
              <a:buNone/>
            </a:pPr>
            <a:endParaRPr lang="en-US" altLang="ja-JP" sz="1000" dirty="0"/>
          </a:p>
          <a:p>
            <a:r>
              <a:rPr kumimoji="1" lang="en-US" altLang="ja-JP" dirty="0">
                <a:latin typeface="+mn-ea"/>
              </a:rPr>
              <a:t>SPK2</a:t>
            </a:r>
            <a:r>
              <a:rPr kumimoji="1" lang="ja-JP" altLang="en-US" dirty="0">
                <a:latin typeface="+mn-ea"/>
              </a:rPr>
              <a:t>加振時 ： </a:t>
            </a:r>
            <a:r>
              <a:rPr kumimoji="1" lang="en-US" altLang="ja-JP" dirty="0">
                <a:latin typeface="Times New Roman" panose="02020603050405020304" pitchFamily="18" charset="0"/>
                <a:cs typeface="Times New Roman" panose="02020603050405020304" pitchFamily="18" charset="0"/>
              </a:rPr>
              <a:t>2.27</a:t>
            </a:r>
          </a:p>
          <a:p>
            <a:pPr marL="0" indent="0">
              <a:buNone/>
            </a:pPr>
            <a:endParaRPr lang="en-US" altLang="ja-JP" dirty="0"/>
          </a:p>
          <a:p>
            <a:pPr marL="0" indent="0">
              <a:buNone/>
            </a:pPr>
            <a:endParaRPr kumimoji="1" lang="en-US" altLang="ja-JP" dirty="0">
              <a:latin typeface="+mn-ea"/>
            </a:endParaRPr>
          </a:p>
          <a:p>
            <a:pPr marL="0" indent="0" algn="ctr">
              <a:buNone/>
            </a:pPr>
            <a:r>
              <a:rPr kumimoji="1" lang="en-US" altLang="ja-JP" dirty="0">
                <a:latin typeface="+mn-ea"/>
              </a:rPr>
              <a:t>SPK1</a:t>
            </a:r>
            <a:r>
              <a:rPr kumimoji="1" lang="ja-JP" altLang="en-US" dirty="0">
                <a:latin typeface="+mn-ea"/>
              </a:rPr>
              <a:t>加振時の</a:t>
            </a:r>
            <a:r>
              <a:rPr lang="ja-JP" altLang="en-US" dirty="0">
                <a:latin typeface="+mn-ea"/>
              </a:rPr>
              <a:t>方が自励発振時</a:t>
            </a:r>
            <a:endParaRPr lang="en-US" altLang="ja-JP" dirty="0">
              <a:latin typeface="+mn-ea"/>
            </a:endParaRPr>
          </a:p>
          <a:p>
            <a:pPr marL="0" indent="0" algn="ctr">
              <a:buNone/>
            </a:pPr>
            <a:r>
              <a:rPr lang="en-US" altLang="ja-JP" dirty="0">
                <a:latin typeface="Times New Roman" panose="02020603050405020304" pitchFamily="18" charset="0"/>
                <a:cs typeface="Times New Roman" panose="02020603050405020304" pitchFamily="18" charset="0"/>
              </a:rPr>
              <a:t>700 Pa</a:t>
            </a:r>
            <a:r>
              <a:rPr lang="ja-JP" altLang="en-US" dirty="0">
                <a:latin typeface="+mn-ea"/>
              </a:rPr>
              <a:t>で発振する</a:t>
            </a:r>
            <a:r>
              <a:rPr kumimoji="1" lang="ja-JP" altLang="en-US" dirty="0">
                <a:latin typeface="+mn-ea"/>
              </a:rPr>
              <a:t>温度比</a:t>
            </a:r>
            <a:r>
              <a:rPr kumimoji="1" lang="en-US" altLang="ja-JP" dirty="0">
                <a:latin typeface="+mn-ea"/>
              </a:rPr>
              <a:t>(</a:t>
            </a:r>
            <a:r>
              <a:rPr kumimoji="1" lang="en-US" altLang="ja-JP" dirty="0">
                <a:latin typeface="Times New Roman" panose="02020603050405020304" pitchFamily="18" charset="0"/>
                <a:cs typeface="Times New Roman" panose="02020603050405020304" pitchFamily="18" charset="0"/>
              </a:rPr>
              <a:t>2.255</a:t>
            </a:r>
            <a:r>
              <a:rPr kumimoji="1" lang="en-US" altLang="ja-JP" dirty="0">
                <a:latin typeface="+mn-ea"/>
              </a:rPr>
              <a:t>)</a:t>
            </a:r>
            <a:r>
              <a:rPr kumimoji="1" lang="ja-JP" altLang="en-US" dirty="0">
                <a:latin typeface="+mn-ea"/>
              </a:rPr>
              <a:t>に近い</a:t>
            </a:r>
            <a:r>
              <a:rPr lang="ja-JP" altLang="en-US" dirty="0">
                <a:latin typeface="+mn-ea"/>
              </a:rPr>
              <a:t>値</a:t>
            </a:r>
            <a:endParaRPr kumimoji="1" lang="ja-JP" altLang="en-US" dirty="0">
              <a:latin typeface="+mn-ea"/>
            </a:endParaRPr>
          </a:p>
        </p:txBody>
      </p:sp>
      <p:sp>
        <p:nvSpPr>
          <p:cNvPr id="6" name="フレーム 5"/>
          <p:cNvSpPr/>
          <p:nvPr/>
        </p:nvSpPr>
        <p:spPr>
          <a:xfrm>
            <a:off x="1881809" y="5602015"/>
            <a:ext cx="5393633" cy="1030012"/>
          </a:xfrm>
          <a:prstGeom prst="frame">
            <a:avLst>
              <a:gd name="adj1" fmla="val 0"/>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nvGrpSpPr>
          <p:cNvPr id="5" name="グループ化 4"/>
          <p:cNvGrpSpPr/>
          <p:nvPr/>
        </p:nvGrpSpPr>
        <p:grpSpPr>
          <a:xfrm>
            <a:off x="4454142" y="1417638"/>
            <a:ext cx="4573796" cy="3894591"/>
            <a:chOff x="4572000" y="1417638"/>
            <a:chExt cx="4455938" cy="3794235"/>
          </a:xfrm>
        </p:grpSpPr>
        <p:pic>
          <p:nvPicPr>
            <p:cNvPr id="4" name="図 3"/>
            <p:cNvPicPr>
              <a:picLocks noChangeAspect="1"/>
            </p:cNvPicPr>
            <p:nvPr/>
          </p:nvPicPr>
          <p:blipFill>
            <a:blip r:embed="rId2"/>
            <a:stretch>
              <a:fillRect/>
            </a:stretch>
          </p:blipFill>
          <p:spPr>
            <a:xfrm>
              <a:off x="4572000" y="1417638"/>
              <a:ext cx="4455938" cy="3794235"/>
            </a:xfrm>
            <a:prstGeom prst="rect">
              <a:avLst/>
            </a:prstGeom>
          </p:spPr>
        </p:pic>
        <p:cxnSp>
          <p:nvCxnSpPr>
            <p:cNvPr id="10" name="直線コネクタ 9"/>
            <p:cNvCxnSpPr/>
            <p:nvPr/>
          </p:nvCxnSpPr>
          <p:spPr>
            <a:xfrm>
              <a:off x="5054600" y="2085975"/>
              <a:ext cx="3888000" cy="0"/>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9905261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stretch>
            <a:fillRect/>
          </a:stretch>
        </p:blipFill>
        <p:spPr>
          <a:xfrm>
            <a:off x="4668962" y="1836738"/>
            <a:ext cx="4382516" cy="3468687"/>
          </a:xfrm>
          <a:prstGeom prst="rect">
            <a:avLst/>
          </a:prstGeom>
        </p:spPr>
      </p:pic>
      <p:sp>
        <p:nvSpPr>
          <p:cNvPr id="2" name="タイトル 1"/>
          <p:cNvSpPr>
            <a:spLocks noGrp="1"/>
          </p:cNvSpPr>
          <p:nvPr>
            <p:ph type="title"/>
          </p:nvPr>
        </p:nvSpPr>
        <p:spPr/>
        <p:txBody>
          <a:bodyPr/>
          <a:lstStyle/>
          <a:p>
            <a:r>
              <a:rPr kumimoji="1" lang="ja-JP" altLang="en-US" dirty="0"/>
              <a:t>実験結果（進行波圧力成分の振幅比）</a:t>
            </a:r>
          </a:p>
        </p:txBody>
      </p:sp>
      <p:sp>
        <p:nvSpPr>
          <p:cNvPr id="3" name="コンテンツ プレースホルダー 2"/>
          <p:cNvSpPr>
            <a:spLocks noGrp="1"/>
          </p:cNvSpPr>
          <p:nvPr>
            <p:ph idx="1"/>
          </p:nvPr>
        </p:nvSpPr>
        <p:spPr/>
        <p:txBody>
          <a:bodyPr/>
          <a:lstStyle/>
          <a:p>
            <a:pPr marL="0" indent="0">
              <a:buNone/>
            </a:pPr>
            <a:endParaRPr kumimoji="1" lang="en-US" altLang="ja-JP" dirty="0"/>
          </a:p>
          <a:p>
            <a:endParaRPr lang="en-US" altLang="ja-JP" dirty="0"/>
          </a:p>
          <a:p>
            <a:pPr marL="0" indent="0">
              <a:buNone/>
            </a:pPr>
            <a:endParaRPr lang="en-US" altLang="ja-JP" dirty="0"/>
          </a:p>
        </p:txBody>
      </p:sp>
      <p:sp>
        <p:nvSpPr>
          <p:cNvPr id="159" name="ドーナツ 158"/>
          <p:cNvSpPr/>
          <p:nvPr/>
        </p:nvSpPr>
        <p:spPr>
          <a:xfrm>
            <a:off x="4622336" y="3441665"/>
            <a:ext cx="258831" cy="258831"/>
          </a:xfrm>
          <a:prstGeom prst="donut">
            <a:avLst>
              <a:gd name="adj" fmla="val 0"/>
            </a:avLst>
          </a:prstGeom>
          <a:solidFill>
            <a:srgbClr val="FFC000"/>
          </a:solidFill>
          <a:ln w="190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1" name="角丸四角形 3">
            <a:extLst>
              <a:ext uri="{FF2B5EF4-FFF2-40B4-BE49-F238E27FC236}">
                <a16:creationId xmlns:a16="http://schemas.microsoft.com/office/drawing/2014/main" id="{E563E401-A366-4C14-B3BF-EE7CE7E8B664}"/>
              </a:ext>
            </a:extLst>
          </p:cNvPr>
          <p:cNvSpPr/>
          <p:nvPr/>
        </p:nvSpPr>
        <p:spPr>
          <a:xfrm>
            <a:off x="1022805" y="1930205"/>
            <a:ext cx="2991089" cy="3270537"/>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82" name="正方形/長方形 81">
            <a:extLst>
              <a:ext uri="{FF2B5EF4-FFF2-40B4-BE49-F238E27FC236}">
                <a16:creationId xmlns:a16="http://schemas.microsoft.com/office/drawing/2014/main" id="{8969A9F9-63C4-4FE3-9132-6F89EA0E7671}"/>
              </a:ext>
            </a:extLst>
          </p:cNvPr>
          <p:cNvSpPr/>
          <p:nvPr/>
        </p:nvSpPr>
        <p:spPr>
          <a:xfrm rot="10800000">
            <a:off x="2341492" y="4896180"/>
            <a:ext cx="333323" cy="311101"/>
          </a:xfrm>
          <a:prstGeom prst="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ctr"/>
            <a:endParaRPr kumimoji="1" lang="ja-JP" altLang="en-US" sz="1700">
              <a:latin typeface="Times New Roman" panose="02020603050405020304" pitchFamily="18" charset="0"/>
              <a:cs typeface="Times New Roman" panose="02020603050405020304" pitchFamily="18" charset="0"/>
            </a:endParaRPr>
          </a:p>
        </p:txBody>
      </p:sp>
      <p:sp>
        <p:nvSpPr>
          <p:cNvPr id="83" name="楕円 82">
            <a:extLst>
              <a:ext uri="{FF2B5EF4-FFF2-40B4-BE49-F238E27FC236}">
                <a16:creationId xmlns:a16="http://schemas.microsoft.com/office/drawing/2014/main" id="{D65FCDB4-9F4A-4BFD-8D14-09818059660C}"/>
              </a:ext>
            </a:extLst>
          </p:cNvPr>
          <p:cNvSpPr/>
          <p:nvPr/>
        </p:nvSpPr>
        <p:spPr>
          <a:xfrm>
            <a:off x="2387729" y="4934781"/>
            <a:ext cx="230485" cy="228817"/>
          </a:xfrm>
          <a:prstGeom prst="ellipse">
            <a:avLst/>
          </a:prstGeom>
          <a:solidFill>
            <a:srgbClr val="FF0000"/>
          </a:solidFill>
          <a:ln>
            <a:solidFill>
              <a:srgbClr val="FF0000"/>
            </a:solid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sz="1700">
              <a:latin typeface="Times New Roman" panose="02020603050405020304" pitchFamily="18" charset="0"/>
              <a:cs typeface="Times New Roman" panose="02020603050405020304" pitchFamily="18" charset="0"/>
            </a:endParaRPr>
          </a:p>
        </p:txBody>
      </p:sp>
      <p:sp>
        <p:nvSpPr>
          <p:cNvPr id="84" name="正方形/長方形 83">
            <a:extLst>
              <a:ext uri="{FF2B5EF4-FFF2-40B4-BE49-F238E27FC236}">
                <a16:creationId xmlns:a16="http://schemas.microsoft.com/office/drawing/2014/main" id="{DE20B039-7D6F-43E5-B204-76064C639BE0}"/>
              </a:ext>
            </a:extLst>
          </p:cNvPr>
          <p:cNvSpPr/>
          <p:nvPr/>
        </p:nvSpPr>
        <p:spPr>
          <a:xfrm rot="10800000">
            <a:off x="1026508" y="3425016"/>
            <a:ext cx="333323" cy="311101"/>
          </a:xfrm>
          <a:prstGeom prst="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ctr"/>
            <a:endParaRPr kumimoji="1" lang="ja-JP" altLang="en-US" sz="1700">
              <a:latin typeface="Times New Roman" panose="02020603050405020304" pitchFamily="18" charset="0"/>
              <a:cs typeface="Times New Roman" panose="02020603050405020304" pitchFamily="18" charset="0"/>
            </a:endParaRPr>
          </a:p>
        </p:txBody>
      </p:sp>
      <p:sp>
        <p:nvSpPr>
          <p:cNvPr id="85" name="楕円 84">
            <a:extLst>
              <a:ext uri="{FF2B5EF4-FFF2-40B4-BE49-F238E27FC236}">
                <a16:creationId xmlns:a16="http://schemas.microsoft.com/office/drawing/2014/main" id="{A370BF2B-CE6E-4C51-BD4F-844A4BE86882}"/>
              </a:ext>
            </a:extLst>
          </p:cNvPr>
          <p:cNvSpPr/>
          <p:nvPr/>
        </p:nvSpPr>
        <p:spPr>
          <a:xfrm>
            <a:off x="1070137" y="3468758"/>
            <a:ext cx="230485" cy="228817"/>
          </a:xfrm>
          <a:prstGeom prst="ellipse">
            <a:avLst/>
          </a:prstGeom>
          <a:solidFill>
            <a:srgbClr val="0070C0"/>
          </a:solidFill>
          <a:ln>
            <a:solidFill>
              <a:schemeClr val="accent1"/>
            </a:solid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sz="1700">
              <a:latin typeface="Times New Roman" panose="02020603050405020304" pitchFamily="18" charset="0"/>
              <a:cs typeface="Times New Roman" panose="02020603050405020304" pitchFamily="18" charset="0"/>
            </a:endParaRPr>
          </a:p>
        </p:txBody>
      </p:sp>
      <p:sp>
        <p:nvSpPr>
          <p:cNvPr id="86" name="テキスト ボックス 8">
            <a:extLst>
              <a:ext uri="{FF2B5EF4-FFF2-40B4-BE49-F238E27FC236}">
                <a16:creationId xmlns:a16="http://schemas.microsoft.com/office/drawing/2014/main" id="{00F4BE81-BF42-4F76-96B3-AEBADE8F286F}"/>
              </a:ext>
            </a:extLst>
          </p:cNvPr>
          <p:cNvSpPr txBox="1"/>
          <p:nvPr/>
        </p:nvSpPr>
        <p:spPr>
          <a:xfrm>
            <a:off x="1339307" y="4106633"/>
            <a:ext cx="1078498" cy="436953"/>
          </a:xfrm>
          <a:prstGeom prst="rect">
            <a:avLst/>
          </a:prstGeom>
          <a:noFill/>
          <a:ln>
            <a:solidFill>
              <a:schemeClr val="tx1"/>
            </a:solid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700" dirty="0">
                <a:latin typeface="Times New Roman" panose="02020603050405020304" pitchFamily="18" charset="0"/>
                <a:cs typeface="Times New Roman" panose="02020603050405020304" pitchFamily="18" charset="0"/>
              </a:rPr>
              <a:t>SPK2</a:t>
            </a:r>
            <a:endParaRPr kumimoji="1" lang="ja-JP" altLang="en-US" sz="1700" dirty="0">
              <a:latin typeface="Times New Roman" panose="02020603050405020304" pitchFamily="18" charset="0"/>
              <a:cs typeface="Times New Roman" panose="02020603050405020304" pitchFamily="18" charset="0"/>
            </a:endParaRPr>
          </a:p>
        </p:txBody>
      </p:sp>
      <p:sp>
        <p:nvSpPr>
          <p:cNvPr id="87" name="正方形/長方形 86">
            <a:extLst>
              <a:ext uri="{FF2B5EF4-FFF2-40B4-BE49-F238E27FC236}">
                <a16:creationId xmlns:a16="http://schemas.microsoft.com/office/drawing/2014/main" id="{CD0EB210-FC2F-4C53-A7E5-3F6B7DF3EB0E}"/>
              </a:ext>
            </a:extLst>
          </p:cNvPr>
          <p:cNvSpPr/>
          <p:nvPr/>
        </p:nvSpPr>
        <p:spPr>
          <a:xfrm rot="10800000">
            <a:off x="3677021" y="4098948"/>
            <a:ext cx="333323" cy="311101"/>
          </a:xfrm>
          <a:prstGeom prst="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ctr"/>
            <a:endParaRPr kumimoji="1" lang="ja-JP" altLang="en-US" sz="1700"/>
          </a:p>
        </p:txBody>
      </p:sp>
      <p:sp>
        <p:nvSpPr>
          <p:cNvPr id="88" name="楕円 87">
            <a:extLst>
              <a:ext uri="{FF2B5EF4-FFF2-40B4-BE49-F238E27FC236}">
                <a16:creationId xmlns:a16="http://schemas.microsoft.com/office/drawing/2014/main" id="{6A55F18E-A7D5-4B75-B7F0-EB45EF7D70AF}"/>
              </a:ext>
            </a:extLst>
          </p:cNvPr>
          <p:cNvSpPr/>
          <p:nvPr/>
        </p:nvSpPr>
        <p:spPr>
          <a:xfrm>
            <a:off x="3731097" y="4137549"/>
            <a:ext cx="230485" cy="228817"/>
          </a:xfrm>
          <a:prstGeom prst="ellipse">
            <a:avLst/>
          </a:prstGeom>
          <a:solidFill>
            <a:schemeClr val="tx1"/>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sz="1700"/>
          </a:p>
        </p:txBody>
      </p:sp>
      <p:sp>
        <p:nvSpPr>
          <p:cNvPr id="89" name="正方形/長方形 88">
            <a:extLst>
              <a:ext uri="{FF2B5EF4-FFF2-40B4-BE49-F238E27FC236}">
                <a16:creationId xmlns:a16="http://schemas.microsoft.com/office/drawing/2014/main" id="{B9822811-5D3B-493D-88F0-D0F80066667D}"/>
              </a:ext>
            </a:extLst>
          </p:cNvPr>
          <p:cNvSpPr/>
          <p:nvPr/>
        </p:nvSpPr>
        <p:spPr>
          <a:xfrm rot="10800000">
            <a:off x="3670131" y="2668003"/>
            <a:ext cx="333323" cy="311101"/>
          </a:xfrm>
          <a:prstGeom prst="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ctr"/>
            <a:endParaRPr kumimoji="1" lang="ja-JP" altLang="en-US" sz="1700"/>
          </a:p>
        </p:txBody>
      </p:sp>
      <p:sp>
        <p:nvSpPr>
          <p:cNvPr id="90" name="楕円 89">
            <a:extLst>
              <a:ext uri="{FF2B5EF4-FFF2-40B4-BE49-F238E27FC236}">
                <a16:creationId xmlns:a16="http://schemas.microsoft.com/office/drawing/2014/main" id="{22409EC8-B12C-4EC3-9A96-9A7E5E83B693}"/>
              </a:ext>
            </a:extLst>
          </p:cNvPr>
          <p:cNvSpPr/>
          <p:nvPr/>
        </p:nvSpPr>
        <p:spPr>
          <a:xfrm>
            <a:off x="3721600" y="2711745"/>
            <a:ext cx="230485" cy="228817"/>
          </a:xfrm>
          <a:prstGeom prst="ellipse">
            <a:avLst/>
          </a:prstGeom>
          <a:solidFill>
            <a:schemeClr val="tx1"/>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sz="1700"/>
          </a:p>
        </p:txBody>
      </p:sp>
      <p:sp>
        <p:nvSpPr>
          <p:cNvPr id="103" name="角丸四角形 29">
            <a:extLst>
              <a:ext uri="{FF2B5EF4-FFF2-40B4-BE49-F238E27FC236}">
                <a16:creationId xmlns:a16="http://schemas.microsoft.com/office/drawing/2014/main" id="{FF85EF7F-749B-4FB8-9A6F-E518DA3679BA}"/>
              </a:ext>
            </a:extLst>
          </p:cNvPr>
          <p:cNvSpPr/>
          <p:nvPr/>
        </p:nvSpPr>
        <p:spPr>
          <a:xfrm>
            <a:off x="1330324" y="2185640"/>
            <a:ext cx="2345711" cy="2731097"/>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14" name="テキスト ボックス 43">
            <a:extLst>
              <a:ext uri="{FF2B5EF4-FFF2-40B4-BE49-F238E27FC236}">
                <a16:creationId xmlns:a16="http://schemas.microsoft.com/office/drawing/2014/main" id="{64198B7E-9417-4752-B03C-3D0AAD51C2EB}"/>
              </a:ext>
            </a:extLst>
          </p:cNvPr>
          <p:cNvSpPr txBox="1"/>
          <p:nvPr/>
        </p:nvSpPr>
        <p:spPr>
          <a:xfrm>
            <a:off x="2702788" y="4194845"/>
            <a:ext cx="1132536" cy="436953"/>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700" dirty="0">
                <a:latin typeface="Times New Roman" panose="02020603050405020304" pitchFamily="18" charset="0"/>
                <a:cs typeface="Times New Roman" panose="02020603050405020304" pitchFamily="18" charset="0"/>
              </a:rPr>
              <a:t>sensor2</a:t>
            </a:r>
            <a:endParaRPr kumimoji="1" lang="ja-JP" altLang="en-US" sz="1700" dirty="0">
              <a:latin typeface="Times New Roman" panose="02020603050405020304" pitchFamily="18" charset="0"/>
              <a:cs typeface="Times New Roman" panose="02020603050405020304" pitchFamily="18" charset="0"/>
            </a:endParaRPr>
          </a:p>
        </p:txBody>
      </p:sp>
      <p:sp>
        <p:nvSpPr>
          <p:cNvPr id="113" name="テキスト ボックス 42">
            <a:extLst>
              <a:ext uri="{FF2B5EF4-FFF2-40B4-BE49-F238E27FC236}">
                <a16:creationId xmlns:a16="http://schemas.microsoft.com/office/drawing/2014/main" id="{9AC6F331-4003-4A27-9E29-DB594886BC38}"/>
              </a:ext>
            </a:extLst>
          </p:cNvPr>
          <p:cNvSpPr txBox="1"/>
          <p:nvPr/>
        </p:nvSpPr>
        <p:spPr>
          <a:xfrm>
            <a:off x="2711145" y="2376312"/>
            <a:ext cx="1132536" cy="436953"/>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700" dirty="0">
                <a:latin typeface="Times New Roman" panose="02020603050405020304" pitchFamily="18" charset="0"/>
                <a:cs typeface="Times New Roman" panose="02020603050405020304" pitchFamily="18" charset="0"/>
              </a:rPr>
              <a:t>sensor1</a:t>
            </a:r>
            <a:endParaRPr kumimoji="1" lang="ja-JP" altLang="en-US" sz="1700" dirty="0">
              <a:latin typeface="Times New Roman" panose="02020603050405020304" pitchFamily="18" charset="0"/>
              <a:cs typeface="Times New Roman" panose="02020603050405020304" pitchFamily="18" charset="0"/>
            </a:endParaRPr>
          </a:p>
        </p:txBody>
      </p:sp>
      <p:sp>
        <p:nvSpPr>
          <p:cNvPr id="115" name="テキスト ボックス 44">
            <a:extLst>
              <a:ext uri="{FF2B5EF4-FFF2-40B4-BE49-F238E27FC236}">
                <a16:creationId xmlns:a16="http://schemas.microsoft.com/office/drawing/2014/main" id="{46D72A04-9910-43FC-A4E1-09C7AD7CB153}"/>
              </a:ext>
            </a:extLst>
          </p:cNvPr>
          <p:cNvSpPr txBox="1"/>
          <p:nvPr/>
        </p:nvSpPr>
        <p:spPr>
          <a:xfrm>
            <a:off x="294248" y="3612308"/>
            <a:ext cx="1078498" cy="436953"/>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700" dirty="0">
                <a:solidFill>
                  <a:srgbClr val="0070C0"/>
                </a:solidFill>
                <a:latin typeface="Times New Roman" panose="02020603050405020304" pitchFamily="18" charset="0"/>
                <a:cs typeface="Times New Roman" panose="02020603050405020304" pitchFamily="18" charset="0"/>
              </a:rPr>
              <a:t>SPK1</a:t>
            </a:r>
            <a:endParaRPr kumimoji="1" lang="ja-JP" altLang="en-US" sz="1700" dirty="0">
              <a:solidFill>
                <a:srgbClr val="0070C0"/>
              </a:solidFill>
              <a:latin typeface="Times New Roman" panose="02020603050405020304" pitchFamily="18" charset="0"/>
              <a:cs typeface="Times New Roman" panose="02020603050405020304" pitchFamily="18" charset="0"/>
            </a:endParaRPr>
          </a:p>
        </p:txBody>
      </p:sp>
      <p:sp>
        <p:nvSpPr>
          <p:cNvPr id="116" name="テキスト ボックス 45">
            <a:extLst>
              <a:ext uri="{FF2B5EF4-FFF2-40B4-BE49-F238E27FC236}">
                <a16:creationId xmlns:a16="http://schemas.microsoft.com/office/drawing/2014/main" id="{9C0739D7-D112-4E6C-82FC-799846D75FCB}"/>
              </a:ext>
            </a:extLst>
          </p:cNvPr>
          <p:cNvSpPr txBox="1"/>
          <p:nvPr/>
        </p:nvSpPr>
        <p:spPr>
          <a:xfrm>
            <a:off x="2079340" y="5218604"/>
            <a:ext cx="878018" cy="436953"/>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700" dirty="0">
                <a:solidFill>
                  <a:srgbClr val="FF0000"/>
                </a:solidFill>
                <a:latin typeface="Times New Roman" panose="02020603050405020304" pitchFamily="18" charset="0"/>
                <a:cs typeface="Times New Roman" panose="02020603050405020304" pitchFamily="18" charset="0"/>
              </a:rPr>
              <a:t>SPK2</a:t>
            </a:r>
            <a:endParaRPr kumimoji="1" lang="ja-JP" altLang="en-US" sz="1700" dirty="0">
              <a:solidFill>
                <a:srgbClr val="FF0000"/>
              </a:solidFill>
              <a:latin typeface="Times New Roman" panose="02020603050405020304" pitchFamily="18" charset="0"/>
              <a:cs typeface="Times New Roman" panose="02020603050405020304" pitchFamily="18" charset="0"/>
            </a:endParaRPr>
          </a:p>
        </p:txBody>
      </p:sp>
      <p:cxnSp>
        <p:nvCxnSpPr>
          <p:cNvPr id="117" name="直線矢印コネクタ 116">
            <a:extLst>
              <a:ext uri="{FF2B5EF4-FFF2-40B4-BE49-F238E27FC236}">
                <a16:creationId xmlns:a16="http://schemas.microsoft.com/office/drawing/2014/main" id="{D2B1B5A8-ACC2-4FA5-B383-B50B45EC690C}"/>
              </a:ext>
            </a:extLst>
          </p:cNvPr>
          <p:cNvCxnSpPr/>
          <p:nvPr/>
        </p:nvCxnSpPr>
        <p:spPr>
          <a:xfrm rot="5400000" flipH="1" flipV="1">
            <a:off x="3705140" y="3440981"/>
            <a:ext cx="399987" cy="0"/>
          </a:xfrm>
          <a:prstGeom prst="straightConnector1">
            <a:avLst/>
          </a:prstGeom>
          <a:ln w="95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8" name="直線矢印コネクタ 117">
            <a:extLst>
              <a:ext uri="{FF2B5EF4-FFF2-40B4-BE49-F238E27FC236}">
                <a16:creationId xmlns:a16="http://schemas.microsoft.com/office/drawing/2014/main" id="{C483058A-C2EA-4ABC-B180-23CD21666FE6}"/>
              </a:ext>
            </a:extLst>
          </p:cNvPr>
          <p:cNvCxnSpPr/>
          <p:nvPr/>
        </p:nvCxnSpPr>
        <p:spPr>
          <a:xfrm rot="16200000" flipH="1" flipV="1">
            <a:off x="3597762" y="3629217"/>
            <a:ext cx="399987" cy="0"/>
          </a:xfrm>
          <a:prstGeom prst="straightConnector1">
            <a:avLst/>
          </a:prstGeom>
          <a:ln w="95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9" name="テキスト ボックス 48">
            <a:extLst>
              <a:ext uri="{FF2B5EF4-FFF2-40B4-BE49-F238E27FC236}">
                <a16:creationId xmlns:a16="http://schemas.microsoft.com/office/drawing/2014/main" id="{9D6C28C7-E846-4E1D-BDB2-A52403E9F451}"/>
              </a:ext>
            </a:extLst>
          </p:cNvPr>
          <p:cNvSpPr txBox="1"/>
          <p:nvPr/>
        </p:nvSpPr>
        <p:spPr>
          <a:xfrm>
            <a:off x="3618648" y="3757109"/>
            <a:ext cx="345192" cy="398957"/>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en-US" altLang="ja-JP" sz="1500" dirty="0">
                <a:latin typeface="Times New Roman" panose="02020603050405020304" pitchFamily="18" charset="0"/>
                <a:cs typeface="Times New Roman" panose="02020603050405020304" pitchFamily="18" charset="0"/>
              </a:rPr>
              <a:t>A</a:t>
            </a:r>
            <a:endParaRPr kumimoji="1" lang="ja-JP" altLang="en-US" sz="1500" dirty="0">
              <a:latin typeface="Times New Roman" panose="02020603050405020304" pitchFamily="18" charset="0"/>
              <a:cs typeface="Times New Roman" panose="02020603050405020304" pitchFamily="18" charset="0"/>
            </a:endParaRPr>
          </a:p>
        </p:txBody>
      </p:sp>
      <p:sp>
        <p:nvSpPr>
          <p:cNvPr id="120" name="テキスト ボックス 49">
            <a:extLst>
              <a:ext uri="{FF2B5EF4-FFF2-40B4-BE49-F238E27FC236}">
                <a16:creationId xmlns:a16="http://schemas.microsoft.com/office/drawing/2014/main" id="{C4CCEB62-5CEC-4DF3-81E9-37BD646F0DF3}"/>
              </a:ext>
            </a:extLst>
          </p:cNvPr>
          <p:cNvSpPr txBox="1"/>
          <p:nvPr/>
        </p:nvSpPr>
        <p:spPr>
          <a:xfrm>
            <a:off x="3706570" y="2935871"/>
            <a:ext cx="337078" cy="398957"/>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en-US" altLang="ja-JP" sz="1500" dirty="0">
                <a:latin typeface="Times New Roman" panose="02020603050405020304" pitchFamily="18" charset="0"/>
                <a:cs typeface="Times New Roman" panose="02020603050405020304" pitchFamily="18" charset="0"/>
              </a:rPr>
              <a:t>B</a:t>
            </a:r>
            <a:endParaRPr kumimoji="1" lang="ja-JP" altLang="en-US" sz="1500" dirty="0">
              <a:latin typeface="Times New Roman" panose="02020603050405020304" pitchFamily="18" charset="0"/>
              <a:cs typeface="Times New Roman" panose="02020603050405020304" pitchFamily="18" charset="0"/>
            </a:endParaRPr>
          </a:p>
        </p:txBody>
      </p:sp>
      <p:grpSp>
        <p:nvGrpSpPr>
          <p:cNvPr id="132" name="グループ化 131"/>
          <p:cNvGrpSpPr/>
          <p:nvPr/>
        </p:nvGrpSpPr>
        <p:grpSpPr>
          <a:xfrm>
            <a:off x="2696195" y="1848110"/>
            <a:ext cx="528128" cy="443266"/>
            <a:chOff x="3104530" y="3819879"/>
            <a:chExt cx="305034" cy="255995"/>
          </a:xfrm>
        </p:grpSpPr>
        <p:sp>
          <p:nvSpPr>
            <p:cNvPr id="133" name="正方形/長方形 132"/>
            <p:cNvSpPr/>
            <p:nvPr/>
          </p:nvSpPr>
          <p:spPr>
            <a:xfrm>
              <a:off x="3104530" y="3819879"/>
              <a:ext cx="46160" cy="25599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34" name="正方形/長方形 133"/>
            <p:cNvSpPr/>
            <p:nvPr/>
          </p:nvSpPr>
          <p:spPr>
            <a:xfrm>
              <a:off x="3364412" y="3819989"/>
              <a:ext cx="45152" cy="2515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135" name="テキスト ボックス 134"/>
          <p:cNvSpPr txBox="1"/>
          <p:nvPr/>
        </p:nvSpPr>
        <p:spPr>
          <a:xfrm>
            <a:off x="2013988" y="1511743"/>
            <a:ext cx="462961" cy="379960"/>
          </a:xfrm>
          <a:prstGeom prst="rect">
            <a:avLst/>
          </a:prstGeom>
          <a:noFill/>
        </p:spPr>
        <p:txBody>
          <a:bodyPr wrap="square" rtlCol="0">
            <a:spAutoFit/>
          </a:bodyPr>
          <a:lstStyle/>
          <a:p>
            <a:r>
              <a:rPr kumimoji="1" lang="en-US" altLang="ja-JP" sz="1400" i="1" dirty="0">
                <a:latin typeface="Times New Roman" panose="02020603050405020304" pitchFamily="18" charset="0"/>
                <a:cs typeface="Times New Roman" panose="02020603050405020304" pitchFamily="18" charset="0"/>
              </a:rPr>
              <a:t>T</a:t>
            </a:r>
            <a:r>
              <a:rPr lang="en-US" altLang="ja-JP" sz="1400" i="1" baseline="-25000" dirty="0">
                <a:latin typeface="Times New Roman" panose="02020603050405020304" pitchFamily="18" charset="0"/>
                <a:cs typeface="Times New Roman" panose="02020603050405020304" pitchFamily="18" charset="0"/>
              </a:rPr>
              <a:t>C</a:t>
            </a:r>
            <a:endParaRPr kumimoji="1" lang="ja-JP" altLang="en-US" sz="1400" i="1" baseline="-25000" dirty="0">
              <a:latin typeface="Times New Roman" panose="02020603050405020304" pitchFamily="18" charset="0"/>
              <a:cs typeface="Times New Roman" panose="02020603050405020304" pitchFamily="18" charset="0"/>
            </a:endParaRPr>
          </a:p>
        </p:txBody>
      </p:sp>
      <p:sp>
        <p:nvSpPr>
          <p:cNvPr id="136" name="テキスト ボックス 135"/>
          <p:cNvSpPr txBox="1"/>
          <p:nvPr/>
        </p:nvSpPr>
        <p:spPr>
          <a:xfrm>
            <a:off x="2956983" y="1514292"/>
            <a:ext cx="462961" cy="379960"/>
          </a:xfrm>
          <a:prstGeom prst="rect">
            <a:avLst/>
          </a:prstGeom>
          <a:noFill/>
        </p:spPr>
        <p:txBody>
          <a:bodyPr wrap="square" rtlCol="0">
            <a:spAutoFit/>
          </a:bodyPr>
          <a:lstStyle/>
          <a:p>
            <a:r>
              <a:rPr kumimoji="1" lang="en-US" altLang="ja-JP" sz="1400" i="1" dirty="0">
                <a:latin typeface="Times New Roman" panose="02020603050405020304" pitchFamily="18" charset="0"/>
                <a:cs typeface="Times New Roman" panose="02020603050405020304" pitchFamily="18" charset="0"/>
              </a:rPr>
              <a:t>T</a:t>
            </a:r>
            <a:r>
              <a:rPr lang="en-US" altLang="ja-JP" sz="1400" i="1" baseline="-25000" dirty="0">
                <a:latin typeface="Times New Roman" panose="02020603050405020304" pitchFamily="18" charset="0"/>
                <a:cs typeface="Times New Roman" panose="02020603050405020304" pitchFamily="18" charset="0"/>
              </a:rPr>
              <a:t>C</a:t>
            </a:r>
            <a:endParaRPr kumimoji="1" lang="ja-JP" altLang="en-US" sz="1400" i="1" baseline="-25000" dirty="0">
              <a:latin typeface="Times New Roman" panose="02020603050405020304" pitchFamily="18" charset="0"/>
              <a:cs typeface="Times New Roman" panose="02020603050405020304" pitchFamily="18" charset="0"/>
            </a:endParaRPr>
          </a:p>
        </p:txBody>
      </p:sp>
      <p:sp>
        <p:nvSpPr>
          <p:cNvPr id="137" name="テキスト ボックス 136"/>
          <p:cNvSpPr txBox="1"/>
          <p:nvPr/>
        </p:nvSpPr>
        <p:spPr>
          <a:xfrm>
            <a:off x="1580827" y="1486603"/>
            <a:ext cx="462961" cy="379960"/>
          </a:xfrm>
          <a:prstGeom prst="rect">
            <a:avLst/>
          </a:prstGeom>
          <a:noFill/>
        </p:spPr>
        <p:txBody>
          <a:bodyPr wrap="square" rtlCol="0">
            <a:spAutoFit/>
          </a:bodyPr>
          <a:lstStyle/>
          <a:p>
            <a:r>
              <a:rPr kumimoji="1" lang="en-US" altLang="ja-JP" sz="1400" i="1" dirty="0">
                <a:latin typeface="Times New Roman" panose="02020603050405020304" pitchFamily="18" charset="0"/>
                <a:cs typeface="Times New Roman" panose="02020603050405020304" pitchFamily="18" charset="0"/>
              </a:rPr>
              <a:t>T</a:t>
            </a:r>
            <a:r>
              <a:rPr lang="en-US" altLang="ja-JP" sz="1400" i="1" baseline="-25000" dirty="0">
                <a:latin typeface="Times New Roman" panose="02020603050405020304" pitchFamily="18" charset="0"/>
                <a:cs typeface="Times New Roman" panose="02020603050405020304" pitchFamily="18" charset="0"/>
              </a:rPr>
              <a:t>H</a:t>
            </a:r>
            <a:endParaRPr kumimoji="1" lang="ja-JP" altLang="en-US" sz="1400" i="1" baseline="-25000" dirty="0">
              <a:latin typeface="Times New Roman" panose="02020603050405020304" pitchFamily="18" charset="0"/>
              <a:cs typeface="Times New Roman" panose="02020603050405020304" pitchFamily="18" charset="0"/>
            </a:endParaRPr>
          </a:p>
        </p:txBody>
      </p:sp>
      <p:sp>
        <p:nvSpPr>
          <p:cNvPr id="138" name="テキスト ボックス 137"/>
          <p:cNvSpPr txBox="1"/>
          <p:nvPr/>
        </p:nvSpPr>
        <p:spPr>
          <a:xfrm>
            <a:off x="2526066" y="1503412"/>
            <a:ext cx="462961" cy="379960"/>
          </a:xfrm>
          <a:prstGeom prst="rect">
            <a:avLst/>
          </a:prstGeom>
          <a:noFill/>
        </p:spPr>
        <p:txBody>
          <a:bodyPr wrap="square" rtlCol="0">
            <a:spAutoFit/>
          </a:bodyPr>
          <a:lstStyle/>
          <a:p>
            <a:r>
              <a:rPr kumimoji="1" lang="en-US" altLang="ja-JP" sz="1400" i="1" dirty="0">
                <a:latin typeface="Times New Roman" panose="02020603050405020304" pitchFamily="18" charset="0"/>
                <a:cs typeface="Times New Roman" panose="02020603050405020304" pitchFamily="18" charset="0"/>
              </a:rPr>
              <a:t>T</a:t>
            </a:r>
            <a:r>
              <a:rPr lang="en-US" altLang="ja-JP" sz="1400" i="1" baseline="-25000" dirty="0">
                <a:latin typeface="Times New Roman" panose="02020603050405020304" pitchFamily="18" charset="0"/>
                <a:cs typeface="Times New Roman" panose="02020603050405020304" pitchFamily="18" charset="0"/>
              </a:rPr>
              <a:t>H</a:t>
            </a:r>
            <a:endParaRPr kumimoji="1" lang="ja-JP" altLang="en-US" sz="1400" i="1" baseline="-25000" dirty="0">
              <a:latin typeface="Times New Roman" panose="02020603050405020304" pitchFamily="18" charset="0"/>
              <a:cs typeface="Times New Roman" panose="02020603050405020304" pitchFamily="18" charset="0"/>
            </a:endParaRPr>
          </a:p>
        </p:txBody>
      </p:sp>
      <p:grpSp>
        <p:nvGrpSpPr>
          <p:cNvPr id="139" name="グループ化 138"/>
          <p:cNvGrpSpPr/>
          <p:nvPr/>
        </p:nvGrpSpPr>
        <p:grpSpPr>
          <a:xfrm>
            <a:off x="1737150" y="1868874"/>
            <a:ext cx="528128" cy="443266"/>
            <a:chOff x="3104530" y="3819879"/>
            <a:chExt cx="305034" cy="255995"/>
          </a:xfrm>
        </p:grpSpPr>
        <p:sp>
          <p:nvSpPr>
            <p:cNvPr id="140" name="正方形/長方形 139"/>
            <p:cNvSpPr/>
            <p:nvPr/>
          </p:nvSpPr>
          <p:spPr>
            <a:xfrm>
              <a:off x="3104530" y="3819879"/>
              <a:ext cx="46160" cy="25599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41" name="正方形/長方形 140"/>
            <p:cNvSpPr/>
            <p:nvPr/>
          </p:nvSpPr>
          <p:spPr>
            <a:xfrm>
              <a:off x="3364412" y="3819989"/>
              <a:ext cx="45152" cy="2515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cxnSp>
        <p:nvCxnSpPr>
          <p:cNvPr id="142" name="直線コネクタ 141">
            <a:extLst>
              <a:ext uri="{FF2B5EF4-FFF2-40B4-BE49-F238E27FC236}">
                <a16:creationId xmlns:a16="http://schemas.microsoft.com/office/drawing/2014/main" id="{57A608A2-4525-4D37-8884-C5C49B3CF945}"/>
              </a:ext>
            </a:extLst>
          </p:cNvPr>
          <p:cNvCxnSpPr/>
          <p:nvPr/>
        </p:nvCxnSpPr>
        <p:spPr>
          <a:xfrm>
            <a:off x="1817069" y="1979358"/>
            <a:ext cx="37003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3" name="直線コネクタ 142">
            <a:extLst>
              <a:ext uri="{FF2B5EF4-FFF2-40B4-BE49-F238E27FC236}">
                <a16:creationId xmlns:a16="http://schemas.microsoft.com/office/drawing/2014/main" id="{F7782F57-921E-460B-836E-A637C63AF7AD}"/>
              </a:ext>
            </a:extLst>
          </p:cNvPr>
          <p:cNvCxnSpPr/>
          <p:nvPr/>
        </p:nvCxnSpPr>
        <p:spPr>
          <a:xfrm>
            <a:off x="1817069" y="2035510"/>
            <a:ext cx="37003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4" name="直線コネクタ 143">
            <a:extLst>
              <a:ext uri="{FF2B5EF4-FFF2-40B4-BE49-F238E27FC236}">
                <a16:creationId xmlns:a16="http://schemas.microsoft.com/office/drawing/2014/main" id="{AC936FA1-0719-4454-B008-21B2E5379CBC}"/>
              </a:ext>
            </a:extLst>
          </p:cNvPr>
          <p:cNvCxnSpPr/>
          <p:nvPr/>
        </p:nvCxnSpPr>
        <p:spPr>
          <a:xfrm>
            <a:off x="1818616" y="2086805"/>
            <a:ext cx="37003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5" name="直線コネクタ 144">
            <a:extLst>
              <a:ext uri="{FF2B5EF4-FFF2-40B4-BE49-F238E27FC236}">
                <a16:creationId xmlns:a16="http://schemas.microsoft.com/office/drawing/2014/main" id="{9661A251-6C9B-4558-AB35-9E12BAB324AB}"/>
              </a:ext>
            </a:extLst>
          </p:cNvPr>
          <p:cNvCxnSpPr/>
          <p:nvPr/>
        </p:nvCxnSpPr>
        <p:spPr>
          <a:xfrm>
            <a:off x="1814869" y="2145600"/>
            <a:ext cx="37003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6" name="直線コネクタ 145">
            <a:extLst>
              <a:ext uri="{FF2B5EF4-FFF2-40B4-BE49-F238E27FC236}">
                <a16:creationId xmlns:a16="http://schemas.microsoft.com/office/drawing/2014/main" id="{DAE79B58-6B41-4674-9DB1-485CD172C879}"/>
              </a:ext>
            </a:extLst>
          </p:cNvPr>
          <p:cNvCxnSpPr/>
          <p:nvPr/>
        </p:nvCxnSpPr>
        <p:spPr>
          <a:xfrm>
            <a:off x="2780690" y="1985237"/>
            <a:ext cx="37003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7" name="直線コネクタ 146">
            <a:extLst>
              <a:ext uri="{FF2B5EF4-FFF2-40B4-BE49-F238E27FC236}">
                <a16:creationId xmlns:a16="http://schemas.microsoft.com/office/drawing/2014/main" id="{E15913AE-2D1D-4557-B375-34AE53126AD5}"/>
              </a:ext>
            </a:extLst>
          </p:cNvPr>
          <p:cNvCxnSpPr/>
          <p:nvPr/>
        </p:nvCxnSpPr>
        <p:spPr>
          <a:xfrm>
            <a:off x="2780690" y="2044031"/>
            <a:ext cx="37003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8" name="直線コネクタ 147">
            <a:extLst>
              <a:ext uri="{FF2B5EF4-FFF2-40B4-BE49-F238E27FC236}">
                <a16:creationId xmlns:a16="http://schemas.microsoft.com/office/drawing/2014/main" id="{9B6B2058-ECBE-4A6B-A22B-4E1BBB70C02F}"/>
              </a:ext>
            </a:extLst>
          </p:cNvPr>
          <p:cNvCxnSpPr/>
          <p:nvPr/>
        </p:nvCxnSpPr>
        <p:spPr>
          <a:xfrm>
            <a:off x="2770334" y="2086805"/>
            <a:ext cx="37003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9" name="直線コネクタ 148">
            <a:extLst>
              <a:ext uri="{FF2B5EF4-FFF2-40B4-BE49-F238E27FC236}">
                <a16:creationId xmlns:a16="http://schemas.microsoft.com/office/drawing/2014/main" id="{C39F0438-1A7E-432E-8ABC-31139447E30D}"/>
              </a:ext>
            </a:extLst>
          </p:cNvPr>
          <p:cNvCxnSpPr/>
          <p:nvPr/>
        </p:nvCxnSpPr>
        <p:spPr>
          <a:xfrm>
            <a:off x="2770334" y="2145600"/>
            <a:ext cx="37003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0" name="テキスト ボックス 44">
            <a:extLst>
              <a:ext uri="{FF2B5EF4-FFF2-40B4-BE49-F238E27FC236}">
                <a16:creationId xmlns:a16="http://schemas.microsoft.com/office/drawing/2014/main" id="{8D4E9017-4E3A-4CF2-BE72-7AED16D85559}"/>
              </a:ext>
            </a:extLst>
          </p:cNvPr>
          <p:cNvSpPr txBox="1"/>
          <p:nvPr/>
        </p:nvSpPr>
        <p:spPr>
          <a:xfrm>
            <a:off x="1645319" y="2163463"/>
            <a:ext cx="744316" cy="436953"/>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en-US" altLang="ja-JP" sz="1700" dirty="0">
                <a:latin typeface="Times New Roman" panose="02020603050405020304" pitchFamily="18" charset="0"/>
                <a:cs typeface="Times New Roman" panose="02020603050405020304" pitchFamily="18" charset="0"/>
              </a:rPr>
              <a:t>core</a:t>
            </a:r>
            <a:endParaRPr kumimoji="1" lang="ja-JP" altLang="en-US" sz="1700" dirty="0">
              <a:latin typeface="Times New Roman" panose="02020603050405020304" pitchFamily="18" charset="0"/>
              <a:cs typeface="Times New Roman" panose="02020603050405020304" pitchFamily="18" charset="0"/>
            </a:endParaRPr>
          </a:p>
        </p:txBody>
      </p:sp>
      <p:sp>
        <p:nvSpPr>
          <p:cNvPr id="151" name="テキスト ボックス 44">
            <a:extLst>
              <a:ext uri="{FF2B5EF4-FFF2-40B4-BE49-F238E27FC236}">
                <a16:creationId xmlns:a16="http://schemas.microsoft.com/office/drawing/2014/main" id="{DFCBCCE6-119E-4FD3-AC04-1CE4C59F58A6}"/>
              </a:ext>
            </a:extLst>
          </p:cNvPr>
          <p:cNvSpPr txBox="1"/>
          <p:nvPr/>
        </p:nvSpPr>
        <p:spPr>
          <a:xfrm>
            <a:off x="2633763" y="2154668"/>
            <a:ext cx="1078498" cy="436953"/>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en-US" altLang="ja-JP" sz="1700" dirty="0">
                <a:latin typeface="Times New Roman" panose="02020603050405020304" pitchFamily="18" charset="0"/>
                <a:cs typeface="Times New Roman" panose="02020603050405020304" pitchFamily="18" charset="0"/>
              </a:rPr>
              <a:t>core</a:t>
            </a:r>
            <a:endParaRPr kumimoji="1" lang="ja-JP" altLang="en-US" sz="1700" dirty="0">
              <a:latin typeface="Times New Roman" panose="02020603050405020304" pitchFamily="18" charset="0"/>
              <a:cs typeface="Times New Roman" panose="02020603050405020304" pitchFamily="18" charset="0"/>
            </a:endParaRPr>
          </a:p>
        </p:txBody>
      </p:sp>
      <p:sp>
        <p:nvSpPr>
          <p:cNvPr id="160" name="ドーナツ 159"/>
          <p:cNvSpPr/>
          <p:nvPr/>
        </p:nvSpPr>
        <p:spPr>
          <a:xfrm>
            <a:off x="3751874" y="2932817"/>
            <a:ext cx="316490" cy="893340"/>
          </a:xfrm>
          <a:prstGeom prst="donut">
            <a:avLst>
              <a:gd name="adj" fmla="val 0"/>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61" name="ドーナツ 160"/>
          <p:cNvSpPr/>
          <p:nvPr/>
        </p:nvSpPr>
        <p:spPr>
          <a:xfrm>
            <a:off x="3631072" y="3293923"/>
            <a:ext cx="329172" cy="893340"/>
          </a:xfrm>
          <a:prstGeom prst="donut">
            <a:avLst>
              <a:gd name="adj" fmla="val 0"/>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62" name="ドーナツ 161"/>
          <p:cNvSpPr/>
          <p:nvPr/>
        </p:nvSpPr>
        <p:spPr>
          <a:xfrm>
            <a:off x="4636242" y="3165166"/>
            <a:ext cx="258831" cy="258831"/>
          </a:xfrm>
          <a:prstGeom prst="donut">
            <a:avLst>
              <a:gd name="adj" fmla="val 0"/>
            </a:avLst>
          </a:prstGeom>
          <a:solidFill>
            <a:schemeClr val="accent4"/>
          </a:solidFill>
          <a:ln w="190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2536483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1"/>
                                        </p:tgtEl>
                                        <p:attrNameLst>
                                          <p:attrName>style.visibility</p:attrName>
                                        </p:attrNameLst>
                                      </p:cBhvr>
                                      <p:to>
                                        <p:strVal val="visible"/>
                                      </p:to>
                                    </p:set>
                                    <p:animEffect transition="in" filter="fade">
                                      <p:cBhvr>
                                        <p:cTn id="7" dur="500"/>
                                        <p:tgtEl>
                                          <p:spTgt spid="16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62"/>
                                        </p:tgtEl>
                                        <p:attrNameLst>
                                          <p:attrName>style.visibility</p:attrName>
                                        </p:attrNameLst>
                                      </p:cBhvr>
                                      <p:to>
                                        <p:strVal val="visible"/>
                                      </p:to>
                                    </p:set>
                                    <p:animEffect transition="in" filter="fade">
                                      <p:cBhvr>
                                        <p:cTn id="10" dur="500"/>
                                        <p:tgtEl>
                                          <p:spTgt spid="162"/>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1" nodeType="clickEffect">
                                  <p:stCondLst>
                                    <p:cond delay="0"/>
                                  </p:stCondLst>
                                  <p:childTnLst>
                                    <p:set>
                                      <p:cBhvr>
                                        <p:cTn id="14" dur="1" fill="hold">
                                          <p:stCondLst>
                                            <p:cond delay="0"/>
                                          </p:stCondLst>
                                        </p:cTn>
                                        <p:tgtEl>
                                          <p:spTgt spid="161"/>
                                        </p:tgtEl>
                                        <p:attrNameLst>
                                          <p:attrName>style.visibility</p:attrName>
                                        </p:attrNameLst>
                                      </p:cBhvr>
                                      <p:to>
                                        <p:strVal val="hidden"/>
                                      </p:to>
                                    </p:set>
                                  </p:childTnLst>
                                </p:cTn>
                              </p:par>
                              <p:par>
                                <p:cTn id="15" presetID="1" presetClass="exit" presetSubtype="0" fill="hold" grpId="1" nodeType="withEffect">
                                  <p:stCondLst>
                                    <p:cond delay="0"/>
                                  </p:stCondLst>
                                  <p:childTnLst>
                                    <p:set>
                                      <p:cBhvr>
                                        <p:cTn id="16" dur="1" fill="hold">
                                          <p:stCondLst>
                                            <p:cond delay="0"/>
                                          </p:stCondLst>
                                        </p:cTn>
                                        <p:tgtEl>
                                          <p:spTgt spid="162"/>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60"/>
                                        </p:tgtEl>
                                        <p:attrNameLst>
                                          <p:attrName>style.visibility</p:attrName>
                                        </p:attrNameLst>
                                      </p:cBhvr>
                                      <p:to>
                                        <p:strVal val="visible"/>
                                      </p:to>
                                    </p:set>
                                    <p:animEffect transition="in" filter="fade">
                                      <p:cBhvr>
                                        <p:cTn id="21" dur="500"/>
                                        <p:tgtEl>
                                          <p:spTgt spid="160"/>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59"/>
                                        </p:tgtEl>
                                        <p:attrNameLst>
                                          <p:attrName>style.visibility</p:attrName>
                                        </p:attrNameLst>
                                      </p:cBhvr>
                                      <p:to>
                                        <p:strVal val="visible"/>
                                      </p:to>
                                    </p:set>
                                    <p:animEffect transition="in" filter="fade">
                                      <p:cBhvr>
                                        <p:cTn id="24" dur="500"/>
                                        <p:tgtEl>
                                          <p:spTgt spid="1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 grpId="0" animBg="1"/>
      <p:bldP spid="160" grpId="0" animBg="1"/>
      <p:bldP spid="161" grpId="0" animBg="1"/>
      <p:bldP spid="161" grpId="1" animBg="1"/>
      <p:bldP spid="162" grpId="0" animBg="1"/>
      <p:bldP spid="162"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stretch>
            <a:fillRect/>
          </a:stretch>
        </p:blipFill>
        <p:spPr>
          <a:xfrm>
            <a:off x="4668962" y="1836738"/>
            <a:ext cx="4382516" cy="3468687"/>
          </a:xfrm>
          <a:prstGeom prst="rect">
            <a:avLst/>
          </a:prstGeom>
        </p:spPr>
      </p:pic>
      <p:sp>
        <p:nvSpPr>
          <p:cNvPr id="2" name="タイトル 1"/>
          <p:cNvSpPr>
            <a:spLocks noGrp="1"/>
          </p:cNvSpPr>
          <p:nvPr>
            <p:ph type="title"/>
          </p:nvPr>
        </p:nvSpPr>
        <p:spPr/>
        <p:txBody>
          <a:bodyPr/>
          <a:lstStyle/>
          <a:p>
            <a:r>
              <a:rPr kumimoji="1" lang="ja-JP" altLang="en-US" dirty="0"/>
              <a:t>実験結果（進行波圧力成分の振幅比）</a:t>
            </a:r>
          </a:p>
        </p:txBody>
      </p:sp>
      <p:sp>
        <p:nvSpPr>
          <p:cNvPr id="3" name="コンテンツ プレースホルダー 2"/>
          <p:cNvSpPr>
            <a:spLocks noGrp="1"/>
          </p:cNvSpPr>
          <p:nvPr>
            <p:ph idx="1"/>
          </p:nvPr>
        </p:nvSpPr>
        <p:spPr/>
        <p:txBody>
          <a:bodyPr/>
          <a:lstStyle/>
          <a:p>
            <a:endParaRPr kumimoji="1" lang="en-US" altLang="ja-JP" dirty="0"/>
          </a:p>
          <a:p>
            <a:r>
              <a:rPr kumimoji="1" lang="ja-JP" altLang="en-US" dirty="0"/>
              <a:t>自励発振のみの時</a:t>
            </a:r>
            <a:r>
              <a:rPr lang="ja-JP" altLang="en-US" dirty="0"/>
              <a:t>，</a:t>
            </a:r>
            <a:r>
              <a:rPr kumimoji="1" lang="ja-JP" altLang="en-US" dirty="0"/>
              <a:t>温度比を</a:t>
            </a:r>
            <a:endParaRPr kumimoji="1" lang="en-US" altLang="ja-JP" dirty="0"/>
          </a:p>
          <a:p>
            <a:pPr marL="0" indent="0">
              <a:buNone/>
            </a:pPr>
            <a:r>
              <a:rPr kumimoji="1" lang="ja-JP" altLang="en-US" dirty="0"/>
              <a:t>    高くしていくと振幅比が下がる</a:t>
            </a:r>
            <a:endParaRPr lang="en-US" altLang="ja-JP" dirty="0"/>
          </a:p>
          <a:p>
            <a:pPr marL="0" indent="0">
              <a:buNone/>
            </a:pPr>
            <a:endParaRPr kumimoji="1" lang="en-US" altLang="ja-JP" sz="1000" dirty="0">
              <a:latin typeface="+mn-ea"/>
            </a:endParaRPr>
          </a:p>
          <a:p>
            <a:r>
              <a:rPr lang="ja-JP" altLang="en-US" dirty="0">
                <a:latin typeface="+mn-ea"/>
              </a:rPr>
              <a:t>音源一個でも</a:t>
            </a:r>
            <a:r>
              <a:rPr kumimoji="1" lang="en-US" altLang="ja-JP" dirty="0">
                <a:latin typeface="+mn-ea"/>
              </a:rPr>
              <a:t>A</a:t>
            </a:r>
            <a:r>
              <a:rPr kumimoji="1" lang="ja-JP" altLang="en-US" dirty="0">
                <a:latin typeface="+mn-ea"/>
              </a:rPr>
              <a:t>方向より</a:t>
            </a:r>
            <a:r>
              <a:rPr kumimoji="1" lang="en-US" altLang="ja-JP" dirty="0">
                <a:latin typeface="+mn-ea"/>
              </a:rPr>
              <a:t>B</a:t>
            </a:r>
            <a:r>
              <a:rPr kumimoji="1" lang="ja-JP" altLang="en-US" dirty="0">
                <a:latin typeface="+mn-ea"/>
              </a:rPr>
              <a:t>方向</a:t>
            </a:r>
            <a:endParaRPr kumimoji="1" lang="en-US" altLang="ja-JP" dirty="0">
              <a:latin typeface="+mn-ea"/>
            </a:endParaRPr>
          </a:p>
          <a:p>
            <a:pPr marL="0" indent="0">
              <a:buNone/>
            </a:pPr>
            <a:r>
              <a:rPr lang="en-US" altLang="ja-JP" dirty="0">
                <a:latin typeface="+mn-ea"/>
              </a:rPr>
              <a:t>   </a:t>
            </a:r>
            <a:r>
              <a:rPr kumimoji="1" lang="ja-JP" altLang="en-US" dirty="0">
                <a:latin typeface="+mn-ea"/>
              </a:rPr>
              <a:t>が大き</a:t>
            </a:r>
            <a:r>
              <a:rPr lang="ja-JP" altLang="en-US" dirty="0">
                <a:latin typeface="+mn-ea"/>
              </a:rPr>
              <a:t>い進行波音場が実現</a:t>
            </a:r>
            <a:endParaRPr lang="en-US" altLang="ja-JP" dirty="0">
              <a:latin typeface="+mn-ea"/>
            </a:endParaRPr>
          </a:p>
          <a:p>
            <a:pPr marL="0" indent="0">
              <a:buNone/>
            </a:pPr>
            <a:endParaRPr lang="en-US" altLang="ja-JP" dirty="0">
              <a:latin typeface="+mn-ea"/>
            </a:endParaRPr>
          </a:p>
          <a:p>
            <a:r>
              <a:rPr lang="en-US" altLang="ja-JP" dirty="0">
                <a:latin typeface="+mn-ea"/>
              </a:rPr>
              <a:t>SPK1</a:t>
            </a:r>
            <a:r>
              <a:rPr lang="ja-JP" altLang="en-US" dirty="0">
                <a:latin typeface="+mn-ea"/>
              </a:rPr>
              <a:t>加振時：</a:t>
            </a:r>
            <a:r>
              <a:rPr lang="ja-JP" altLang="en-US" dirty="0">
                <a:solidFill>
                  <a:srgbClr val="0070C0"/>
                </a:solidFill>
                <a:latin typeface="+mn-ea"/>
              </a:rPr>
              <a:t>右下がり</a:t>
            </a:r>
            <a:endParaRPr lang="en-US" altLang="ja-JP" dirty="0">
              <a:solidFill>
                <a:srgbClr val="0070C0"/>
              </a:solidFill>
              <a:latin typeface="+mn-ea"/>
            </a:endParaRPr>
          </a:p>
          <a:p>
            <a:r>
              <a:rPr lang="en-US" altLang="ja-JP" dirty="0">
                <a:latin typeface="+mn-ea"/>
              </a:rPr>
              <a:t>SPK2</a:t>
            </a:r>
            <a:r>
              <a:rPr lang="ja-JP" altLang="en-US" dirty="0">
                <a:latin typeface="+mn-ea"/>
              </a:rPr>
              <a:t>加振時：</a:t>
            </a:r>
            <a:r>
              <a:rPr lang="ja-JP" altLang="en-US" dirty="0">
                <a:solidFill>
                  <a:srgbClr val="FF0000"/>
                </a:solidFill>
                <a:latin typeface="+mn-ea"/>
              </a:rPr>
              <a:t>右上がり</a:t>
            </a:r>
            <a:endParaRPr lang="en-US" altLang="ja-JP" dirty="0">
              <a:solidFill>
                <a:srgbClr val="FF0000"/>
              </a:solidFill>
              <a:latin typeface="+mn-ea"/>
            </a:endParaRPr>
          </a:p>
          <a:p>
            <a:pPr marL="0" indent="0">
              <a:buNone/>
            </a:pPr>
            <a:endParaRPr lang="en-US" altLang="ja-JP" dirty="0"/>
          </a:p>
          <a:p>
            <a:pPr marL="0" indent="0">
              <a:buNone/>
            </a:pPr>
            <a:endParaRPr lang="en-US" altLang="ja-JP" dirty="0"/>
          </a:p>
        </p:txBody>
      </p:sp>
    </p:spTree>
    <p:extLst>
      <p:ext uri="{BB962C8B-B14F-4D97-AF65-F5344CB8AC3E}">
        <p14:creationId xmlns:p14="http://schemas.microsoft.com/office/powerpoint/2010/main" val="36313067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stretch>
            <a:fillRect/>
          </a:stretch>
        </p:blipFill>
        <p:spPr>
          <a:xfrm>
            <a:off x="4572000" y="1417638"/>
            <a:ext cx="4382516" cy="3468687"/>
          </a:xfrm>
          <a:prstGeom prst="rect">
            <a:avLst/>
          </a:prstGeom>
        </p:spPr>
      </p:pic>
      <p:sp>
        <p:nvSpPr>
          <p:cNvPr id="2" name="タイトル 1"/>
          <p:cNvSpPr>
            <a:spLocks noGrp="1"/>
          </p:cNvSpPr>
          <p:nvPr>
            <p:ph type="title"/>
          </p:nvPr>
        </p:nvSpPr>
        <p:spPr/>
        <p:txBody>
          <a:bodyPr/>
          <a:lstStyle/>
          <a:p>
            <a:r>
              <a:rPr kumimoji="1" lang="ja-JP" altLang="en-US" dirty="0"/>
              <a:t>実験結果（進行波圧力成分の振幅比）</a:t>
            </a:r>
          </a:p>
        </p:txBody>
      </p:sp>
      <p:sp>
        <p:nvSpPr>
          <p:cNvPr id="3" name="コンテンツ プレースホルダー 2"/>
          <p:cNvSpPr>
            <a:spLocks noGrp="1"/>
          </p:cNvSpPr>
          <p:nvPr>
            <p:ph idx="1"/>
          </p:nvPr>
        </p:nvSpPr>
        <p:spPr>
          <a:xfrm>
            <a:off x="457200" y="1417637"/>
            <a:ext cx="8229600" cy="5165725"/>
          </a:xfrm>
        </p:spPr>
        <p:txBody>
          <a:bodyPr/>
          <a:lstStyle/>
          <a:p>
            <a:pPr marL="0" indent="0">
              <a:buNone/>
            </a:pPr>
            <a:r>
              <a:rPr lang="ja-JP" altLang="en-US" dirty="0"/>
              <a:t>音源の短絡</a:t>
            </a:r>
            <a:r>
              <a:rPr lang="en-US" altLang="ja-JP" dirty="0"/>
              <a:t>/</a:t>
            </a:r>
            <a:r>
              <a:rPr lang="ja-JP" altLang="en-US" dirty="0"/>
              <a:t>開放状況は管内</a:t>
            </a:r>
            <a:endParaRPr lang="en-US" altLang="ja-JP" dirty="0"/>
          </a:p>
          <a:p>
            <a:pPr marL="0" indent="0">
              <a:buNone/>
            </a:pPr>
            <a:r>
              <a:rPr lang="ja-JP" altLang="en-US" dirty="0"/>
              <a:t>の圧力分布を大きく変えない</a:t>
            </a:r>
            <a:endParaRPr lang="en-US" altLang="ja-JP" dirty="0"/>
          </a:p>
          <a:p>
            <a:pPr marL="0" indent="0">
              <a:buNone/>
            </a:pPr>
            <a:endParaRPr lang="en-US" altLang="ja-JP" dirty="0"/>
          </a:p>
          <a:p>
            <a:pPr marL="0" indent="0">
              <a:buNone/>
            </a:pPr>
            <a:r>
              <a:rPr lang="ja-JP" altLang="en-US" dirty="0"/>
              <a:t>音源を駆動することでループ</a:t>
            </a:r>
            <a:endParaRPr lang="en-US" altLang="ja-JP" dirty="0"/>
          </a:p>
          <a:p>
            <a:pPr marL="0" indent="0">
              <a:buNone/>
            </a:pPr>
            <a:r>
              <a:rPr lang="ja-JP" altLang="en-US" dirty="0"/>
              <a:t>管内の圧力分布が大きく変化</a:t>
            </a:r>
            <a:endParaRPr lang="en-US" altLang="ja-JP" dirty="0"/>
          </a:p>
          <a:p>
            <a:pPr marL="0" indent="0">
              <a:buNone/>
            </a:pPr>
            <a:r>
              <a:rPr lang="ja-JP" altLang="en-US" dirty="0"/>
              <a:t>し，自励発振時の傾向に近い</a:t>
            </a:r>
            <a:endParaRPr lang="en-US" altLang="ja-JP" dirty="0"/>
          </a:p>
          <a:p>
            <a:pPr marL="0" indent="0">
              <a:buNone/>
            </a:pPr>
            <a:r>
              <a:rPr lang="ja-JP" altLang="en-US" dirty="0"/>
              <a:t>方が定常発振制御による</a:t>
            </a:r>
            <a:endParaRPr lang="en-US" altLang="ja-JP" dirty="0"/>
          </a:p>
          <a:p>
            <a:pPr marL="0" indent="0">
              <a:buNone/>
            </a:pPr>
            <a:r>
              <a:rPr lang="ja-JP" altLang="en-US" dirty="0"/>
              <a:t>推定値が正確になる</a:t>
            </a:r>
            <a:endParaRPr lang="en-US" altLang="ja-JP" dirty="0"/>
          </a:p>
          <a:p>
            <a:pPr marL="0" indent="0">
              <a:buNone/>
            </a:pPr>
            <a:endParaRPr lang="en-US" altLang="ja-JP" sz="1600" dirty="0">
              <a:solidFill>
                <a:srgbClr val="00B050"/>
              </a:solidFill>
            </a:endParaRPr>
          </a:p>
          <a:p>
            <a:pPr marL="0" indent="0">
              <a:buNone/>
            </a:pPr>
            <a:endParaRPr lang="en-US" altLang="ja-JP" sz="1000" dirty="0"/>
          </a:p>
        </p:txBody>
      </p:sp>
      <p:sp>
        <p:nvSpPr>
          <p:cNvPr id="7" name="フレーム 6"/>
          <p:cNvSpPr/>
          <p:nvPr/>
        </p:nvSpPr>
        <p:spPr>
          <a:xfrm>
            <a:off x="457200" y="2743870"/>
            <a:ext cx="4114800" cy="2179114"/>
          </a:xfrm>
          <a:prstGeom prst="frame">
            <a:avLst>
              <a:gd name="adj1" fmla="val 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6" name="矢印: 右 5">
            <a:extLst>
              <a:ext uri="{FF2B5EF4-FFF2-40B4-BE49-F238E27FC236}">
                <a16:creationId xmlns:a16="http://schemas.microsoft.com/office/drawing/2014/main" id="{519B9638-D5B3-4A5F-AC45-02842DD0C9A0}"/>
              </a:ext>
            </a:extLst>
          </p:cNvPr>
          <p:cNvSpPr/>
          <p:nvPr/>
        </p:nvSpPr>
        <p:spPr>
          <a:xfrm>
            <a:off x="4264839" y="5816336"/>
            <a:ext cx="638777" cy="55641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7A522EB3-B22D-4CBC-8C08-07F68724C4E5}"/>
              </a:ext>
            </a:extLst>
          </p:cNvPr>
          <p:cNvSpPr txBox="1"/>
          <p:nvPr/>
        </p:nvSpPr>
        <p:spPr>
          <a:xfrm>
            <a:off x="4972238" y="5679048"/>
            <a:ext cx="3326552" cy="830997"/>
          </a:xfrm>
          <a:prstGeom prst="rect">
            <a:avLst/>
          </a:prstGeom>
          <a:noFill/>
        </p:spPr>
        <p:txBody>
          <a:bodyPr wrap="none" rtlCol="0">
            <a:spAutoFit/>
          </a:bodyPr>
          <a:lstStyle/>
          <a:p>
            <a:r>
              <a:rPr lang="ja-JP" altLang="en-US" sz="2400" dirty="0">
                <a:solidFill>
                  <a:srgbClr val="00B050"/>
                </a:solidFill>
              </a:rPr>
              <a:t>スタック内の温度分布が</a:t>
            </a:r>
            <a:endParaRPr lang="en-US" altLang="ja-JP" sz="2400" dirty="0">
              <a:solidFill>
                <a:srgbClr val="00B050"/>
              </a:solidFill>
            </a:endParaRPr>
          </a:p>
          <a:p>
            <a:r>
              <a:rPr lang="ja-JP" altLang="en-US" sz="2400" dirty="0">
                <a:solidFill>
                  <a:srgbClr val="00B050"/>
                </a:solidFill>
              </a:rPr>
              <a:t>変化している可能性</a:t>
            </a:r>
            <a:endParaRPr kumimoji="1" lang="ja-JP" altLang="en-US" sz="2400" dirty="0"/>
          </a:p>
        </p:txBody>
      </p:sp>
      <p:sp>
        <p:nvSpPr>
          <p:cNvPr id="11" name="テキスト ボックス 10">
            <a:extLst>
              <a:ext uri="{FF2B5EF4-FFF2-40B4-BE49-F238E27FC236}">
                <a16:creationId xmlns:a16="http://schemas.microsoft.com/office/drawing/2014/main" id="{562E4893-54E0-49EB-BA8C-13ED5540BBC4}"/>
              </a:ext>
            </a:extLst>
          </p:cNvPr>
          <p:cNvSpPr txBox="1"/>
          <p:nvPr/>
        </p:nvSpPr>
        <p:spPr>
          <a:xfrm>
            <a:off x="418794" y="5679047"/>
            <a:ext cx="3793026" cy="830997"/>
          </a:xfrm>
          <a:prstGeom prst="rect">
            <a:avLst/>
          </a:prstGeom>
          <a:noFill/>
        </p:spPr>
        <p:txBody>
          <a:bodyPr wrap="none" rtlCol="0">
            <a:spAutoFit/>
          </a:bodyPr>
          <a:lstStyle/>
          <a:p>
            <a:r>
              <a:rPr lang="ja-JP" altLang="en-US" sz="2400" dirty="0"/>
              <a:t>音源駆動によってスタックが</a:t>
            </a:r>
            <a:endParaRPr lang="en-US" altLang="ja-JP" sz="2400" dirty="0"/>
          </a:p>
          <a:p>
            <a:r>
              <a:rPr lang="ja-JP" altLang="en-US" sz="2400" dirty="0"/>
              <a:t>経験する圧力形態が変わる</a:t>
            </a:r>
          </a:p>
        </p:txBody>
      </p:sp>
    </p:spTree>
    <p:extLst>
      <p:ext uri="{BB962C8B-B14F-4D97-AF65-F5344CB8AC3E}">
        <p14:creationId xmlns:p14="http://schemas.microsoft.com/office/powerpoint/2010/main" val="1761399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まとめ</a:t>
            </a:r>
            <a:endParaRPr kumimoji="1" lang="ja-JP" altLang="en-US" dirty="0"/>
          </a:p>
        </p:txBody>
      </p:sp>
      <p:sp>
        <p:nvSpPr>
          <p:cNvPr id="3" name="コンテンツ プレースホルダー 2"/>
          <p:cNvSpPr>
            <a:spLocks noGrp="1"/>
          </p:cNvSpPr>
          <p:nvPr>
            <p:ph idx="1"/>
          </p:nvPr>
        </p:nvSpPr>
        <p:spPr/>
        <p:txBody>
          <a:bodyPr/>
          <a:lstStyle/>
          <a:p>
            <a:r>
              <a:rPr lang="ja-JP" altLang="en-US" dirty="0"/>
              <a:t>音源一個でループ管進行波型熱音響エンジンが所望の圧力振幅で発振する温度比の推定を検討</a:t>
            </a:r>
            <a:endParaRPr lang="en-US" altLang="ja-JP" sz="1000" dirty="0"/>
          </a:p>
          <a:p>
            <a:pPr lvl="1"/>
            <a:r>
              <a:rPr lang="ja-JP" altLang="en-US" dirty="0"/>
              <a:t>音源一個でも進行波音場を実現することができた</a:t>
            </a:r>
            <a:endParaRPr lang="en-US" altLang="ja-JP" dirty="0"/>
          </a:p>
          <a:p>
            <a:pPr marL="0" indent="0">
              <a:buNone/>
            </a:pPr>
            <a:endParaRPr lang="en-US" altLang="ja-JP" sz="1000" dirty="0"/>
          </a:p>
          <a:p>
            <a:r>
              <a:rPr lang="ja-JP" altLang="en-US" dirty="0"/>
              <a:t>定常発振制御に使用する音源の位置によって二方向の進行波圧力成分の振幅比が変わる</a:t>
            </a:r>
            <a:endParaRPr lang="en-US" altLang="ja-JP" sz="1000" dirty="0"/>
          </a:p>
          <a:p>
            <a:pPr lvl="1"/>
            <a:r>
              <a:rPr lang="ja-JP" altLang="en-US" dirty="0"/>
              <a:t>自励発振時の傾向と同一の圧力分布にすることで正確な温度比の推定</a:t>
            </a:r>
            <a:r>
              <a:rPr lang="ja-JP" altLang="en-US"/>
              <a:t>が行える</a:t>
            </a:r>
            <a:endParaRPr lang="en-US" altLang="ja-JP" dirty="0"/>
          </a:p>
          <a:p>
            <a:pPr lvl="1"/>
            <a:r>
              <a:rPr lang="ja-JP" altLang="en-US" dirty="0"/>
              <a:t>スタック内の温度分布が変化している可能性</a:t>
            </a:r>
            <a:endParaRPr lang="en-US" altLang="ja-JP" dirty="0"/>
          </a:p>
          <a:p>
            <a:pPr marL="0" indent="0">
              <a:buNone/>
            </a:pPr>
            <a:endParaRPr lang="en-US" altLang="ja-JP" dirty="0"/>
          </a:p>
          <a:p>
            <a:pPr marL="0" indent="0">
              <a:buNone/>
            </a:pPr>
            <a:r>
              <a:rPr lang="ja-JP" altLang="en-US" dirty="0"/>
              <a:t>今後の課題</a:t>
            </a:r>
            <a:endParaRPr lang="en-US" altLang="ja-JP" dirty="0"/>
          </a:p>
          <a:p>
            <a:r>
              <a:rPr lang="ja-JP" altLang="en-US" dirty="0"/>
              <a:t>振幅比を目標値に維持する定常発振制御系に拡張</a:t>
            </a:r>
            <a:endParaRPr lang="en-US" altLang="ja-JP" dirty="0"/>
          </a:p>
          <a:p>
            <a:pPr lvl="1"/>
            <a:r>
              <a:rPr lang="ja-JP" altLang="en-US" dirty="0"/>
              <a:t>目標値をどのように与えるか</a:t>
            </a:r>
            <a:endParaRPr lang="en-US" altLang="ja-JP" dirty="0"/>
          </a:p>
          <a:p>
            <a:endParaRPr lang="en-US" altLang="ja-JP" dirty="0"/>
          </a:p>
          <a:p>
            <a:pPr marL="0" indent="0">
              <a:buNone/>
            </a:pPr>
            <a:endParaRPr lang="en-US" altLang="ja-JP" dirty="0"/>
          </a:p>
        </p:txBody>
      </p:sp>
    </p:spTree>
    <p:extLst>
      <p:ext uri="{BB962C8B-B14F-4D97-AF65-F5344CB8AC3E}">
        <p14:creationId xmlns:p14="http://schemas.microsoft.com/office/powerpoint/2010/main" val="30067490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研究背景</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ja-JP" altLang="en-US" sz="2800" dirty="0"/>
              <a:t>熱音響自励発振が開始する臨界温度比の推定</a:t>
            </a:r>
            <a:endParaRPr lang="en-US" altLang="ja-JP" sz="2800" dirty="0"/>
          </a:p>
          <a:p>
            <a:pPr lvl="1"/>
            <a:r>
              <a:rPr kumimoji="1" lang="ja-JP" altLang="en-US" dirty="0"/>
              <a:t>システムの評価や改善設計を行う上で重要</a:t>
            </a:r>
            <a:endParaRPr lang="en-US" altLang="ja-JP" dirty="0"/>
          </a:p>
          <a:p>
            <a:pPr marL="0" indent="0">
              <a:buNone/>
            </a:pPr>
            <a:endParaRPr kumimoji="1" lang="en-US" altLang="ja-JP" dirty="0"/>
          </a:p>
          <a:p>
            <a:pPr marL="0" indent="0">
              <a:buNone/>
            </a:pPr>
            <a:r>
              <a:rPr lang="ja-JP" altLang="en-US" sz="2800" dirty="0"/>
              <a:t>従来の手法</a:t>
            </a:r>
            <a:endParaRPr kumimoji="1" lang="en-US" altLang="ja-JP" sz="2800" dirty="0"/>
          </a:p>
          <a:p>
            <a:pPr marL="0" indent="0">
              <a:buNone/>
            </a:pPr>
            <a:r>
              <a:rPr lang="en-US" altLang="ja-JP" dirty="0"/>
              <a:t> Q</a:t>
            </a:r>
            <a:r>
              <a:rPr lang="ja-JP" altLang="en-US" dirty="0"/>
              <a:t>値に基づく推定手法 </a:t>
            </a:r>
            <a:r>
              <a:rPr lang="en-US" altLang="ja-JP" sz="2000" dirty="0"/>
              <a:t>[2]Biwa et al 2010</a:t>
            </a:r>
          </a:p>
          <a:p>
            <a:pPr lvl="1"/>
            <a:r>
              <a:rPr lang="ja-JP" altLang="en-US" dirty="0"/>
              <a:t>臨界温度比以下の温度比における周波数応答</a:t>
            </a:r>
            <a:endParaRPr lang="en-US" altLang="ja-JP" dirty="0"/>
          </a:p>
          <a:p>
            <a:pPr marL="0" indent="0">
              <a:buNone/>
            </a:pPr>
            <a:endParaRPr lang="en-US" altLang="ja-JP" sz="2200" dirty="0"/>
          </a:p>
          <a:p>
            <a:r>
              <a:rPr lang="ja-JP" altLang="en-US" sz="2800" dirty="0">
                <a:solidFill>
                  <a:srgbClr val="FF0000"/>
                </a:solidFill>
              </a:rPr>
              <a:t>臨界温度比の前後で手法が分かれている</a:t>
            </a:r>
            <a:endParaRPr lang="en-US" altLang="ja-JP" sz="2800" dirty="0">
              <a:solidFill>
                <a:srgbClr val="FF0000"/>
              </a:solidFill>
            </a:endParaRPr>
          </a:p>
          <a:p>
            <a:r>
              <a:rPr lang="ja-JP" altLang="en-US" sz="2800" dirty="0">
                <a:solidFill>
                  <a:srgbClr val="FF0000"/>
                </a:solidFill>
              </a:rPr>
              <a:t>所望の圧力振幅で発振する温度比の推定は行われていない</a:t>
            </a:r>
            <a:endParaRPr lang="en-US" altLang="ja-JP" sz="2800" dirty="0">
              <a:solidFill>
                <a:srgbClr val="FF0000"/>
              </a:solidFill>
            </a:endParaRPr>
          </a:p>
        </p:txBody>
      </p:sp>
      <p:sp>
        <p:nvSpPr>
          <p:cNvPr id="5" name="フレーム 4"/>
          <p:cNvSpPr/>
          <p:nvPr/>
        </p:nvSpPr>
        <p:spPr>
          <a:xfrm>
            <a:off x="457200" y="1417637"/>
            <a:ext cx="8229600" cy="912607"/>
          </a:xfrm>
          <a:prstGeom prst="frame">
            <a:avLst>
              <a:gd name="adj1"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40366593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研究背景</a:t>
            </a:r>
          </a:p>
        </p:txBody>
      </p:sp>
      <p:sp>
        <p:nvSpPr>
          <p:cNvPr id="3" name="コンテンツ プレースホルダー 2"/>
          <p:cNvSpPr>
            <a:spLocks noGrp="1"/>
          </p:cNvSpPr>
          <p:nvPr>
            <p:ph idx="1"/>
          </p:nvPr>
        </p:nvSpPr>
        <p:spPr>
          <a:xfrm>
            <a:off x="457200" y="1417638"/>
            <a:ext cx="8229600" cy="5056904"/>
          </a:xfrm>
        </p:spPr>
        <p:txBody>
          <a:bodyPr/>
          <a:lstStyle/>
          <a:p>
            <a:pPr marL="0" indent="0">
              <a:buNone/>
            </a:pPr>
            <a:r>
              <a:rPr lang="ja-JP" altLang="en-US" sz="2800" dirty="0"/>
              <a:t>これまでの成果</a:t>
            </a:r>
            <a:endParaRPr lang="en-US" altLang="ja-JP" sz="2800" dirty="0"/>
          </a:p>
          <a:p>
            <a:r>
              <a:rPr lang="ja-JP" altLang="en-US" dirty="0"/>
              <a:t>定在波型エンジンの管内に音源と</a:t>
            </a:r>
            <a:endParaRPr lang="en-US" altLang="ja-JP" dirty="0"/>
          </a:p>
          <a:p>
            <a:pPr marL="0" indent="0">
              <a:buNone/>
            </a:pPr>
            <a:r>
              <a:rPr lang="ja-JP" altLang="en-US" dirty="0"/>
              <a:t>    圧力センサを設置し，圧力振幅一定</a:t>
            </a:r>
            <a:endParaRPr lang="en-US" altLang="ja-JP" dirty="0"/>
          </a:p>
          <a:p>
            <a:pPr marL="0" indent="0">
              <a:buNone/>
            </a:pPr>
            <a:r>
              <a:rPr lang="en-US" altLang="ja-JP" dirty="0"/>
              <a:t>    </a:t>
            </a:r>
            <a:r>
              <a:rPr lang="ja-JP" altLang="en-US" dirty="0"/>
              <a:t>とする定常発振制御を行うことで，</a:t>
            </a:r>
            <a:endParaRPr lang="en-US" altLang="ja-JP" dirty="0"/>
          </a:p>
          <a:p>
            <a:pPr marL="0" indent="0">
              <a:buNone/>
            </a:pPr>
            <a:r>
              <a:rPr lang="en-US" altLang="ja-JP" dirty="0">
                <a:solidFill>
                  <a:srgbClr val="FF0000"/>
                </a:solidFill>
              </a:rPr>
              <a:t>     </a:t>
            </a:r>
            <a:r>
              <a:rPr lang="ja-JP" altLang="en-US" dirty="0">
                <a:solidFill>
                  <a:srgbClr val="FF0000"/>
                </a:solidFill>
              </a:rPr>
              <a:t>時変ゲインと温度比が直線関係</a:t>
            </a:r>
            <a:r>
              <a:rPr lang="ja-JP" altLang="en-US" dirty="0"/>
              <a:t>に</a:t>
            </a:r>
            <a:endParaRPr lang="en-US" altLang="ja-JP" dirty="0"/>
          </a:p>
          <a:p>
            <a:pPr marL="0" indent="0">
              <a:buNone/>
            </a:pPr>
            <a:r>
              <a:rPr lang="en-US" altLang="ja-JP" dirty="0"/>
              <a:t>     </a:t>
            </a:r>
            <a:r>
              <a:rPr lang="ja-JP" altLang="en-US" dirty="0"/>
              <a:t>なり，所望の圧力振幅で発振する</a:t>
            </a:r>
            <a:endParaRPr lang="en-US" altLang="ja-JP" dirty="0"/>
          </a:p>
          <a:p>
            <a:pPr marL="0" indent="0">
              <a:buNone/>
            </a:pPr>
            <a:r>
              <a:rPr lang="en-US" altLang="ja-JP" dirty="0"/>
              <a:t>     </a:t>
            </a:r>
            <a:r>
              <a:rPr lang="ja-JP" altLang="en-US" dirty="0"/>
              <a:t>温度比の推定が出来る．</a:t>
            </a:r>
            <a:endParaRPr lang="en-US" altLang="ja-JP" dirty="0"/>
          </a:p>
          <a:p>
            <a:pPr marL="0" indent="0">
              <a:buNone/>
            </a:pPr>
            <a:r>
              <a:rPr lang="en-US" altLang="ja-JP" sz="2000" dirty="0"/>
              <a:t>                                                      [1]</a:t>
            </a:r>
            <a:r>
              <a:rPr lang="ja-JP" altLang="en-US" sz="2000" dirty="0"/>
              <a:t>櫻井ほか </a:t>
            </a:r>
            <a:r>
              <a:rPr lang="en-US" altLang="ja-JP" sz="2000" dirty="0"/>
              <a:t>2017</a:t>
            </a:r>
          </a:p>
          <a:p>
            <a:pPr marL="0" indent="0">
              <a:buNone/>
            </a:pPr>
            <a:endParaRPr lang="en-US" altLang="ja-JP" dirty="0"/>
          </a:p>
          <a:p>
            <a:pPr marL="0" indent="0">
              <a:buNone/>
            </a:pPr>
            <a:r>
              <a:rPr lang="ja-JP" altLang="en-US" dirty="0"/>
              <a:t>従来の手法に対して臨界温度比前後の</a:t>
            </a:r>
            <a:r>
              <a:rPr lang="ja-JP" altLang="en-US" dirty="0">
                <a:solidFill>
                  <a:srgbClr val="FF0000"/>
                </a:solidFill>
              </a:rPr>
              <a:t>全領域で同一</a:t>
            </a:r>
            <a:r>
              <a:rPr lang="ja-JP" altLang="en-US" dirty="0"/>
              <a:t>の測定方法が利用できる．</a:t>
            </a:r>
            <a:endParaRPr lang="en-US" altLang="ja-JP" dirty="0"/>
          </a:p>
          <a:p>
            <a:pPr marL="0" indent="0">
              <a:buNone/>
            </a:pPr>
            <a:endParaRPr kumimoji="1" lang="en-US" altLang="ja-JP" sz="2800" dirty="0"/>
          </a:p>
        </p:txBody>
      </p:sp>
      <p:pic>
        <p:nvPicPr>
          <p:cNvPr id="7"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46680" y="1874837"/>
            <a:ext cx="3240120" cy="31845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直線コネクタ 4"/>
          <p:cNvCxnSpPr/>
          <p:nvPr/>
        </p:nvCxnSpPr>
        <p:spPr>
          <a:xfrm>
            <a:off x="8129588" y="2405063"/>
            <a:ext cx="0" cy="22098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09662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研究目的</a:t>
            </a:r>
          </a:p>
        </p:txBody>
      </p:sp>
      <p:sp>
        <p:nvSpPr>
          <p:cNvPr id="3" name="コンテンツ プレースホルダー 2"/>
          <p:cNvSpPr>
            <a:spLocks noGrp="1"/>
          </p:cNvSpPr>
          <p:nvPr>
            <p:ph idx="1"/>
          </p:nvPr>
        </p:nvSpPr>
        <p:spPr/>
        <p:txBody>
          <a:bodyPr/>
          <a:lstStyle/>
          <a:p>
            <a:pPr marL="0" indent="0">
              <a:buNone/>
            </a:pPr>
            <a:r>
              <a:rPr kumimoji="1" lang="ja-JP" altLang="en-US" sz="2800" dirty="0"/>
              <a:t>ループ管進行波型熱音響エンジンへの拡張</a:t>
            </a:r>
            <a:endParaRPr kumimoji="1" lang="en-US" altLang="ja-JP" sz="2800" dirty="0"/>
          </a:p>
          <a:p>
            <a:r>
              <a:rPr lang="ja-JP" altLang="en-US" dirty="0"/>
              <a:t>音源二個とむだ時間を用いることで一方向の進行波を生成</a:t>
            </a:r>
            <a:endParaRPr lang="en-US" altLang="ja-JP" dirty="0"/>
          </a:p>
          <a:p>
            <a:r>
              <a:rPr kumimoji="1" lang="ja-JP" altLang="en-US" dirty="0"/>
              <a:t>音源を一個ずつ用いて温度比推定を行う</a:t>
            </a:r>
            <a:endParaRPr kumimoji="1" lang="en-US" altLang="ja-JP" dirty="0"/>
          </a:p>
          <a:p>
            <a:pPr lvl="1"/>
            <a:r>
              <a:rPr lang="ja-JP" altLang="en-US" dirty="0"/>
              <a:t>進行波を制御できる保証無し</a:t>
            </a:r>
            <a:endParaRPr lang="en-US" altLang="ja-JP" dirty="0"/>
          </a:p>
          <a:p>
            <a:pPr lvl="1"/>
            <a:r>
              <a:rPr kumimoji="1" lang="ja-JP" altLang="en-US" dirty="0"/>
              <a:t>音源設置による音響負荷の影響無視</a:t>
            </a:r>
            <a:endParaRPr kumimoji="1" lang="en-US" altLang="ja-JP" dirty="0"/>
          </a:p>
          <a:p>
            <a:pPr marL="0" indent="0">
              <a:buNone/>
            </a:pPr>
            <a:endParaRPr lang="en-US" altLang="ja-JP" sz="2800" dirty="0"/>
          </a:p>
          <a:p>
            <a:pPr marL="0" indent="0">
              <a:buNone/>
            </a:pPr>
            <a:r>
              <a:rPr kumimoji="1" lang="ja-JP" altLang="en-US" sz="2800" dirty="0"/>
              <a:t>音源の</a:t>
            </a:r>
            <a:r>
              <a:rPr kumimoji="1" lang="ja-JP" altLang="en-US" sz="2800" dirty="0">
                <a:solidFill>
                  <a:srgbClr val="FF0000"/>
                </a:solidFill>
              </a:rPr>
              <a:t>駆動</a:t>
            </a:r>
            <a:r>
              <a:rPr lang="ja-JP" altLang="en-US" sz="2800" dirty="0">
                <a:solidFill>
                  <a:srgbClr val="FF0000"/>
                </a:solidFill>
              </a:rPr>
              <a:t>方法</a:t>
            </a:r>
            <a:r>
              <a:rPr kumimoji="1" lang="ja-JP" altLang="en-US" sz="2800" dirty="0"/>
              <a:t>が推定精度に与える効果を議論</a:t>
            </a:r>
            <a:endParaRPr kumimoji="1" lang="en-US" altLang="ja-JP" sz="2800" dirty="0"/>
          </a:p>
        </p:txBody>
      </p:sp>
    </p:spTree>
    <p:extLst>
      <p:ext uri="{BB962C8B-B14F-4D97-AF65-F5344CB8AC3E}">
        <p14:creationId xmlns:p14="http://schemas.microsoft.com/office/powerpoint/2010/main" val="41373944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実験装置</a:t>
            </a:r>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lstStyle/>
              <a:p>
                <a:pPr marL="0" indent="0">
                  <a:buNone/>
                </a:pPr>
                <a:r>
                  <a:rPr kumimoji="1" lang="ja-JP" altLang="en-US" dirty="0">
                    <a:solidFill>
                      <a:srgbClr val="FF0000"/>
                    </a:solidFill>
                  </a:rPr>
                  <a:t>ループ管進行波型熱音響エンジン</a:t>
                </a:r>
                <a:endParaRPr lang="en-US" altLang="ja-JP" sz="2000" dirty="0"/>
              </a:p>
              <a:p>
                <a:pPr marL="342900" lvl="1" indent="0">
                  <a:buNone/>
                </a:pPr>
                <a:endParaRPr lang="en-US" altLang="ja-JP" sz="1000" dirty="0"/>
              </a:p>
              <a:p>
                <a:r>
                  <a:rPr kumimoji="1" lang="ja-JP" altLang="en-US" dirty="0"/>
                  <a:t>音源と圧力センサ</a:t>
                </a:r>
                <a:r>
                  <a:rPr lang="ja-JP" altLang="en-US" dirty="0"/>
                  <a:t>二つずつ</a:t>
                </a:r>
                <a:endParaRPr lang="en-US" altLang="ja-JP" sz="1000" baseline="-25000" dirty="0">
                  <a:latin typeface="Times New Roman" panose="02020603050405020304" pitchFamily="18" charset="0"/>
                  <a:cs typeface="Times New Roman" panose="02020603050405020304" pitchFamily="18" charset="0"/>
                </a:endParaRPr>
              </a:p>
              <a:p>
                <a14:m>
                  <m:oMath xmlns:m="http://schemas.openxmlformats.org/officeDocument/2006/math">
                    <m:sSub>
                      <m:sSubPr>
                        <m:ctrlPr>
                          <a:rPr lang="en-US" altLang="ja-JP" b="0" i="1" smtClean="0">
                            <a:latin typeface="Cambria Math" panose="02040503050406030204" pitchFamily="18" charset="0"/>
                          </a:rPr>
                        </m:ctrlPr>
                      </m:sSubPr>
                      <m:e>
                        <m:r>
                          <a:rPr lang="en-US" altLang="ja-JP" b="0" i="1" smtClean="0">
                            <a:latin typeface="Cambria Math" panose="02040503050406030204" pitchFamily="18" charset="0"/>
                          </a:rPr>
                          <m:t>𝑇</m:t>
                        </m:r>
                      </m:e>
                      <m:sub>
                        <m:r>
                          <a:rPr lang="en-US" altLang="ja-JP" b="0" i="1" smtClean="0">
                            <a:latin typeface="Cambria Math" panose="02040503050406030204" pitchFamily="18" charset="0"/>
                          </a:rPr>
                          <m:t>𝐶</m:t>
                        </m:r>
                      </m:sub>
                    </m:sSub>
                  </m:oMath>
                </a14:m>
                <a:r>
                  <a:rPr lang="ja-JP" altLang="en-US" dirty="0"/>
                  <a:t>は</a:t>
                </a:r>
                <a:r>
                  <a:rPr lang="en-US" altLang="ja-JP" dirty="0">
                    <a:cs typeface="Times New Roman" panose="02020603050405020304" pitchFamily="18" charset="0"/>
                  </a:rPr>
                  <a:t>17</a:t>
                </a:r>
                <a:r>
                  <a:rPr lang="en-US" altLang="ja-JP" dirty="0">
                    <a:latin typeface="Times New Roman" panose="02020603050405020304" pitchFamily="18" charset="0"/>
                    <a:cs typeface="Times New Roman" panose="02020603050405020304" pitchFamily="18" charset="0"/>
                  </a:rPr>
                  <a:t> </a:t>
                </a:r>
                <a:r>
                  <a:rPr lang="ja-JP" altLang="en-US" dirty="0">
                    <a:latin typeface="Times New Roman" panose="02020603050405020304" pitchFamily="18" charset="0"/>
                    <a:cs typeface="Times New Roman" panose="02020603050405020304" pitchFamily="18" charset="0"/>
                  </a:rPr>
                  <a:t>℃</a:t>
                </a:r>
                <a:r>
                  <a:rPr lang="ja-JP" altLang="en-US" dirty="0"/>
                  <a:t>一定</a:t>
                </a:r>
                <a:endParaRPr lang="en-US" altLang="ja-JP" sz="1000" dirty="0"/>
              </a:p>
              <a:p>
                <a:r>
                  <a:rPr lang="ja-JP" altLang="en-US" dirty="0"/>
                  <a:t>ヒータ温度</a:t>
                </a:r>
                <a14:m>
                  <m:oMath xmlns:m="http://schemas.openxmlformats.org/officeDocument/2006/math">
                    <m:sSub>
                      <m:sSubPr>
                        <m:ctrlPr>
                          <a:rPr lang="en-US" altLang="ja-JP" i="1">
                            <a:latin typeface="Cambria Math" panose="02040503050406030204" pitchFamily="18" charset="0"/>
                          </a:rPr>
                        </m:ctrlPr>
                      </m:sSubPr>
                      <m:e>
                        <m:r>
                          <a:rPr lang="en-US" altLang="ja-JP" i="1">
                            <a:latin typeface="Cambria Math" panose="02040503050406030204" pitchFamily="18" charset="0"/>
                          </a:rPr>
                          <m:t>𝑇</m:t>
                        </m:r>
                      </m:e>
                      <m:sub>
                        <m:r>
                          <a:rPr lang="en-US" altLang="ja-JP" i="1">
                            <a:latin typeface="Cambria Math" panose="02040503050406030204" pitchFamily="18" charset="0"/>
                          </a:rPr>
                          <m:t>𝐻</m:t>
                        </m:r>
                      </m:sub>
                    </m:sSub>
                  </m:oMath>
                </a14:m>
                <a:r>
                  <a:rPr lang="ja-JP" altLang="en-US" dirty="0"/>
                  <a:t>を調整することで</a:t>
                </a:r>
                <a:endParaRPr lang="en-US" altLang="ja-JP" dirty="0"/>
              </a:p>
              <a:p>
                <a:pPr marL="0" indent="0">
                  <a:buNone/>
                </a:pPr>
                <a:r>
                  <a:rPr lang="en-US" altLang="ja-JP" dirty="0"/>
                  <a:t>    </a:t>
                </a:r>
                <a:r>
                  <a:rPr lang="ja-JP" altLang="en-US" dirty="0"/>
                  <a:t>スタック両端に</a:t>
                </a:r>
                <a14:m>
                  <m:oMath xmlns:m="http://schemas.openxmlformats.org/officeDocument/2006/math">
                    <m:sSub>
                      <m:sSubPr>
                        <m:ctrlPr>
                          <a:rPr lang="en-US" altLang="ja-JP" i="1">
                            <a:latin typeface="Cambria Math" panose="02040503050406030204" pitchFamily="18" charset="0"/>
                          </a:rPr>
                        </m:ctrlPr>
                      </m:sSubPr>
                      <m:e>
                        <m:r>
                          <a:rPr lang="en-US" altLang="ja-JP" i="1">
                            <a:latin typeface="Cambria Math" panose="02040503050406030204" pitchFamily="18" charset="0"/>
                          </a:rPr>
                          <m:t>𝑇</m:t>
                        </m:r>
                      </m:e>
                      <m:sub>
                        <m:r>
                          <a:rPr lang="en-US" altLang="ja-JP" i="1">
                            <a:latin typeface="Cambria Math" panose="02040503050406030204" pitchFamily="18" charset="0"/>
                          </a:rPr>
                          <m:t>𝐻</m:t>
                        </m:r>
                      </m:sub>
                    </m:sSub>
                    <m:r>
                      <a:rPr lang="en-US" altLang="ja-JP" i="1">
                        <a:latin typeface="Cambria Math" panose="02040503050406030204" pitchFamily="18" charset="0"/>
                      </a:rPr>
                      <m:t>/</m:t>
                    </m:r>
                    <m:sSub>
                      <m:sSubPr>
                        <m:ctrlPr>
                          <a:rPr lang="en-US" altLang="ja-JP" i="1">
                            <a:latin typeface="Cambria Math" panose="02040503050406030204" pitchFamily="18" charset="0"/>
                          </a:rPr>
                        </m:ctrlPr>
                      </m:sSubPr>
                      <m:e>
                        <m:r>
                          <a:rPr lang="en-US" altLang="ja-JP" i="1">
                            <a:latin typeface="Cambria Math" panose="02040503050406030204" pitchFamily="18" charset="0"/>
                          </a:rPr>
                          <m:t>𝑇</m:t>
                        </m:r>
                      </m:e>
                      <m:sub>
                        <m:r>
                          <a:rPr lang="en-US" altLang="ja-JP" i="1">
                            <a:latin typeface="Cambria Math" panose="02040503050406030204" pitchFamily="18" charset="0"/>
                          </a:rPr>
                          <m:t>𝐶</m:t>
                        </m:r>
                      </m:sub>
                    </m:sSub>
                  </m:oMath>
                </a14:m>
                <a:r>
                  <a:rPr lang="ja-JP" altLang="en-US" dirty="0"/>
                  <a:t>を与える</a:t>
                </a:r>
                <a:endParaRPr lang="en-US" altLang="ja-JP" sz="1000" dirty="0"/>
              </a:p>
              <a:p>
                <a:r>
                  <a:rPr lang="ja-JP" altLang="en-US" dirty="0"/>
                  <a:t>使わない</a:t>
                </a:r>
                <a:r>
                  <a:rPr lang="ja-JP" altLang="en-US"/>
                  <a:t>音源は端子開放</a:t>
                </a:r>
                <a:r>
                  <a:rPr lang="ja-JP" altLang="en-US" dirty="0"/>
                  <a:t>状態</a:t>
                </a:r>
                <a:endParaRPr lang="en-US" altLang="ja-JP" sz="1000" dirty="0"/>
              </a:p>
              <a:p>
                <a:r>
                  <a:rPr lang="ja-JP" altLang="en-US" dirty="0"/>
                  <a:t>センサ</a:t>
                </a:r>
                <a:r>
                  <a:rPr lang="en-US" altLang="ja-JP" dirty="0"/>
                  <a:t>1</a:t>
                </a:r>
                <a:r>
                  <a:rPr lang="ja-JP" altLang="en-US" dirty="0"/>
                  <a:t>→センサ</a:t>
                </a:r>
                <a:r>
                  <a:rPr lang="en-US" altLang="ja-JP" dirty="0"/>
                  <a:t>2</a:t>
                </a:r>
                <a:r>
                  <a:rPr lang="ja-JP" altLang="en-US" dirty="0"/>
                  <a:t>：</a:t>
                </a:r>
                <a:r>
                  <a:rPr lang="en-US" altLang="ja-JP" dirty="0"/>
                  <a:t>A</a:t>
                </a:r>
                <a:r>
                  <a:rPr lang="ja-JP" altLang="en-US" dirty="0"/>
                  <a:t>方向</a:t>
                </a:r>
                <a:endParaRPr lang="en-US" altLang="ja-JP" dirty="0"/>
              </a:p>
              <a:p>
                <a:pPr marL="0" indent="0">
                  <a:buNone/>
                </a:pPr>
                <a:r>
                  <a:rPr lang="en-US" altLang="ja-JP" dirty="0"/>
                  <a:t>    </a:t>
                </a:r>
                <a:r>
                  <a:rPr lang="ja-JP" altLang="en-US" dirty="0"/>
                  <a:t>センサ</a:t>
                </a:r>
                <a:r>
                  <a:rPr lang="en-US" altLang="ja-JP" dirty="0"/>
                  <a:t>2</a:t>
                </a:r>
                <a:r>
                  <a:rPr lang="ja-JP" altLang="en-US" dirty="0"/>
                  <a:t>→センサ</a:t>
                </a:r>
                <a:r>
                  <a:rPr lang="en-US" altLang="ja-JP" dirty="0"/>
                  <a:t>1</a:t>
                </a:r>
                <a:r>
                  <a:rPr lang="ja-JP" altLang="en-US" dirty="0"/>
                  <a:t>：</a:t>
                </a:r>
                <a:r>
                  <a:rPr lang="en-US" altLang="ja-JP" dirty="0"/>
                  <a:t>B</a:t>
                </a:r>
                <a:r>
                  <a:rPr lang="ja-JP" altLang="en-US" dirty="0"/>
                  <a:t>方向</a:t>
                </a:r>
                <a:endParaRPr lang="en-US" altLang="ja-JP"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a:blip r:embed="rId2"/>
                <a:stretch>
                  <a:fillRect l="-1111" t="-1617"/>
                </a:stretch>
              </a:blipFill>
            </p:spPr>
            <p:txBody>
              <a:bodyPr/>
              <a:lstStyle/>
              <a:p>
                <a:r>
                  <a:rPr lang="ja-JP" altLang="en-US">
                    <a:noFill/>
                  </a:rPr>
                  <a:t> </a:t>
                </a:r>
              </a:p>
            </p:txBody>
          </p:sp>
        </mc:Fallback>
      </mc:AlternateContent>
      <p:sp>
        <p:nvSpPr>
          <p:cNvPr id="154" name="角丸四角形 3">
            <a:extLst>
              <a:ext uri="{FF2B5EF4-FFF2-40B4-BE49-F238E27FC236}">
                <a16:creationId xmlns:a16="http://schemas.microsoft.com/office/drawing/2014/main" id="{E563E401-A366-4C14-B3BF-EE7CE7E8B664}"/>
              </a:ext>
            </a:extLst>
          </p:cNvPr>
          <p:cNvSpPr/>
          <p:nvPr/>
        </p:nvSpPr>
        <p:spPr>
          <a:xfrm>
            <a:off x="5715953" y="2608985"/>
            <a:ext cx="2422858" cy="264921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55" name="正方形/長方形 154">
            <a:extLst>
              <a:ext uri="{FF2B5EF4-FFF2-40B4-BE49-F238E27FC236}">
                <a16:creationId xmlns:a16="http://schemas.microsoft.com/office/drawing/2014/main" id="{8969A9F9-63C4-4FE3-9132-6F89EA0E7671}"/>
              </a:ext>
            </a:extLst>
          </p:cNvPr>
          <p:cNvSpPr/>
          <p:nvPr/>
        </p:nvSpPr>
        <p:spPr>
          <a:xfrm rot="10800000">
            <a:off x="6784123" y="5011500"/>
            <a:ext cx="270000" cy="252000"/>
          </a:xfrm>
          <a:prstGeom prst="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ctr"/>
            <a:endParaRPr kumimoji="1" lang="ja-JP" altLang="en-US" sz="1700">
              <a:latin typeface="Times New Roman" panose="02020603050405020304" pitchFamily="18" charset="0"/>
              <a:cs typeface="Times New Roman" panose="02020603050405020304" pitchFamily="18" charset="0"/>
            </a:endParaRPr>
          </a:p>
        </p:txBody>
      </p:sp>
      <p:sp>
        <p:nvSpPr>
          <p:cNvPr id="156" name="楕円 155">
            <a:extLst>
              <a:ext uri="{FF2B5EF4-FFF2-40B4-BE49-F238E27FC236}">
                <a16:creationId xmlns:a16="http://schemas.microsoft.com/office/drawing/2014/main" id="{D65FCDB4-9F4A-4BFD-8D14-09818059660C}"/>
              </a:ext>
            </a:extLst>
          </p:cNvPr>
          <p:cNvSpPr/>
          <p:nvPr/>
        </p:nvSpPr>
        <p:spPr>
          <a:xfrm>
            <a:off x="6821576" y="5042768"/>
            <a:ext cx="186699" cy="185348"/>
          </a:xfrm>
          <a:prstGeom prst="ellipse">
            <a:avLst/>
          </a:prstGeom>
          <a:solidFill>
            <a:srgbClr val="FF0000"/>
          </a:solidFill>
          <a:ln>
            <a:solidFill>
              <a:srgbClr val="FF0000"/>
            </a:solid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sz="1700">
              <a:latin typeface="Times New Roman" panose="02020603050405020304" pitchFamily="18" charset="0"/>
              <a:cs typeface="Times New Roman" panose="02020603050405020304" pitchFamily="18" charset="0"/>
            </a:endParaRPr>
          </a:p>
        </p:txBody>
      </p:sp>
      <p:sp>
        <p:nvSpPr>
          <p:cNvPr id="157" name="正方形/長方形 156">
            <a:extLst>
              <a:ext uri="{FF2B5EF4-FFF2-40B4-BE49-F238E27FC236}">
                <a16:creationId xmlns:a16="http://schemas.microsoft.com/office/drawing/2014/main" id="{DE20B039-7D6F-43E5-B204-76064C639BE0}"/>
              </a:ext>
            </a:extLst>
          </p:cNvPr>
          <p:cNvSpPr/>
          <p:nvPr/>
        </p:nvSpPr>
        <p:spPr>
          <a:xfrm rot="10800000">
            <a:off x="5718952" y="3819820"/>
            <a:ext cx="270000" cy="252000"/>
          </a:xfrm>
          <a:prstGeom prst="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ctr"/>
            <a:endParaRPr kumimoji="1" lang="ja-JP" altLang="en-US" sz="1700">
              <a:latin typeface="Times New Roman" panose="02020603050405020304" pitchFamily="18" charset="0"/>
              <a:cs typeface="Times New Roman" panose="02020603050405020304" pitchFamily="18" charset="0"/>
            </a:endParaRPr>
          </a:p>
        </p:txBody>
      </p:sp>
      <p:sp>
        <p:nvSpPr>
          <p:cNvPr id="158" name="楕円 157">
            <a:extLst>
              <a:ext uri="{FF2B5EF4-FFF2-40B4-BE49-F238E27FC236}">
                <a16:creationId xmlns:a16="http://schemas.microsoft.com/office/drawing/2014/main" id="{A370BF2B-CE6E-4C51-BD4F-844A4BE86882}"/>
              </a:ext>
            </a:extLst>
          </p:cNvPr>
          <p:cNvSpPr/>
          <p:nvPr/>
        </p:nvSpPr>
        <p:spPr>
          <a:xfrm>
            <a:off x="5754293" y="3855252"/>
            <a:ext cx="186699" cy="185348"/>
          </a:xfrm>
          <a:prstGeom prst="ellipse">
            <a:avLst/>
          </a:prstGeom>
          <a:solidFill>
            <a:srgbClr val="0070C0"/>
          </a:solidFill>
          <a:ln>
            <a:solidFill>
              <a:schemeClr val="accent1"/>
            </a:solid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sz="1700">
              <a:latin typeface="Times New Roman" panose="02020603050405020304" pitchFamily="18" charset="0"/>
              <a:cs typeface="Times New Roman" panose="02020603050405020304" pitchFamily="18" charset="0"/>
            </a:endParaRPr>
          </a:p>
        </p:txBody>
      </p:sp>
      <p:sp>
        <p:nvSpPr>
          <p:cNvPr id="159" name="テキスト ボックス 8">
            <a:extLst>
              <a:ext uri="{FF2B5EF4-FFF2-40B4-BE49-F238E27FC236}">
                <a16:creationId xmlns:a16="http://schemas.microsoft.com/office/drawing/2014/main" id="{00F4BE81-BF42-4F76-96B3-AEBADE8F286F}"/>
              </a:ext>
            </a:extLst>
          </p:cNvPr>
          <p:cNvSpPr txBox="1"/>
          <p:nvPr/>
        </p:nvSpPr>
        <p:spPr>
          <a:xfrm>
            <a:off x="5972327" y="4371947"/>
            <a:ext cx="873611" cy="353943"/>
          </a:xfrm>
          <a:prstGeom prst="rect">
            <a:avLst/>
          </a:prstGeom>
          <a:noFill/>
          <a:ln>
            <a:solidFill>
              <a:schemeClr val="tx1"/>
            </a:solid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700" dirty="0">
                <a:latin typeface="Times New Roman" panose="02020603050405020304" pitchFamily="18" charset="0"/>
                <a:cs typeface="Times New Roman" panose="02020603050405020304" pitchFamily="18" charset="0"/>
              </a:rPr>
              <a:t>SPK2</a:t>
            </a:r>
            <a:endParaRPr kumimoji="1" lang="ja-JP" altLang="en-US" sz="1700" dirty="0">
              <a:latin typeface="Times New Roman" panose="02020603050405020304" pitchFamily="18" charset="0"/>
              <a:cs typeface="Times New Roman" panose="02020603050405020304" pitchFamily="18" charset="0"/>
            </a:endParaRPr>
          </a:p>
        </p:txBody>
      </p:sp>
      <p:sp>
        <p:nvSpPr>
          <p:cNvPr id="160" name="正方形/長方形 159">
            <a:extLst>
              <a:ext uri="{FF2B5EF4-FFF2-40B4-BE49-F238E27FC236}">
                <a16:creationId xmlns:a16="http://schemas.microsoft.com/office/drawing/2014/main" id="{CD0EB210-FC2F-4C53-A7E5-3F6B7DF3EB0E}"/>
              </a:ext>
            </a:extLst>
          </p:cNvPr>
          <p:cNvSpPr/>
          <p:nvPr/>
        </p:nvSpPr>
        <p:spPr>
          <a:xfrm rot="10800000">
            <a:off x="7865935" y="4365722"/>
            <a:ext cx="270000" cy="252000"/>
          </a:xfrm>
          <a:prstGeom prst="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ctr"/>
            <a:endParaRPr kumimoji="1" lang="ja-JP" altLang="en-US" sz="1700"/>
          </a:p>
        </p:txBody>
      </p:sp>
      <p:sp>
        <p:nvSpPr>
          <p:cNvPr id="161" name="楕円 160">
            <a:extLst>
              <a:ext uri="{FF2B5EF4-FFF2-40B4-BE49-F238E27FC236}">
                <a16:creationId xmlns:a16="http://schemas.microsoft.com/office/drawing/2014/main" id="{6A55F18E-A7D5-4B75-B7F0-EB45EF7D70AF}"/>
              </a:ext>
            </a:extLst>
          </p:cNvPr>
          <p:cNvSpPr/>
          <p:nvPr/>
        </p:nvSpPr>
        <p:spPr>
          <a:xfrm>
            <a:off x="7909738" y="4396990"/>
            <a:ext cx="186699" cy="185348"/>
          </a:xfrm>
          <a:prstGeom prst="ellipse">
            <a:avLst/>
          </a:prstGeom>
          <a:solidFill>
            <a:schemeClr val="tx1"/>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sz="1700"/>
          </a:p>
        </p:txBody>
      </p:sp>
      <p:sp>
        <p:nvSpPr>
          <p:cNvPr id="162" name="正方形/長方形 161">
            <a:extLst>
              <a:ext uri="{FF2B5EF4-FFF2-40B4-BE49-F238E27FC236}">
                <a16:creationId xmlns:a16="http://schemas.microsoft.com/office/drawing/2014/main" id="{B9822811-5D3B-493D-88F0-D0F80066667D}"/>
              </a:ext>
            </a:extLst>
          </p:cNvPr>
          <p:cNvSpPr/>
          <p:nvPr/>
        </p:nvSpPr>
        <p:spPr>
          <a:xfrm rot="10800000">
            <a:off x="7860354" y="3206620"/>
            <a:ext cx="270000" cy="252000"/>
          </a:xfrm>
          <a:prstGeom prst="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ctr"/>
            <a:endParaRPr kumimoji="1" lang="ja-JP" altLang="en-US" sz="1700"/>
          </a:p>
        </p:txBody>
      </p:sp>
      <p:sp>
        <p:nvSpPr>
          <p:cNvPr id="163" name="楕円 162">
            <a:extLst>
              <a:ext uri="{FF2B5EF4-FFF2-40B4-BE49-F238E27FC236}">
                <a16:creationId xmlns:a16="http://schemas.microsoft.com/office/drawing/2014/main" id="{22409EC8-B12C-4EC3-9A96-9A7E5E83B693}"/>
              </a:ext>
            </a:extLst>
          </p:cNvPr>
          <p:cNvSpPr/>
          <p:nvPr/>
        </p:nvSpPr>
        <p:spPr>
          <a:xfrm>
            <a:off x="7902045" y="3242052"/>
            <a:ext cx="186699" cy="185348"/>
          </a:xfrm>
          <a:prstGeom prst="ellipse">
            <a:avLst/>
          </a:prstGeom>
          <a:solidFill>
            <a:schemeClr val="tx1"/>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sz="1700"/>
          </a:p>
        </p:txBody>
      </p:sp>
      <p:sp>
        <p:nvSpPr>
          <p:cNvPr id="164" name="テキスト ボックス 14">
            <a:extLst>
              <a:ext uri="{FF2B5EF4-FFF2-40B4-BE49-F238E27FC236}">
                <a16:creationId xmlns:a16="http://schemas.microsoft.com/office/drawing/2014/main" id="{AC0C6296-AA4D-4D86-AB02-B5987414980B}"/>
              </a:ext>
            </a:extLst>
          </p:cNvPr>
          <p:cNvSpPr txBox="1"/>
          <p:nvPr/>
        </p:nvSpPr>
        <p:spPr>
          <a:xfrm>
            <a:off x="8276620" y="2449298"/>
            <a:ext cx="757619" cy="400110"/>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en-US" altLang="ja-JP" sz="2000" i="1" dirty="0">
                <a:latin typeface="Times New Roman" panose="02020603050405020304" pitchFamily="18" charset="0"/>
                <a:cs typeface="Times New Roman" panose="02020603050405020304" pitchFamily="18" charset="0"/>
              </a:rPr>
              <a:t>p</a:t>
            </a:r>
            <a:r>
              <a:rPr kumimoji="1" lang="en-US" altLang="ja-JP" sz="2000" i="1" baseline="-25000" dirty="0">
                <a:latin typeface="Times New Roman" panose="02020603050405020304" pitchFamily="18" charset="0"/>
                <a:cs typeface="Times New Roman" panose="02020603050405020304" pitchFamily="18" charset="0"/>
              </a:rPr>
              <a:t>1</a:t>
            </a:r>
            <a:endParaRPr kumimoji="1" lang="ja-JP" altLang="en-US" sz="1700" i="1" baseline="-25000" dirty="0">
              <a:latin typeface="Times New Roman" panose="02020603050405020304" pitchFamily="18" charset="0"/>
              <a:cs typeface="Times New Roman" panose="02020603050405020304" pitchFamily="18" charset="0"/>
            </a:endParaRPr>
          </a:p>
        </p:txBody>
      </p:sp>
      <p:sp>
        <p:nvSpPr>
          <p:cNvPr id="165" name="テキスト ボックス 15">
            <a:extLst>
              <a:ext uri="{FF2B5EF4-FFF2-40B4-BE49-F238E27FC236}">
                <a16:creationId xmlns:a16="http://schemas.microsoft.com/office/drawing/2014/main" id="{18DACD8C-D045-4625-A2E3-78497244BD1A}"/>
              </a:ext>
            </a:extLst>
          </p:cNvPr>
          <p:cNvSpPr txBox="1"/>
          <p:nvPr/>
        </p:nvSpPr>
        <p:spPr>
          <a:xfrm>
            <a:off x="8447636" y="3751562"/>
            <a:ext cx="434340" cy="400110"/>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en-US" altLang="ja-JP" sz="2000" i="1" dirty="0">
                <a:latin typeface="Times New Roman" panose="02020603050405020304" pitchFamily="18" charset="0"/>
                <a:cs typeface="Times New Roman" panose="02020603050405020304" pitchFamily="18" charset="0"/>
              </a:rPr>
              <a:t>p</a:t>
            </a:r>
            <a:r>
              <a:rPr kumimoji="1" lang="en-US" altLang="ja-JP" sz="2000" i="1" baseline="-25000" dirty="0">
                <a:latin typeface="Times New Roman" panose="02020603050405020304" pitchFamily="18" charset="0"/>
                <a:cs typeface="Times New Roman" panose="02020603050405020304" pitchFamily="18" charset="0"/>
              </a:rPr>
              <a:t>2</a:t>
            </a:r>
            <a:endParaRPr kumimoji="1" lang="ja-JP" altLang="en-US" sz="1700" i="1" baseline="-25000" dirty="0">
              <a:latin typeface="Times New Roman" panose="02020603050405020304" pitchFamily="18" charset="0"/>
              <a:cs typeface="Times New Roman" panose="02020603050405020304" pitchFamily="18" charset="0"/>
            </a:endParaRPr>
          </a:p>
        </p:txBody>
      </p:sp>
      <p:sp>
        <p:nvSpPr>
          <p:cNvPr id="166" name="正方形/長方形 165">
            <a:extLst>
              <a:ext uri="{FF2B5EF4-FFF2-40B4-BE49-F238E27FC236}">
                <a16:creationId xmlns:a16="http://schemas.microsoft.com/office/drawing/2014/main" id="{064599BA-3269-4375-B61C-762D726FE34B}"/>
              </a:ext>
            </a:extLst>
          </p:cNvPr>
          <p:cNvSpPr/>
          <p:nvPr/>
        </p:nvSpPr>
        <p:spPr>
          <a:xfrm>
            <a:off x="5752907" y="1417638"/>
            <a:ext cx="2637069" cy="37702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lang="en-US" altLang="ja-JP" sz="2000" dirty="0">
                <a:solidFill>
                  <a:schemeClr val="tx1"/>
                </a:solidFill>
                <a:latin typeface="Times New Roman" panose="02020603050405020304" pitchFamily="18" charset="0"/>
                <a:cs typeface="Times New Roman" panose="02020603050405020304" pitchFamily="18" charset="0"/>
              </a:rPr>
              <a:t>PC</a:t>
            </a:r>
            <a:endParaRPr kumimoji="1" lang="ja-JP" altLang="en-US" sz="1700" dirty="0">
              <a:solidFill>
                <a:schemeClr val="tx1"/>
              </a:solidFill>
              <a:latin typeface="Times New Roman" panose="02020603050405020304" pitchFamily="18" charset="0"/>
              <a:cs typeface="Times New Roman" panose="02020603050405020304" pitchFamily="18" charset="0"/>
            </a:endParaRPr>
          </a:p>
        </p:txBody>
      </p:sp>
      <p:sp>
        <p:nvSpPr>
          <p:cNvPr id="167" name="正方形/長方形 166">
            <a:extLst>
              <a:ext uri="{FF2B5EF4-FFF2-40B4-BE49-F238E27FC236}">
                <a16:creationId xmlns:a16="http://schemas.microsoft.com/office/drawing/2014/main" id="{DA745731-6FAF-4588-B43F-22C3DEA8CF32}"/>
              </a:ext>
            </a:extLst>
          </p:cNvPr>
          <p:cNvSpPr/>
          <p:nvPr/>
        </p:nvSpPr>
        <p:spPr>
          <a:xfrm>
            <a:off x="7674222" y="1796668"/>
            <a:ext cx="590909" cy="36631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lang="en-US" altLang="ja-JP" sz="1700" dirty="0">
                <a:solidFill>
                  <a:schemeClr val="tx1"/>
                </a:solidFill>
                <a:latin typeface="Times New Roman" panose="02020603050405020304" pitchFamily="18" charset="0"/>
                <a:cs typeface="Times New Roman" panose="02020603050405020304" pitchFamily="18" charset="0"/>
              </a:rPr>
              <a:t>A/D</a:t>
            </a:r>
            <a:endParaRPr kumimoji="1" lang="ja-JP" altLang="en-US" sz="1700" dirty="0">
              <a:solidFill>
                <a:schemeClr val="tx1"/>
              </a:solidFill>
              <a:latin typeface="Times New Roman" panose="02020603050405020304" pitchFamily="18" charset="0"/>
              <a:cs typeface="Times New Roman" panose="02020603050405020304" pitchFamily="18" charset="0"/>
            </a:endParaRPr>
          </a:p>
        </p:txBody>
      </p:sp>
      <p:sp>
        <p:nvSpPr>
          <p:cNvPr id="168" name="正方形/長方形 167">
            <a:extLst>
              <a:ext uri="{FF2B5EF4-FFF2-40B4-BE49-F238E27FC236}">
                <a16:creationId xmlns:a16="http://schemas.microsoft.com/office/drawing/2014/main" id="{1F7D4CEA-DAD3-406E-B07D-35612EF75BF6}"/>
              </a:ext>
            </a:extLst>
          </p:cNvPr>
          <p:cNvSpPr/>
          <p:nvPr/>
        </p:nvSpPr>
        <p:spPr>
          <a:xfrm>
            <a:off x="5919678" y="1800538"/>
            <a:ext cx="574361" cy="36244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lang="en-US" altLang="ja-JP" sz="1700" dirty="0">
                <a:solidFill>
                  <a:schemeClr val="tx1"/>
                </a:solidFill>
                <a:latin typeface="Times New Roman" panose="02020603050405020304" pitchFamily="18" charset="0"/>
                <a:cs typeface="Times New Roman" panose="02020603050405020304" pitchFamily="18" charset="0"/>
              </a:rPr>
              <a:t>D/A</a:t>
            </a:r>
            <a:endParaRPr kumimoji="1" lang="ja-JP" altLang="en-US" sz="1700" dirty="0">
              <a:solidFill>
                <a:schemeClr val="tx1"/>
              </a:solidFill>
              <a:latin typeface="Times New Roman" panose="02020603050405020304" pitchFamily="18" charset="0"/>
              <a:cs typeface="Times New Roman" panose="02020603050405020304" pitchFamily="18" charset="0"/>
            </a:endParaRPr>
          </a:p>
        </p:txBody>
      </p:sp>
      <p:sp>
        <p:nvSpPr>
          <p:cNvPr id="169" name="正方形/長方形 168">
            <a:extLst>
              <a:ext uri="{FF2B5EF4-FFF2-40B4-BE49-F238E27FC236}">
                <a16:creationId xmlns:a16="http://schemas.microsoft.com/office/drawing/2014/main" id="{96A0A774-BE1E-47FE-8F06-8F272BE4C5C2}"/>
              </a:ext>
            </a:extLst>
          </p:cNvPr>
          <p:cNvSpPr/>
          <p:nvPr/>
        </p:nvSpPr>
        <p:spPr>
          <a:xfrm>
            <a:off x="4931811" y="1800538"/>
            <a:ext cx="457393" cy="36244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lang="en-US" altLang="ja-JP" sz="1700" dirty="0">
                <a:solidFill>
                  <a:schemeClr val="tx1"/>
                </a:solidFill>
                <a:latin typeface="Times New Roman" panose="02020603050405020304" pitchFamily="18" charset="0"/>
                <a:cs typeface="Times New Roman" panose="02020603050405020304" pitchFamily="18" charset="0"/>
              </a:rPr>
              <a:t>PA</a:t>
            </a:r>
            <a:endParaRPr kumimoji="1" lang="ja-JP" altLang="en-US" sz="1700" dirty="0">
              <a:solidFill>
                <a:schemeClr val="tx1"/>
              </a:solidFill>
              <a:latin typeface="Times New Roman" panose="02020603050405020304" pitchFamily="18" charset="0"/>
              <a:cs typeface="Times New Roman" panose="02020603050405020304" pitchFamily="18" charset="0"/>
            </a:endParaRPr>
          </a:p>
        </p:txBody>
      </p:sp>
      <p:sp>
        <p:nvSpPr>
          <p:cNvPr id="170" name="テキスト ボックス 21">
            <a:extLst>
              <a:ext uri="{FF2B5EF4-FFF2-40B4-BE49-F238E27FC236}">
                <a16:creationId xmlns:a16="http://schemas.microsoft.com/office/drawing/2014/main" id="{191339E0-96EE-4CF0-8472-68A70214A503}"/>
              </a:ext>
            </a:extLst>
          </p:cNvPr>
          <p:cNvSpPr txBox="1"/>
          <p:nvPr/>
        </p:nvSpPr>
        <p:spPr>
          <a:xfrm>
            <a:off x="4922417" y="2087614"/>
            <a:ext cx="471221" cy="400110"/>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en-US" altLang="ja-JP" sz="2000" i="1" dirty="0">
                <a:latin typeface="Times New Roman" panose="02020603050405020304" pitchFamily="18" charset="0"/>
                <a:cs typeface="Times New Roman" panose="02020603050405020304" pitchFamily="18" charset="0"/>
              </a:rPr>
              <a:t>u</a:t>
            </a:r>
            <a:endParaRPr kumimoji="1" lang="ja-JP" altLang="en-US" sz="2000" i="1" baseline="-25000" dirty="0">
              <a:latin typeface="Times New Roman" panose="02020603050405020304" pitchFamily="18" charset="0"/>
              <a:cs typeface="Times New Roman" panose="02020603050405020304" pitchFamily="18" charset="0"/>
            </a:endParaRPr>
          </a:p>
        </p:txBody>
      </p:sp>
      <p:cxnSp>
        <p:nvCxnSpPr>
          <p:cNvPr id="171" name="直線矢印コネクタ 170">
            <a:extLst>
              <a:ext uri="{FF2B5EF4-FFF2-40B4-BE49-F238E27FC236}">
                <a16:creationId xmlns:a16="http://schemas.microsoft.com/office/drawing/2014/main" id="{1ED313D5-393E-41A8-A7A5-591D60E0AEE3}"/>
              </a:ext>
            </a:extLst>
          </p:cNvPr>
          <p:cNvCxnSpPr/>
          <p:nvPr/>
        </p:nvCxnSpPr>
        <p:spPr>
          <a:xfrm flipH="1">
            <a:off x="5380753" y="1993160"/>
            <a:ext cx="540000" cy="79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2" name="カギ線コネクタ 24">
            <a:extLst>
              <a:ext uri="{FF2B5EF4-FFF2-40B4-BE49-F238E27FC236}">
                <a16:creationId xmlns:a16="http://schemas.microsoft.com/office/drawing/2014/main" id="{D3DEC0D3-52DC-43BF-A1B2-D9B8C3231939}"/>
              </a:ext>
            </a:extLst>
          </p:cNvPr>
          <p:cNvCxnSpPr/>
          <p:nvPr/>
        </p:nvCxnSpPr>
        <p:spPr>
          <a:xfrm rot="16200000" flipV="1">
            <a:off x="7833131" y="2496286"/>
            <a:ext cx="1260000" cy="396000"/>
          </a:xfrm>
          <a:prstGeom prst="bentConnector3">
            <a:avLst>
              <a:gd name="adj1" fmla="val 100328"/>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3" name="カギ線コネクタ 25">
            <a:extLst>
              <a:ext uri="{FF2B5EF4-FFF2-40B4-BE49-F238E27FC236}">
                <a16:creationId xmlns:a16="http://schemas.microsoft.com/office/drawing/2014/main" id="{E268B069-E071-4A5E-B390-181E4ACCA1D5}"/>
              </a:ext>
            </a:extLst>
          </p:cNvPr>
          <p:cNvCxnSpPr/>
          <p:nvPr/>
        </p:nvCxnSpPr>
        <p:spPr>
          <a:xfrm rot="16200000" flipV="1">
            <a:off x="7247256" y="2895196"/>
            <a:ext cx="2628000" cy="609070"/>
          </a:xfrm>
          <a:prstGeom prst="bentConnector3">
            <a:avLst>
              <a:gd name="adj1" fmla="val 99744"/>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4" name="直線コネクタ 173">
            <a:extLst>
              <a:ext uri="{FF2B5EF4-FFF2-40B4-BE49-F238E27FC236}">
                <a16:creationId xmlns:a16="http://schemas.microsoft.com/office/drawing/2014/main" id="{F58B43C2-972C-402A-91A9-699C3B0A1E63}"/>
              </a:ext>
            </a:extLst>
          </p:cNvPr>
          <p:cNvCxnSpPr/>
          <p:nvPr/>
        </p:nvCxnSpPr>
        <p:spPr>
          <a:xfrm>
            <a:off x="8147982" y="4502420"/>
            <a:ext cx="71890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5" name="直線コネクタ 174">
            <a:extLst>
              <a:ext uri="{FF2B5EF4-FFF2-40B4-BE49-F238E27FC236}">
                <a16:creationId xmlns:a16="http://schemas.microsoft.com/office/drawing/2014/main" id="{8CD78D25-F10E-4E39-9A62-32D490115157}"/>
              </a:ext>
            </a:extLst>
          </p:cNvPr>
          <p:cNvCxnSpPr/>
          <p:nvPr/>
        </p:nvCxnSpPr>
        <p:spPr>
          <a:xfrm>
            <a:off x="8140507" y="3305557"/>
            <a:ext cx="511476" cy="535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76" name="角丸四角形 29">
            <a:extLst>
              <a:ext uri="{FF2B5EF4-FFF2-40B4-BE49-F238E27FC236}">
                <a16:creationId xmlns:a16="http://schemas.microsoft.com/office/drawing/2014/main" id="{FF85EF7F-749B-4FB8-9A6F-E518DA3679BA}"/>
              </a:ext>
            </a:extLst>
          </p:cNvPr>
          <p:cNvSpPr/>
          <p:nvPr/>
        </p:nvSpPr>
        <p:spPr>
          <a:xfrm>
            <a:off x="5965051" y="2815894"/>
            <a:ext cx="1900086" cy="221225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cxnSp>
        <p:nvCxnSpPr>
          <p:cNvPr id="177" name="直線コネクタ 176">
            <a:extLst>
              <a:ext uri="{FF2B5EF4-FFF2-40B4-BE49-F238E27FC236}">
                <a16:creationId xmlns:a16="http://schemas.microsoft.com/office/drawing/2014/main" id="{197DE4F2-7711-4248-BC15-ADB3374553A7}"/>
              </a:ext>
            </a:extLst>
          </p:cNvPr>
          <p:cNvCxnSpPr/>
          <p:nvPr/>
        </p:nvCxnSpPr>
        <p:spPr>
          <a:xfrm flipH="1">
            <a:off x="6231703" y="5036067"/>
            <a:ext cx="0" cy="57600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8" name="直線コネクタ 177">
            <a:extLst>
              <a:ext uri="{FF2B5EF4-FFF2-40B4-BE49-F238E27FC236}">
                <a16:creationId xmlns:a16="http://schemas.microsoft.com/office/drawing/2014/main" id="{AE525485-ED1C-41DA-8812-94844F5A4D9E}"/>
              </a:ext>
            </a:extLst>
          </p:cNvPr>
          <p:cNvCxnSpPr/>
          <p:nvPr/>
        </p:nvCxnSpPr>
        <p:spPr>
          <a:xfrm flipH="1">
            <a:off x="7593813" y="5028152"/>
            <a:ext cx="0" cy="57600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9" name="直線矢印コネクタ 178">
            <a:extLst>
              <a:ext uri="{FF2B5EF4-FFF2-40B4-BE49-F238E27FC236}">
                <a16:creationId xmlns:a16="http://schemas.microsoft.com/office/drawing/2014/main" id="{E59A7110-ADBC-4FA4-B1E2-F6A0E05DB850}"/>
              </a:ext>
            </a:extLst>
          </p:cNvPr>
          <p:cNvCxnSpPr/>
          <p:nvPr/>
        </p:nvCxnSpPr>
        <p:spPr>
          <a:xfrm>
            <a:off x="6231702" y="5447678"/>
            <a:ext cx="684000" cy="50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80" name="テキスト ボックス 33">
            <a:extLst>
              <a:ext uri="{FF2B5EF4-FFF2-40B4-BE49-F238E27FC236}">
                <a16:creationId xmlns:a16="http://schemas.microsoft.com/office/drawing/2014/main" id="{3DD5509D-BCA8-4C55-8160-7D6D2C0BA034}"/>
              </a:ext>
            </a:extLst>
          </p:cNvPr>
          <p:cNvSpPr txBox="1"/>
          <p:nvPr/>
        </p:nvSpPr>
        <p:spPr>
          <a:xfrm>
            <a:off x="6159237" y="5458178"/>
            <a:ext cx="847281" cy="307777"/>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400" dirty="0">
                <a:latin typeface="Times New Roman" panose="02020603050405020304" pitchFamily="18" charset="0"/>
                <a:cs typeface="Times New Roman" panose="02020603050405020304" pitchFamily="18" charset="0"/>
              </a:rPr>
              <a:t>456 mm</a:t>
            </a:r>
            <a:endParaRPr kumimoji="1" lang="ja-JP" altLang="en-US" sz="1400" dirty="0">
              <a:latin typeface="Times New Roman" panose="02020603050405020304" pitchFamily="18" charset="0"/>
              <a:cs typeface="Times New Roman" panose="02020603050405020304" pitchFamily="18" charset="0"/>
            </a:endParaRPr>
          </a:p>
        </p:txBody>
      </p:sp>
      <p:cxnSp>
        <p:nvCxnSpPr>
          <p:cNvPr id="181" name="直線コネクタ 180">
            <a:extLst>
              <a:ext uri="{FF2B5EF4-FFF2-40B4-BE49-F238E27FC236}">
                <a16:creationId xmlns:a16="http://schemas.microsoft.com/office/drawing/2014/main" id="{5917887A-B7D1-488B-93F0-87D00B8170E2}"/>
              </a:ext>
            </a:extLst>
          </p:cNvPr>
          <p:cNvCxnSpPr/>
          <p:nvPr/>
        </p:nvCxnSpPr>
        <p:spPr>
          <a:xfrm>
            <a:off x="5978301" y="3933594"/>
            <a:ext cx="36187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2" name="直線コネクタ 181">
            <a:extLst>
              <a:ext uri="{FF2B5EF4-FFF2-40B4-BE49-F238E27FC236}">
                <a16:creationId xmlns:a16="http://schemas.microsoft.com/office/drawing/2014/main" id="{3A25BCF3-92E8-42C7-A7BF-3FF0B4F0C0D9}"/>
              </a:ext>
            </a:extLst>
          </p:cNvPr>
          <p:cNvCxnSpPr/>
          <p:nvPr/>
        </p:nvCxnSpPr>
        <p:spPr>
          <a:xfrm>
            <a:off x="7498483" y="3334224"/>
            <a:ext cx="36187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3" name="直線コネクタ 182">
            <a:extLst>
              <a:ext uri="{FF2B5EF4-FFF2-40B4-BE49-F238E27FC236}">
                <a16:creationId xmlns:a16="http://schemas.microsoft.com/office/drawing/2014/main" id="{CCF1BF74-2D6A-42DA-8534-7C7562A3BF30}"/>
              </a:ext>
            </a:extLst>
          </p:cNvPr>
          <p:cNvCxnSpPr/>
          <p:nvPr/>
        </p:nvCxnSpPr>
        <p:spPr>
          <a:xfrm>
            <a:off x="7498483" y="4481971"/>
            <a:ext cx="36187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4" name="直線矢印コネクタ 183">
            <a:extLst>
              <a:ext uri="{FF2B5EF4-FFF2-40B4-BE49-F238E27FC236}">
                <a16:creationId xmlns:a16="http://schemas.microsoft.com/office/drawing/2014/main" id="{3980E7CB-3E58-4096-8464-66D8AE98E89D}"/>
              </a:ext>
            </a:extLst>
          </p:cNvPr>
          <p:cNvCxnSpPr/>
          <p:nvPr/>
        </p:nvCxnSpPr>
        <p:spPr>
          <a:xfrm rot="5400000" flipV="1">
            <a:off x="7110766" y="3920894"/>
            <a:ext cx="1152000"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85" name="テキスト ボックス 41">
            <a:extLst>
              <a:ext uri="{FF2B5EF4-FFF2-40B4-BE49-F238E27FC236}">
                <a16:creationId xmlns:a16="http://schemas.microsoft.com/office/drawing/2014/main" id="{FCE2A26F-8BE4-40AB-B262-14D46ADF1F8E}"/>
              </a:ext>
            </a:extLst>
          </p:cNvPr>
          <p:cNvSpPr txBox="1"/>
          <p:nvPr/>
        </p:nvSpPr>
        <p:spPr>
          <a:xfrm>
            <a:off x="6925562" y="3780435"/>
            <a:ext cx="1385142" cy="307777"/>
          </a:xfrm>
          <a:prstGeom prst="rect">
            <a:avLst/>
          </a:prstGeom>
          <a:noFill/>
          <a:ln>
            <a:no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400" dirty="0">
                <a:latin typeface="Times New Roman" panose="02020603050405020304" pitchFamily="18" charset="0"/>
                <a:cs typeface="Times New Roman" panose="02020603050405020304" pitchFamily="18" charset="0"/>
              </a:rPr>
              <a:t>518 mm</a:t>
            </a:r>
            <a:endParaRPr kumimoji="1" lang="ja-JP" altLang="en-US" sz="1400" dirty="0">
              <a:latin typeface="Times New Roman" panose="02020603050405020304" pitchFamily="18" charset="0"/>
              <a:cs typeface="Times New Roman" panose="02020603050405020304" pitchFamily="18" charset="0"/>
            </a:endParaRPr>
          </a:p>
        </p:txBody>
      </p:sp>
      <p:sp>
        <p:nvSpPr>
          <p:cNvPr id="186" name="テキスト ボックス 42">
            <a:extLst>
              <a:ext uri="{FF2B5EF4-FFF2-40B4-BE49-F238E27FC236}">
                <a16:creationId xmlns:a16="http://schemas.microsoft.com/office/drawing/2014/main" id="{9AC6F331-4003-4A27-9E29-DB594886BC38}"/>
              </a:ext>
            </a:extLst>
          </p:cNvPr>
          <p:cNvSpPr txBox="1"/>
          <p:nvPr/>
        </p:nvSpPr>
        <p:spPr>
          <a:xfrm>
            <a:off x="7083551" y="2970343"/>
            <a:ext cx="917383" cy="353943"/>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700" dirty="0">
                <a:latin typeface="Times New Roman" panose="02020603050405020304" pitchFamily="18" charset="0"/>
                <a:cs typeface="Times New Roman" panose="02020603050405020304" pitchFamily="18" charset="0"/>
              </a:rPr>
              <a:t>sensor1</a:t>
            </a:r>
            <a:endParaRPr kumimoji="1" lang="ja-JP" altLang="en-US" sz="1700" dirty="0">
              <a:latin typeface="Times New Roman" panose="02020603050405020304" pitchFamily="18" charset="0"/>
              <a:cs typeface="Times New Roman" panose="02020603050405020304" pitchFamily="18" charset="0"/>
            </a:endParaRPr>
          </a:p>
        </p:txBody>
      </p:sp>
      <p:sp>
        <p:nvSpPr>
          <p:cNvPr id="187" name="テキスト ボックス 43">
            <a:extLst>
              <a:ext uri="{FF2B5EF4-FFF2-40B4-BE49-F238E27FC236}">
                <a16:creationId xmlns:a16="http://schemas.microsoft.com/office/drawing/2014/main" id="{64198B7E-9417-4752-B03C-3D0AAD51C2EB}"/>
              </a:ext>
            </a:extLst>
          </p:cNvPr>
          <p:cNvSpPr txBox="1"/>
          <p:nvPr/>
        </p:nvSpPr>
        <p:spPr>
          <a:xfrm>
            <a:off x="7076782" y="4443401"/>
            <a:ext cx="917383" cy="353943"/>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700" dirty="0">
                <a:latin typeface="Times New Roman" panose="02020603050405020304" pitchFamily="18" charset="0"/>
                <a:cs typeface="Times New Roman" panose="02020603050405020304" pitchFamily="18" charset="0"/>
              </a:rPr>
              <a:t>sensor2</a:t>
            </a:r>
            <a:endParaRPr kumimoji="1" lang="ja-JP" altLang="en-US" sz="1700" dirty="0">
              <a:latin typeface="Times New Roman" panose="02020603050405020304" pitchFamily="18" charset="0"/>
              <a:cs typeface="Times New Roman" panose="02020603050405020304" pitchFamily="18" charset="0"/>
            </a:endParaRPr>
          </a:p>
        </p:txBody>
      </p:sp>
      <p:sp>
        <p:nvSpPr>
          <p:cNvPr id="188" name="テキスト ボックス 44">
            <a:extLst>
              <a:ext uri="{FF2B5EF4-FFF2-40B4-BE49-F238E27FC236}">
                <a16:creationId xmlns:a16="http://schemas.microsoft.com/office/drawing/2014/main" id="{46D72A04-9910-43FC-A4E1-09C7AD7CB153}"/>
              </a:ext>
            </a:extLst>
          </p:cNvPr>
          <p:cNvSpPr txBox="1"/>
          <p:nvPr/>
        </p:nvSpPr>
        <p:spPr>
          <a:xfrm>
            <a:off x="5125803" y="3971531"/>
            <a:ext cx="873611" cy="353943"/>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700" dirty="0">
                <a:solidFill>
                  <a:srgbClr val="0070C0"/>
                </a:solidFill>
                <a:latin typeface="Times New Roman" panose="02020603050405020304" pitchFamily="18" charset="0"/>
                <a:cs typeface="Times New Roman" panose="02020603050405020304" pitchFamily="18" charset="0"/>
              </a:rPr>
              <a:t>SPK1</a:t>
            </a:r>
            <a:endParaRPr kumimoji="1" lang="ja-JP" altLang="en-US" sz="1700" dirty="0">
              <a:solidFill>
                <a:srgbClr val="0070C0"/>
              </a:solidFill>
              <a:latin typeface="Times New Roman" panose="02020603050405020304" pitchFamily="18" charset="0"/>
              <a:cs typeface="Times New Roman" panose="02020603050405020304" pitchFamily="18" charset="0"/>
            </a:endParaRPr>
          </a:p>
        </p:txBody>
      </p:sp>
      <p:sp>
        <p:nvSpPr>
          <p:cNvPr id="189" name="テキスト ボックス 45">
            <a:extLst>
              <a:ext uri="{FF2B5EF4-FFF2-40B4-BE49-F238E27FC236}">
                <a16:creationId xmlns:a16="http://schemas.microsoft.com/office/drawing/2014/main" id="{9C0739D7-D112-4E6C-82FC-799846D75FCB}"/>
              </a:ext>
            </a:extLst>
          </p:cNvPr>
          <p:cNvSpPr txBox="1"/>
          <p:nvPr/>
        </p:nvSpPr>
        <p:spPr>
          <a:xfrm>
            <a:off x="6573702" y="5678667"/>
            <a:ext cx="873611" cy="353943"/>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700" dirty="0">
                <a:solidFill>
                  <a:srgbClr val="FF0000"/>
                </a:solidFill>
                <a:latin typeface="Times New Roman" panose="02020603050405020304" pitchFamily="18" charset="0"/>
                <a:cs typeface="Times New Roman" panose="02020603050405020304" pitchFamily="18" charset="0"/>
              </a:rPr>
              <a:t>SPK2</a:t>
            </a:r>
            <a:endParaRPr kumimoji="1" lang="ja-JP" altLang="en-US" sz="1700" dirty="0">
              <a:solidFill>
                <a:srgbClr val="FF0000"/>
              </a:solidFill>
              <a:latin typeface="Times New Roman" panose="02020603050405020304" pitchFamily="18" charset="0"/>
              <a:cs typeface="Times New Roman" panose="02020603050405020304" pitchFamily="18" charset="0"/>
            </a:endParaRPr>
          </a:p>
        </p:txBody>
      </p:sp>
      <p:cxnSp>
        <p:nvCxnSpPr>
          <p:cNvPr id="190" name="直線矢印コネクタ 189">
            <a:extLst>
              <a:ext uri="{FF2B5EF4-FFF2-40B4-BE49-F238E27FC236}">
                <a16:creationId xmlns:a16="http://schemas.microsoft.com/office/drawing/2014/main" id="{D2B1B5A8-ACC2-4FA5-B383-B50B45EC690C}"/>
              </a:ext>
            </a:extLst>
          </p:cNvPr>
          <p:cNvCxnSpPr/>
          <p:nvPr/>
        </p:nvCxnSpPr>
        <p:spPr>
          <a:xfrm rot="5400000" flipH="1" flipV="1">
            <a:off x="7888712" y="3832752"/>
            <a:ext cx="324000" cy="0"/>
          </a:xfrm>
          <a:prstGeom prst="straightConnector1">
            <a:avLst/>
          </a:prstGeom>
          <a:ln w="95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1" name="直線矢印コネクタ 190">
            <a:extLst>
              <a:ext uri="{FF2B5EF4-FFF2-40B4-BE49-F238E27FC236}">
                <a16:creationId xmlns:a16="http://schemas.microsoft.com/office/drawing/2014/main" id="{C483058A-C2EA-4ABC-B180-23CD21666FE6}"/>
              </a:ext>
            </a:extLst>
          </p:cNvPr>
          <p:cNvCxnSpPr/>
          <p:nvPr/>
        </p:nvCxnSpPr>
        <p:spPr>
          <a:xfrm rot="16200000" flipH="1" flipV="1">
            <a:off x="7801733" y="3985228"/>
            <a:ext cx="324000" cy="0"/>
          </a:xfrm>
          <a:prstGeom prst="straightConnector1">
            <a:avLst/>
          </a:prstGeom>
          <a:ln w="95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2" name="テキスト ボックス 48">
            <a:extLst>
              <a:ext uri="{FF2B5EF4-FFF2-40B4-BE49-F238E27FC236}">
                <a16:creationId xmlns:a16="http://schemas.microsoft.com/office/drawing/2014/main" id="{9D6C28C7-E846-4E1D-BDB2-A52403E9F451}"/>
              </a:ext>
            </a:extLst>
          </p:cNvPr>
          <p:cNvSpPr txBox="1"/>
          <p:nvPr/>
        </p:nvSpPr>
        <p:spPr>
          <a:xfrm>
            <a:off x="7818652" y="4088824"/>
            <a:ext cx="279614" cy="323165"/>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en-US" altLang="ja-JP" sz="1500" dirty="0">
                <a:latin typeface="Times New Roman" panose="02020603050405020304" pitchFamily="18" charset="0"/>
                <a:cs typeface="Times New Roman" panose="02020603050405020304" pitchFamily="18" charset="0"/>
              </a:rPr>
              <a:t>A</a:t>
            </a:r>
            <a:endParaRPr kumimoji="1" lang="ja-JP" altLang="en-US" sz="1500" dirty="0">
              <a:latin typeface="Times New Roman" panose="02020603050405020304" pitchFamily="18" charset="0"/>
              <a:cs typeface="Times New Roman" panose="02020603050405020304" pitchFamily="18" charset="0"/>
            </a:endParaRPr>
          </a:p>
        </p:txBody>
      </p:sp>
      <p:sp>
        <p:nvSpPr>
          <p:cNvPr id="193" name="テキスト ボックス 49">
            <a:extLst>
              <a:ext uri="{FF2B5EF4-FFF2-40B4-BE49-F238E27FC236}">
                <a16:creationId xmlns:a16="http://schemas.microsoft.com/office/drawing/2014/main" id="{C4CCEB62-5CEC-4DF3-81E9-37BD646F0DF3}"/>
              </a:ext>
            </a:extLst>
          </p:cNvPr>
          <p:cNvSpPr txBox="1"/>
          <p:nvPr/>
        </p:nvSpPr>
        <p:spPr>
          <a:xfrm>
            <a:off x="7889871" y="3423600"/>
            <a:ext cx="273042" cy="323165"/>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en-US" altLang="ja-JP" sz="1500" dirty="0">
                <a:latin typeface="Times New Roman" panose="02020603050405020304" pitchFamily="18" charset="0"/>
                <a:cs typeface="Times New Roman" panose="02020603050405020304" pitchFamily="18" charset="0"/>
              </a:rPr>
              <a:t>B</a:t>
            </a:r>
            <a:endParaRPr kumimoji="1" lang="ja-JP" altLang="en-US" sz="1500" dirty="0">
              <a:latin typeface="Times New Roman" panose="02020603050405020304" pitchFamily="18" charset="0"/>
              <a:cs typeface="Times New Roman" panose="02020603050405020304" pitchFamily="18" charset="0"/>
            </a:endParaRPr>
          </a:p>
        </p:txBody>
      </p:sp>
      <p:cxnSp>
        <p:nvCxnSpPr>
          <p:cNvPr id="194" name="直線矢印コネクタ 193">
            <a:extLst>
              <a:ext uri="{FF2B5EF4-FFF2-40B4-BE49-F238E27FC236}">
                <a16:creationId xmlns:a16="http://schemas.microsoft.com/office/drawing/2014/main" id="{03DFE034-207A-40D7-BE4C-AC22CA93CCCC}"/>
              </a:ext>
            </a:extLst>
          </p:cNvPr>
          <p:cNvCxnSpPr>
            <a:cxnSpLocks/>
          </p:cNvCxnSpPr>
          <p:nvPr/>
        </p:nvCxnSpPr>
        <p:spPr>
          <a:xfrm flipH="1">
            <a:off x="6052723" y="4827986"/>
            <a:ext cx="415343" cy="9011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5" name="テキスト ボックス 51">
            <a:extLst>
              <a:ext uri="{FF2B5EF4-FFF2-40B4-BE49-F238E27FC236}">
                <a16:creationId xmlns:a16="http://schemas.microsoft.com/office/drawing/2014/main" id="{875DC011-81EC-4F1C-B57A-A555C986434B}"/>
              </a:ext>
            </a:extLst>
          </p:cNvPr>
          <p:cNvSpPr txBox="1"/>
          <p:nvPr/>
        </p:nvSpPr>
        <p:spPr>
          <a:xfrm>
            <a:off x="6399213" y="4640253"/>
            <a:ext cx="709534" cy="307777"/>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400" dirty="0">
                <a:latin typeface="Times New Roman" panose="02020603050405020304" pitchFamily="18" charset="0"/>
                <a:cs typeface="Times New Roman" panose="02020603050405020304" pitchFamily="18" charset="0"/>
              </a:rPr>
              <a:t>66 mm</a:t>
            </a:r>
            <a:endParaRPr kumimoji="1" lang="ja-JP" altLang="en-US" sz="1400" dirty="0">
              <a:latin typeface="Times New Roman" panose="02020603050405020304" pitchFamily="18" charset="0"/>
              <a:cs typeface="Times New Roman" panose="02020603050405020304" pitchFamily="18" charset="0"/>
            </a:endParaRPr>
          </a:p>
        </p:txBody>
      </p:sp>
      <p:cxnSp>
        <p:nvCxnSpPr>
          <p:cNvPr id="196" name="直線コネクタ 195">
            <a:extLst>
              <a:ext uri="{FF2B5EF4-FFF2-40B4-BE49-F238E27FC236}">
                <a16:creationId xmlns:a16="http://schemas.microsoft.com/office/drawing/2014/main" id="{10EF1A96-4887-439E-B66D-FD6860276763}"/>
              </a:ext>
            </a:extLst>
          </p:cNvPr>
          <p:cNvCxnSpPr/>
          <p:nvPr/>
        </p:nvCxnSpPr>
        <p:spPr>
          <a:xfrm>
            <a:off x="5715953" y="4782430"/>
            <a:ext cx="61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7" name="直線コネクタ 196">
            <a:extLst>
              <a:ext uri="{FF2B5EF4-FFF2-40B4-BE49-F238E27FC236}">
                <a16:creationId xmlns:a16="http://schemas.microsoft.com/office/drawing/2014/main" id="{EC0BEE49-2DF9-40D3-B352-C9925DC8D292}"/>
              </a:ext>
            </a:extLst>
          </p:cNvPr>
          <p:cNvCxnSpPr/>
          <p:nvPr/>
        </p:nvCxnSpPr>
        <p:spPr>
          <a:xfrm>
            <a:off x="5703235" y="3104105"/>
            <a:ext cx="61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8" name="直線矢印コネクタ 197">
            <a:extLst>
              <a:ext uri="{FF2B5EF4-FFF2-40B4-BE49-F238E27FC236}">
                <a16:creationId xmlns:a16="http://schemas.microsoft.com/office/drawing/2014/main" id="{AA1C14C8-1DDB-4109-9184-DFEDB5E67370}"/>
              </a:ext>
            </a:extLst>
          </p:cNvPr>
          <p:cNvCxnSpPr/>
          <p:nvPr/>
        </p:nvCxnSpPr>
        <p:spPr>
          <a:xfrm rot="5400000" flipV="1">
            <a:off x="5688625" y="3521050"/>
            <a:ext cx="846000"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9" name="テキスト ボックス 55">
            <a:extLst>
              <a:ext uri="{FF2B5EF4-FFF2-40B4-BE49-F238E27FC236}">
                <a16:creationId xmlns:a16="http://schemas.microsoft.com/office/drawing/2014/main" id="{6A39BAEB-585C-4396-A2E5-3347A5BA146A}"/>
              </a:ext>
            </a:extLst>
          </p:cNvPr>
          <p:cNvSpPr txBox="1"/>
          <p:nvPr/>
        </p:nvSpPr>
        <p:spPr>
          <a:xfrm>
            <a:off x="6049651" y="3387761"/>
            <a:ext cx="921594" cy="307777"/>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400" dirty="0">
                <a:latin typeface="Times New Roman" panose="02020603050405020304" pitchFamily="18" charset="0"/>
                <a:cs typeface="Times New Roman" panose="02020603050405020304" pitchFamily="18" charset="0"/>
              </a:rPr>
              <a:t>350 mm</a:t>
            </a:r>
            <a:endParaRPr kumimoji="1" lang="ja-JP" altLang="en-US" sz="1400" dirty="0">
              <a:latin typeface="Times New Roman" panose="02020603050405020304" pitchFamily="18" charset="0"/>
              <a:cs typeface="Times New Roman" panose="02020603050405020304" pitchFamily="18" charset="0"/>
            </a:endParaRPr>
          </a:p>
        </p:txBody>
      </p:sp>
      <p:cxnSp>
        <p:nvCxnSpPr>
          <p:cNvPr id="200" name="直線コネクタ 199">
            <a:extLst>
              <a:ext uri="{FF2B5EF4-FFF2-40B4-BE49-F238E27FC236}">
                <a16:creationId xmlns:a16="http://schemas.microsoft.com/office/drawing/2014/main" id="{B81EA23D-6845-4CBD-85FA-75CF166E12CC}"/>
              </a:ext>
            </a:extLst>
          </p:cNvPr>
          <p:cNvCxnSpPr/>
          <p:nvPr/>
        </p:nvCxnSpPr>
        <p:spPr>
          <a:xfrm>
            <a:off x="6913610" y="5258203"/>
            <a:ext cx="1315" cy="33070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1" name="直線矢印コネクタ 200">
            <a:extLst>
              <a:ext uri="{FF2B5EF4-FFF2-40B4-BE49-F238E27FC236}">
                <a16:creationId xmlns:a16="http://schemas.microsoft.com/office/drawing/2014/main" id="{3077B1B3-AE20-464A-9C94-3FB6AB1D4FAF}"/>
              </a:ext>
            </a:extLst>
          </p:cNvPr>
          <p:cNvCxnSpPr/>
          <p:nvPr/>
        </p:nvCxnSpPr>
        <p:spPr>
          <a:xfrm>
            <a:off x="6909813" y="5447678"/>
            <a:ext cx="684000" cy="50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2" name="テキスト ボックス 64">
            <a:extLst>
              <a:ext uri="{FF2B5EF4-FFF2-40B4-BE49-F238E27FC236}">
                <a16:creationId xmlns:a16="http://schemas.microsoft.com/office/drawing/2014/main" id="{7885F146-C250-4C60-B5A9-76747BAB6D81}"/>
              </a:ext>
            </a:extLst>
          </p:cNvPr>
          <p:cNvSpPr txBox="1"/>
          <p:nvPr/>
        </p:nvSpPr>
        <p:spPr>
          <a:xfrm>
            <a:off x="6845938" y="5475069"/>
            <a:ext cx="847281" cy="307777"/>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400" dirty="0">
                <a:latin typeface="Times New Roman" panose="02020603050405020304" pitchFamily="18" charset="0"/>
                <a:cs typeface="Times New Roman" panose="02020603050405020304" pitchFamily="18" charset="0"/>
              </a:rPr>
              <a:t>456 mm</a:t>
            </a:r>
            <a:endParaRPr kumimoji="1" lang="ja-JP" altLang="en-US" sz="1400" dirty="0">
              <a:latin typeface="Times New Roman" panose="02020603050405020304" pitchFamily="18" charset="0"/>
              <a:cs typeface="Times New Roman" panose="02020603050405020304" pitchFamily="18" charset="0"/>
            </a:endParaRPr>
          </a:p>
        </p:txBody>
      </p:sp>
      <p:cxnSp>
        <p:nvCxnSpPr>
          <p:cNvPr id="203" name="直線矢印コネクタ 202">
            <a:extLst>
              <a:ext uri="{FF2B5EF4-FFF2-40B4-BE49-F238E27FC236}">
                <a16:creationId xmlns:a16="http://schemas.microsoft.com/office/drawing/2014/main" id="{D9D24A05-1979-4449-9B14-C8EB5F34E0CA}"/>
              </a:ext>
            </a:extLst>
          </p:cNvPr>
          <p:cNvCxnSpPr/>
          <p:nvPr/>
        </p:nvCxnSpPr>
        <p:spPr>
          <a:xfrm rot="5400000" flipV="1">
            <a:off x="5693309" y="4367050"/>
            <a:ext cx="846000"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4" name="テキスト ボックス 68">
            <a:extLst>
              <a:ext uri="{FF2B5EF4-FFF2-40B4-BE49-F238E27FC236}">
                <a16:creationId xmlns:a16="http://schemas.microsoft.com/office/drawing/2014/main" id="{B4CA9415-279A-405C-A0DD-D91160581F3C}"/>
              </a:ext>
            </a:extLst>
          </p:cNvPr>
          <p:cNvSpPr txBox="1"/>
          <p:nvPr/>
        </p:nvSpPr>
        <p:spPr>
          <a:xfrm>
            <a:off x="6061181" y="4171732"/>
            <a:ext cx="921594" cy="307777"/>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400" dirty="0">
                <a:latin typeface="Times New Roman" panose="02020603050405020304" pitchFamily="18" charset="0"/>
                <a:cs typeface="Times New Roman" panose="02020603050405020304" pitchFamily="18" charset="0"/>
              </a:rPr>
              <a:t>350 mm</a:t>
            </a:r>
            <a:endParaRPr kumimoji="1" lang="ja-JP" altLang="en-US" sz="1400" dirty="0">
              <a:latin typeface="Times New Roman" panose="02020603050405020304" pitchFamily="18" charset="0"/>
              <a:cs typeface="Times New Roman" panose="02020603050405020304" pitchFamily="18" charset="0"/>
            </a:endParaRPr>
          </a:p>
        </p:txBody>
      </p:sp>
      <p:grpSp>
        <p:nvGrpSpPr>
          <p:cNvPr id="205" name="グループ化 204"/>
          <p:cNvGrpSpPr/>
          <p:nvPr/>
        </p:nvGrpSpPr>
        <p:grpSpPr>
          <a:xfrm>
            <a:off x="7071441" y="2542486"/>
            <a:ext cx="427797" cy="359057"/>
            <a:chOff x="3104530" y="3819879"/>
            <a:chExt cx="305034" cy="255995"/>
          </a:xfrm>
        </p:grpSpPr>
        <p:sp>
          <p:nvSpPr>
            <p:cNvPr id="206" name="正方形/長方形 205"/>
            <p:cNvSpPr/>
            <p:nvPr/>
          </p:nvSpPr>
          <p:spPr>
            <a:xfrm>
              <a:off x="3104530" y="3819879"/>
              <a:ext cx="46160" cy="25599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07" name="正方形/長方形 206"/>
            <p:cNvSpPr/>
            <p:nvPr/>
          </p:nvSpPr>
          <p:spPr>
            <a:xfrm>
              <a:off x="3364412" y="3819989"/>
              <a:ext cx="45152" cy="2515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208" name="テキスト ボックス 207"/>
          <p:cNvSpPr txBox="1"/>
          <p:nvPr/>
        </p:nvSpPr>
        <p:spPr>
          <a:xfrm>
            <a:off x="6518836" y="2270020"/>
            <a:ext cx="375010" cy="307777"/>
          </a:xfrm>
          <a:prstGeom prst="rect">
            <a:avLst/>
          </a:prstGeom>
          <a:noFill/>
        </p:spPr>
        <p:txBody>
          <a:bodyPr wrap="square" rtlCol="0">
            <a:spAutoFit/>
          </a:bodyPr>
          <a:lstStyle/>
          <a:p>
            <a:r>
              <a:rPr kumimoji="1" lang="en-US" altLang="ja-JP" sz="1400" i="1" dirty="0">
                <a:latin typeface="Times New Roman" panose="02020603050405020304" pitchFamily="18" charset="0"/>
                <a:cs typeface="Times New Roman" panose="02020603050405020304" pitchFamily="18" charset="0"/>
              </a:rPr>
              <a:t>T</a:t>
            </a:r>
            <a:r>
              <a:rPr lang="en-US" altLang="ja-JP" sz="1400" i="1" baseline="-25000" dirty="0">
                <a:latin typeface="Times New Roman" panose="02020603050405020304" pitchFamily="18" charset="0"/>
                <a:cs typeface="Times New Roman" panose="02020603050405020304" pitchFamily="18" charset="0"/>
              </a:rPr>
              <a:t>C</a:t>
            </a:r>
            <a:endParaRPr kumimoji="1" lang="ja-JP" altLang="en-US" sz="1400" i="1" baseline="-25000" dirty="0">
              <a:latin typeface="Times New Roman" panose="02020603050405020304" pitchFamily="18" charset="0"/>
              <a:cs typeface="Times New Roman" panose="02020603050405020304" pitchFamily="18" charset="0"/>
            </a:endParaRPr>
          </a:p>
        </p:txBody>
      </p:sp>
      <p:sp>
        <p:nvSpPr>
          <p:cNvPr id="209" name="テキスト ボックス 208"/>
          <p:cNvSpPr txBox="1"/>
          <p:nvPr/>
        </p:nvSpPr>
        <p:spPr>
          <a:xfrm>
            <a:off x="7282686" y="2272085"/>
            <a:ext cx="375010" cy="307777"/>
          </a:xfrm>
          <a:prstGeom prst="rect">
            <a:avLst/>
          </a:prstGeom>
          <a:noFill/>
        </p:spPr>
        <p:txBody>
          <a:bodyPr wrap="square" rtlCol="0">
            <a:spAutoFit/>
          </a:bodyPr>
          <a:lstStyle/>
          <a:p>
            <a:r>
              <a:rPr kumimoji="1" lang="en-US" altLang="ja-JP" sz="1400" i="1" dirty="0">
                <a:latin typeface="Times New Roman" panose="02020603050405020304" pitchFamily="18" charset="0"/>
                <a:cs typeface="Times New Roman" panose="02020603050405020304" pitchFamily="18" charset="0"/>
              </a:rPr>
              <a:t>T</a:t>
            </a:r>
            <a:r>
              <a:rPr lang="en-US" altLang="ja-JP" sz="1400" i="1" baseline="-25000" dirty="0">
                <a:latin typeface="Times New Roman" panose="02020603050405020304" pitchFamily="18" charset="0"/>
                <a:cs typeface="Times New Roman" panose="02020603050405020304" pitchFamily="18" charset="0"/>
              </a:rPr>
              <a:t>C</a:t>
            </a:r>
            <a:endParaRPr kumimoji="1" lang="ja-JP" altLang="en-US" sz="1400" i="1" baseline="-25000" dirty="0">
              <a:latin typeface="Times New Roman" panose="02020603050405020304" pitchFamily="18" charset="0"/>
              <a:cs typeface="Times New Roman" panose="02020603050405020304" pitchFamily="18" charset="0"/>
            </a:endParaRPr>
          </a:p>
        </p:txBody>
      </p:sp>
      <p:sp>
        <p:nvSpPr>
          <p:cNvPr id="210" name="テキスト ボックス 209"/>
          <p:cNvSpPr txBox="1"/>
          <p:nvPr/>
        </p:nvSpPr>
        <p:spPr>
          <a:xfrm>
            <a:off x="6167965" y="2249656"/>
            <a:ext cx="375010" cy="307777"/>
          </a:xfrm>
          <a:prstGeom prst="rect">
            <a:avLst/>
          </a:prstGeom>
          <a:noFill/>
        </p:spPr>
        <p:txBody>
          <a:bodyPr wrap="square" rtlCol="0">
            <a:spAutoFit/>
          </a:bodyPr>
          <a:lstStyle/>
          <a:p>
            <a:r>
              <a:rPr kumimoji="1" lang="en-US" altLang="ja-JP" sz="1400" i="1" dirty="0">
                <a:latin typeface="Times New Roman" panose="02020603050405020304" pitchFamily="18" charset="0"/>
                <a:cs typeface="Times New Roman" panose="02020603050405020304" pitchFamily="18" charset="0"/>
              </a:rPr>
              <a:t>T</a:t>
            </a:r>
            <a:r>
              <a:rPr lang="en-US" altLang="ja-JP" sz="1400" i="1" baseline="-25000" dirty="0">
                <a:latin typeface="Times New Roman" panose="02020603050405020304" pitchFamily="18" charset="0"/>
                <a:cs typeface="Times New Roman" panose="02020603050405020304" pitchFamily="18" charset="0"/>
              </a:rPr>
              <a:t>H</a:t>
            </a:r>
            <a:endParaRPr kumimoji="1" lang="ja-JP" altLang="en-US" sz="1400" i="1" baseline="-25000" dirty="0">
              <a:latin typeface="Times New Roman" panose="02020603050405020304" pitchFamily="18" charset="0"/>
              <a:cs typeface="Times New Roman" panose="02020603050405020304" pitchFamily="18" charset="0"/>
            </a:endParaRPr>
          </a:p>
        </p:txBody>
      </p:sp>
      <p:sp>
        <p:nvSpPr>
          <p:cNvPr id="211" name="テキスト ボックス 210"/>
          <p:cNvSpPr txBox="1"/>
          <p:nvPr/>
        </p:nvSpPr>
        <p:spPr>
          <a:xfrm>
            <a:off x="6933632" y="2263272"/>
            <a:ext cx="375010" cy="307777"/>
          </a:xfrm>
          <a:prstGeom prst="rect">
            <a:avLst/>
          </a:prstGeom>
          <a:noFill/>
        </p:spPr>
        <p:txBody>
          <a:bodyPr wrap="square" rtlCol="0">
            <a:spAutoFit/>
          </a:bodyPr>
          <a:lstStyle/>
          <a:p>
            <a:r>
              <a:rPr kumimoji="1" lang="en-US" altLang="ja-JP" sz="1400" i="1" dirty="0">
                <a:latin typeface="Times New Roman" panose="02020603050405020304" pitchFamily="18" charset="0"/>
                <a:cs typeface="Times New Roman" panose="02020603050405020304" pitchFamily="18" charset="0"/>
              </a:rPr>
              <a:t>T</a:t>
            </a:r>
            <a:r>
              <a:rPr lang="en-US" altLang="ja-JP" sz="1400" i="1" baseline="-25000" dirty="0">
                <a:latin typeface="Times New Roman" panose="02020603050405020304" pitchFamily="18" charset="0"/>
                <a:cs typeface="Times New Roman" panose="02020603050405020304" pitchFamily="18" charset="0"/>
              </a:rPr>
              <a:t>H</a:t>
            </a:r>
            <a:endParaRPr kumimoji="1" lang="ja-JP" altLang="en-US" sz="1400" i="1" baseline="-25000" dirty="0">
              <a:latin typeface="Times New Roman" panose="02020603050405020304" pitchFamily="18" charset="0"/>
              <a:cs typeface="Times New Roman" panose="02020603050405020304" pitchFamily="18" charset="0"/>
            </a:endParaRPr>
          </a:p>
        </p:txBody>
      </p:sp>
      <p:grpSp>
        <p:nvGrpSpPr>
          <p:cNvPr id="212" name="グループ化 211"/>
          <p:cNvGrpSpPr/>
          <p:nvPr/>
        </p:nvGrpSpPr>
        <p:grpSpPr>
          <a:xfrm>
            <a:off x="6294590" y="2559305"/>
            <a:ext cx="427797" cy="359057"/>
            <a:chOff x="3104530" y="3819879"/>
            <a:chExt cx="305034" cy="255995"/>
          </a:xfrm>
        </p:grpSpPr>
        <p:sp>
          <p:nvSpPr>
            <p:cNvPr id="213" name="正方形/長方形 212"/>
            <p:cNvSpPr/>
            <p:nvPr/>
          </p:nvSpPr>
          <p:spPr>
            <a:xfrm>
              <a:off x="3104530" y="3819879"/>
              <a:ext cx="46160" cy="25599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14" name="正方形/長方形 213"/>
            <p:cNvSpPr/>
            <p:nvPr/>
          </p:nvSpPr>
          <p:spPr>
            <a:xfrm>
              <a:off x="3364412" y="3819989"/>
              <a:ext cx="45152" cy="2515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cxnSp>
        <p:nvCxnSpPr>
          <p:cNvPr id="215" name="直線コネクタ 214">
            <a:extLst>
              <a:ext uri="{FF2B5EF4-FFF2-40B4-BE49-F238E27FC236}">
                <a16:creationId xmlns:a16="http://schemas.microsoft.com/office/drawing/2014/main" id="{57A608A2-4525-4D37-8884-C5C49B3CF945}"/>
              </a:ext>
            </a:extLst>
          </p:cNvPr>
          <p:cNvCxnSpPr/>
          <p:nvPr/>
        </p:nvCxnSpPr>
        <p:spPr>
          <a:xfrm>
            <a:off x="6359327" y="2648800"/>
            <a:ext cx="29973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6" name="直線コネクタ 215">
            <a:extLst>
              <a:ext uri="{FF2B5EF4-FFF2-40B4-BE49-F238E27FC236}">
                <a16:creationId xmlns:a16="http://schemas.microsoft.com/office/drawing/2014/main" id="{F7782F57-921E-460B-836E-A637C63AF7AD}"/>
              </a:ext>
            </a:extLst>
          </p:cNvPr>
          <p:cNvCxnSpPr/>
          <p:nvPr/>
        </p:nvCxnSpPr>
        <p:spPr>
          <a:xfrm>
            <a:off x="6359327" y="2694285"/>
            <a:ext cx="29973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7" name="直線コネクタ 216">
            <a:extLst>
              <a:ext uri="{FF2B5EF4-FFF2-40B4-BE49-F238E27FC236}">
                <a16:creationId xmlns:a16="http://schemas.microsoft.com/office/drawing/2014/main" id="{AC936FA1-0719-4454-B008-21B2E5379CBC}"/>
              </a:ext>
            </a:extLst>
          </p:cNvPr>
          <p:cNvCxnSpPr/>
          <p:nvPr/>
        </p:nvCxnSpPr>
        <p:spPr>
          <a:xfrm>
            <a:off x="6360580" y="2735835"/>
            <a:ext cx="29973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8" name="直線コネクタ 217">
            <a:extLst>
              <a:ext uri="{FF2B5EF4-FFF2-40B4-BE49-F238E27FC236}">
                <a16:creationId xmlns:a16="http://schemas.microsoft.com/office/drawing/2014/main" id="{9661A251-6C9B-4558-AB35-9E12BAB324AB}"/>
              </a:ext>
            </a:extLst>
          </p:cNvPr>
          <p:cNvCxnSpPr/>
          <p:nvPr/>
        </p:nvCxnSpPr>
        <p:spPr>
          <a:xfrm>
            <a:off x="6357545" y="2783460"/>
            <a:ext cx="29973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9" name="直線コネクタ 218">
            <a:extLst>
              <a:ext uri="{FF2B5EF4-FFF2-40B4-BE49-F238E27FC236}">
                <a16:creationId xmlns:a16="http://schemas.microsoft.com/office/drawing/2014/main" id="{DAE79B58-6B41-4674-9DB1-485CD172C879}"/>
              </a:ext>
            </a:extLst>
          </p:cNvPr>
          <p:cNvCxnSpPr/>
          <p:nvPr/>
        </p:nvCxnSpPr>
        <p:spPr>
          <a:xfrm>
            <a:off x="7139884" y="2653562"/>
            <a:ext cx="29973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0" name="直線コネクタ 219">
            <a:extLst>
              <a:ext uri="{FF2B5EF4-FFF2-40B4-BE49-F238E27FC236}">
                <a16:creationId xmlns:a16="http://schemas.microsoft.com/office/drawing/2014/main" id="{E15913AE-2D1D-4557-B375-34AE53126AD5}"/>
              </a:ext>
            </a:extLst>
          </p:cNvPr>
          <p:cNvCxnSpPr/>
          <p:nvPr/>
        </p:nvCxnSpPr>
        <p:spPr>
          <a:xfrm>
            <a:off x="7139884" y="2701187"/>
            <a:ext cx="29973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1" name="直線コネクタ 220">
            <a:extLst>
              <a:ext uri="{FF2B5EF4-FFF2-40B4-BE49-F238E27FC236}">
                <a16:creationId xmlns:a16="http://schemas.microsoft.com/office/drawing/2014/main" id="{9B6B2058-ECBE-4A6B-A22B-4E1BBB70C02F}"/>
              </a:ext>
            </a:extLst>
          </p:cNvPr>
          <p:cNvCxnSpPr/>
          <p:nvPr/>
        </p:nvCxnSpPr>
        <p:spPr>
          <a:xfrm>
            <a:off x="7131496" y="2735835"/>
            <a:ext cx="29973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2" name="直線コネクタ 221">
            <a:extLst>
              <a:ext uri="{FF2B5EF4-FFF2-40B4-BE49-F238E27FC236}">
                <a16:creationId xmlns:a16="http://schemas.microsoft.com/office/drawing/2014/main" id="{C39F0438-1A7E-432E-8ABC-31139447E30D}"/>
              </a:ext>
            </a:extLst>
          </p:cNvPr>
          <p:cNvCxnSpPr/>
          <p:nvPr/>
        </p:nvCxnSpPr>
        <p:spPr>
          <a:xfrm>
            <a:off x="7131496" y="2783460"/>
            <a:ext cx="29973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23" name="テキスト ボックス 44">
            <a:extLst>
              <a:ext uri="{FF2B5EF4-FFF2-40B4-BE49-F238E27FC236}">
                <a16:creationId xmlns:a16="http://schemas.microsoft.com/office/drawing/2014/main" id="{8D4E9017-4E3A-4CF2-BE72-7AED16D85559}"/>
              </a:ext>
            </a:extLst>
          </p:cNvPr>
          <p:cNvSpPr txBox="1"/>
          <p:nvPr/>
        </p:nvSpPr>
        <p:spPr>
          <a:xfrm>
            <a:off x="6220205" y="2797930"/>
            <a:ext cx="602915" cy="353943"/>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en-US" altLang="ja-JP" sz="1700" dirty="0">
                <a:latin typeface="Times New Roman" panose="02020603050405020304" pitchFamily="18" charset="0"/>
                <a:cs typeface="Times New Roman" panose="02020603050405020304" pitchFamily="18" charset="0"/>
              </a:rPr>
              <a:t>core</a:t>
            </a:r>
            <a:endParaRPr kumimoji="1" lang="ja-JP" altLang="en-US" sz="1700" dirty="0">
              <a:latin typeface="Times New Roman" panose="02020603050405020304" pitchFamily="18" charset="0"/>
              <a:cs typeface="Times New Roman" panose="02020603050405020304" pitchFamily="18" charset="0"/>
            </a:endParaRPr>
          </a:p>
        </p:txBody>
      </p:sp>
      <p:sp>
        <p:nvSpPr>
          <p:cNvPr id="224" name="テキスト ボックス 44">
            <a:extLst>
              <a:ext uri="{FF2B5EF4-FFF2-40B4-BE49-F238E27FC236}">
                <a16:creationId xmlns:a16="http://schemas.microsoft.com/office/drawing/2014/main" id="{DFCBCCE6-119E-4FD3-AC04-1CE4C59F58A6}"/>
              </a:ext>
            </a:extLst>
          </p:cNvPr>
          <p:cNvSpPr txBox="1"/>
          <p:nvPr/>
        </p:nvSpPr>
        <p:spPr>
          <a:xfrm>
            <a:off x="7020870" y="2790806"/>
            <a:ext cx="873611" cy="353943"/>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en-US" altLang="ja-JP" sz="1700" dirty="0">
                <a:latin typeface="Times New Roman" panose="02020603050405020304" pitchFamily="18" charset="0"/>
                <a:cs typeface="Times New Roman" panose="02020603050405020304" pitchFamily="18" charset="0"/>
              </a:rPr>
              <a:t>core</a:t>
            </a:r>
            <a:endParaRPr kumimoji="1" lang="ja-JP" altLang="en-US" sz="1700" dirty="0">
              <a:latin typeface="Times New Roman" panose="02020603050405020304" pitchFamily="18" charset="0"/>
              <a:cs typeface="Times New Roman" panose="02020603050405020304" pitchFamily="18" charset="0"/>
            </a:endParaRPr>
          </a:p>
        </p:txBody>
      </p:sp>
      <p:cxnSp>
        <p:nvCxnSpPr>
          <p:cNvPr id="225" name="直線コネクタ 224"/>
          <p:cNvCxnSpPr/>
          <p:nvPr/>
        </p:nvCxnSpPr>
        <p:spPr>
          <a:xfrm>
            <a:off x="5199923" y="3933594"/>
            <a:ext cx="0" cy="119173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6" name="直線矢印コネクタ 225">
            <a:extLst>
              <a:ext uri="{FF2B5EF4-FFF2-40B4-BE49-F238E27FC236}">
                <a16:creationId xmlns:a16="http://schemas.microsoft.com/office/drawing/2014/main" id="{1ED313D5-393E-41A8-A7A5-591D60E0AEE3}"/>
              </a:ext>
            </a:extLst>
          </p:cNvPr>
          <p:cNvCxnSpPr>
            <a:endCxn id="155" idx="3"/>
          </p:cNvCxnSpPr>
          <p:nvPr/>
        </p:nvCxnSpPr>
        <p:spPr>
          <a:xfrm>
            <a:off x="5191034" y="5125328"/>
            <a:ext cx="1593089" cy="12172"/>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7" name="直線コネクタ 226"/>
          <p:cNvCxnSpPr/>
          <p:nvPr/>
        </p:nvCxnSpPr>
        <p:spPr>
          <a:xfrm>
            <a:off x="5199923" y="2162980"/>
            <a:ext cx="0" cy="177061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8" name="直線矢印コネクタ 227">
            <a:extLst>
              <a:ext uri="{FF2B5EF4-FFF2-40B4-BE49-F238E27FC236}">
                <a16:creationId xmlns:a16="http://schemas.microsoft.com/office/drawing/2014/main" id="{1ED313D5-393E-41A8-A7A5-591D60E0AEE3}"/>
              </a:ext>
            </a:extLst>
          </p:cNvPr>
          <p:cNvCxnSpPr>
            <a:endCxn id="157" idx="3"/>
          </p:cNvCxnSpPr>
          <p:nvPr/>
        </p:nvCxnSpPr>
        <p:spPr>
          <a:xfrm>
            <a:off x="5199923" y="3937168"/>
            <a:ext cx="519029" cy="8652"/>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graphicFrame>
            <p:nvGraphicFramePr>
              <p:cNvPr id="229" name="表 228"/>
              <p:cNvGraphicFramePr>
                <a:graphicFrameLocks noGrp="1"/>
              </p:cNvGraphicFramePr>
              <p:nvPr>
                <p:extLst>
                  <p:ext uri="{D42A27DB-BD31-4B8C-83A1-F6EECF244321}">
                    <p14:modId xmlns:p14="http://schemas.microsoft.com/office/powerpoint/2010/main" val="4264144161"/>
                  </p:ext>
                </p:extLst>
              </p:nvPr>
            </p:nvGraphicFramePr>
            <p:xfrm>
              <a:off x="454271" y="5343117"/>
              <a:ext cx="4594201" cy="1080891"/>
            </p:xfrm>
            <a:graphic>
              <a:graphicData uri="http://schemas.openxmlformats.org/drawingml/2006/table">
                <a:tbl>
                  <a:tblPr firstRow="1" bandRow="1">
                    <a:tableStyleId>{5940675A-B579-460E-94D1-54222C63F5DA}</a:tableStyleId>
                  </a:tblPr>
                  <a:tblGrid>
                    <a:gridCol w="1520753">
                      <a:extLst>
                        <a:ext uri="{9D8B030D-6E8A-4147-A177-3AD203B41FA5}">
                          <a16:colId xmlns:a16="http://schemas.microsoft.com/office/drawing/2014/main" val="637298030"/>
                        </a:ext>
                      </a:extLst>
                    </a:gridCol>
                    <a:gridCol w="3073448">
                      <a:extLst>
                        <a:ext uri="{9D8B030D-6E8A-4147-A177-3AD203B41FA5}">
                          <a16:colId xmlns:a16="http://schemas.microsoft.com/office/drawing/2014/main" val="2949937728"/>
                        </a:ext>
                      </a:extLst>
                    </a:gridCol>
                  </a:tblGrid>
                  <a:tr h="360297">
                    <a:tc>
                      <a:txBody>
                        <a:bodyPr/>
                        <a:lstStyle/>
                        <a:p>
                          <a:r>
                            <a:rPr kumimoji="1" lang="en-US" altLang="ja-JP" sz="1600" dirty="0"/>
                            <a:t>Stack</a:t>
                          </a:r>
                          <a:endParaRPr kumimoji="1" lang="ja-JP" altLang="en-US" sz="1600" dirty="0"/>
                        </a:p>
                      </a:txBody>
                      <a:tcPr marL="66269" marR="66269" marT="33134" marB="33134"/>
                    </a:tc>
                    <a:tc>
                      <a:txBody>
                        <a:bodyPr/>
                        <a:lstStyle/>
                        <a:p>
                          <a:r>
                            <a:rPr kumimoji="1" lang="en-US" altLang="ja-JP" sz="1600" dirty="0"/>
                            <a:t>600 </a:t>
                          </a:r>
                          <a:r>
                            <a:rPr kumimoji="1" lang="en-US" altLang="ja-JP" sz="1600" dirty="0" err="1"/>
                            <a:t>cpi</a:t>
                          </a:r>
                          <a:r>
                            <a:rPr kumimoji="1" lang="ja-JP" altLang="en-US" sz="1600" dirty="0"/>
                            <a:t>，</a:t>
                          </a:r>
                          <a14:m>
                            <m:oMath xmlns:m="http://schemas.openxmlformats.org/officeDocument/2006/math">
                              <m:r>
                                <a:rPr kumimoji="1" lang="en-US" altLang="ja-JP" sz="1600" b="0" i="1" smtClean="0">
                                  <a:latin typeface="Cambria Math" panose="02040503050406030204" pitchFamily="18" charset="0"/>
                                </a:rPr>
                                <m:t>𝑙</m:t>
                              </m:r>
                              <m:r>
                                <a:rPr kumimoji="1" lang="en-US" altLang="ja-JP" sz="1600" b="0" i="1" smtClean="0">
                                  <a:latin typeface="Cambria Math" panose="02040503050406030204" pitchFamily="18" charset="0"/>
                                </a:rPr>
                                <m:t>=55 </m:t>
                              </m:r>
                              <m:r>
                                <m:rPr>
                                  <m:sty m:val="p"/>
                                </m:rPr>
                                <a:rPr kumimoji="1" lang="en-US" altLang="ja-JP" sz="1600" b="0" i="0" smtClean="0">
                                  <a:latin typeface="Cambria Math" panose="02040503050406030204" pitchFamily="18" charset="0"/>
                                </a:rPr>
                                <m:t>mm</m:t>
                              </m:r>
                              <m:r>
                                <a:rPr kumimoji="1" lang="ja-JP" altLang="en-US" sz="1600" b="0" i="1" smtClean="0">
                                  <a:latin typeface="Cambria Math" panose="02040503050406030204" pitchFamily="18" charset="0"/>
                                </a:rPr>
                                <m:t>，</m:t>
                              </m:r>
                              <m:r>
                                <a:rPr kumimoji="1" lang="en-US" altLang="ja-JP" sz="1600" b="0" i="1" baseline="0" smtClean="0">
                                  <a:latin typeface="Cambria Math" panose="02040503050406030204" pitchFamily="18" charset="0"/>
                                </a:rPr>
                                <m:t>𝜙</m:t>
                              </m:r>
                              <m:r>
                                <a:rPr kumimoji="1" lang="en-US" altLang="ja-JP" sz="1600" b="0" i="1" baseline="0" smtClean="0">
                                  <a:latin typeface="Cambria Math" panose="02040503050406030204" pitchFamily="18" charset="0"/>
                                </a:rPr>
                                <m:t>=50 </m:t>
                              </m:r>
                              <m:r>
                                <m:rPr>
                                  <m:sty m:val="p"/>
                                </m:rPr>
                                <a:rPr kumimoji="1" lang="en-US" altLang="ja-JP" sz="1600" b="0" i="0" baseline="0" smtClean="0">
                                  <a:latin typeface="Cambria Math" panose="02040503050406030204" pitchFamily="18" charset="0"/>
                                </a:rPr>
                                <m:t>mm</m:t>
                              </m:r>
                            </m:oMath>
                          </a14:m>
                          <a:endParaRPr kumimoji="1" lang="en-US" altLang="ja-JP" sz="1600" b="0" i="0" baseline="0" dirty="0"/>
                        </a:p>
                      </a:txBody>
                      <a:tcPr marL="66269" marR="66269" marT="33134" marB="33134"/>
                    </a:tc>
                    <a:extLst>
                      <a:ext uri="{0D108BD9-81ED-4DB2-BD59-A6C34878D82A}">
                        <a16:rowId xmlns:a16="http://schemas.microsoft.com/office/drawing/2014/main" val="2992777419"/>
                      </a:ext>
                    </a:extLst>
                  </a:tr>
                  <a:tr h="360297">
                    <a:tc>
                      <a:txBody>
                        <a:bodyPr/>
                        <a:lstStyle/>
                        <a:p>
                          <a:r>
                            <a:rPr kumimoji="1" lang="en-US" altLang="ja-JP" sz="1600" dirty="0"/>
                            <a:t>Loudspeaker</a:t>
                          </a:r>
                          <a:endParaRPr kumimoji="1" lang="ja-JP" altLang="en-US" sz="1600" dirty="0"/>
                        </a:p>
                      </a:txBody>
                      <a:tcPr marL="66269" marR="66269" marT="33134" marB="33134"/>
                    </a:tc>
                    <a:tc>
                      <a:txBody>
                        <a:bodyPr/>
                        <a:lstStyle/>
                        <a:p>
                          <a:r>
                            <a:rPr kumimoji="1" lang="en-US" altLang="ja-JP" sz="1600" dirty="0"/>
                            <a:t>AURA</a:t>
                          </a:r>
                          <a:r>
                            <a:rPr kumimoji="1" lang="en-US" altLang="ja-JP" sz="1600" baseline="0" dirty="0"/>
                            <a:t> SOUND NSW2-326-8A</a:t>
                          </a:r>
                          <a:endParaRPr kumimoji="1" lang="ja-JP" altLang="en-US" sz="1600" dirty="0"/>
                        </a:p>
                      </a:txBody>
                      <a:tcPr marL="66269" marR="66269" marT="33134" marB="33134"/>
                    </a:tc>
                    <a:extLst>
                      <a:ext uri="{0D108BD9-81ED-4DB2-BD59-A6C34878D82A}">
                        <a16:rowId xmlns:a16="http://schemas.microsoft.com/office/drawing/2014/main" val="3083424332"/>
                      </a:ext>
                    </a:extLst>
                  </a:tr>
                  <a:tr h="360297">
                    <a:tc>
                      <a:txBody>
                        <a:bodyPr/>
                        <a:lstStyle/>
                        <a:p>
                          <a:r>
                            <a:rPr kumimoji="1" lang="en-US" altLang="ja-JP" sz="1600" dirty="0"/>
                            <a:t>Pressure</a:t>
                          </a:r>
                          <a:r>
                            <a:rPr kumimoji="1" lang="en-US" altLang="ja-JP" sz="1600" baseline="0" dirty="0"/>
                            <a:t> sensor</a:t>
                          </a:r>
                          <a:endParaRPr kumimoji="1" lang="ja-JP" altLang="en-US" sz="1600" dirty="0"/>
                        </a:p>
                      </a:txBody>
                      <a:tcPr marL="66269" marR="66269" marT="33134" marB="33134"/>
                    </a:tc>
                    <a:tc>
                      <a:txBody>
                        <a:bodyPr/>
                        <a:lstStyle/>
                        <a:p>
                          <a:r>
                            <a:rPr kumimoji="1" lang="en-US" altLang="ja-JP" sz="1600" dirty="0"/>
                            <a:t>NAGANO</a:t>
                          </a:r>
                          <a:r>
                            <a:rPr kumimoji="1" lang="en-US" altLang="ja-JP" sz="1600" baseline="0" dirty="0"/>
                            <a:t> KEIKI KP15</a:t>
                          </a:r>
                          <a:endParaRPr kumimoji="1" lang="ja-JP" altLang="en-US" sz="1000" dirty="0"/>
                        </a:p>
                      </a:txBody>
                      <a:tcPr marL="66269" marR="66269" marT="33134" marB="33134"/>
                    </a:tc>
                    <a:extLst>
                      <a:ext uri="{0D108BD9-81ED-4DB2-BD59-A6C34878D82A}">
                        <a16:rowId xmlns:a16="http://schemas.microsoft.com/office/drawing/2014/main" val="601995560"/>
                      </a:ext>
                    </a:extLst>
                  </a:tr>
                </a:tbl>
              </a:graphicData>
            </a:graphic>
          </p:graphicFrame>
        </mc:Choice>
        <mc:Fallback xmlns="">
          <p:graphicFrame>
            <p:nvGraphicFramePr>
              <p:cNvPr id="229" name="表 228"/>
              <p:cNvGraphicFramePr>
                <a:graphicFrameLocks noGrp="1"/>
              </p:cNvGraphicFramePr>
              <p:nvPr>
                <p:extLst>
                  <p:ext uri="{D42A27DB-BD31-4B8C-83A1-F6EECF244321}">
                    <p14:modId xmlns:p14="http://schemas.microsoft.com/office/powerpoint/2010/main" val="4264144161"/>
                  </p:ext>
                </p:extLst>
              </p:nvPr>
            </p:nvGraphicFramePr>
            <p:xfrm>
              <a:off x="454271" y="5343117"/>
              <a:ext cx="4594201" cy="1080891"/>
            </p:xfrm>
            <a:graphic>
              <a:graphicData uri="http://schemas.openxmlformats.org/drawingml/2006/table">
                <a:tbl>
                  <a:tblPr firstRow="1" bandRow="1">
                    <a:tableStyleId>{5940675A-B579-460E-94D1-54222C63F5DA}</a:tableStyleId>
                  </a:tblPr>
                  <a:tblGrid>
                    <a:gridCol w="1520753">
                      <a:extLst>
                        <a:ext uri="{9D8B030D-6E8A-4147-A177-3AD203B41FA5}">
                          <a16:colId xmlns:a16="http://schemas.microsoft.com/office/drawing/2014/main" val="637298030"/>
                        </a:ext>
                      </a:extLst>
                    </a:gridCol>
                    <a:gridCol w="3073448">
                      <a:extLst>
                        <a:ext uri="{9D8B030D-6E8A-4147-A177-3AD203B41FA5}">
                          <a16:colId xmlns:a16="http://schemas.microsoft.com/office/drawing/2014/main" val="2949937728"/>
                        </a:ext>
                      </a:extLst>
                    </a:gridCol>
                  </a:tblGrid>
                  <a:tr h="360297">
                    <a:tc>
                      <a:txBody>
                        <a:bodyPr/>
                        <a:lstStyle/>
                        <a:p>
                          <a:r>
                            <a:rPr kumimoji="1" lang="en-US" altLang="ja-JP" sz="1600" dirty="0" smtClean="0"/>
                            <a:t>Stack</a:t>
                          </a:r>
                          <a:endParaRPr kumimoji="1" lang="ja-JP" altLang="en-US" sz="1600" dirty="0"/>
                        </a:p>
                      </a:txBody>
                      <a:tcPr marL="66269" marR="66269" marT="33134" marB="33134"/>
                    </a:tc>
                    <a:tc>
                      <a:txBody>
                        <a:bodyPr/>
                        <a:lstStyle/>
                        <a:p>
                          <a:endParaRPr lang="ja-JP"/>
                        </a:p>
                      </a:txBody>
                      <a:tcPr marL="66269" marR="66269" marT="33134" marB="33134">
                        <a:blipFill>
                          <a:blip r:embed="rId3"/>
                          <a:stretch>
                            <a:fillRect l="-49703" t="-11864" r="-396" b="-213559"/>
                          </a:stretch>
                        </a:blipFill>
                      </a:tcPr>
                    </a:tc>
                    <a:extLst>
                      <a:ext uri="{0D108BD9-81ED-4DB2-BD59-A6C34878D82A}">
                        <a16:rowId xmlns:a16="http://schemas.microsoft.com/office/drawing/2014/main" val="2992777419"/>
                      </a:ext>
                    </a:extLst>
                  </a:tr>
                  <a:tr h="360297">
                    <a:tc>
                      <a:txBody>
                        <a:bodyPr/>
                        <a:lstStyle/>
                        <a:p>
                          <a:r>
                            <a:rPr kumimoji="1" lang="en-US" altLang="ja-JP" sz="1600" dirty="0" smtClean="0"/>
                            <a:t>Loudspeaker</a:t>
                          </a:r>
                          <a:endParaRPr kumimoji="1" lang="ja-JP" altLang="en-US" sz="1600" dirty="0"/>
                        </a:p>
                      </a:txBody>
                      <a:tcPr marL="66269" marR="66269" marT="33134" marB="33134"/>
                    </a:tc>
                    <a:tc>
                      <a:txBody>
                        <a:bodyPr/>
                        <a:lstStyle/>
                        <a:p>
                          <a:r>
                            <a:rPr kumimoji="1" lang="en-US" altLang="ja-JP" sz="1600" dirty="0" smtClean="0"/>
                            <a:t>AURA</a:t>
                          </a:r>
                          <a:r>
                            <a:rPr kumimoji="1" lang="en-US" altLang="ja-JP" sz="1600" baseline="0" dirty="0" smtClean="0"/>
                            <a:t> SOUND NSW2-326-8A</a:t>
                          </a:r>
                          <a:endParaRPr kumimoji="1" lang="ja-JP" altLang="en-US" sz="1600" dirty="0"/>
                        </a:p>
                      </a:txBody>
                      <a:tcPr marL="66269" marR="66269" marT="33134" marB="33134"/>
                    </a:tc>
                    <a:extLst>
                      <a:ext uri="{0D108BD9-81ED-4DB2-BD59-A6C34878D82A}">
                        <a16:rowId xmlns:a16="http://schemas.microsoft.com/office/drawing/2014/main" val="3083424332"/>
                      </a:ext>
                    </a:extLst>
                  </a:tr>
                  <a:tr h="360297">
                    <a:tc>
                      <a:txBody>
                        <a:bodyPr/>
                        <a:lstStyle/>
                        <a:p>
                          <a:r>
                            <a:rPr kumimoji="1" lang="en-US" altLang="ja-JP" sz="1600" dirty="0" smtClean="0"/>
                            <a:t>Pressure</a:t>
                          </a:r>
                          <a:r>
                            <a:rPr kumimoji="1" lang="en-US" altLang="ja-JP" sz="1600" baseline="0" dirty="0" smtClean="0"/>
                            <a:t> sensor</a:t>
                          </a:r>
                          <a:endParaRPr kumimoji="1" lang="ja-JP" altLang="en-US" sz="1600" dirty="0"/>
                        </a:p>
                      </a:txBody>
                      <a:tcPr marL="66269" marR="66269" marT="33134" marB="33134"/>
                    </a:tc>
                    <a:tc>
                      <a:txBody>
                        <a:bodyPr/>
                        <a:lstStyle/>
                        <a:p>
                          <a:r>
                            <a:rPr kumimoji="1" lang="en-US" altLang="ja-JP" sz="1600" dirty="0" smtClean="0"/>
                            <a:t>NAGANO</a:t>
                          </a:r>
                          <a:r>
                            <a:rPr kumimoji="1" lang="en-US" altLang="ja-JP" sz="1600" baseline="0" dirty="0" smtClean="0"/>
                            <a:t> KEIKI KP15</a:t>
                          </a:r>
                          <a:endParaRPr kumimoji="1" lang="ja-JP" altLang="en-US" sz="1000" dirty="0"/>
                        </a:p>
                      </a:txBody>
                      <a:tcPr marL="66269" marR="66269" marT="33134" marB="33134"/>
                    </a:tc>
                    <a:extLst>
                      <a:ext uri="{0D108BD9-81ED-4DB2-BD59-A6C34878D82A}">
                        <a16:rowId xmlns:a16="http://schemas.microsoft.com/office/drawing/2014/main" val="601995560"/>
                      </a:ext>
                    </a:extLst>
                  </a:tr>
                </a:tbl>
              </a:graphicData>
            </a:graphic>
          </p:graphicFrame>
        </mc:Fallback>
      </mc:AlternateContent>
    </p:spTree>
    <p:extLst>
      <p:ext uri="{BB962C8B-B14F-4D97-AF65-F5344CB8AC3E}">
        <p14:creationId xmlns:p14="http://schemas.microsoft.com/office/powerpoint/2010/main" val="529427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228"/>
                                        </p:tgtEl>
                                      </p:cBhvr>
                                    </p:animEffect>
                                    <p:set>
                                      <p:cBhvr>
                                        <p:cTn id="7" dur="1" fill="hold">
                                          <p:stCondLst>
                                            <p:cond delay="499"/>
                                          </p:stCondLst>
                                        </p:cTn>
                                        <p:tgtEl>
                                          <p:spTgt spid="228"/>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25"/>
                                        </p:tgtEl>
                                        <p:attrNameLst>
                                          <p:attrName>style.visibility</p:attrName>
                                        </p:attrNameLst>
                                      </p:cBhvr>
                                      <p:to>
                                        <p:strVal val="visible"/>
                                      </p:to>
                                    </p:set>
                                    <p:animEffect transition="in" filter="fade">
                                      <p:cBhvr>
                                        <p:cTn id="12" dur="500"/>
                                        <p:tgtEl>
                                          <p:spTgt spid="225"/>
                                        </p:tgtEl>
                                      </p:cBhvr>
                                    </p:animEffect>
                                  </p:childTnLst>
                                </p:cTn>
                              </p:par>
                              <p:par>
                                <p:cTn id="13" presetID="10" presetClass="entr" presetSubtype="0" fill="hold" nodeType="withEffect">
                                  <p:stCondLst>
                                    <p:cond delay="0"/>
                                  </p:stCondLst>
                                  <p:childTnLst>
                                    <p:set>
                                      <p:cBhvr>
                                        <p:cTn id="14" dur="1" fill="hold">
                                          <p:stCondLst>
                                            <p:cond delay="0"/>
                                          </p:stCondLst>
                                        </p:cTn>
                                        <p:tgtEl>
                                          <p:spTgt spid="226"/>
                                        </p:tgtEl>
                                        <p:attrNameLst>
                                          <p:attrName>style.visibility</p:attrName>
                                        </p:attrNameLst>
                                      </p:cBhvr>
                                      <p:to>
                                        <p:strVal val="visible"/>
                                      </p:to>
                                    </p:set>
                                    <p:animEffect transition="in" filter="fade">
                                      <p:cBhvr>
                                        <p:cTn id="15" dur="500"/>
                                        <p:tgtEl>
                                          <p:spTgt spid="2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2" name="正方形/長方形 411"/>
          <p:cNvSpPr/>
          <p:nvPr/>
        </p:nvSpPr>
        <p:spPr>
          <a:xfrm>
            <a:off x="488837" y="1424271"/>
            <a:ext cx="5028616" cy="1375551"/>
          </a:xfrm>
          <a:prstGeom prst="rec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lstStyle/>
              <a:p>
                <a:pPr marL="0" indent="0">
                  <a:buNone/>
                </a:pPr>
                <a:r>
                  <a:rPr lang="ja-JP" altLang="en-US" dirty="0">
                    <a:solidFill>
                      <a:srgbClr val="FF0000"/>
                    </a:solidFill>
                    <a:latin typeface="+mn-ea"/>
                    <a:cs typeface="Times New Roman" panose="02020603050405020304" pitchFamily="18" charset="0"/>
                  </a:rPr>
                  <a:t>制御系の目的</a:t>
                </a:r>
                <a:endParaRPr lang="en-US" altLang="ja-JP" dirty="0">
                  <a:solidFill>
                    <a:srgbClr val="FF0000"/>
                  </a:solidFill>
                  <a:latin typeface="+mn-ea"/>
                  <a:cs typeface="Times New Roman" panose="02020603050405020304" pitchFamily="18" charset="0"/>
                </a:endParaRPr>
              </a:p>
              <a:p>
                <a:pPr marL="0" indent="0">
                  <a:buNone/>
                </a:pPr>
                <a:r>
                  <a:rPr lang="ja-JP" altLang="en-US" i="1" dirty="0">
                    <a:solidFill>
                      <a:prstClr val="black"/>
                    </a:solidFill>
                    <a:latin typeface="Times New Roman" panose="02020603050405020304" pitchFamily="18" charset="0"/>
                    <a:ea typeface="游ゴシック" panose="020B0400000000000000" pitchFamily="50" charset="-128"/>
                    <a:cs typeface="Times New Roman" panose="02020603050405020304" pitchFamily="18" charset="0"/>
                  </a:rPr>
                  <a:t>　</a:t>
                </a:r>
                <a14:m>
                  <m:oMath xmlns:m="http://schemas.openxmlformats.org/officeDocument/2006/math">
                    <m:sSub>
                      <m:sSubPr>
                        <m:ctrlPr>
                          <a:rPr lang="en-US" altLang="ja-JP" b="0" i="1" smtClean="0">
                            <a:solidFill>
                              <a:prstClr val="black"/>
                            </a:solidFill>
                            <a:latin typeface="Cambria Math" panose="02040503050406030204" pitchFamily="18" charset="0"/>
                            <a:ea typeface="游ゴシック" panose="020B0400000000000000" pitchFamily="50" charset="-128"/>
                            <a:cs typeface="Times New Roman" panose="02020603050405020304" pitchFamily="18" charset="0"/>
                          </a:rPr>
                        </m:ctrlPr>
                      </m:sSubPr>
                      <m:e>
                        <m:r>
                          <a:rPr lang="en-US" altLang="ja-JP" b="0" i="1" smtClean="0">
                            <a:solidFill>
                              <a:prstClr val="black"/>
                            </a:solidFill>
                            <a:latin typeface="Cambria Math" panose="02040503050406030204" pitchFamily="18" charset="0"/>
                            <a:ea typeface="游ゴシック" panose="020B0400000000000000" pitchFamily="50" charset="-128"/>
                            <a:cs typeface="Times New Roman" panose="02020603050405020304" pitchFamily="18" charset="0"/>
                          </a:rPr>
                          <m:t>𝑝</m:t>
                        </m:r>
                      </m:e>
                      <m:sub>
                        <m:r>
                          <a:rPr lang="en-US" altLang="ja-JP" b="0" i="1" smtClean="0">
                            <a:solidFill>
                              <a:prstClr val="black"/>
                            </a:solidFill>
                            <a:latin typeface="Cambria Math" panose="02040503050406030204" pitchFamily="18" charset="0"/>
                            <a:ea typeface="游ゴシック" panose="020B0400000000000000" pitchFamily="50" charset="-128"/>
                            <a:cs typeface="Times New Roman" panose="02020603050405020304" pitchFamily="18" charset="0"/>
                          </a:rPr>
                          <m:t>1</m:t>
                        </m:r>
                      </m:sub>
                    </m:sSub>
                  </m:oMath>
                </a14:m>
                <a:r>
                  <a:rPr lang="ja-JP" altLang="en-US" dirty="0"/>
                  <a:t>の振幅を目標値</a:t>
                </a:r>
                <a14:m>
                  <m:oMath xmlns:m="http://schemas.openxmlformats.org/officeDocument/2006/math">
                    <m:sSubSup>
                      <m:sSubSupPr>
                        <m:ctrlPr>
                          <a:rPr lang="en-US" altLang="ja-JP" b="0" i="1" smtClean="0">
                            <a:latin typeface="Cambria Math" panose="02040503050406030204" pitchFamily="18" charset="0"/>
                          </a:rPr>
                        </m:ctrlPr>
                      </m:sSubSupPr>
                      <m:e>
                        <m:r>
                          <a:rPr lang="en-US" altLang="ja-JP" b="0" i="1" smtClean="0">
                            <a:latin typeface="Cambria Math" panose="02040503050406030204" pitchFamily="18" charset="0"/>
                          </a:rPr>
                          <m:t>𝑃</m:t>
                        </m:r>
                      </m:e>
                      <m:sub>
                        <m:r>
                          <a:rPr lang="en-US" altLang="ja-JP" b="0" i="1" smtClean="0">
                            <a:latin typeface="Cambria Math" panose="02040503050406030204" pitchFamily="18" charset="0"/>
                          </a:rPr>
                          <m:t>1</m:t>
                        </m:r>
                      </m:sub>
                      <m:sup>
                        <m:r>
                          <a:rPr lang="en-US" altLang="ja-JP" b="0" i="1" smtClean="0">
                            <a:latin typeface="Cambria Math" panose="02040503050406030204" pitchFamily="18" charset="0"/>
                          </a:rPr>
                          <m:t>∗</m:t>
                        </m:r>
                      </m:sup>
                    </m:sSubSup>
                  </m:oMath>
                </a14:m>
                <a:r>
                  <a:rPr lang="ja-JP" altLang="en-US" dirty="0"/>
                  <a:t>に一致させる</a:t>
                </a:r>
                <a:endParaRPr lang="en-US" altLang="ja-JP" dirty="0"/>
              </a:p>
              <a:p>
                <a:pPr marL="0" indent="0">
                  <a:buNone/>
                </a:pPr>
                <a:r>
                  <a:rPr lang="en-US" altLang="ja-JP" dirty="0"/>
                  <a:t>                                            </a:t>
                </a:r>
                <a:r>
                  <a:rPr lang="en-US" altLang="ja-JP" sz="2000" dirty="0"/>
                  <a:t>[1]</a:t>
                </a:r>
                <a:r>
                  <a:rPr lang="ja-JP" altLang="en-US" sz="2000" dirty="0"/>
                  <a:t>櫻井ほか </a:t>
                </a:r>
                <a:r>
                  <a:rPr lang="en-US" altLang="ja-JP" sz="2000" dirty="0"/>
                  <a:t>2017</a:t>
                </a:r>
              </a:p>
              <a:p>
                <a:pPr marL="0" indent="0">
                  <a:buNone/>
                </a:pPr>
                <a:endParaRPr lang="en-US" altLang="ja-JP" sz="1000" dirty="0"/>
              </a:p>
              <a:p>
                <a:pPr marL="0" indent="0">
                  <a:buNone/>
                </a:pPr>
                <a14:m>
                  <m:oMath xmlns:m="http://schemas.openxmlformats.org/officeDocument/2006/math">
                    <m:sSub>
                      <m:sSubPr>
                        <m:ctrlPr>
                          <a:rPr lang="en-US" altLang="ja-JP" i="1">
                            <a:latin typeface="Cambria Math" panose="02040503050406030204" pitchFamily="18" charset="0"/>
                            <a:cs typeface="Times New Roman" panose="02020603050405020304" pitchFamily="18" charset="0"/>
                          </a:rPr>
                        </m:ctrlPr>
                      </m:sSubPr>
                      <m:e>
                        <m:r>
                          <a:rPr lang="en-US" altLang="ja-JP" i="1">
                            <a:latin typeface="Cambria Math" panose="02040503050406030204" pitchFamily="18" charset="0"/>
                            <a:cs typeface="Times New Roman" panose="02020603050405020304" pitchFamily="18" charset="0"/>
                          </a:rPr>
                          <m:t>𝑝</m:t>
                        </m:r>
                      </m:e>
                      <m:sub>
                        <m:r>
                          <a:rPr lang="en-US" altLang="ja-JP" i="1">
                            <a:latin typeface="Cambria Math" panose="02040503050406030204" pitchFamily="18" charset="0"/>
                            <a:cs typeface="Times New Roman" panose="02020603050405020304" pitchFamily="18" charset="0"/>
                          </a:rPr>
                          <m:t>1</m:t>
                        </m:r>
                      </m:sub>
                    </m:sSub>
                    <m:r>
                      <a:rPr lang="en-US" altLang="ja-JP" b="0" i="1" smtClean="0">
                        <a:latin typeface="Cambria Math" panose="02040503050406030204" pitchFamily="18" charset="0"/>
                        <a:cs typeface="Times New Roman" panose="02020603050405020304" pitchFamily="18" charset="0"/>
                      </a:rPr>
                      <m:t>(</m:t>
                    </m:r>
                    <m:r>
                      <a:rPr lang="en-US" altLang="ja-JP" b="0" i="1" smtClean="0">
                        <a:latin typeface="Cambria Math" panose="02040503050406030204" pitchFamily="18" charset="0"/>
                        <a:cs typeface="Times New Roman" panose="02020603050405020304" pitchFamily="18" charset="0"/>
                      </a:rPr>
                      <m:t>𝑡</m:t>
                    </m:r>
                    <m:r>
                      <a:rPr lang="en-US" altLang="ja-JP" b="0" i="1" smtClean="0">
                        <a:latin typeface="Cambria Math" panose="02040503050406030204" pitchFamily="18" charset="0"/>
                        <a:cs typeface="Times New Roman" panose="02020603050405020304" pitchFamily="18" charset="0"/>
                      </a:rPr>
                      <m:t>)</m:t>
                    </m:r>
                  </m:oMath>
                </a14:m>
                <a:r>
                  <a:rPr lang="ja-JP" altLang="en-US" dirty="0"/>
                  <a:t>の絶対値をカットオフ周波数</a:t>
                </a:r>
                <a:endParaRPr lang="en-US" altLang="ja-JP" dirty="0"/>
              </a:p>
              <a:p>
                <a:pPr marL="0" indent="0">
                  <a:buNone/>
                </a:pPr>
                <a:r>
                  <a:rPr lang="en-US" altLang="ja-JP" dirty="0">
                    <a:latin typeface="Times New Roman" panose="02020603050405020304" pitchFamily="18" charset="0"/>
                    <a:cs typeface="Times New Roman" panose="02020603050405020304" pitchFamily="18" charset="0"/>
                  </a:rPr>
                  <a:t>150Hz</a:t>
                </a:r>
                <a:r>
                  <a:rPr lang="ja-JP" altLang="en-US" dirty="0"/>
                  <a:t>のローパスフィルタに通し，</a:t>
                </a:r>
                <a:endParaRPr lang="en-US" altLang="ja-JP" dirty="0"/>
              </a:p>
              <a:p>
                <a:pPr marL="0" indent="0">
                  <a:buNone/>
                </a:pPr>
                <a14:m>
                  <m:oMath xmlns:m="http://schemas.openxmlformats.org/officeDocument/2006/math">
                    <m:f>
                      <m:fPr>
                        <m:ctrlPr>
                          <a:rPr lang="en-US" altLang="ja-JP" b="0" i="1" smtClean="0">
                            <a:latin typeface="Cambria Math" panose="02040503050406030204" pitchFamily="18" charset="0"/>
                          </a:rPr>
                        </m:ctrlPr>
                      </m:fPr>
                      <m:num>
                        <m:r>
                          <a:rPr lang="en-US" altLang="ja-JP" b="0" i="1" smtClean="0">
                            <a:latin typeface="Cambria Math" panose="02040503050406030204" pitchFamily="18" charset="0"/>
                          </a:rPr>
                          <m:t>𝜋</m:t>
                        </m:r>
                      </m:num>
                      <m:den>
                        <m:r>
                          <a:rPr lang="en-US" altLang="ja-JP" b="0" i="1" smtClean="0">
                            <a:latin typeface="Cambria Math" panose="02040503050406030204" pitchFamily="18" charset="0"/>
                          </a:rPr>
                          <m:t>2</m:t>
                        </m:r>
                      </m:den>
                    </m:f>
                  </m:oMath>
                </a14:m>
                <a:r>
                  <a:rPr lang="ja-JP" altLang="en-US" dirty="0"/>
                  <a:t>を乗じて推定振幅</a:t>
                </a:r>
                <a14:m>
                  <m:oMath xmlns:m="http://schemas.openxmlformats.org/officeDocument/2006/math">
                    <m:sSub>
                      <m:sSubPr>
                        <m:ctrlPr>
                          <a:rPr lang="en-US" altLang="ja-JP" i="1" dirty="0">
                            <a:latin typeface="Cambria Math" panose="02040503050406030204" pitchFamily="18" charset="0"/>
                            <a:cs typeface="Times New Roman" panose="02020603050405020304" pitchFamily="18" charset="0"/>
                          </a:rPr>
                        </m:ctrlPr>
                      </m:sSubPr>
                      <m:e>
                        <m:acc>
                          <m:accPr>
                            <m:chr m:val="̂"/>
                            <m:ctrlPr>
                              <a:rPr lang="en-US" altLang="ja-JP" i="1">
                                <a:latin typeface="Cambria Math" panose="02040503050406030204" pitchFamily="18" charset="0"/>
                                <a:cs typeface="Times New Roman" panose="02020603050405020304" pitchFamily="18" charset="0"/>
                              </a:rPr>
                            </m:ctrlPr>
                          </m:accPr>
                          <m:e>
                            <m:r>
                              <a:rPr lang="en-US" altLang="ja-JP" i="1">
                                <a:latin typeface="Cambria Math" panose="02040503050406030204" pitchFamily="18" charset="0"/>
                                <a:cs typeface="Times New Roman" panose="02020603050405020304" pitchFamily="18" charset="0"/>
                              </a:rPr>
                              <m:t>𝑃</m:t>
                            </m:r>
                          </m:e>
                        </m:acc>
                      </m:e>
                      <m:sub>
                        <m:r>
                          <a:rPr lang="en-US" altLang="ja-JP" i="1" dirty="0">
                            <a:latin typeface="Cambria Math" panose="02040503050406030204" pitchFamily="18" charset="0"/>
                            <a:cs typeface="Times New Roman" panose="02020603050405020304" pitchFamily="18" charset="0"/>
                          </a:rPr>
                          <m:t>1</m:t>
                        </m:r>
                      </m:sub>
                    </m:sSub>
                    <m:r>
                      <a:rPr lang="en-US" altLang="ja-JP" b="0" i="1" dirty="0" smtClean="0">
                        <a:latin typeface="Cambria Math" panose="02040503050406030204" pitchFamily="18" charset="0"/>
                        <a:cs typeface="Times New Roman" panose="02020603050405020304" pitchFamily="18" charset="0"/>
                      </a:rPr>
                      <m:t>(</m:t>
                    </m:r>
                    <m:r>
                      <a:rPr lang="en-US" altLang="ja-JP" b="0" i="1" dirty="0" smtClean="0">
                        <a:latin typeface="Cambria Math" panose="02040503050406030204" pitchFamily="18" charset="0"/>
                        <a:cs typeface="Times New Roman" panose="02020603050405020304" pitchFamily="18" charset="0"/>
                      </a:rPr>
                      <m:t>𝑡</m:t>
                    </m:r>
                    <m:r>
                      <a:rPr lang="en-US" altLang="ja-JP" b="0" i="1" dirty="0" smtClean="0">
                        <a:latin typeface="Cambria Math" panose="02040503050406030204" pitchFamily="18" charset="0"/>
                        <a:cs typeface="Times New Roman" panose="02020603050405020304" pitchFamily="18" charset="0"/>
                      </a:rPr>
                      <m:t>)</m:t>
                    </m:r>
                  </m:oMath>
                </a14:m>
                <a:r>
                  <a:rPr lang="ja-JP" altLang="en-US" dirty="0">
                    <a:latin typeface="Times New Roman" panose="02020603050405020304" pitchFamily="18" charset="0"/>
                    <a:cs typeface="Times New Roman" panose="02020603050405020304" pitchFamily="18" charset="0"/>
                  </a:rPr>
                  <a:t>を得る</a:t>
                </a:r>
                <a:endParaRPr lang="en-US" altLang="ja-JP" dirty="0">
                  <a:latin typeface="Times New Roman" panose="02020603050405020304" pitchFamily="18" charset="0"/>
                  <a:cs typeface="Times New Roman" panose="02020603050405020304" pitchFamily="18" charset="0"/>
                </a:endParaRPr>
              </a:p>
              <a:p>
                <a:pPr marL="0" indent="0">
                  <a:buNone/>
                </a:pPr>
                <a:endParaRPr lang="en-US" altLang="ja-JP" dirty="0">
                  <a:latin typeface="Times New Roman" panose="02020603050405020304" pitchFamily="18" charset="0"/>
                  <a:cs typeface="Times New Roman" panose="02020603050405020304" pitchFamily="18" charset="0"/>
                </a:endParaRPr>
              </a:p>
              <a:p>
                <a:pPr marL="0" indent="0">
                  <a:buNone/>
                </a:pPr>
                <a:r>
                  <a:rPr lang="ja-JP" altLang="en-US" dirty="0">
                    <a:latin typeface="Times New Roman" panose="02020603050405020304" pitchFamily="18" charset="0"/>
                    <a:cs typeface="Times New Roman" panose="02020603050405020304" pitchFamily="18" charset="0"/>
                  </a:rPr>
                  <a:t>目標値</a:t>
                </a:r>
                <a14:m>
                  <m:oMath xmlns:m="http://schemas.openxmlformats.org/officeDocument/2006/math">
                    <m:sSubSup>
                      <m:sSubSupPr>
                        <m:ctrlPr>
                          <a:rPr lang="en-US" altLang="ja-JP" i="1">
                            <a:latin typeface="Cambria Math" panose="02040503050406030204" pitchFamily="18" charset="0"/>
                            <a:cs typeface="Times New Roman" panose="02020603050405020304" pitchFamily="18" charset="0"/>
                          </a:rPr>
                        </m:ctrlPr>
                      </m:sSubSupPr>
                      <m:e>
                        <m:r>
                          <a:rPr lang="en-US" altLang="ja-JP" i="1">
                            <a:latin typeface="Cambria Math" panose="02040503050406030204" pitchFamily="18" charset="0"/>
                            <a:cs typeface="Times New Roman" panose="02020603050405020304" pitchFamily="18" charset="0"/>
                          </a:rPr>
                          <m:t>𝑃</m:t>
                        </m:r>
                      </m:e>
                      <m:sub>
                        <m:r>
                          <a:rPr lang="en-US" altLang="ja-JP" i="1">
                            <a:latin typeface="Cambria Math" panose="02040503050406030204" pitchFamily="18" charset="0"/>
                            <a:cs typeface="Times New Roman" panose="02020603050405020304" pitchFamily="18" charset="0"/>
                          </a:rPr>
                          <m:t>1</m:t>
                        </m:r>
                      </m:sub>
                      <m:sup>
                        <m:r>
                          <a:rPr lang="en-US" altLang="ja-JP" i="1">
                            <a:latin typeface="Cambria Math" panose="02040503050406030204" pitchFamily="18" charset="0"/>
                            <a:cs typeface="Times New Roman" panose="02020603050405020304" pitchFamily="18" charset="0"/>
                          </a:rPr>
                          <m:t>∗</m:t>
                        </m:r>
                      </m:sup>
                    </m:sSubSup>
                  </m:oMath>
                </a14:m>
                <a:r>
                  <a:rPr lang="ja-JP" altLang="en-US" dirty="0">
                    <a:latin typeface="Times New Roman" panose="02020603050405020304" pitchFamily="18" charset="0"/>
                    <a:cs typeface="Times New Roman" panose="02020603050405020304" pitchFamily="18" charset="0"/>
                  </a:rPr>
                  <a:t>との差分を</a:t>
                </a:r>
                <a:r>
                  <a:rPr lang="en-US" altLang="ja-JP" dirty="0">
                    <a:latin typeface="Times New Roman" panose="02020603050405020304" pitchFamily="18" charset="0"/>
                    <a:cs typeface="Times New Roman" panose="02020603050405020304" pitchFamily="18" charset="0"/>
                  </a:rPr>
                  <a:t>PI</a:t>
                </a:r>
                <a:r>
                  <a:rPr lang="ja-JP" altLang="en-US" dirty="0">
                    <a:latin typeface="Times New Roman" panose="02020603050405020304" pitchFamily="18" charset="0"/>
                    <a:cs typeface="Times New Roman" panose="02020603050405020304" pitchFamily="18" charset="0"/>
                  </a:rPr>
                  <a:t>補償器に</a:t>
                </a:r>
                <a:endParaRPr lang="en-US" altLang="ja-JP" dirty="0">
                  <a:latin typeface="Times New Roman" panose="02020603050405020304" pitchFamily="18" charset="0"/>
                  <a:cs typeface="Times New Roman" panose="02020603050405020304" pitchFamily="18" charset="0"/>
                </a:endParaRPr>
              </a:p>
              <a:p>
                <a:pPr marL="0" indent="0">
                  <a:buNone/>
                </a:pPr>
                <a:r>
                  <a:rPr lang="ja-JP" altLang="en-US" dirty="0">
                    <a:latin typeface="Times New Roman" panose="02020603050405020304" pitchFamily="18" charset="0"/>
                    <a:cs typeface="Times New Roman" panose="02020603050405020304" pitchFamily="18" charset="0"/>
                  </a:rPr>
                  <a:t>入力し，その出力を制御入力の</a:t>
                </a:r>
                <a:endParaRPr lang="en-US" altLang="ja-JP" dirty="0">
                  <a:latin typeface="Times New Roman" panose="02020603050405020304" pitchFamily="18" charset="0"/>
                  <a:cs typeface="Times New Roman" panose="02020603050405020304" pitchFamily="18" charset="0"/>
                </a:endParaRPr>
              </a:p>
              <a:p>
                <a:pPr marL="0" indent="0">
                  <a:buNone/>
                </a:pPr>
                <a:r>
                  <a:rPr lang="ja-JP" altLang="en-US" dirty="0">
                    <a:latin typeface="Times New Roman" panose="02020603050405020304" pitchFamily="18" charset="0"/>
                    <a:cs typeface="Times New Roman" panose="02020603050405020304" pitchFamily="18" charset="0"/>
                  </a:rPr>
                  <a:t>時変ゲイン</a:t>
                </a:r>
                <a14:m>
                  <m:oMath xmlns:m="http://schemas.openxmlformats.org/officeDocument/2006/math">
                    <m:r>
                      <a:rPr lang="en-US" altLang="ja-JP" b="0" i="1" smtClean="0">
                        <a:latin typeface="Cambria Math" panose="02040503050406030204" pitchFamily="18" charset="0"/>
                        <a:cs typeface="Times New Roman" panose="02020603050405020304" pitchFamily="18" charset="0"/>
                      </a:rPr>
                      <m:t>𝐺</m:t>
                    </m:r>
                    <m:r>
                      <a:rPr lang="en-US" altLang="ja-JP" b="0" i="1" smtClean="0">
                        <a:latin typeface="Cambria Math" panose="02040503050406030204" pitchFamily="18" charset="0"/>
                        <a:cs typeface="Times New Roman" panose="02020603050405020304" pitchFamily="18" charset="0"/>
                      </a:rPr>
                      <m:t>(</m:t>
                    </m:r>
                    <m:r>
                      <a:rPr lang="en-US" altLang="ja-JP" b="0" i="1" smtClean="0">
                        <a:latin typeface="Cambria Math" panose="02040503050406030204" pitchFamily="18" charset="0"/>
                        <a:cs typeface="Times New Roman" panose="02020603050405020304" pitchFamily="18" charset="0"/>
                      </a:rPr>
                      <m:t>𝑡</m:t>
                    </m:r>
                    <m:r>
                      <a:rPr lang="en-US" altLang="ja-JP" b="0" i="1" smtClean="0">
                        <a:latin typeface="Cambria Math" panose="02040503050406030204" pitchFamily="18" charset="0"/>
                        <a:cs typeface="Times New Roman" panose="02020603050405020304" pitchFamily="18" charset="0"/>
                      </a:rPr>
                      <m:t>)</m:t>
                    </m:r>
                  </m:oMath>
                </a14:m>
                <a:r>
                  <a:rPr lang="ja-JP" altLang="en-US" dirty="0">
                    <a:latin typeface="Times New Roman" panose="02020603050405020304" pitchFamily="18" charset="0"/>
                    <a:cs typeface="Times New Roman" panose="02020603050405020304" pitchFamily="18" charset="0"/>
                  </a:rPr>
                  <a:t>として用いる</a:t>
                </a:r>
                <a:r>
                  <a:rPr lang="en-US" altLang="ja-JP" dirty="0">
                    <a:latin typeface="Times New Roman" panose="02020603050405020304" pitchFamily="18" charset="0"/>
                    <a:cs typeface="Times New Roman" panose="02020603050405020304" pitchFamily="18" charset="0"/>
                  </a:rPr>
                  <a:t>  </a:t>
                </a:r>
              </a:p>
              <a:p>
                <a:pPr marL="0" indent="0">
                  <a:buNone/>
                </a:pPr>
                <a:endParaRPr lang="en-US" altLang="ja-JP" sz="2600" dirty="0">
                  <a:latin typeface="Times New Roman" panose="02020603050405020304" pitchFamily="18" charset="0"/>
                  <a:cs typeface="Times New Roman" panose="02020603050405020304" pitchFamily="18" charset="0"/>
                </a:endParaRPr>
              </a:p>
              <a:p>
                <a:pPr lvl="1"/>
                <a:endParaRPr lang="en-US" altLang="ja-JP" dirty="0">
                  <a:latin typeface="Times New Roman" panose="02020603050405020304" pitchFamily="18" charset="0"/>
                  <a:cs typeface="Times New Roman" panose="02020603050405020304" pitchFamily="18" charset="0"/>
                </a:endParaRPr>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a:blip r:embed="rId2"/>
                <a:stretch>
                  <a:fillRect l="-1111" t="-1078" b="-7278"/>
                </a:stretch>
              </a:blipFill>
            </p:spPr>
            <p:txBody>
              <a:bodyPr/>
              <a:lstStyle/>
              <a:p>
                <a:r>
                  <a:rPr lang="ja-JP" altLang="en-US">
                    <a:noFill/>
                  </a:rPr>
                  <a:t> </a:t>
                </a:r>
              </a:p>
            </p:txBody>
          </p:sp>
        </mc:Fallback>
      </mc:AlternateContent>
      <p:sp>
        <p:nvSpPr>
          <p:cNvPr id="2" name="タイトル 1"/>
          <p:cNvSpPr>
            <a:spLocks noGrp="1"/>
          </p:cNvSpPr>
          <p:nvPr>
            <p:ph type="title"/>
          </p:nvPr>
        </p:nvSpPr>
        <p:spPr/>
        <p:txBody>
          <a:bodyPr/>
          <a:lstStyle/>
          <a:p>
            <a:r>
              <a:rPr lang="ja-JP" altLang="en-US" dirty="0"/>
              <a:t>定常発振制御系</a:t>
            </a:r>
            <a:endParaRPr kumimoji="1" lang="ja-JP" altLang="en-US" dirty="0"/>
          </a:p>
        </p:txBody>
      </p:sp>
      <p:cxnSp>
        <p:nvCxnSpPr>
          <p:cNvPr id="72" name="直線矢印コネクタ 71">
            <a:extLst>
              <a:ext uri="{FF2B5EF4-FFF2-40B4-BE49-F238E27FC236}">
                <a16:creationId xmlns:a16="http://schemas.microsoft.com/office/drawing/2014/main" id="{26E37997-0B50-4452-AA6A-32AAC9607A2C}"/>
              </a:ext>
            </a:extLst>
          </p:cNvPr>
          <p:cNvCxnSpPr>
            <a:cxnSpLocks/>
          </p:cNvCxnSpPr>
          <p:nvPr/>
        </p:nvCxnSpPr>
        <p:spPr>
          <a:xfrm>
            <a:off x="8851502" y="2401143"/>
            <a:ext cx="0" cy="1601149"/>
          </a:xfrm>
          <a:prstGeom prst="straightConnector1">
            <a:avLst/>
          </a:prstGeom>
          <a:noFill/>
          <a:ln w="19050" cap="flat" cmpd="sng" algn="ctr">
            <a:solidFill>
              <a:sysClr val="windowText" lastClr="000000"/>
            </a:solidFill>
            <a:prstDash val="solid"/>
            <a:miter lim="800000"/>
            <a:headEnd type="triangle"/>
            <a:tailEnd type="none"/>
          </a:ln>
          <a:effectLst/>
        </p:spPr>
      </p:cxnSp>
      <p:sp>
        <p:nvSpPr>
          <p:cNvPr id="73" name="角丸四角形 3">
            <a:extLst>
              <a:ext uri="{FF2B5EF4-FFF2-40B4-BE49-F238E27FC236}">
                <a16:creationId xmlns:a16="http://schemas.microsoft.com/office/drawing/2014/main" id="{73B97A4B-FC79-43C2-B57F-1D945A29366E}"/>
              </a:ext>
            </a:extLst>
          </p:cNvPr>
          <p:cNvSpPr/>
          <p:nvPr/>
        </p:nvSpPr>
        <p:spPr>
          <a:xfrm>
            <a:off x="5799272" y="3301016"/>
            <a:ext cx="2422858" cy="2649218"/>
          </a:xfrm>
          <a:prstGeom prst="round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74" name="正方形/長方形 73">
            <a:extLst>
              <a:ext uri="{FF2B5EF4-FFF2-40B4-BE49-F238E27FC236}">
                <a16:creationId xmlns:a16="http://schemas.microsoft.com/office/drawing/2014/main" id="{869E5334-8DFB-4B2A-951C-1969B04F1295}"/>
              </a:ext>
            </a:extLst>
          </p:cNvPr>
          <p:cNvSpPr/>
          <p:nvPr/>
        </p:nvSpPr>
        <p:spPr>
          <a:xfrm rot="10800000">
            <a:off x="6867442" y="5703531"/>
            <a:ext cx="270000" cy="252000"/>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700" b="0" i="0" u="none" strike="noStrike" kern="0" cap="none" spc="0" normalizeH="0" baseline="0" noProof="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endParaRPr>
          </a:p>
        </p:txBody>
      </p:sp>
      <p:sp>
        <p:nvSpPr>
          <p:cNvPr id="75" name="楕円 74">
            <a:extLst>
              <a:ext uri="{FF2B5EF4-FFF2-40B4-BE49-F238E27FC236}">
                <a16:creationId xmlns:a16="http://schemas.microsoft.com/office/drawing/2014/main" id="{91F20ED0-C33C-483E-9448-7667B796707F}"/>
              </a:ext>
            </a:extLst>
          </p:cNvPr>
          <p:cNvSpPr/>
          <p:nvPr/>
        </p:nvSpPr>
        <p:spPr>
          <a:xfrm>
            <a:off x="6913287" y="5739746"/>
            <a:ext cx="186699" cy="185348"/>
          </a:xfrm>
          <a:prstGeom prst="ellipse">
            <a:avLst/>
          </a:prstGeom>
          <a:solidFill>
            <a:srgbClr val="FF0000"/>
          </a:solidFill>
          <a:ln w="12700" cap="flat" cmpd="sng" algn="ctr">
            <a:solidFill>
              <a:srgbClr val="FF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700" b="0" i="0" u="none" strike="noStrike" kern="0" cap="none" spc="0" normalizeH="0" baseline="0" noProof="0">
              <a:ln>
                <a:noFill/>
              </a:ln>
              <a:solidFill>
                <a:prstClr val="white"/>
              </a:solidFill>
              <a:effectLst/>
              <a:uLnTx/>
              <a:uFillTx/>
              <a:latin typeface="Times New Roman" panose="02020603050405020304" pitchFamily="18" charset="0"/>
              <a:ea typeface="游ゴシック" panose="020B0400000000000000" pitchFamily="50" charset="-128"/>
              <a:cs typeface="Times New Roman" panose="02020603050405020304" pitchFamily="18" charset="0"/>
            </a:endParaRPr>
          </a:p>
        </p:txBody>
      </p:sp>
      <p:sp>
        <p:nvSpPr>
          <p:cNvPr id="76" name="正方形/長方形 75">
            <a:extLst>
              <a:ext uri="{FF2B5EF4-FFF2-40B4-BE49-F238E27FC236}">
                <a16:creationId xmlns:a16="http://schemas.microsoft.com/office/drawing/2014/main" id="{CA3D3AAC-D1A6-4FA2-BA9F-6009FD0D3FAD}"/>
              </a:ext>
            </a:extLst>
          </p:cNvPr>
          <p:cNvSpPr/>
          <p:nvPr/>
        </p:nvSpPr>
        <p:spPr>
          <a:xfrm rot="10800000">
            <a:off x="5802271" y="4511851"/>
            <a:ext cx="270000" cy="252000"/>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700" b="0" i="0" u="none" strike="noStrike" kern="0" cap="none" spc="0" normalizeH="0" baseline="0" noProof="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endParaRPr>
          </a:p>
        </p:txBody>
      </p:sp>
      <p:sp>
        <p:nvSpPr>
          <p:cNvPr id="77" name="楕円 76">
            <a:extLst>
              <a:ext uri="{FF2B5EF4-FFF2-40B4-BE49-F238E27FC236}">
                <a16:creationId xmlns:a16="http://schemas.microsoft.com/office/drawing/2014/main" id="{83E95AB1-4AC8-4F12-B702-55AFF3382D82}"/>
              </a:ext>
            </a:extLst>
          </p:cNvPr>
          <p:cNvSpPr/>
          <p:nvPr/>
        </p:nvSpPr>
        <p:spPr>
          <a:xfrm>
            <a:off x="5837612" y="4547283"/>
            <a:ext cx="186699" cy="185348"/>
          </a:xfrm>
          <a:prstGeom prst="ellipse">
            <a:avLst/>
          </a:prstGeom>
          <a:solidFill>
            <a:srgbClr val="0070C0"/>
          </a:solidFill>
          <a:ln w="12700" cap="flat" cmpd="sng" algn="ctr">
            <a:solidFill>
              <a:srgbClr val="0070C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700" b="0" i="0" u="none" strike="noStrike" kern="0" cap="none" spc="0" normalizeH="0" baseline="0" noProof="0">
              <a:ln>
                <a:noFill/>
              </a:ln>
              <a:solidFill>
                <a:prstClr val="white"/>
              </a:solidFill>
              <a:effectLst/>
              <a:uLnTx/>
              <a:uFillTx/>
              <a:latin typeface="Times New Roman" panose="02020603050405020304" pitchFamily="18" charset="0"/>
              <a:ea typeface="游ゴシック" panose="020B0400000000000000" pitchFamily="50" charset="-128"/>
              <a:cs typeface="Times New Roman" panose="02020603050405020304" pitchFamily="18" charset="0"/>
            </a:endParaRPr>
          </a:p>
        </p:txBody>
      </p:sp>
      <p:sp>
        <p:nvSpPr>
          <p:cNvPr id="78" name="テキスト ボックス 77">
            <a:extLst>
              <a:ext uri="{FF2B5EF4-FFF2-40B4-BE49-F238E27FC236}">
                <a16:creationId xmlns:a16="http://schemas.microsoft.com/office/drawing/2014/main" id="{F79DF53D-EE41-4C1A-98F4-A33934D19A93}"/>
              </a:ext>
            </a:extLst>
          </p:cNvPr>
          <p:cNvSpPr txBox="1"/>
          <p:nvPr/>
        </p:nvSpPr>
        <p:spPr>
          <a:xfrm>
            <a:off x="6055646" y="5063978"/>
            <a:ext cx="873611" cy="353943"/>
          </a:xfrm>
          <a:prstGeom prst="rect">
            <a:avLst/>
          </a:prstGeom>
          <a:noFill/>
          <a:ln>
            <a:solidFill>
              <a:sysClr val="windowText" lastClr="000000"/>
            </a:solid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700" b="0" i="0" u="none" strike="noStrike" kern="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SPK2</a:t>
            </a:r>
            <a:endParaRPr kumimoji="0" lang="ja-JP" altLang="en-US" sz="1700" b="0" i="0" u="none" strike="noStrike" kern="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p:txBody>
      </p:sp>
      <p:sp>
        <p:nvSpPr>
          <p:cNvPr id="79" name="正方形/長方形 78">
            <a:extLst>
              <a:ext uri="{FF2B5EF4-FFF2-40B4-BE49-F238E27FC236}">
                <a16:creationId xmlns:a16="http://schemas.microsoft.com/office/drawing/2014/main" id="{F379996E-15FA-47AB-AB4D-485730734944}"/>
              </a:ext>
            </a:extLst>
          </p:cNvPr>
          <p:cNvSpPr/>
          <p:nvPr/>
        </p:nvSpPr>
        <p:spPr>
          <a:xfrm rot="10800000">
            <a:off x="7949254" y="5057753"/>
            <a:ext cx="270000" cy="252000"/>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700" b="0" i="0" u="none" strike="noStrike" kern="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80" name="楕円 79">
            <a:extLst>
              <a:ext uri="{FF2B5EF4-FFF2-40B4-BE49-F238E27FC236}">
                <a16:creationId xmlns:a16="http://schemas.microsoft.com/office/drawing/2014/main" id="{B4B85163-44E8-4677-8E86-BFF6F09A8FB2}"/>
              </a:ext>
            </a:extLst>
          </p:cNvPr>
          <p:cNvSpPr/>
          <p:nvPr/>
        </p:nvSpPr>
        <p:spPr>
          <a:xfrm>
            <a:off x="7993057" y="5089021"/>
            <a:ext cx="186699" cy="185348"/>
          </a:xfrm>
          <a:prstGeom prst="ellipse">
            <a:avLst/>
          </a:prstGeom>
          <a:solidFill>
            <a:sysClr val="windowText" lastClr="000000"/>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700" b="0" i="0" u="none" strike="noStrike" kern="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81" name="正方形/長方形 80">
            <a:extLst>
              <a:ext uri="{FF2B5EF4-FFF2-40B4-BE49-F238E27FC236}">
                <a16:creationId xmlns:a16="http://schemas.microsoft.com/office/drawing/2014/main" id="{7C21A05F-80D9-4BC5-AC40-1BC275A8C670}"/>
              </a:ext>
            </a:extLst>
          </p:cNvPr>
          <p:cNvSpPr/>
          <p:nvPr/>
        </p:nvSpPr>
        <p:spPr>
          <a:xfrm rot="10800000">
            <a:off x="7943673" y="3898651"/>
            <a:ext cx="270000" cy="252000"/>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700" b="0" i="0" u="none" strike="noStrike" kern="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82" name="楕円 81">
            <a:extLst>
              <a:ext uri="{FF2B5EF4-FFF2-40B4-BE49-F238E27FC236}">
                <a16:creationId xmlns:a16="http://schemas.microsoft.com/office/drawing/2014/main" id="{01C68706-975A-4361-81A6-C38614054011}"/>
              </a:ext>
            </a:extLst>
          </p:cNvPr>
          <p:cNvSpPr/>
          <p:nvPr/>
        </p:nvSpPr>
        <p:spPr>
          <a:xfrm>
            <a:off x="7985364" y="3934083"/>
            <a:ext cx="186699" cy="185348"/>
          </a:xfrm>
          <a:prstGeom prst="ellipse">
            <a:avLst/>
          </a:prstGeom>
          <a:solidFill>
            <a:sysClr val="windowText" lastClr="000000"/>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700" b="0" i="0" u="none" strike="noStrike" kern="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83" name="テキスト ボックス 82">
            <a:extLst>
              <a:ext uri="{FF2B5EF4-FFF2-40B4-BE49-F238E27FC236}">
                <a16:creationId xmlns:a16="http://schemas.microsoft.com/office/drawing/2014/main" id="{B78EF7B4-C469-473D-B8E3-C94B72FA926D}"/>
              </a:ext>
            </a:extLst>
          </p:cNvPr>
          <p:cNvSpPr txBox="1"/>
          <p:nvPr/>
        </p:nvSpPr>
        <p:spPr>
          <a:xfrm>
            <a:off x="8219255" y="3580667"/>
            <a:ext cx="441292" cy="400110"/>
          </a:xfrm>
          <a:prstGeom prst="rect">
            <a:avLst/>
          </a:prstGeom>
          <a:noFill/>
        </p:spPr>
        <p:txBody>
          <a:bodyPr wrap="square" rtlCol="0">
            <a:spAutoFit/>
          </a:bodyPr>
          <a:lstStyle/>
          <a:p>
            <a:r>
              <a:rPr lang="en-US" altLang="ja-JP" sz="2000" i="1" dirty="0">
                <a:solidFill>
                  <a:prstClr val="black"/>
                </a:solidFill>
                <a:latin typeface="Times New Roman" panose="02020603050405020304" pitchFamily="18" charset="0"/>
                <a:cs typeface="Times New Roman" panose="02020603050405020304" pitchFamily="18" charset="0"/>
              </a:rPr>
              <a:t>p</a:t>
            </a:r>
            <a:r>
              <a:rPr lang="en-US" altLang="ja-JP" sz="2000" i="1" baseline="-25000" dirty="0">
                <a:solidFill>
                  <a:prstClr val="black"/>
                </a:solidFill>
                <a:latin typeface="Times New Roman" panose="02020603050405020304" pitchFamily="18" charset="0"/>
                <a:cs typeface="Times New Roman" panose="02020603050405020304" pitchFamily="18" charset="0"/>
              </a:rPr>
              <a:t>1</a:t>
            </a:r>
            <a:endParaRPr lang="ja-JP" altLang="en-US" sz="1700" i="1" baseline="-25000" dirty="0">
              <a:solidFill>
                <a:prstClr val="black"/>
              </a:solidFill>
              <a:latin typeface="Times New Roman" panose="02020603050405020304" pitchFamily="18" charset="0"/>
              <a:cs typeface="Times New Roman" panose="02020603050405020304" pitchFamily="18" charset="0"/>
            </a:endParaRPr>
          </a:p>
        </p:txBody>
      </p:sp>
      <p:sp>
        <p:nvSpPr>
          <p:cNvPr id="84" name="テキスト ボックス 83">
            <a:extLst>
              <a:ext uri="{FF2B5EF4-FFF2-40B4-BE49-F238E27FC236}">
                <a16:creationId xmlns:a16="http://schemas.microsoft.com/office/drawing/2014/main" id="{D7856D6A-E91A-4D19-BD6E-2A96BA12FCFC}"/>
              </a:ext>
            </a:extLst>
          </p:cNvPr>
          <p:cNvSpPr txBox="1"/>
          <p:nvPr/>
        </p:nvSpPr>
        <p:spPr>
          <a:xfrm>
            <a:off x="8195672" y="5078553"/>
            <a:ext cx="434340" cy="400110"/>
          </a:xfrm>
          <a:prstGeom prst="rect">
            <a:avLst/>
          </a:prstGeom>
          <a:noFill/>
        </p:spPr>
        <p:txBody>
          <a:bodyPr wrap="square" rtlCol="0">
            <a:spAutoFit/>
          </a:bodyPr>
          <a:lstStyle/>
          <a:p>
            <a:r>
              <a:rPr lang="en-US" altLang="ja-JP" sz="2000" i="1" dirty="0">
                <a:solidFill>
                  <a:prstClr val="black"/>
                </a:solidFill>
                <a:latin typeface="Times New Roman" panose="02020603050405020304" pitchFamily="18" charset="0"/>
                <a:cs typeface="Times New Roman" panose="02020603050405020304" pitchFamily="18" charset="0"/>
              </a:rPr>
              <a:t>p</a:t>
            </a:r>
            <a:r>
              <a:rPr lang="en-US" altLang="ja-JP" sz="2000" i="1" baseline="-25000" dirty="0">
                <a:solidFill>
                  <a:prstClr val="black"/>
                </a:solidFill>
                <a:latin typeface="Times New Roman" panose="02020603050405020304" pitchFamily="18" charset="0"/>
                <a:cs typeface="Times New Roman" panose="02020603050405020304" pitchFamily="18" charset="0"/>
              </a:rPr>
              <a:t>2</a:t>
            </a:r>
            <a:endParaRPr lang="ja-JP" altLang="en-US" sz="1700" i="1" baseline="-25000" dirty="0">
              <a:solidFill>
                <a:prstClr val="black"/>
              </a:solidFill>
              <a:latin typeface="Times New Roman" panose="02020603050405020304" pitchFamily="18" charset="0"/>
              <a:cs typeface="Times New Roman" panose="02020603050405020304" pitchFamily="18" charset="0"/>
            </a:endParaRPr>
          </a:p>
        </p:txBody>
      </p:sp>
      <p:sp>
        <p:nvSpPr>
          <p:cNvPr id="85" name="テキスト ボックス 84">
            <a:extLst>
              <a:ext uri="{FF2B5EF4-FFF2-40B4-BE49-F238E27FC236}">
                <a16:creationId xmlns:a16="http://schemas.microsoft.com/office/drawing/2014/main" id="{DFE4930F-A168-4A64-A73D-C73A0218DFE4}"/>
              </a:ext>
            </a:extLst>
          </p:cNvPr>
          <p:cNvSpPr txBox="1"/>
          <p:nvPr/>
        </p:nvSpPr>
        <p:spPr>
          <a:xfrm>
            <a:off x="5269312" y="3711624"/>
            <a:ext cx="471221" cy="400110"/>
          </a:xfrm>
          <a:prstGeom prst="rect">
            <a:avLst/>
          </a:prstGeom>
          <a:noFill/>
        </p:spPr>
        <p:txBody>
          <a:bodyPr wrap="square" rtlCol="0">
            <a:spAutoFit/>
          </a:bodyPr>
          <a:lstStyle/>
          <a:p>
            <a:r>
              <a:rPr lang="en-US" altLang="ja-JP" sz="2000" i="1" dirty="0">
                <a:solidFill>
                  <a:prstClr val="black"/>
                </a:solidFill>
                <a:latin typeface="Times New Roman" panose="02020603050405020304" pitchFamily="18" charset="0"/>
                <a:cs typeface="Times New Roman" panose="02020603050405020304" pitchFamily="18" charset="0"/>
              </a:rPr>
              <a:t>u</a:t>
            </a:r>
            <a:endParaRPr lang="ja-JP" altLang="en-US" sz="2000" i="1" baseline="-25000" dirty="0">
              <a:solidFill>
                <a:prstClr val="black"/>
              </a:solidFill>
              <a:latin typeface="Times New Roman" panose="02020603050405020304" pitchFamily="18" charset="0"/>
              <a:cs typeface="Times New Roman" panose="02020603050405020304" pitchFamily="18" charset="0"/>
            </a:endParaRPr>
          </a:p>
        </p:txBody>
      </p:sp>
      <p:cxnSp>
        <p:nvCxnSpPr>
          <p:cNvPr id="86" name="直線コネクタ 85">
            <a:extLst>
              <a:ext uri="{FF2B5EF4-FFF2-40B4-BE49-F238E27FC236}">
                <a16:creationId xmlns:a16="http://schemas.microsoft.com/office/drawing/2014/main" id="{8116802A-9EC1-41C1-9F9C-E7925B19FD3A}"/>
              </a:ext>
            </a:extLst>
          </p:cNvPr>
          <p:cNvCxnSpPr>
            <a:cxnSpLocks/>
          </p:cNvCxnSpPr>
          <p:nvPr/>
        </p:nvCxnSpPr>
        <p:spPr>
          <a:xfrm>
            <a:off x="8230201" y="4002292"/>
            <a:ext cx="637621" cy="0"/>
          </a:xfrm>
          <a:prstGeom prst="line">
            <a:avLst/>
          </a:prstGeom>
          <a:noFill/>
          <a:ln w="19050" cap="flat" cmpd="sng" algn="ctr">
            <a:solidFill>
              <a:sysClr val="windowText" lastClr="000000"/>
            </a:solidFill>
            <a:prstDash val="solid"/>
            <a:miter lim="800000"/>
          </a:ln>
          <a:effectLst/>
        </p:spPr>
      </p:cxnSp>
      <p:sp>
        <p:nvSpPr>
          <p:cNvPr id="87" name="角丸四角形 28">
            <a:extLst>
              <a:ext uri="{FF2B5EF4-FFF2-40B4-BE49-F238E27FC236}">
                <a16:creationId xmlns:a16="http://schemas.microsoft.com/office/drawing/2014/main" id="{4771C15E-96A9-429D-ABB5-52521591E328}"/>
              </a:ext>
            </a:extLst>
          </p:cNvPr>
          <p:cNvSpPr/>
          <p:nvPr/>
        </p:nvSpPr>
        <p:spPr>
          <a:xfrm>
            <a:off x="6048370" y="3507925"/>
            <a:ext cx="1900086" cy="2212258"/>
          </a:xfrm>
          <a:prstGeom prst="round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88" name="テキスト ボックス 87">
            <a:extLst>
              <a:ext uri="{FF2B5EF4-FFF2-40B4-BE49-F238E27FC236}">
                <a16:creationId xmlns:a16="http://schemas.microsoft.com/office/drawing/2014/main" id="{42BEED64-BCAF-47A2-A60C-3C5818B59B46}"/>
              </a:ext>
            </a:extLst>
          </p:cNvPr>
          <p:cNvSpPr txBox="1"/>
          <p:nvPr/>
        </p:nvSpPr>
        <p:spPr>
          <a:xfrm>
            <a:off x="7141664" y="3858688"/>
            <a:ext cx="917383" cy="353943"/>
          </a:xfrm>
          <a:prstGeom prst="rect">
            <a:avLst/>
          </a:prstGeom>
          <a:noFill/>
        </p:spPr>
        <p:txBody>
          <a:bodyPr wrap="square" rtlCol="0">
            <a:spAutoFit/>
          </a:bodyPr>
          <a:lstStyle/>
          <a:p>
            <a:r>
              <a:rPr lang="en-US" altLang="ja-JP" sz="1700" dirty="0">
                <a:solidFill>
                  <a:prstClr val="black"/>
                </a:solidFill>
                <a:latin typeface="Times New Roman" panose="02020603050405020304" pitchFamily="18" charset="0"/>
                <a:cs typeface="Times New Roman" panose="02020603050405020304" pitchFamily="18" charset="0"/>
              </a:rPr>
              <a:t>sensor1</a:t>
            </a:r>
            <a:endParaRPr lang="ja-JP" altLang="en-US" sz="1700" dirty="0">
              <a:solidFill>
                <a:prstClr val="black"/>
              </a:solidFill>
              <a:latin typeface="Times New Roman" panose="02020603050405020304" pitchFamily="18" charset="0"/>
              <a:cs typeface="Times New Roman" panose="02020603050405020304" pitchFamily="18" charset="0"/>
            </a:endParaRPr>
          </a:p>
        </p:txBody>
      </p:sp>
      <p:sp>
        <p:nvSpPr>
          <p:cNvPr id="89" name="テキスト ボックス 88">
            <a:extLst>
              <a:ext uri="{FF2B5EF4-FFF2-40B4-BE49-F238E27FC236}">
                <a16:creationId xmlns:a16="http://schemas.microsoft.com/office/drawing/2014/main" id="{72D9B4A2-F3B6-4091-846C-47838A7544D8}"/>
              </a:ext>
            </a:extLst>
          </p:cNvPr>
          <p:cNvSpPr txBox="1"/>
          <p:nvPr/>
        </p:nvSpPr>
        <p:spPr>
          <a:xfrm>
            <a:off x="7129674" y="5037618"/>
            <a:ext cx="917383" cy="353943"/>
          </a:xfrm>
          <a:prstGeom prst="rect">
            <a:avLst/>
          </a:prstGeom>
          <a:noFill/>
        </p:spPr>
        <p:txBody>
          <a:bodyPr wrap="square" rtlCol="0">
            <a:spAutoFit/>
          </a:bodyPr>
          <a:lstStyle/>
          <a:p>
            <a:r>
              <a:rPr lang="en-US" altLang="ja-JP" sz="1700" dirty="0">
                <a:solidFill>
                  <a:prstClr val="black"/>
                </a:solidFill>
                <a:latin typeface="Times New Roman" panose="02020603050405020304" pitchFamily="18" charset="0"/>
                <a:cs typeface="Times New Roman" panose="02020603050405020304" pitchFamily="18" charset="0"/>
              </a:rPr>
              <a:t>sensor2</a:t>
            </a:r>
            <a:endParaRPr lang="ja-JP" altLang="en-US" sz="1700" dirty="0">
              <a:solidFill>
                <a:prstClr val="black"/>
              </a:solidFill>
              <a:latin typeface="Times New Roman" panose="02020603050405020304" pitchFamily="18" charset="0"/>
              <a:cs typeface="Times New Roman" panose="02020603050405020304" pitchFamily="18" charset="0"/>
            </a:endParaRPr>
          </a:p>
        </p:txBody>
      </p:sp>
      <p:sp>
        <p:nvSpPr>
          <p:cNvPr id="90" name="テキスト ボックス 89">
            <a:extLst>
              <a:ext uri="{FF2B5EF4-FFF2-40B4-BE49-F238E27FC236}">
                <a16:creationId xmlns:a16="http://schemas.microsoft.com/office/drawing/2014/main" id="{8F953099-95E0-42E8-9DF2-1441F1A8B755}"/>
              </a:ext>
            </a:extLst>
          </p:cNvPr>
          <p:cNvSpPr txBox="1"/>
          <p:nvPr/>
        </p:nvSpPr>
        <p:spPr>
          <a:xfrm>
            <a:off x="5210689" y="4654878"/>
            <a:ext cx="873611" cy="353943"/>
          </a:xfrm>
          <a:prstGeom prst="rect">
            <a:avLst/>
          </a:prstGeom>
          <a:noFill/>
        </p:spPr>
        <p:txBody>
          <a:bodyPr wrap="square" rtlCol="0">
            <a:spAutoFit/>
          </a:bodyPr>
          <a:lstStyle/>
          <a:p>
            <a:r>
              <a:rPr lang="en-US" altLang="ja-JP" sz="1700" dirty="0">
                <a:solidFill>
                  <a:srgbClr val="0070C0"/>
                </a:solidFill>
                <a:latin typeface="Times New Roman" panose="02020603050405020304" pitchFamily="18" charset="0"/>
                <a:cs typeface="Times New Roman" panose="02020603050405020304" pitchFamily="18" charset="0"/>
              </a:rPr>
              <a:t>SPK1</a:t>
            </a:r>
            <a:endParaRPr lang="ja-JP" altLang="en-US" sz="1700" dirty="0">
              <a:solidFill>
                <a:srgbClr val="0070C0"/>
              </a:solidFill>
              <a:latin typeface="Times New Roman" panose="02020603050405020304" pitchFamily="18" charset="0"/>
              <a:cs typeface="Times New Roman" panose="02020603050405020304" pitchFamily="18" charset="0"/>
            </a:endParaRPr>
          </a:p>
        </p:txBody>
      </p:sp>
      <p:sp>
        <p:nvSpPr>
          <p:cNvPr id="91" name="テキスト ボックス 90">
            <a:extLst>
              <a:ext uri="{FF2B5EF4-FFF2-40B4-BE49-F238E27FC236}">
                <a16:creationId xmlns:a16="http://schemas.microsoft.com/office/drawing/2014/main" id="{E94C6307-A88F-4D29-95C0-6E8967220FF6}"/>
              </a:ext>
            </a:extLst>
          </p:cNvPr>
          <p:cNvSpPr txBox="1"/>
          <p:nvPr/>
        </p:nvSpPr>
        <p:spPr>
          <a:xfrm>
            <a:off x="6652505" y="5924311"/>
            <a:ext cx="873611" cy="353943"/>
          </a:xfrm>
          <a:prstGeom prst="rect">
            <a:avLst/>
          </a:prstGeom>
          <a:noFill/>
        </p:spPr>
        <p:txBody>
          <a:bodyPr wrap="square" rtlCol="0">
            <a:spAutoFit/>
          </a:bodyPr>
          <a:lstStyle/>
          <a:p>
            <a:r>
              <a:rPr lang="en-US" altLang="ja-JP" sz="1700" dirty="0">
                <a:solidFill>
                  <a:srgbClr val="FF0000"/>
                </a:solidFill>
                <a:latin typeface="Times New Roman" panose="02020603050405020304" pitchFamily="18" charset="0"/>
                <a:cs typeface="Times New Roman" panose="02020603050405020304" pitchFamily="18" charset="0"/>
              </a:rPr>
              <a:t>SPK2</a:t>
            </a:r>
            <a:endParaRPr lang="ja-JP" altLang="en-US" sz="1700" dirty="0">
              <a:solidFill>
                <a:srgbClr val="FF0000"/>
              </a:solidFill>
              <a:latin typeface="Times New Roman" panose="02020603050405020304" pitchFamily="18" charset="0"/>
              <a:cs typeface="Times New Roman" panose="02020603050405020304" pitchFamily="18" charset="0"/>
            </a:endParaRPr>
          </a:p>
        </p:txBody>
      </p:sp>
      <p:cxnSp>
        <p:nvCxnSpPr>
          <p:cNvPr id="92" name="直線矢印コネクタ 91">
            <a:extLst>
              <a:ext uri="{FF2B5EF4-FFF2-40B4-BE49-F238E27FC236}">
                <a16:creationId xmlns:a16="http://schemas.microsoft.com/office/drawing/2014/main" id="{E376CFE2-1BCF-43BD-9A19-D5B735C860A0}"/>
              </a:ext>
            </a:extLst>
          </p:cNvPr>
          <p:cNvCxnSpPr/>
          <p:nvPr/>
        </p:nvCxnSpPr>
        <p:spPr>
          <a:xfrm rot="5400000" flipH="1" flipV="1">
            <a:off x="7972031" y="4524783"/>
            <a:ext cx="324000" cy="0"/>
          </a:xfrm>
          <a:prstGeom prst="straightConnector1">
            <a:avLst/>
          </a:prstGeom>
          <a:noFill/>
          <a:ln w="9525" cap="flat" cmpd="sng" algn="ctr">
            <a:solidFill>
              <a:sysClr val="windowText" lastClr="000000"/>
            </a:solidFill>
            <a:prstDash val="solid"/>
            <a:miter lim="800000"/>
            <a:tailEnd type="triangle"/>
          </a:ln>
          <a:effectLst/>
        </p:spPr>
      </p:cxnSp>
      <p:cxnSp>
        <p:nvCxnSpPr>
          <p:cNvPr id="93" name="直線矢印コネクタ 92">
            <a:extLst>
              <a:ext uri="{FF2B5EF4-FFF2-40B4-BE49-F238E27FC236}">
                <a16:creationId xmlns:a16="http://schemas.microsoft.com/office/drawing/2014/main" id="{A73BC333-40A2-4D69-85D6-07B725621EF0}"/>
              </a:ext>
            </a:extLst>
          </p:cNvPr>
          <p:cNvCxnSpPr/>
          <p:nvPr/>
        </p:nvCxnSpPr>
        <p:spPr>
          <a:xfrm rot="16200000" flipH="1" flipV="1">
            <a:off x="7885052" y="4677259"/>
            <a:ext cx="324000" cy="0"/>
          </a:xfrm>
          <a:prstGeom prst="straightConnector1">
            <a:avLst/>
          </a:prstGeom>
          <a:noFill/>
          <a:ln w="9525" cap="flat" cmpd="sng" algn="ctr">
            <a:solidFill>
              <a:sysClr val="windowText" lastClr="000000"/>
            </a:solidFill>
            <a:prstDash val="solid"/>
            <a:miter lim="800000"/>
            <a:tailEnd type="triangle"/>
          </a:ln>
          <a:effectLst/>
        </p:spPr>
      </p:cxnSp>
      <p:sp>
        <p:nvSpPr>
          <p:cNvPr id="94" name="テキスト ボックス 93">
            <a:extLst>
              <a:ext uri="{FF2B5EF4-FFF2-40B4-BE49-F238E27FC236}">
                <a16:creationId xmlns:a16="http://schemas.microsoft.com/office/drawing/2014/main" id="{BF83301A-6682-49E7-A65A-5FD60BC85517}"/>
              </a:ext>
            </a:extLst>
          </p:cNvPr>
          <p:cNvSpPr txBox="1"/>
          <p:nvPr/>
        </p:nvSpPr>
        <p:spPr>
          <a:xfrm>
            <a:off x="7889279" y="4773523"/>
            <a:ext cx="279614" cy="323165"/>
          </a:xfrm>
          <a:prstGeom prst="rect">
            <a:avLst/>
          </a:prstGeom>
          <a:noFill/>
        </p:spPr>
        <p:txBody>
          <a:bodyPr wrap="square" rtlCol="0">
            <a:spAutoFit/>
          </a:bodyPr>
          <a:lstStyle/>
          <a:p>
            <a:r>
              <a:rPr lang="en-US" altLang="ja-JP" sz="1500" dirty="0">
                <a:solidFill>
                  <a:prstClr val="black"/>
                </a:solidFill>
                <a:latin typeface="Times New Roman" panose="02020603050405020304" pitchFamily="18" charset="0"/>
                <a:cs typeface="Times New Roman" panose="02020603050405020304" pitchFamily="18" charset="0"/>
              </a:rPr>
              <a:t>A</a:t>
            </a:r>
            <a:endParaRPr lang="ja-JP" altLang="en-US" sz="1500" dirty="0">
              <a:solidFill>
                <a:prstClr val="black"/>
              </a:solidFill>
              <a:latin typeface="Times New Roman" panose="02020603050405020304" pitchFamily="18" charset="0"/>
              <a:cs typeface="Times New Roman" panose="02020603050405020304" pitchFamily="18" charset="0"/>
            </a:endParaRPr>
          </a:p>
        </p:txBody>
      </p:sp>
      <p:sp>
        <p:nvSpPr>
          <p:cNvPr id="95" name="テキスト ボックス 94">
            <a:extLst>
              <a:ext uri="{FF2B5EF4-FFF2-40B4-BE49-F238E27FC236}">
                <a16:creationId xmlns:a16="http://schemas.microsoft.com/office/drawing/2014/main" id="{3064F3D0-C85B-4BB0-BB49-1280D25B22E3}"/>
              </a:ext>
            </a:extLst>
          </p:cNvPr>
          <p:cNvSpPr txBox="1"/>
          <p:nvPr/>
        </p:nvSpPr>
        <p:spPr>
          <a:xfrm>
            <a:off x="7973147" y="4101515"/>
            <a:ext cx="273042" cy="323165"/>
          </a:xfrm>
          <a:prstGeom prst="rect">
            <a:avLst/>
          </a:prstGeom>
          <a:noFill/>
        </p:spPr>
        <p:txBody>
          <a:bodyPr wrap="square" rtlCol="0">
            <a:spAutoFit/>
          </a:bodyPr>
          <a:lstStyle/>
          <a:p>
            <a:r>
              <a:rPr lang="en-US" altLang="ja-JP" sz="1500" dirty="0">
                <a:solidFill>
                  <a:prstClr val="black"/>
                </a:solidFill>
                <a:latin typeface="Times New Roman" panose="02020603050405020304" pitchFamily="18" charset="0"/>
                <a:cs typeface="Times New Roman" panose="02020603050405020304" pitchFamily="18" charset="0"/>
              </a:rPr>
              <a:t>B</a:t>
            </a:r>
            <a:endParaRPr lang="ja-JP" altLang="en-US" sz="1500" dirty="0">
              <a:solidFill>
                <a:prstClr val="black"/>
              </a:solidFill>
              <a:latin typeface="Times New Roman" panose="02020603050405020304" pitchFamily="18" charset="0"/>
              <a:cs typeface="Times New Roman" panose="02020603050405020304" pitchFamily="18" charset="0"/>
            </a:endParaRPr>
          </a:p>
        </p:txBody>
      </p:sp>
      <p:sp>
        <p:nvSpPr>
          <p:cNvPr id="96" name="正方形/長方形 95">
            <a:extLst>
              <a:ext uri="{FF2B5EF4-FFF2-40B4-BE49-F238E27FC236}">
                <a16:creationId xmlns:a16="http://schemas.microsoft.com/office/drawing/2014/main" id="{CF50D97F-6969-460F-8D07-529B512860BE}"/>
              </a:ext>
            </a:extLst>
          </p:cNvPr>
          <p:cNvSpPr/>
          <p:nvPr/>
        </p:nvSpPr>
        <p:spPr>
          <a:xfrm>
            <a:off x="5549369" y="2764164"/>
            <a:ext cx="446421" cy="474888"/>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2400" b="1" i="1" u="none" strike="noStrike" kern="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endParaRPr>
          </a:p>
        </p:txBody>
      </p:sp>
      <p:sp>
        <p:nvSpPr>
          <p:cNvPr id="97" name="正方形/長方形 96">
            <a:extLst>
              <a:ext uri="{FF2B5EF4-FFF2-40B4-BE49-F238E27FC236}">
                <a16:creationId xmlns:a16="http://schemas.microsoft.com/office/drawing/2014/main" id="{874986DE-8D4D-4D5F-822D-761427FFC995}"/>
              </a:ext>
            </a:extLst>
          </p:cNvPr>
          <p:cNvSpPr/>
          <p:nvPr/>
        </p:nvSpPr>
        <p:spPr>
          <a:xfrm>
            <a:off x="8579284" y="1913301"/>
            <a:ext cx="446421" cy="474888"/>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2400" b="1" i="1" u="none" strike="noStrike" kern="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endParaRPr>
          </a:p>
        </p:txBody>
      </p:sp>
      <p:sp>
        <p:nvSpPr>
          <p:cNvPr id="98" name="テキスト ボックス 97">
            <a:extLst>
              <a:ext uri="{FF2B5EF4-FFF2-40B4-BE49-F238E27FC236}">
                <a16:creationId xmlns:a16="http://schemas.microsoft.com/office/drawing/2014/main" id="{6D4285E1-F841-4F15-9022-5821A579B8A2}"/>
              </a:ext>
            </a:extLst>
          </p:cNvPr>
          <p:cNvSpPr txBox="1"/>
          <p:nvPr/>
        </p:nvSpPr>
        <p:spPr>
          <a:xfrm>
            <a:off x="8623824" y="1993086"/>
            <a:ext cx="672110" cy="338554"/>
          </a:xfrm>
          <a:prstGeom prst="rect">
            <a:avLst/>
          </a:prstGeom>
          <a:noFill/>
        </p:spPr>
        <p:txBody>
          <a:bodyPr wrap="square" rtlCol="0">
            <a:spAutoFit/>
          </a:bodyPr>
          <a:lstStyle/>
          <a:p>
            <a:r>
              <a:rPr lang="en-US" altLang="ja-JP" sz="1600" b="1" i="1" dirty="0">
                <a:solidFill>
                  <a:prstClr val="black"/>
                </a:solidFill>
                <a:latin typeface="Times New Roman" panose="02020603050405020304" pitchFamily="18" charset="0"/>
                <a:cs typeface="Times New Roman" panose="02020603050405020304" pitchFamily="18" charset="0"/>
              </a:rPr>
              <a:t>|</a:t>
            </a:r>
            <a:r>
              <a:rPr lang="ja-JP" altLang="en-US" sz="1600" b="1" dirty="0">
                <a:solidFill>
                  <a:prstClr val="black"/>
                </a:solidFill>
                <a:latin typeface="Times New Roman" panose="02020603050405020304" pitchFamily="18" charset="0"/>
                <a:cs typeface="Times New Roman" panose="02020603050405020304" pitchFamily="18" charset="0"/>
              </a:rPr>
              <a:t>・</a:t>
            </a:r>
            <a:r>
              <a:rPr lang="en-US" altLang="ja-JP" sz="1600" b="1" i="1" dirty="0">
                <a:solidFill>
                  <a:prstClr val="black"/>
                </a:solidFill>
                <a:latin typeface="Times New Roman" panose="02020603050405020304" pitchFamily="18" charset="0"/>
                <a:cs typeface="Times New Roman" panose="02020603050405020304" pitchFamily="18" charset="0"/>
              </a:rPr>
              <a:t>|</a:t>
            </a:r>
            <a:endParaRPr lang="ja-JP" altLang="en-US" sz="1600" b="1" i="1" baseline="-25000" dirty="0">
              <a:solidFill>
                <a:prstClr val="black"/>
              </a:solidFill>
              <a:latin typeface="Times New Roman" panose="02020603050405020304" pitchFamily="18" charset="0"/>
              <a:cs typeface="Times New Roman" panose="02020603050405020304" pitchFamily="18" charset="0"/>
            </a:endParaRPr>
          </a:p>
        </p:txBody>
      </p:sp>
      <p:cxnSp>
        <p:nvCxnSpPr>
          <p:cNvPr id="99" name="直線矢印コネクタ 98">
            <a:extLst>
              <a:ext uri="{FF2B5EF4-FFF2-40B4-BE49-F238E27FC236}">
                <a16:creationId xmlns:a16="http://schemas.microsoft.com/office/drawing/2014/main" id="{59547B7A-8A8A-4772-8212-4B1C85C3137D}"/>
              </a:ext>
            </a:extLst>
          </p:cNvPr>
          <p:cNvCxnSpPr/>
          <p:nvPr/>
        </p:nvCxnSpPr>
        <p:spPr>
          <a:xfrm rot="16200000">
            <a:off x="8450852" y="2036363"/>
            <a:ext cx="0" cy="252000"/>
          </a:xfrm>
          <a:prstGeom prst="straightConnector1">
            <a:avLst/>
          </a:prstGeom>
          <a:noFill/>
          <a:ln w="19050" cap="flat" cmpd="sng" algn="ctr">
            <a:solidFill>
              <a:sysClr val="windowText" lastClr="000000"/>
            </a:solidFill>
            <a:prstDash val="solid"/>
            <a:miter lim="800000"/>
            <a:headEnd type="triangle"/>
            <a:tailEnd type="none"/>
          </a:ln>
          <a:effectLst/>
        </p:spPr>
      </p:cxnSp>
      <p:sp>
        <p:nvSpPr>
          <p:cNvPr id="100" name="正方形/長方形 99">
            <a:extLst>
              <a:ext uri="{FF2B5EF4-FFF2-40B4-BE49-F238E27FC236}">
                <a16:creationId xmlns:a16="http://schemas.microsoft.com/office/drawing/2014/main" id="{08CF7775-3A66-4FD0-84EA-C22915F5D3CD}"/>
              </a:ext>
            </a:extLst>
          </p:cNvPr>
          <p:cNvSpPr/>
          <p:nvPr/>
        </p:nvSpPr>
        <p:spPr>
          <a:xfrm>
            <a:off x="7889279" y="1913301"/>
            <a:ext cx="446421" cy="474888"/>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2400" b="1" i="1" u="none" strike="noStrike" kern="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endParaRPr>
          </a:p>
        </p:txBody>
      </p:sp>
      <p:sp>
        <p:nvSpPr>
          <p:cNvPr id="101" name="テキスト ボックス 100">
            <a:extLst>
              <a:ext uri="{FF2B5EF4-FFF2-40B4-BE49-F238E27FC236}">
                <a16:creationId xmlns:a16="http://schemas.microsoft.com/office/drawing/2014/main" id="{30579618-D948-4856-8891-6D5851A0F116}"/>
              </a:ext>
            </a:extLst>
          </p:cNvPr>
          <p:cNvSpPr txBox="1"/>
          <p:nvPr/>
        </p:nvSpPr>
        <p:spPr>
          <a:xfrm>
            <a:off x="7866395" y="1995050"/>
            <a:ext cx="521557" cy="307777"/>
          </a:xfrm>
          <a:prstGeom prst="rect">
            <a:avLst/>
          </a:prstGeom>
          <a:noFill/>
        </p:spPr>
        <p:txBody>
          <a:bodyPr wrap="square" rtlCol="0">
            <a:spAutoFit/>
          </a:bodyPr>
          <a:lstStyle/>
          <a:p>
            <a:r>
              <a:rPr lang="en-US" altLang="ja-JP" sz="1400" b="1" dirty="0">
                <a:solidFill>
                  <a:prstClr val="black"/>
                </a:solidFill>
                <a:latin typeface="Times New Roman" panose="02020603050405020304" pitchFamily="18" charset="0"/>
                <a:cs typeface="Times New Roman" panose="02020603050405020304" pitchFamily="18" charset="0"/>
              </a:rPr>
              <a:t>LPF</a:t>
            </a:r>
            <a:endParaRPr lang="ja-JP" altLang="en-US" sz="1400" b="1" baseline="-25000" dirty="0">
              <a:solidFill>
                <a:prstClr val="black"/>
              </a:solidFill>
              <a:latin typeface="Times New Roman" panose="02020603050405020304" pitchFamily="18" charset="0"/>
              <a:cs typeface="Times New Roman" panose="02020603050405020304" pitchFamily="18" charset="0"/>
            </a:endParaRPr>
          </a:p>
        </p:txBody>
      </p:sp>
      <p:sp>
        <p:nvSpPr>
          <p:cNvPr id="102" name="正方形/長方形 101">
            <a:extLst>
              <a:ext uri="{FF2B5EF4-FFF2-40B4-BE49-F238E27FC236}">
                <a16:creationId xmlns:a16="http://schemas.microsoft.com/office/drawing/2014/main" id="{D1A08521-380E-43EC-8E0B-9EB684077F9C}"/>
              </a:ext>
            </a:extLst>
          </p:cNvPr>
          <p:cNvSpPr/>
          <p:nvPr/>
        </p:nvSpPr>
        <p:spPr>
          <a:xfrm>
            <a:off x="7206986" y="1908660"/>
            <a:ext cx="446421" cy="474888"/>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2400" b="1" i="1" u="none" strike="noStrike" kern="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endParaRPr>
          </a:p>
        </p:txBody>
      </p:sp>
      <p:sp>
        <p:nvSpPr>
          <p:cNvPr id="103" name="テキスト ボックス 102">
            <a:extLst>
              <a:ext uri="{FF2B5EF4-FFF2-40B4-BE49-F238E27FC236}">
                <a16:creationId xmlns:a16="http://schemas.microsoft.com/office/drawing/2014/main" id="{6D783B99-1AAC-4F70-925A-F69199F69A4E}"/>
              </a:ext>
            </a:extLst>
          </p:cNvPr>
          <p:cNvSpPr txBox="1"/>
          <p:nvPr/>
        </p:nvSpPr>
        <p:spPr>
          <a:xfrm>
            <a:off x="7249047" y="1975783"/>
            <a:ext cx="672110" cy="256480"/>
          </a:xfrm>
          <a:prstGeom prst="rect">
            <a:avLst/>
          </a:prstGeom>
          <a:noFill/>
        </p:spPr>
        <p:txBody>
          <a:bodyPr wrap="square" rtlCol="0">
            <a:spAutoFit/>
          </a:bodyPr>
          <a:lstStyle/>
          <a:p>
            <a:r>
              <a:rPr lang="ja-JP" altLang="en-US" sz="1600" b="1" i="1" baseline="-25000" dirty="0" err="1">
                <a:solidFill>
                  <a:prstClr val="black"/>
                </a:solidFill>
                <a:latin typeface="Times New Roman" panose="02020603050405020304" pitchFamily="18" charset="0"/>
                <a:cs typeface="Times New Roman" panose="02020603050405020304" pitchFamily="18" charset="0"/>
              </a:rPr>
              <a:t>ー</a:t>
            </a:r>
            <a:endParaRPr lang="ja-JP" altLang="en-US" sz="1600" b="1" i="1" baseline="-25000" dirty="0">
              <a:solidFill>
                <a:prstClr val="black"/>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04" name="テキスト ボックス 103">
                <a:extLst>
                  <a:ext uri="{FF2B5EF4-FFF2-40B4-BE49-F238E27FC236}">
                    <a16:creationId xmlns:a16="http://schemas.microsoft.com/office/drawing/2014/main" id="{2B8C6FC4-6F35-442C-9895-4E707F514830}"/>
                  </a:ext>
                </a:extLst>
              </p:cNvPr>
              <p:cNvSpPr txBox="1"/>
              <p:nvPr/>
            </p:nvSpPr>
            <p:spPr>
              <a:xfrm>
                <a:off x="6982616" y="2080708"/>
                <a:ext cx="888963" cy="30284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ja-JP" sz="1400" b="1" i="1" dirty="0" smtClean="0">
                          <a:solidFill>
                            <a:prstClr val="black"/>
                          </a:solidFill>
                          <a:latin typeface="Cambria Math" panose="02040503050406030204" pitchFamily="18" charset="0"/>
                          <a:cs typeface="Times New Roman" panose="02020603050405020304" pitchFamily="18" charset="0"/>
                        </a:rPr>
                        <m:t>𝟐</m:t>
                      </m:r>
                    </m:oMath>
                  </m:oMathPara>
                </a14:m>
                <a:endParaRPr lang="ja-JP" altLang="en-US" sz="1400" b="1" i="1" baseline="-25000" dirty="0">
                  <a:solidFill>
                    <a:prstClr val="black"/>
                  </a:solidFill>
                  <a:latin typeface="Times New Roman" panose="02020603050405020304" pitchFamily="18" charset="0"/>
                  <a:cs typeface="Times New Roman" panose="02020603050405020304" pitchFamily="18" charset="0"/>
                </a:endParaRPr>
              </a:p>
            </p:txBody>
          </p:sp>
        </mc:Choice>
        <mc:Fallback xmlns="">
          <p:sp>
            <p:nvSpPr>
              <p:cNvPr id="104" name="テキスト ボックス 103">
                <a:extLst>
                  <a:ext uri="{FF2B5EF4-FFF2-40B4-BE49-F238E27FC236}">
                    <a16:creationId xmlns:a16="http://schemas.microsoft.com/office/drawing/2014/main" id="{2B8C6FC4-6F35-442C-9895-4E707F514830}"/>
                  </a:ext>
                </a:extLst>
              </p:cNvPr>
              <p:cNvSpPr txBox="1">
                <a:spLocks noRot="1" noChangeAspect="1" noMove="1" noResize="1" noEditPoints="1" noAdjustHandles="1" noChangeArrowheads="1" noChangeShapeType="1" noTextEdit="1"/>
              </p:cNvSpPr>
              <p:nvPr/>
            </p:nvSpPr>
            <p:spPr>
              <a:xfrm>
                <a:off x="6982616" y="2080708"/>
                <a:ext cx="888963" cy="302840"/>
              </a:xfrm>
              <a:prstGeom prst="rect">
                <a:avLst/>
              </a:prstGeom>
              <a:blipFill>
                <a:blip r:embed="rId3"/>
                <a:stretch>
                  <a:fillRect/>
                </a:stretch>
              </a:blipFill>
            </p:spPr>
            <p:txBody>
              <a:bodyPr/>
              <a:lstStyle/>
              <a:p>
                <a:r>
                  <a:rPr lang="ja-JP" altLang="en-US">
                    <a:noFill/>
                  </a:rPr>
                  <a:t> </a:t>
                </a:r>
              </a:p>
            </p:txBody>
          </p:sp>
        </mc:Fallback>
      </mc:AlternateContent>
      <p:cxnSp>
        <p:nvCxnSpPr>
          <p:cNvPr id="105" name="直線矢印コネクタ 104">
            <a:extLst>
              <a:ext uri="{FF2B5EF4-FFF2-40B4-BE49-F238E27FC236}">
                <a16:creationId xmlns:a16="http://schemas.microsoft.com/office/drawing/2014/main" id="{FD547C4B-0170-4824-A2D3-E14F9B498B52}"/>
              </a:ext>
            </a:extLst>
          </p:cNvPr>
          <p:cNvCxnSpPr/>
          <p:nvPr/>
        </p:nvCxnSpPr>
        <p:spPr>
          <a:xfrm rot="16200000">
            <a:off x="7763897" y="2025066"/>
            <a:ext cx="0" cy="252000"/>
          </a:xfrm>
          <a:prstGeom prst="straightConnector1">
            <a:avLst/>
          </a:prstGeom>
          <a:noFill/>
          <a:ln w="19050" cap="flat" cmpd="sng" algn="ctr">
            <a:solidFill>
              <a:sysClr val="windowText" lastClr="000000"/>
            </a:solidFill>
            <a:prstDash val="solid"/>
            <a:miter lim="800000"/>
            <a:headEnd type="triangle"/>
            <a:tailEnd type="none"/>
          </a:ln>
          <a:effectLst/>
        </p:spPr>
      </p:cxnSp>
      <p:sp>
        <p:nvSpPr>
          <p:cNvPr id="106" name="フローチャート: 結合子 105">
            <a:extLst>
              <a:ext uri="{FF2B5EF4-FFF2-40B4-BE49-F238E27FC236}">
                <a16:creationId xmlns:a16="http://schemas.microsoft.com/office/drawing/2014/main" id="{B2E67563-DA36-4921-ACD6-6883641EEC4B}"/>
              </a:ext>
            </a:extLst>
          </p:cNvPr>
          <p:cNvSpPr>
            <a:spLocks noChangeAspect="1"/>
          </p:cNvSpPr>
          <p:nvPr/>
        </p:nvSpPr>
        <p:spPr>
          <a:xfrm>
            <a:off x="6835155" y="2096967"/>
            <a:ext cx="108000" cy="108000"/>
          </a:xfrm>
          <a:prstGeom prst="flowChartConnector">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3200" b="1" i="1" u="none" strike="noStrike" kern="0" cap="none" spc="0" normalizeH="0" baseline="0" noProof="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endParaRPr>
          </a:p>
        </p:txBody>
      </p:sp>
      <p:cxnSp>
        <p:nvCxnSpPr>
          <p:cNvPr id="107" name="直線矢印コネクタ 106">
            <a:extLst>
              <a:ext uri="{FF2B5EF4-FFF2-40B4-BE49-F238E27FC236}">
                <a16:creationId xmlns:a16="http://schemas.microsoft.com/office/drawing/2014/main" id="{06387F03-2877-43B8-BB9D-25DC0E853C07}"/>
              </a:ext>
            </a:extLst>
          </p:cNvPr>
          <p:cNvCxnSpPr/>
          <p:nvPr/>
        </p:nvCxnSpPr>
        <p:spPr>
          <a:xfrm>
            <a:off x="5995790" y="3003951"/>
            <a:ext cx="2872032" cy="0"/>
          </a:xfrm>
          <a:prstGeom prst="straightConnector1">
            <a:avLst/>
          </a:prstGeom>
          <a:noFill/>
          <a:ln w="19050" cap="flat" cmpd="sng" algn="ctr">
            <a:solidFill>
              <a:sysClr val="windowText" lastClr="000000"/>
            </a:solidFill>
            <a:prstDash val="solid"/>
            <a:miter lim="800000"/>
            <a:headEnd type="triangle"/>
            <a:tailEnd type="none"/>
          </a:ln>
          <a:effectLst/>
        </p:spPr>
      </p:cxnSp>
      <p:cxnSp>
        <p:nvCxnSpPr>
          <p:cNvPr id="108" name="直線矢印コネクタ 107">
            <a:extLst>
              <a:ext uri="{FF2B5EF4-FFF2-40B4-BE49-F238E27FC236}">
                <a16:creationId xmlns:a16="http://schemas.microsoft.com/office/drawing/2014/main" id="{DD561DA3-2495-42E5-AE99-2ED0DDE83880}"/>
              </a:ext>
            </a:extLst>
          </p:cNvPr>
          <p:cNvCxnSpPr>
            <a:cxnSpLocks/>
          </p:cNvCxnSpPr>
          <p:nvPr/>
        </p:nvCxnSpPr>
        <p:spPr>
          <a:xfrm flipV="1">
            <a:off x="5567069" y="1986883"/>
            <a:ext cx="658790" cy="1340458"/>
          </a:xfrm>
          <a:prstGeom prst="straightConnector1">
            <a:avLst/>
          </a:prstGeom>
          <a:noFill/>
          <a:ln w="12700" cap="flat" cmpd="sng" algn="ctr">
            <a:solidFill>
              <a:sysClr val="windowText" lastClr="000000"/>
            </a:solidFill>
            <a:prstDash val="solid"/>
            <a:miter lim="800000"/>
            <a:headEnd type="triangle"/>
            <a:tailEnd type="none"/>
          </a:ln>
          <a:effectLst/>
        </p:spPr>
      </p:cxnSp>
      <p:cxnSp>
        <p:nvCxnSpPr>
          <p:cNvPr id="109" name="直線コネクタ 108">
            <a:extLst>
              <a:ext uri="{FF2B5EF4-FFF2-40B4-BE49-F238E27FC236}">
                <a16:creationId xmlns:a16="http://schemas.microsoft.com/office/drawing/2014/main" id="{9DC55569-7492-47FE-B823-63AB196FF00E}"/>
              </a:ext>
            </a:extLst>
          </p:cNvPr>
          <p:cNvCxnSpPr>
            <a:cxnSpLocks/>
          </p:cNvCxnSpPr>
          <p:nvPr/>
        </p:nvCxnSpPr>
        <p:spPr>
          <a:xfrm>
            <a:off x="5274353" y="3001608"/>
            <a:ext cx="275016" cy="0"/>
          </a:xfrm>
          <a:prstGeom prst="line">
            <a:avLst/>
          </a:prstGeom>
          <a:noFill/>
          <a:ln w="19050" cap="flat" cmpd="sng" algn="ctr">
            <a:solidFill>
              <a:sysClr val="windowText" lastClr="000000"/>
            </a:solidFill>
            <a:prstDash val="solid"/>
            <a:miter lim="800000"/>
          </a:ln>
          <a:effectLst/>
        </p:spPr>
      </p:cxnSp>
      <p:cxnSp>
        <p:nvCxnSpPr>
          <p:cNvPr id="110" name="直線矢印コネクタ 109">
            <a:extLst>
              <a:ext uri="{FF2B5EF4-FFF2-40B4-BE49-F238E27FC236}">
                <a16:creationId xmlns:a16="http://schemas.microsoft.com/office/drawing/2014/main" id="{9FEE0DF8-7206-4D82-9B34-33F0C64108AD}"/>
              </a:ext>
            </a:extLst>
          </p:cNvPr>
          <p:cNvCxnSpPr/>
          <p:nvPr/>
        </p:nvCxnSpPr>
        <p:spPr>
          <a:xfrm rot="16200000">
            <a:off x="7073131" y="1998648"/>
            <a:ext cx="0" cy="288000"/>
          </a:xfrm>
          <a:prstGeom prst="straightConnector1">
            <a:avLst/>
          </a:prstGeom>
          <a:noFill/>
          <a:ln w="19050" cap="flat" cmpd="sng" algn="ctr">
            <a:solidFill>
              <a:sysClr val="windowText" lastClr="000000"/>
            </a:solidFill>
            <a:prstDash val="solid"/>
            <a:miter lim="800000"/>
            <a:headEnd type="triangle"/>
            <a:tailEnd type="none"/>
          </a:ln>
          <a:effectLst/>
        </p:spPr>
      </p:cxnSp>
      <p:cxnSp>
        <p:nvCxnSpPr>
          <p:cNvPr id="111" name="直線矢印コネクタ 110">
            <a:extLst>
              <a:ext uri="{FF2B5EF4-FFF2-40B4-BE49-F238E27FC236}">
                <a16:creationId xmlns:a16="http://schemas.microsoft.com/office/drawing/2014/main" id="{65C9E932-1298-4461-B1AC-1FCCC39FA224}"/>
              </a:ext>
            </a:extLst>
          </p:cNvPr>
          <p:cNvCxnSpPr/>
          <p:nvPr/>
        </p:nvCxnSpPr>
        <p:spPr>
          <a:xfrm rot="10800000">
            <a:off x="6889155" y="1799058"/>
            <a:ext cx="0" cy="288000"/>
          </a:xfrm>
          <a:prstGeom prst="straightConnector1">
            <a:avLst/>
          </a:prstGeom>
          <a:noFill/>
          <a:ln w="19050" cap="flat" cmpd="sng" algn="ctr">
            <a:solidFill>
              <a:sysClr val="windowText" lastClr="000000"/>
            </a:solidFill>
            <a:prstDash val="solid"/>
            <a:miter lim="800000"/>
            <a:headEnd type="triangle"/>
            <a:tailEnd type="none"/>
          </a:ln>
          <a:effectLst/>
        </p:spPr>
      </p:cxnSp>
      <p:sp>
        <p:nvSpPr>
          <p:cNvPr id="112" name="テキスト ボックス 111">
            <a:extLst>
              <a:ext uri="{FF2B5EF4-FFF2-40B4-BE49-F238E27FC236}">
                <a16:creationId xmlns:a16="http://schemas.microsoft.com/office/drawing/2014/main" id="{C5D95D90-0DBD-4654-B9EF-3C768D946A3E}"/>
              </a:ext>
            </a:extLst>
          </p:cNvPr>
          <p:cNvSpPr txBox="1"/>
          <p:nvPr/>
        </p:nvSpPr>
        <p:spPr>
          <a:xfrm>
            <a:off x="6562934" y="1804648"/>
            <a:ext cx="313955" cy="256480"/>
          </a:xfrm>
          <a:prstGeom prst="rect">
            <a:avLst/>
          </a:prstGeom>
          <a:noFill/>
        </p:spPr>
        <p:txBody>
          <a:bodyPr wrap="square" rtlCol="0">
            <a:spAutoFit/>
          </a:bodyPr>
          <a:lstStyle/>
          <a:p>
            <a:r>
              <a:rPr lang="ja-JP" altLang="en-US" sz="1600" b="1" i="1" baseline="-25000" dirty="0" err="1">
                <a:solidFill>
                  <a:prstClr val="black"/>
                </a:solidFill>
                <a:latin typeface="Times New Roman" panose="02020603050405020304" pitchFamily="18" charset="0"/>
                <a:cs typeface="Times New Roman" panose="02020603050405020304" pitchFamily="18" charset="0"/>
              </a:rPr>
              <a:t>ー</a:t>
            </a:r>
            <a:endParaRPr lang="ja-JP" altLang="en-US" sz="1600" b="1" i="1" baseline="-25000" dirty="0">
              <a:solidFill>
                <a:prstClr val="black"/>
              </a:solidFill>
              <a:latin typeface="Times New Roman" panose="02020603050405020304" pitchFamily="18" charset="0"/>
              <a:cs typeface="Times New Roman" panose="02020603050405020304" pitchFamily="18" charset="0"/>
            </a:endParaRPr>
          </a:p>
        </p:txBody>
      </p:sp>
      <p:sp>
        <p:nvSpPr>
          <p:cNvPr id="113" name="テキスト ボックス 112">
            <a:extLst>
              <a:ext uri="{FF2B5EF4-FFF2-40B4-BE49-F238E27FC236}">
                <a16:creationId xmlns:a16="http://schemas.microsoft.com/office/drawing/2014/main" id="{200CD83A-20AB-48E8-808B-2D9FF0B471F7}"/>
              </a:ext>
            </a:extLst>
          </p:cNvPr>
          <p:cNvSpPr txBox="1"/>
          <p:nvPr/>
        </p:nvSpPr>
        <p:spPr>
          <a:xfrm>
            <a:off x="6829264" y="1427999"/>
            <a:ext cx="279614" cy="323165"/>
          </a:xfrm>
          <a:prstGeom prst="rect">
            <a:avLst/>
          </a:prstGeom>
          <a:noFill/>
        </p:spPr>
        <p:txBody>
          <a:bodyPr wrap="square" rtlCol="0">
            <a:spAutoFit/>
          </a:bodyPr>
          <a:lstStyle/>
          <a:p>
            <a:r>
              <a:rPr lang="en-US" altLang="ja-JP" sz="1500" dirty="0">
                <a:solidFill>
                  <a:prstClr val="black"/>
                </a:solidFill>
                <a:latin typeface="Times New Roman" panose="02020603050405020304" pitchFamily="18" charset="0"/>
                <a:cs typeface="Times New Roman" panose="02020603050405020304" pitchFamily="18" charset="0"/>
              </a:rPr>
              <a:t>*</a:t>
            </a:r>
            <a:endParaRPr lang="ja-JP" altLang="en-US" sz="1500" dirty="0">
              <a:solidFill>
                <a:prstClr val="black"/>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14" name="テキスト ボックス 113">
                <a:extLst>
                  <a:ext uri="{FF2B5EF4-FFF2-40B4-BE49-F238E27FC236}">
                    <a16:creationId xmlns:a16="http://schemas.microsoft.com/office/drawing/2014/main" id="{EC5BE87F-0799-45D7-B58C-316C49CF8CF1}"/>
                  </a:ext>
                </a:extLst>
              </p:cNvPr>
              <p:cNvSpPr txBox="1"/>
              <p:nvPr/>
            </p:nvSpPr>
            <p:spPr>
              <a:xfrm>
                <a:off x="6990278" y="1893290"/>
                <a:ext cx="888963" cy="30284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ja-JP" altLang="en-US" sz="1400" b="1" i="1" dirty="0" smtClean="0">
                          <a:latin typeface="Cambria Math" panose="02040503050406030204" pitchFamily="18" charset="0"/>
                          <a:cs typeface="Times New Roman" panose="02020603050405020304" pitchFamily="18" charset="0"/>
                        </a:rPr>
                        <m:t>𝝅</m:t>
                      </m:r>
                    </m:oMath>
                  </m:oMathPara>
                </a14:m>
                <a:endParaRPr kumimoji="1" lang="ja-JP" altLang="en-US" sz="1400" b="1" i="1" baseline="-25000" dirty="0">
                  <a:latin typeface="Times New Roman" panose="02020603050405020304" pitchFamily="18" charset="0"/>
                  <a:cs typeface="Times New Roman" panose="02020603050405020304" pitchFamily="18" charset="0"/>
                </a:endParaRPr>
              </a:p>
            </p:txBody>
          </p:sp>
        </mc:Choice>
        <mc:Fallback xmlns="">
          <p:sp>
            <p:nvSpPr>
              <p:cNvPr id="114" name="テキスト ボックス 113">
                <a:extLst>
                  <a:ext uri="{FF2B5EF4-FFF2-40B4-BE49-F238E27FC236}">
                    <a16:creationId xmlns:a16="http://schemas.microsoft.com/office/drawing/2014/main" id="{EC5BE87F-0799-45D7-B58C-316C49CF8CF1}"/>
                  </a:ext>
                </a:extLst>
              </p:cNvPr>
              <p:cNvSpPr txBox="1">
                <a:spLocks noRot="1" noChangeAspect="1" noMove="1" noResize="1" noEditPoints="1" noAdjustHandles="1" noChangeArrowheads="1" noChangeShapeType="1" noTextEdit="1"/>
              </p:cNvSpPr>
              <p:nvPr/>
            </p:nvSpPr>
            <p:spPr>
              <a:xfrm>
                <a:off x="6990278" y="1893290"/>
                <a:ext cx="888963" cy="302840"/>
              </a:xfrm>
              <a:prstGeom prst="rect">
                <a:avLst/>
              </a:prstGeom>
              <a:blipFill>
                <a:blip r:embed="rId4"/>
                <a:stretch>
                  <a:fillRect/>
                </a:stretch>
              </a:blipFill>
            </p:spPr>
            <p:txBody>
              <a:bodyPr/>
              <a:lstStyle/>
              <a:p>
                <a:r>
                  <a:rPr lang="ja-JP" altLang="en-US">
                    <a:noFill/>
                  </a:rPr>
                  <a:t> </a:t>
                </a:r>
              </a:p>
            </p:txBody>
          </p:sp>
        </mc:Fallback>
      </mc:AlternateContent>
      <p:sp>
        <p:nvSpPr>
          <p:cNvPr id="115" name="テキスト ボックス 114">
            <a:extLst>
              <a:ext uri="{FF2B5EF4-FFF2-40B4-BE49-F238E27FC236}">
                <a16:creationId xmlns:a16="http://schemas.microsoft.com/office/drawing/2014/main" id="{6DE36B3E-D465-4A6D-B8E8-DD8DB65AFC11}"/>
              </a:ext>
            </a:extLst>
          </p:cNvPr>
          <p:cNvSpPr txBox="1"/>
          <p:nvPr/>
        </p:nvSpPr>
        <p:spPr>
          <a:xfrm>
            <a:off x="6648019" y="1434632"/>
            <a:ext cx="441292" cy="400110"/>
          </a:xfrm>
          <a:prstGeom prst="rect">
            <a:avLst/>
          </a:prstGeom>
          <a:noFill/>
        </p:spPr>
        <p:txBody>
          <a:bodyPr wrap="square" rtlCol="0">
            <a:spAutoFit/>
          </a:bodyPr>
          <a:lstStyle/>
          <a:p>
            <a:r>
              <a:rPr lang="en-US" altLang="ja-JP" sz="2000" i="1" dirty="0">
                <a:solidFill>
                  <a:prstClr val="black"/>
                </a:solidFill>
                <a:latin typeface="Times New Roman" panose="02020603050405020304" pitchFamily="18" charset="0"/>
                <a:cs typeface="Times New Roman" panose="02020603050405020304" pitchFamily="18" charset="0"/>
              </a:rPr>
              <a:t>p</a:t>
            </a:r>
            <a:r>
              <a:rPr lang="en-US" altLang="ja-JP" sz="2000" i="1" baseline="-25000" dirty="0">
                <a:solidFill>
                  <a:prstClr val="black"/>
                </a:solidFill>
                <a:latin typeface="Times New Roman" panose="02020603050405020304" pitchFamily="18" charset="0"/>
                <a:cs typeface="Times New Roman" panose="02020603050405020304" pitchFamily="18" charset="0"/>
              </a:rPr>
              <a:t>1</a:t>
            </a:r>
            <a:endParaRPr lang="ja-JP" altLang="en-US" sz="1700" i="1" baseline="-25000" dirty="0">
              <a:solidFill>
                <a:prstClr val="black"/>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16" name="テキスト ボックス 115">
                <a:extLst>
                  <a:ext uri="{FF2B5EF4-FFF2-40B4-BE49-F238E27FC236}">
                    <a16:creationId xmlns:a16="http://schemas.microsoft.com/office/drawing/2014/main" id="{B8A95A5F-44B6-48CE-9D40-4B00DCACD736}"/>
                  </a:ext>
                </a:extLst>
              </p:cNvPr>
              <p:cNvSpPr txBox="1"/>
              <p:nvPr/>
            </p:nvSpPr>
            <p:spPr>
              <a:xfrm>
                <a:off x="6970109" y="2240536"/>
                <a:ext cx="180075" cy="316112"/>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kumimoji="1" lang="ja-JP" altLang="en-US" sz="2000" i="1" smtClean="0">
                              <a:latin typeface="Cambria Math" panose="02040503050406030204" pitchFamily="18" charset="0"/>
                            </a:rPr>
                          </m:ctrlPr>
                        </m:accPr>
                        <m:e>
                          <m:r>
                            <a:rPr kumimoji="1" lang="en-US" altLang="ja-JP" sz="2000" b="0" i="1" smtClean="0">
                              <a:latin typeface="Cambria Math" panose="02040503050406030204" pitchFamily="18" charset="0"/>
                            </a:rPr>
                            <m:t>𝑃</m:t>
                          </m:r>
                        </m:e>
                      </m:acc>
                    </m:oMath>
                  </m:oMathPara>
                </a14:m>
                <a:endParaRPr kumimoji="1" lang="ja-JP" altLang="en-US" sz="2000" dirty="0">
                  <a:latin typeface="HGS行書体" panose="03000600000000000000" pitchFamily="66" charset="-128"/>
                  <a:ea typeface="HGS行書体" panose="03000600000000000000" pitchFamily="66" charset="-128"/>
                </a:endParaRPr>
              </a:p>
            </p:txBody>
          </p:sp>
        </mc:Choice>
        <mc:Fallback xmlns="">
          <p:sp>
            <p:nvSpPr>
              <p:cNvPr id="116" name="テキスト ボックス 115">
                <a:extLst>
                  <a:ext uri="{FF2B5EF4-FFF2-40B4-BE49-F238E27FC236}">
                    <a16:creationId xmlns:a16="http://schemas.microsoft.com/office/drawing/2014/main" id="{B8A95A5F-44B6-48CE-9D40-4B00DCACD736}"/>
                  </a:ext>
                </a:extLst>
              </p:cNvPr>
              <p:cNvSpPr txBox="1">
                <a:spLocks noRot="1" noChangeAspect="1" noMove="1" noResize="1" noEditPoints="1" noAdjustHandles="1" noChangeArrowheads="1" noChangeShapeType="1" noTextEdit="1"/>
              </p:cNvSpPr>
              <p:nvPr/>
            </p:nvSpPr>
            <p:spPr>
              <a:xfrm>
                <a:off x="6970109" y="2240536"/>
                <a:ext cx="180075" cy="316112"/>
              </a:xfrm>
              <a:prstGeom prst="rect">
                <a:avLst/>
              </a:prstGeom>
              <a:blipFill>
                <a:blip r:embed="rId5"/>
                <a:stretch>
                  <a:fillRect l="-43333" t="-25490" r="-76667" b="-9804"/>
                </a:stretch>
              </a:blipFill>
            </p:spPr>
            <p:txBody>
              <a:bodyPr/>
              <a:lstStyle/>
              <a:p>
                <a:r>
                  <a:rPr lang="ja-JP" altLang="en-US">
                    <a:noFill/>
                  </a:rPr>
                  <a:t> </a:t>
                </a:r>
              </a:p>
            </p:txBody>
          </p:sp>
        </mc:Fallback>
      </mc:AlternateContent>
      <p:sp>
        <p:nvSpPr>
          <p:cNvPr id="117" name="正方形/長方形 116">
            <a:extLst>
              <a:ext uri="{FF2B5EF4-FFF2-40B4-BE49-F238E27FC236}">
                <a16:creationId xmlns:a16="http://schemas.microsoft.com/office/drawing/2014/main" id="{12B6F72E-2F88-47D2-BB8B-897D6442387C}"/>
              </a:ext>
            </a:extLst>
          </p:cNvPr>
          <p:cNvSpPr/>
          <p:nvPr/>
        </p:nvSpPr>
        <p:spPr>
          <a:xfrm>
            <a:off x="7006637" y="2223329"/>
            <a:ext cx="261610" cy="369332"/>
          </a:xfrm>
          <a:prstGeom prst="rect">
            <a:avLst/>
          </a:prstGeom>
        </p:spPr>
        <p:txBody>
          <a:bodyPr wrap="none">
            <a:spAutoFit/>
          </a:bodyPr>
          <a:lstStyle/>
          <a:p>
            <a:r>
              <a:rPr lang="en-US" altLang="ja-JP" i="1" baseline="-25000" dirty="0">
                <a:solidFill>
                  <a:prstClr val="black"/>
                </a:solidFill>
                <a:latin typeface="Times New Roman" panose="02020603050405020304" pitchFamily="18" charset="0"/>
                <a:cs typeface="Times New Roman" panose="02020603050405020304" pitchFamily="18" charset="0"/>
              </a:rPr>
              <a:t>1</a:t>
            </a:r>
            <a:endParaRPr lang="ja-JP" altLang="en-US" dirty="0"/>
          </a:p>
        </p:txBody>
      </p:sp>
      <p:grpSp>
        <p:nvGrpSpPr>
          <p:cNvPr id="118" name="グループ化 117">
            <a:extLst>
              <a:ext uri="{FF2B5EF4-FFF2-40B4-BE49-F238E27FC236}">
                <a16:creationId xmlns:a16="http://schemas.microsoft.com/office/drawing/2014/main" id="{5CA854C5-5DF2-41EB-ADD1-AD108FDFB4D9}"/>
              </a:ext>
            </a:extLst>
          </p:cNvPr>
          <p:cNvGrpSpPr/>
          <p:nvPr/>
        </p:nvGrpSpPr>
        <p:grpSpPr>
          <a:xfrm>
            <a:off x="7163447" y="3231759"/>
            <a:ext cx="427797" cy="359057"/>
            <a:chOff x="3104530" y="3819879"/>
            <a:chExt cx="305034" cy="255995"/>
          </a:xfrm>
        </p:grpSpPr>
        <p:sp>
          <p:nvSpPr>
            <p:cNvPr id="119" name="正方形/長方形 118">
              <a:extLst>
                <a:ext uri="{FF2B5EF4-FFF2-40B4-BE49-F238E27FC236}">
                  <a16:creationId xmlns:a16="http://schemas.microsoft.com/office/drawing/2014/main" id="{324EA146-8364-4EB2-9C1F-7673498C26DF}"/>
                </a:ext>
              </a:extLst>
            </p:cNvPr>
            <p:cNvSpPr/>
            <p:nvPr/>
          </p:nvSpPr>
          <p:spPr>
            <a:xfrm>
              <a:off x="3104530" y="3819879"/>
              <a:ext cx="46160" cy="25599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20" name="正方形/長方形 119">
              <a:extLst>
                <a:ext uri="{FF2B5EF4-FFF2-40B4-BE49-F238E27FC236}">
                  <a16:creationId xmlns:a16="http://schemas.microsoft.com/office/drawing/2014/main" id="{FAF5673B-7E77-46C0-A160-DFF449BDEE75}"/>
                </a:ext>
              </a:extLst>
            </p:cNvPr>
            <p:cNvSpPr/>
            <p:nvPr/>
          </p:nvSpPr>
          <p:spPr>
            <a:xfrm>
              <a:off x="3364412" y="3819989"/>
              <a:ext cx="45152" cy="2515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121" name="グループ化 120">
            <a:extLst>
              <a:ext uri="{FF2B5EF4-FFF2-40B4-BE49-F238E27FC236}">
                <a16:creationId xmlns:a16="http://schemas.microsoft.com/office/drawing/2014/main" id="{25570A28-AE0E-4D18-BF50-9627E804AB81}"/>
              </a:ext>
            </a:extLst>
          </p:cNvPr>
          <p:cNvGrpSpPr/>
          <p:nvPr/>
        </p:nvGrpSpPr>
        <p:grpSpPr>
          <a:xfrm>
            <a:off x="6386596" y="3248578"/>
            <a:ext cx="427797" cy="359057"/>
            <a:chOff x="3104530" y="3819879"/>
            <a:chExt cx="305034" cy="255995"/>
          </a:xfrm>
        </p:grpSpPr>
        <p:sp>
          <p:nvSpPr>
            <p:cNvPr id="122" name="正方形/長方形 121">
              <a:extLst>
                <a:ext uri="{FF2B5EF4-FFF2-40B4-BE49-F238E27FC236}">
                  <a16:creationId xmlns:a16="http://schemas.microsoft.com/office/drawing/2014/main" id="{2E5E4F4F-ECAC-47DE-A9EF-ADCE3E73D0B6}"/>
                </a:ext>
              </a:extLst>
            </p:cNvPr>
            <p:cNvSpPr/>
            <p:nvPr/>
          </p:nvSpPr>
          <p:spPr>
            <a:xfrm>
              <a:off x="3104530" y="3819879"/>
              <a:ext cx="46160" cy="25599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23" name="正方形/長方形 122">
              <a:extLst>
                <a:ext uri="{FF2B5EF4-FFF2-40B4-BE49-F238E27FC236}">
                  <a16:creationId xmlns:a16="http://schemas.microsoft.com/office/drawing/2014/main" id="{2DA64D9E-600F-42F8-BB88-24E600CFB973}"/>
                </a:ext>
              </a:extLst>
            </p:cNvPr>
            <p:cNvSpPr/>
            <p:nvPr/>
          </p:nvSpPr>
          <p:spPr>
            <a:xfrm>
              <a:off x="3364412" y="3819989"/>
              <a:ext cx="45152" cy="2515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cxnSp>
        <p:nvCxnSpPr>
          <p:cNvPr id="124" name="直線コネクタ 123">
            <a:extLst>
              <a:ext uri="{FF2B5EF4-FFF2-40B4-BE49-F238E27FC236}">
                <a16:creationId xmlns:a16="http://schemas.microsoft.com/office/drawing/2014/main" id="{57E7AF78-2B91-4253-9684-D871DB8995A2}"/>
              </a:ext>
            </a:extLst>
          </p:cNvPr>
          <p:cNvCxnSpPr/>
          <p:nvPr/>
        </p:nvCxnSpPr>
        <p:spPr>
          <a:xfrm>
            <a:off x="6451333" y="3338073"/>
            <a:ext cx="29973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5" name="直線コネクタ 124">
            <a:extLst>
              <a:ext uri="{FF2B5EF4-FFF2-40B4-BE49-F238E27FC236}">
                <a16:creationId xmlns:a16="http://schemas.microsoft.com/office/drawing/2014/main" id="{750897F3-254E-4D9A-8471-CE8F3D5DA5D2}"/>
              </a:ext>
            </a:extLst>
          </p:cNvPr>
          <p:cNvCxnSpPr/>
          <p:nvPr/>
        </p:nvCxnSpPr>
        <p:spPr>
          <a:xfrm>
            <a:off x="6451333" y="3383558"/>
            <a:ext cx="29973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 name="直線コネクタ 125">
            <a:extLst>
              <a:ext uri="{FF2B5EF4-FFF2-40B4-BE49-F238E27FC236}">
                <a16:creationId xmlns:a16="http://schemas.microsoft.com/office/drawing/2014/main" id="{9314113A-0B3D-4ADC-9BA5-D822E020CE5F}"/>
              </a:ext>
            </a:extLst>
          </p:cNvPr>
          <p:cNvCxnSpPr/>
          <p:nvPr/>
        </p:nvCxnSpPr>
        <p:spPr>
          <a:xfrm>
            <a:off x="6452586" y="3425108"/>
            <a:ext cx="29973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7" name="直線コネクタ 126">
            <a:extLst>
              <a:ext uri="{FF2B5EF4-FFF2-40B4-BE49-F238E27FC236}">
                <a16:creationId xmlns:a16="http://schemas.microsoft.com/office/drawing/2014/main" id="{83967336-836D-4791-A12C-40E2D69F63DC}"/>
              </a:ext>
            </a:extLst>
          </p:cNvPr>
          <p:cNvCxnSpPr/>
          <p:nvPr/>
        </p:nvCxnSpPr>
        <p:spPr>
          <a:xfrm>
            <a:off x="6449551" y="3472733"/>
            <a:ext cx="29973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8" name="直線コネクタ 127">
            <a:extLst>
              <a:ext uri="{FF2B5EF4-FFF2-40B4-BE49-F238E27FC236}">
                <a16:creationId xmlns:a16="http://schemas.microsoft.com/office/drawing/2014/main" id="{98FD7E1A-C903-46DA-8B3F-3D5785316F97}"/>
              </a:ext>
            </a:extLst>
          </p:cNvPr>
          <p:cNvCxnSpPr/>
          <p:nvPr/>
        </p:nvCxnSpPr>
        <p:spPr>
          <a:xfrm>
            <a:off x="7231890" y="3342835"/>
            <a:ext cx="29973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9" name="直線コネクタ 128">
            <a:extLst>
              <a:ext uri="{FF2B5EF4-FFF2-40B4-BE49-F238E27FC236}">
                <a16:creationId xmlns:a16="http://schemas.microsoft.com/office/drawing/2014/main" id="{232E092D-6C1A-467F-A368-EC7946D797AF}"/>
              </a:ext>
            </a:extLst>
          </p:cNvPr>
          <p:cNvCxnSpPr/>
          <p:nvPr/>
        </p:nvCxnSpPr>
        <p:spPr>
          <a:xfrm>
            <a:off x="7231890" y="3390460"/>
            <a:ext cx="29973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0" name="直線コネクタ 129">
            <a:extLst>
              <a:ext uri="{FF2B5EF4-FFF2-40B4-BE49-F238E27FC236}">
                <a16:creationId xmlns:a16="http://schemas.microsoft.com/office/drawing/2014/main" id="{B05FC520-1442-4816-B0A1-722B4E5B4DBD}"/>
              </a:ext>
            </a:extLst>
          </p:cNvPr>
          <p:cNvCxnSpPr/>
          <p:nvPr/>
        </p:nvCxnSpPr>
        <p:spPr>
          <a:xfrm>
            <a:off x="7223502" y="3425108"/>
            <a:ext cx="29973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1" name="直線コネクタ 130">
            <a:extLst>
              <a:ext uri="{FF2B5EF4-FFF2-40B4-BE49-F238E27FC236}">
                <a16:creationId xmlns:a16="http://schemas.microsoft.com/office/drawing/2014/main" id="{9F2C0C33-5251-4867-93F1-75B9301A9AB7}"/>
              </a:ext>
            </a:extLst>
          </p:cNvPr>
          <p:cNvCxnSpPr/>
          <p:nvPr/>
        </p:nvCxnSpPr>
        <p:spPr>
          <a:xfrm>
            <a:off x="7223502" y="3472733"/>
            <a:ext cx="29973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34" name="テキスト ボックス 133"/>
              <p:cNvSpPr txBox="1"/>
              <p:nvPr/>
            </p:nvSpPr>
            <p:spPr>
              <a:xfrm>
                <a:off x="5465842" y="2829477"/>
                <a:ext cx="626710"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kumimoji="1" lang="en-US" altLang="ja-JP" sz="1600" b="0" i="1" smtClean="0">
                          <a:latin typeface="Cambria Math" panose="02040503050406030204" pitchFamily="18" charset="0"/>
                        </a:rPr>
                        <m:t>𝐺</m:t>
                      </m:r>
                      <m:r>
                        <a:rPr kumimoji="1" lang="en-US" altLang="ja-JP" sz="1600" b="0" i="1" smtClean="0">
                          <a:latin typeface="Cambria Math" panose="02040503050406030204" pitchFamily="18" charset="0"/>
                        </a:rPr>
                        <m:t>(</m:t>
                      </m:r>
                      <m:r>
                        <a:rPr kumimoji="1" lang="en-US" altLang="ja-JP" sz="1600" b="0" i="1" smtClean="0">
                          <a:latin typeface="Cambria Math" panose="02040503050406030204" pitchFamily="18" charset="0"/>
                        </a:rPr>
                        <m:t>𝑡</m:t>
                      </m:r>
                      <m:r>
                        <a:rPr kumimoji="1" lang="en-US" altLang="ja-JP" sz="1600" b="0" i="1" smtClean="0">
                          <a:latin typeface="Cambria Math" panose="02040503050406030204" pitchFamily="18" charset="0"/>
                        </a:rPr>
                        <m:t>)</m:t>
                      </m:r>
                    </m:oMath>
                  </m:oMathPara>
                </a14:m>
                <a:endParaRPr kumimoji="1" lang="ja-JP" altLang="en-US" sz="1400" dirty="0"/>
              </a:p>
            </p:txBody>
          </p:sp>
        </mc:Choice>
        <mc:Fallback xmlns="">
          <p:sp>
            <p:nvSpPr>
              <p:cNvPr id="134" name="テキスト ボックス 133"/>
              <p:cNvSpPr txBox="1">
                <a:spLocks noRot="1" noChangeAspect="1" noMove="1" noResize="1" noEditPoints="1" noAdjustHandles="1" noChangeArrowheads="1" noChangeShapeType="1" noTextEdit="1"/>
              </p:cNvSpPr>
              <p:nvPr/>
            </p:nvSpPr>
            <p:spPr>
              <a:xfrm>
                <a:off x="5465842" y="2829477"/>
                <a:ext cx="626710" cy="338554"/>
              </a:xfrm>
              <a:prstGeom prst="rect">
                <a:avLst/>
              </a:prstGeom>
              <a:blipFill>
                <a:blip r:embed="rId6"/>
                <a:stretch>
                  <a:fillRect b="-8929"/>
                </a:stretch>
              </a:blipFill>
            </p:spPr>
            <p:txBody>
              <a:bodyPr/>
              <a:lstStyle/>
              <a:p>
                <a:r>
                  <a:rPr lang="ja-JP" altLang="en-US">
                    <a:noFill/>
                  </a:rPr>
                  <a:t> </a:t>
                </a:r>
              </a:p>
            </p:txBody>
          </p:sp>
        </mc:Fallback>
      </mc:AlternateContent>
      <p:cxnSp>
        <p:nvCxnSpPr>
          <p:cNvPr id="135" name="直線矢印コネクタ 134">
            <a:extLst>
              <a:ext uri="{FF2B5EF4-FFF2-40B4-BE49-F238E27FC236}">
                <a16:creationId xmlns:a16="http://schemas.microsoft.com/office/drawing/2014/main" id="{9FEE0DF8-7206-4D82-9B34-33F0C64108AD}"/>
              </a:ext>
            </a:extLst>
          </p:cNvPr>
          <p:cNvCxnSpPr/>
          <p:nvPr/>
        </p:nvCxnSpPr>
        <p:spPr>
          <a:xfrm rot="16200000">
            <a:off x="6685264" y="2010290"/>
            <a:ext cx="0" cy="288000"/>
          </a:xfrm>
          <a:prstGeom prst="straightConnector1">
            <a:avLst/>
          </a:prstGeom>
          <a:noFill/>
          <a:ln w="19050" cap="flat" cmpd="sng" algn="ctr">
            <a:solidFill>
              <a:sysClr val="windowText" lastClr="000000"/>
            </a:solidFill>
            <a:prstDash val="solid"/>
            <a:miter lim="800000"/>
            <a:headEnd type="triangle"/>
            <a:tailEnd type="none"/>
          </a:ln>
          <a:effectLst/>
        </p:spPr>
      </p:cxnSp>
      <p:sp>
        <p:nvSpPr>
          <p:cNvPr id="136" name="正方形/長方形 135">
            <a:extLst>
              <a:ext uri="{FF2B5EF4-FFF2-40B4-BE49-F238E27FC236}">
                <a16:creationId xmlns:a16="http://schemas.microsoft.com/office/drawing/2014/main" id="{CF50D97F-6969-460F-8D07-529B512860BE}"/>
              </a:ext>
            </a:extLst>
          </p:cNvPr>
          <p:cNvSpPr/>
          <p:nvPr/>
        </p:nvSpPr>
        <p:spPr>
          <a:xfrm>
            <a:off x="6092552" y="1905203"/>
            <a:ext cx="482648" cy="474888"/>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600" kern="0" dirty="0">
                <a:solidFill>
                  <a:prstClr val="black"/>
                </a:solidFill>
                <a:latin typeface="Times New Roman" panose="02020603050405020304" pitchFamily="18" charset="0"/>
                <a:ea typeface="游ゴシック" panose="020B0400000000000000" pitchFamily="50" charset="-128"/>
                <a:cs typeface="Times New Roman" panose="02020603050405020304" pitchFamily="18" charset="0"/>
              </a:rPr>
              <a:t>PI</a:t>
            </a:r>
            <a:endParaRPr kumimoji="0" lang="ja-JP" altLang="en-US" sz="1600" u="none" strike="noStrike" kern="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endParaRPr>
          </a:p>
        </p:txBody>
      </p:sp>
      <p:cxnSp>
        <p:nvCxnSpPr>
          <p:cNvPr id="137" name="直線矢印コネクタ 136">
            <a:extLst>
              <a:ext uri="{FF2B5EF4-FFF2-40B4-BE49-F238E27FC236}">
                <a16:creationId xmlns:a16="http://schemas.microsoft.com/office/drawing/2014/main" id="{9FEE0DF8-7206-4D82-9B34-33F0C64108AD}"/>
              </a:ext>
            </a:extLst>
          </p:cNvPr>
          <p:cNvCxnSpPr/>
          <p:nvPr/>
        </p:nvCxnSpPr>
        <p:spPr>
          <a:xfrm rot="10800000">
            <a:off x="5274353" y="3001607"/>
            <a:ext cx="0" cy="288000"/>
          </a:xfrm>
          <a:prstGeom prst="straightConnector1">
            <a:avLst/>
          </a:prstGeom>
          <a:noFill/>
          <a:ln w="19050" cap="flat" cmpd="sng" algn="ctr">
            <a:solidFill>
              <a:sysClr val="windowText" lastClr="000000"/>
            </a:solidFill>
            <a:prstDash val="solid"/>
            <a:miter lim="800000"/>
            <a:headEnd type="triangle"/>
            <a:tailEnd type="none"/>
          </a:ln>
          <a:effectLst/>
        </p:spPr>
      </p:cxnSp>
      <p:sp>
        <p:nvSpPr>
          <p:cNvPr id="138" name="正方形/長方形 137">
            <a:extLst>
              <a:ext uri="{FF2B5EF4-FFF2-40B4-BE49-F238E27FC236}">
                <a16:creationId xmlns:a16="http://schemas.microsoft.com/office/drawing/2014/main" id="{CF50D97F-6969-460F-8D07-529B512860BE}"/>
              </a:ext>
            </a:extLst>
          </p:cNvPr>
          <p:cNvSpPr/>
          <p:nvPr/>
        </p:nvSpPr>
        <p:spPr>
          <a:xfrm>
            <a:off x="5053115" y="3289608"/>
            <a:ext cx="446421" cy="474888"/>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2400" b="1" i="1" u="none" strike="noStrike" kern="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39" name="テキスト ボックス 138"/>
              <p:cNvSpPr txBox="1"/>
              <p:nvPr/>
            </p:nvSpPr>
            <p:spPr>
              <a:xfrm>
                <a:off x="4998320" y="3359653"/>
                <a:ext cx="612988"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kumimoji="1" lang="en-US" altLang="ja-JP" sz="1600" b="0" i="1" smtClean="0">
                              <a:latin typeface="Cambria Math" panose="02040503050406030204" pitchFamily="18" charset="0"/>
                            </a:rPr>
                          </m:ctrlPr>
                        </m:sSupPr>
                        <m:e>
                          <m:r>
                            <a:rPr kumimoji="1" lang="en-US" altLang="ja-JP" sz="1600" b="0" i="1" smtClean="0">
                              <a:latin typeface="Cambria Math" panose="02040503050406030204" pitchFamily="18" charset="0"/>
                            </a:rPr>
                            <m:t>𝑒</m:t>
                          </m:r>
                        </m:e>
                        <m:sup>
                          <m:r>
                            <a:rPr kumimoji="1" lang="en-US" altLang="ja-JP" sz="1600" b="0" i="1" smtClean="0">
                              <a:latin typeface="Cambria Math" panose="02040503050406030204" pitchFamily="18" charset="0"/>
                            </a:rPr>
                            <m:t>−</m:t>
                          </m:r>
                          <m:r>
                            <a:rPr kumimoji="1" lang="en-US" altLang="ja-JP" sz="1600" b="0" i="1" smtClean="0">
                              <a:latin typeface="Cambria Math" panose="02040503050406030204" pitchFamily="18" charset="0"/>
                            </a:rPr>
                            <m:t>𝑠</m:t>
                          </m:r>
                          <m:r>
                            <a:rPr kumimoji="1" lang="en-US" altLang="ja-JP" sz="1600" b="0" i="1" smtClean="0">
                              <a:latin typeface="Cambria Math" panose="02040503050406030204" pitchFamily="18" charset="0"/>
                            </a:rPr>
                            <m:t>𝜏</m:t>
                          </m:r>
                        </m:sup>
                      </m:sSup>
                    </m:oMath>
                  </m:oMathPara>
                </a14:m>
                <a:endParaRPr kumimoji="1" lang="en-US" altLang="ja-JP" sz="1600" b="0" dirty="0"/>
              </a:p>
            </p:txBody>
          </p:sp>
        </mc:Choice>
        <mc:Fallback xmlns="">
          <p:sp>
            <p:nvSpPr>
              <p:cNvPr id="139" name="テキスト ボックス 138"/>
              <p:cNvSpPr txBox="1">
                <a:spLocks noRot="1" noChangeAspect="1" noMove="1" noResize="1" noEditPoints="1" noAdjustHandles="1" noChangeArrowheads="1" noChangeShapeType="1" noTextEdit="1"/>
              </p:cNvSpPr>
              <p:nvPr/>
            </p:nvSpPr>
            <p:spPr>
              <a:xfrm>
                <a:off x="4998320" y="3359653"/>
                <a:ext cx="612988" cy="338554"/>
              </a:xfrm>
              <a:prstGeom prst="rect">
                <a:avLst/>
              </a:prstGeom>
              <a:blipFill>
                <a:blip r:embed="rId7"/>
                <a:stretch>
                  <a:fillRect/>
                </a:stretch>
              </a:blipFill>
            </p:spPr>
            <p:txBody>
              <a:bodyPr/>
              <a:lstStyle/>
              <a:p>
                <a:r>
                  <a:rPr lang="ja-JP" altLang="en-US">
                    <a:noFill/>
                  </a:rPr>
                  <a:t> </a:t>
                </a:r>
              </a:p>
            </p:txBody>
          </p:sp>
        </mc:Fallback>
      </mc:AlternateContent>
      <p:cxnSp>
        <p:nvCxnSpPr>
          <p:cNvPr id="140" name="直線コネクタ 139"/>
          <p:cNvCxnSpPr/>
          <p:nvPr/>
        </p:nvCxnSpPr>
        <p:spPr>
          <a:xfrm>
            <a:off x="5283242" y="3764496"/>
            <a:ext cx="0" cy="89038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1" name="直線矢印コネクタ 140">
            <a:extLst>
              <a:ext uri="{FF2B5EF4-FFF2-40B4-BE49-F238E27FC236}">
                <a16:creationId xmlns:a16="http://schemas.microsoft.com/office/drawing/2014/main" id="{9FEE0DF8-7206-4D82-9B34-33F0C64108AD}"/>
              </a:ext>
            </a:extLst>
          </p:cNvPr>
          <p:cNvCxnSpPr/>
          <p:nvPr/>
        </p:nvCxnSpPr>
        <p:spPr>
          <a:xfrm flipH="1">
            <a:off x="5290876" y="4637851"/>
            <a:ext cx="495955" cy="0"/>
          </a:xfrm>
          <a:prstGeom prst="straightConnector1">
            <a:avLst/>
          </a:prstGeom>
          <a:noFill/>
          <a:ln w="19050" cap="flat" cmpd="sng" algn="ctr">
            <a:solidFill>
              <a:sysClr val="windowText" lastClr="000000"/>
            </a:solidFill>
            <a:prstDash val="solid"/>
            <a:miter lim="800000"/>
            <a:headEnd type="triangle"/>
            <a:tailEnd type="none"/>
          </a:ln>
          <a:effectLst/>
        </p:spPr>
      </p:cxnSp>
    </p:spTree>
    <p:extLst>
      <p:ext uri="{BB962C8B-B14F-4D97-AF65-F5344CB8AC3E}">
        <p14:creationId xmlns:p14="http://schemas.microsoft.com/office/powerpoint/2010/main" val="2816736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lstStyle/>
              <a:p>
                <a14:m>
                  <m:oMath xmlns:m="http://schemas.openxmlformats.org/officeDocument/2006/math">
                    <m:sSub>
                      <m:sSubPr>
                        <m:ctrlPr>
                          <a:rPr lang="en-US" altLang="ja-JP" b="0" i="1" smtClean="0">
                            <a:latin typeface="Cambria Math" panose="02040503050406030204" pitchFamily="18" charset="0"/>
                            <a:cs typeface="Times New Roman" panose="02020603050405020304" pitchFamily="18" charset="0"/>
                          </a:rPr>
                        </m:ctrlPr>
                      </m:sSubPr>
                      <m:e>
                        <m:r>
                          <a:rPr lang="en-US" altLang="ja-JP" b="0" i="1" smtClean="0">
                            <a:latin typeface="Cambria Math" panose="02040503050406030204" pitchFamily="18" charset="0"/>
                            <a:cs typeface="Times New Roman" panose="02020603050405020304" pitchFamily="18" charset="0"/>
                          </a:rPr>
                          <m:t>𝑝</m:t>
                        </m:r>
                      </m:e>
                      <m:sub>
                        <m:r>
                          <a:rPr lang="en-US" altLang="ja-JP" b="0" i="1" smtClean="0">
                            <a:latin typeface="Cambria Math" panose="02040503050406030204" pitchFamily="18" charset="0"/>
                            <a:cs typeface="Times New Roman" panose="02020603050405020304" pitchFamily="18" charset="0"/>
                          </a:rPr>
                          <m:t>1</m:t>
                        </m:r>
                      </m:sub>
                    </m:sSub>
                    <m:r>
                      <a:rPr lang="en-US" altLang="ja-JP" b="0" i="1" smtClean="0">
                        <a:latin typeface="Cambria Math" panose="02040503050406030204" pitchFamily="18" charset="0"/>
                        <a:cs typeface="Times New Roman" panose="02020603050405020304" pitchFamily="18" charset="0"/>
                      </a:rPr>
                      <m:t>(</m:t>
                    </m:r>
                    <m:r>
                      <a:rPr lang="en-US" altLang="ja-JP" b="0" i="1" smtClean="0">
                        <a:latin typeface="Cambria Math" panose="02040503050406030204" pitchFamily="18" charset="0"/>
                        <a:cs typeface="Times New Roman" panose="02020603050405020304" pitchFamily="18" charset="0"/>
                      </a:rPr>
                      <m:t>𝑡</m:t>
                    </m:r>
                    <m:r>
                      <a:rPr lang="en-US" altLang="ja-JP" b="0" i="1" smtClean="0">
                        <a:latin typeface="Cambria Math" panose="02040503050406030204" pitchFamily="18" charset="0"/>
                        <a:cs typeface="Times New Roman" panose="02020603050405020304" pitchFamily="18" charset="0"/>
                      </a:rPr>
                      <m:t>)</m:t>
                    </m:r>
                  </m:oMath>
                </a14:m>
                <a:r>
                  <a:rPr lang="ja-JP" altLang="en-US" dirty="0">
                    <a:latin typeface="Times New Roman" panose="02020603050405020304" pitchFamily="18" charset="0"/>
                    <a:cs typeface="Times New Roman" panose="02020603050405020304" pitchFamily="18" charset="0"/>
                  </a:rPr>
                  <a:t>を使用</a:t>
                </a:r>
                <a:endParaRPr lang="en-US" altLang="ja-JP" dirty="0">
                  <a:latin typeface="Times New Roman" panose="02020603050405020304" pitchFamily="18" charset="0"/>
                  <a:cs typeface="Times New Roman" panose="02020603050405020304" pitchFamily="18" charset="0"/>
                </a:endParaRPr>
              </a:p>
              <a:p>
                <a:pPr marL="0" indent="0">
                  <a:buNone/>
                </a:pPr>
                <a:endParaRPr lang="ja-JP" altLang="en-US" sz="1000" dirty="0">
                  <a:latin typeface="Times New Roman" panose="02020603050405020304" pitchFamily="18" charset="0"/>
                  <a:cs typeface="Times New Roman" panose="02020603050405020304" pitchFamily="18" charset="0"/>
                </a:endParaRPr>
              </a:p>
              <a:p>
                <a:r>
                  <a:rPr lang="ja-JP" altLang="en-US" dirty="0">
                    <a:latin typeface="Times New Roman" panose="02020603050405020304" pitchFamily="18" charset="0"/>
                    <a:cs typeface="Times New Roman" panose="02020603050405020304" pitchFamily="18" charset="0"/>
                  </a:rPr>
                  <a:t>圧力振幅の目標値</a:t>
                </a:r>
                <a14:m>
                  <m:oMath xmlns:m="http://schemas.openxmlformats.org/officeDocument/2006/math">
                    <m:sSubSup>
                      <m:sSubSupPr>
                        <m:ctrlPr>
                          <a:rPr lang="en-US" altLang="ja-JP" i="1">
                            <a:latin typeface="Cambria Math" panose="02040503050406030204" pitchFamily="18" charset="0"/>
                            <a:cs typeface="Times New Roman" panose="02020603050405020304" pitchFamily="18" charset="0"/>
                          </a:rPr>
                        </m:ctrlPr>
                      </m:sSubSupPr>
                      <m:e>
                        <m:r>
                          <a:rPr lang="en-US" altLang="ja-JP" i="1">
                            <a:latin typeface="Cambria Math" panose="02040503050406030204" pitchFamily="18" charset="0"/>
                            <a:cs typeface="Times New Roman" panose="02020603050405020304" pitchFamily="18" charset="0"/>
                          </a:rPr>
                          <m:t>𝑃</m:t>
                        </m:r>
                      </m:e>
                      <m:sub>
                        <m:r>
                          <a:rPr lang="en-US" altLang="ja-JP" i="1">
                            <a:latin typeface="Cambria Math" panose="02040503050406030204" pitchFamily="18" charset="0"/>
                            <a:cs typeface="Times New Roman" panose="02020603050405020304" pitchFamily="18" charset="0"/>
                          </a:rPr>
                          <m:t>1</m:t>
                        </m:r>
                      </m:sub>
                      <m:sup>
                        <m:r>
                          <a:rPr lang="en-US" altLang="ja-JP" i="1">
                            <a:latin typeface="Cambria Math" panose="02040503050406030204" pitchFamily="18" charset="0"/>
                            <a:cs typeface="Times New Roman" panose="02020603050405020304" pitchFamily="18" charset="0"/>
                          </a:rPr>
                          <m:t>∗</m:t>
                        </m:r>
                      </m:sup>
                    </m:sSubSup>
                  </m:oMath>
                </a14:m>
                <a:r>
                  <a:rPr lang="ja-JP" altLang="en-US" dirty="0">
                    <a:latin typeface="Times New Roman" panose="02020603050405020304" pitchFamily="18" charset="0"/>
                    <a:cs typeface="Times New Roman" panose="02020603050405020304" pitchFamily="18" charset="0"/>
                  </a:rPr>
                  <a:t>は</a:t>
                </a:r>
                <a:r>
                  <a:rPr lang="en-US" altLang="ja-JP" dirty="0">
                    <a:latin typeface="Times New Roman" panose="02020603050405020304" pitchFamily="18" charset="0"/>
                    <a:cs typeface="Times New Roman" panose="02020603050405020304" pitchFamily="18" charset="0"/>
                  </a:rPr>
                  <a:t>700 Pa</a:t>
                </a:r>
              </a:p>
              <a:p>
                <a:pPr marL="0" indent="0">
                  <a:buNone/>
                </a:pPr>
                <a:endParaRPr lang="en-US" altLang="ja-JP" sz="1000" dirty="0">
                  <a:latin typeface="Times New Roman" panose="02020603050405020304" pitchFamily="18" charset="0"/>
                  <a:cs typeface="Times New Roman" panose="02020603050405020304" pitchFamily="18" charset="0"/>
                </a:endParaRPr>
              </a:p>
              <a:p>
                <a:r>
                  <a:rPr lang="en-US" altLang="ja-JP" dirty="0">
                    <a:latin typeface="Times New Roman" panose="02020603050405020304" pitchFamily="18" charset="0"/>
                    <a:cs typeface="Times New Roman" panose="02020603050405020304" pitchFamily="18" charset="0"/>
                  </a:rPr>
                  <a:t>PI</a:t>
                </a:r>
                <a:r>
                  <a:rPr lang="ja-JP" altLang="en-US" dirty="0">
                    <a:latin typeface="Times New Roman" panose="02020603050405020304" pitchFamily="18" charset="0"/>
                    <a:cs typeface="Times New Roman" panose="02020603050405020304" pitchFamily="18" charset="0"/>
                  </a:rPr>
                  <a:t>補償器の比例ゲインと積分</a:t>
                </a:r>
                <a:endParaRPr lang="en-US" altLang="ja-JP" dirty="0">
                  <a:latin typeface="Times New Roman" panose="02020603050405020304" pitchFamily="18" charset="0"/>
                  <a:cs typeface="Times New Roman" panose="02020603050405020304" pitchFamily="18" charset="0"/>
                </a:endParaRPr>
              </a:p>
              <a:p>
                <a:pPr marL="0" indent="0">
                  <a:buNone/>
                </a:pPr>
                <a:r>
                  <a:rPr lang="en-US" altLang="ja-JP" dirty="0">
                    <a:latin typeface="Times New Roman" panose="02020603050405020304" pitchFamily="18" charset="0"/>
                    <a:cs typeface="Times New Roman" panose="02020603050405020304" pitchFamily="18" charset="0"/>
                  </a:rPr>
                  <a:t>   </a:t>
                </a:r>
                <a:r>
                  <a:rPr lang="ja-JP" altLang="en-US" dirty="0">
                    <a:latin typeface="Times New Roman" panose="02020603050405020304" pitchFamily="18" charset="0"/>
                    <a:cs typeface="Times New Roman" panose="02020603050405020304" pitchFamily="18" charset="0"/>
                  </a:rPr>
                  <a:t>ゲインは試行錯誤により決定</a:t>
                </a:r>
                <a:endParaRPr lang="en-US" altLang="ja-JP" dirty="0">
                  <a:latin typeface="Times New Roman" panose="02020603050405020304" pitchFamily="18" charset="0"/>
                  <a:cs typeface="Times New Roman" panose="02020603050405020304" pitchFamily="18" charset="0"/>
                </a:endParaRPr>
              </a:p>
              <a:p>
                <a:pPr marL="0" indent="0">
                  <a:buNone/>
                </a:pPr>
                <a:endParaRPr lang="en-US" altLang="ja-JP" sz="1000" dirty="0">
                  <a:latin typeface="Times New Roman" panose="02020603050405020304" pitchFamily="18" charset="0"/>
                  <a:cs typeface="Times New Roman" panose="02020603050405020304" pitchFamily="18" charset="0"/>
                </a:endParaRPr>
              </a:p>
              <a:p>
                <a14:m>
                  <m:oMath xmlns:m="http://schemas.openxmlformats.org/officeDocument/2006/math">
                    <m:r>
                      <a:rPr lang="en-US" altLang="ja-JP" i="1" smtClean="0">
                        <a:latin typeface="Cambria Math" panose="02040503050406030204" pitchFamily="18" charset="0"/>
                        <a:cs typeface="Times New Roman" panose="02020603050405020304" pitchFamily="18" charset="0"/>
                      </a:rPr>
                      <m:t>𝜏</m:t>
                    </m:r>
                  </m:oMath>
                </a14:m>
                <a:r>
                  <a:rPr lang="ja-JP" altLang="en-US" dirty="0">
                    <a:latin typeface="Times New Roman" panose="02020603050405020304" pitchFamily="18" charset="0"/>
                    <a:cs typeface="Times New Roman" panose="02020603050405020304" pitchFamily="18" charset="0"/>
                  </a:rPr>
                  <a:t>は正かつ最小の</a:t>
                </a:r>
                <a14:m>
                  <m:oMath xmlns:m="http://schemas.openxmlformats.org/officeDocument/2006/math">
                    <m:r>
                      <a:rPr lang="en-US" altLang="ja-JP" i="1">
                        <a:latin typeface="Cambria Math" panose="02040503050406030204" pitchFamily="18" charset="0"/>
                        <a:cs typeface="Times New Roman" panose="02020603050405020304" pitchFamily="18" charset="0"/>
                      </a:rPr>
                      <m:t>𝐺</m:t>
                    </m:r>
                    <m:r>
                      <m:rPr>
                        <m:lit/>
                      </m:rPr>
                      <a:rPr lang="en-US" altLang="ja-JP" i="1">
                        <a:latin typeface="Cambria Math" panose="02040503050406030204" pitchFamily="18" charset="0"/>
                        <a:cs typeface="Times New Roman" panose="02020603050405020304" pitchFamily="18" charset="0"/>
                      </a:rPr>
                      <m:t>(</m:t>
                    </m:r>
                    <m:r>
                      <a:rPr lang="en-US" altLang="ja-JP" i="1">
                        <a:latin typeface="Cambria Math" panose="02040503050406030204" pitchFamily="18" charset="0"/>
                        <a:cs typeface="Times New Roman" panose="02020603050405020304" pitchFamily="18" charset="0"/>
                      </a:rPr>
                      <m:t>𝑡</m:t>
                    </m:r>
                    <m:r>
                      <m:rPr>
                        <m:lit/>
                      </m:rPr>
                      <a:rPr lang="en-US" altLang="ja-JP" i="1">
                        <a:latin typeface="Cambria Math" panose="02040503050406030204" pitchFamily="18" charset="0"/>
                        <a:cs typeface="Times New Roman" panose="02020603050405020304" pitchFamily="18" charset="0"/>
                      </a:rPr>
                      <m:t>)</m:t>
                    </m:r>
                    <m:r>
                      <m:rPr>
                        <m:lit/>
                      </m:rPr>
                      <a:rPr lang="ja-JP" altLang="en-US" i="1">
                        <a:latin typeface="Cambria Math" panose="02040503050406030204" pitchFamily="18" charset="0"/>
                        <a:cs typeface="Times New Roman" panose="02020603050405020304" pitchFamily="18" charset="0"/>
                      </a:rPr>
                      <m:t>で</m:t>
                    </m:r>
                  </m:oMath>
                </a14:m>
                <a:r>
                  <a:rPr lang="ja-JP" altLang="en-US" dirty="0">
                    <a:latin typeface="Times New Roman" panose="02020603050405020304" pitchFamily="18" charset="0"/>
                    <a:cs typeface="Times New Roman" panose="02020603050405020304" pitchFamily="18" charset="0"/>
                  </a:rPr>
                  <a:t>自励発振</a:t>
                </a:r>
                <a:endParaRPr lang="en-US" altLang="ja-JP" dirty="0">
                  <a:latin typeface="Times New Roman" panose="02020603050405020304" pitchFamily="18" charset="0"/>
                  <a:cs typeface="Times New Roman" panose="02020603050405020304" pitchFamily="18" charset="0"/>
                </a:endParaRPr>
              </a:p>
              <a:p>
                <a:pPr marL="0" indent="0">
                  <a:buNone/>
                </a:pPr>
                <a:r>
                  <a:rPr lang="en-US" altLang="ja-JP" dirty="0">
                    <a:latin typeface="Times New Roman" panose="02020603050405020304" pitchFamily="18" charset="0"/>
                    <a:cs typeface="Times New Roman" panose="02020603050405020304" pitchFamily="18" charset="0"/>
                  </a:rPr>
                  <a:t>    </a:t>
                </a:r>
                <a:r>
                  <a:rPr lang="ja-JP" altLang="en-US" dirty="0">
                    <a:latin typeface="Times New Roman" panose="02020603050405020304" pitchFamily="18" charset="0"/>
                    <a:cs typeface="Times New Roman" panose="02020603050405020304" pitchFamily="18" charset="0"/>
                  </a:rPr>
                  <a:t>を目標値に抑制できるよう</a:t>
                </a:r>
                <a:r>
                  <a:rPr lang="en-US" altLang="ja-JP" dirty="0">
                    <a:latin typeface="Times New Roman" panose="02020603050405020304" pitchFamily="18" charset="0"/>
                    <a:cs typeface="Times New Roman" panose="02020603050405020304" pitchFamily="18" charset="0"/>
                  </a:rPr>
                  <a:t>SPK1</a:t>
                </a:r>
                <a:r>
                  <a:rPr lang="ja-JP" altLang="en-US" dirty="0" err="1">
                    <a:latin typeface="Times New Roman" panose="02020603050405020304" pitchFamily="18" charset="0"/>
                    <a:cs typeface="Times New Roman" panose="02020603050405020304" pitchFamily="18" charset="0"/>
                  </a:rPr>
                  <a:t>，</a:t>
                </a:r>
                <a:endParaRPr lang="en-US" altLang="ja-JP" dirty="0">
                  <a:latin typeface="Times New Roman" panose="02020603050405020304" pitchFamily="18" charset="0"/>
                  <a:cs typeface="Times New Roman" panose="02020603050405020304" pitchFamily="18" charset="0"/>
                </a:endParaRPr>
              </a:p>
              <a:p>
                <a:pPr marL="0" indent="0">
                  <a:buNone/>
                </a:pPr>
                <a:r>
                  <a:rPr lang="en-US" altLang="ja-JP" dirty="0">
                    <a:latin typeface="Times New Roman" panose="02020603050405020304" pitchFamily="18" charset="0"/>
                    <a:cs typeface="Times New Roman" panose="02020603050405020304" pitchFamily="18" charset="0"/>
                  </a:rPr>
                  <a:t>    SPK2</a:t>
                </a:r>
                <a:r>
                  <a:rPr lang="ja-JP" altLang="en-US" dirty="0">
                    <a:latin typeface="Times New Roman" panose="02020603050405020304" pitchFamily="18" charset="0"/>
                    <a:cs typeface="Times New Roman" panose="02020603050405020304" pitchFamily="18" charset="0"/>
                  </a:rPr>
                  <a:t>それぞれ実験的に調整</a:t>
                </a:r>
                <a:endParaRPr lang="en-US" altLang="ja-JP" dirty="0">
                  <a:latin typeface="Times New Roman" panose="02020603050405020304" pitchFamily="18" charset="0"/>
                  <a:cs typeface="Times New Roman" panose="02020603050405020304" pitchFamily="18" charset="0"/>
                </a:endParaRPr>
              </a:p>
              <a:p>
                <a:pPr lvl="1"/>
                <a:r>
                  <a:rPr lang="en-US" altLang="ja-JP" sz="2400" dirty="0">
                    <a:latin typeface="Times New Roman" panose="02020603050405020304" pitchFamily="18" charset="0"/>
                    <a:cs typeface="Times New Roman" panose="02020603050405020304" pitchFamily="18" charset="0"/>
                  </a:rPr>
                  <a:t>SPK1</a:t>
                </a:r>
                <a:r>
                  <a:rPr lang="ja-JP" altLang="en-US" sz="2400" dirty="0">
                    <a:latin typeface="Times New Roman" panose="02020603050405020304" pitchFamily="18" charset="0"/>
                    <a:cs typeface="Times New Roman" panose="02020603050405020304" pitchFamily="18" charset="0"/>
                  </a:rPr>
                  <a:t>：</a:t>
                </a:r>
                <a:r>
                  <a:rPr lang="en-US" altLang="ja-JP" sz="2400" dirty="0">
                    <a:latin typeface="Times New Roman" panose="02020603050405020304" pitchFamily="18" charset="0"/>
                    <a:cs typeface="Times New Roman" panose="02020603050405020304" pitchFamily="18" charset="0"/>
                  </a:rPr>
                  <a:t>3.0 </a:t>
                </a:r>
                <a:r>
                  <a:rPr lang="en-US" altLang="ja-JP" sz="2400" dirty="0" err="1">
                    <a:latin typeface="Times New Roman" panose="02020603050405020304" pitchFamily="18" charset="0"/>
                    <a:cs typeface="Times New Roman" panose="02020603050405020304" pitchFamily="18" charset="0"/>
                  </a:rPr>
                  <a:t>ms</a:t>
                </a:r>
                <a:endParaRPr lang="en-US" altLang="ja-JP" sz="2400" dirty="0">
                  <a:latin typeface="Times New Roman" panose="02020603050405020304" pitchFamily="18" charset="0"/>
                  <a:cs typeface="Times New Roman" panose="02020603050405020304" pitchFamily="18" charset="0"/>
                </a:endParaRPr>
              </a:p>
              <a:p>
                <a:pPr lvl="1"/>
                <a:r>
                  <a:rPr lang="en-US" altLang="ja-JP" sz="2400" dirty="0">
                    <a:latin typeface="Times New Roman" panose="02020603050405020304" pitchFamily="18" charset="0"/>
                    <a:cs typeface="Times New Roman" panose="02020603050405020304" pitchFamily="18" charset="0"/>
                  </a:rPr>
                  <a:t>SPK2</a:t>
                </a:r>
                <a:r>
                  <a:rPr lang="ja-JP" altLang="en-US" sz="2400" dirty="0">
                    <a:latin typeface="Times New Roman" panose="02020603050405020304" pitchFamily="18" charset="0"/>
                    <a:cs typeface="Times New Roman" panose="02020603050405020304" pitchFamily="18" charset="0"/>
                  </a:rPr>
                  <a:t>：</a:t>
                </a:r>
                <a:r>
                  <a:rPr lang="en-US" altLang="ja-JP" sz="2400" dirty="0">
                    <a:latin typeface="Times New Roman" panose="02020603050405020304" pitchFamily="18" charset="0"/>
                    <a:cs typeface="Times New Roman" panose="02020603050405020304" pitchFamily="18" charset="0"/>
                  </a:rPr>
                  <a:t>10.0 </a:t>
                </a:r>
                <a:r>
                  <a:rPr lang="en-US" altLang="ja-JP" sz="2400" dirty="0" err="1">
                    <a:latin typeface="Times New Roman" panose="02020603050405020304" pitchFamily="18" charset="0"/>
                    <a:cs typeface="Times New Roman" panose="02020603050405020304" pitchFamily="18" charset="0"/>
                  </a:rPr>
                  <a:t>ms</a:t>
                </a:r>
                <a:endParaRPr lang="en-US" altLang="ja-JP" sz="2400" dirty="0">
                  <a:latin typeface="Times New Roman" panose="02020603050405020304" pitchFamily="18" charset="0"/>
                  <a:cs typeface="Times New Roman" panose="02020603050405020304" pitchFamily="18" charset="0"/>
                </a:endParaRPr>
              </a:p>
              <a:p>
                <a:pPr marL="0" indent="0">
                  <a:buNone/>
                </a:pPr>
                <a:endParaRPr lang="en-US" altLang="ja-JP" sz="2600" dirty="0">
                  <a:latin typeface="Times New Roman" panose="02020603050405020304" pitchFamily="18" charset="0"/>
                  <a:cs typeface="Times New Roman" panose="02020603050405020304" pitchFamily="18" charset="0"/>
                </a:endParaRPr>
              </a:p>
              <a:p>
                <a:pPr lvl="1"/>
                <a:endParaRPr lang="en-US" altLang="ja-JP" dirty="0">
                  <a:latin typeface="Times New Roman" panose="02020603050405020304" pitchFamily="18" charset="0"/>
                  <a:cs typeface="Times New Roman" panose="02020603050405020304" pitchFamily="18" charset="0"/>
                </a:endParaRPr>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a:blip r:embed="rId2"/>
                <a:stretch>
                  <a:fillRect l="-963" t="-1482" b="-3100"/>
                </a:stretch>
              </a:blipFill>
            </p:spPr>
            <p:txBody>
              <a:bodyPr/>
              <a:lstStyle/>
              <a:p>
                <a:r>
                  <a:rPr lang="ja-JP" altLang="en-US">
                    <a:noFill/>
                  </a:rPr>
                  <a:t> </a:t>
                </a:r>
              </a:p>
            </p:txBody>
          </p:sp>
        </mc:Fallback>
      </mc:AlternateContent>
      <p:sp>
        <p:nvSpPr>
          <p:cNvPr id="2" name="タイトル 1"/>
          <p:cNvSpPr>
            <a:spLocks noGrp="1"/>
          </p:cNvSpPr>
          <p:nvPr>
            <p:ph type="title"/>
          </p:nvPr>
        </p:nvSpPr>
        <p:spPr/>
        <p:txBody>
          <a:bodyPr/>
          <a:lstStyle/>
          <a:p>
            <a:r>
              <a:rPr lang="ja-JP" altLang="en-US" dirty="0"/>
              <a:t>定常発振制御系</a:t>
            </a:r>
            <a:endParaRPr kumimoji="1" lang="ja-JP" altLang="en-US" dirty="0"/>
          </a:p>
        </p:txBody>
      </p:sp>
      <p:cxnSp>
        <p:nvCxnSpPr>
          <p:cNvPr id="72" name="直線矢印コネクタ 71">
            <a:extLst>
              <a:ext uri="{FF2B5EF4-FFF2-40B4-BE49-F238E27FC236}">
                <a16:creationId xmlns:a16="http://schemas.microsoft.com/office/drawing/2014/main" id="{26E37997-0B50-4452-AA6A-32AAC9607A2C}"/>
              </a:ext>
            </a:extLst>
          </p:cNvPr>
          <p:cNvCxnSpPr>
            <a:cxnSpLocks/>
          </p:cNvCxnSpPr>
          <p:nvPr/>
        </p:nvCxnSpPr>
        <p:spPr>
          <a:xfrm>
            <a:off x="8851502" y="2401143"/>
            <a:ext cx="0" cy="1601149"/>
          </a:xfrm>
          <a:prstGeom prst="straightConnector1">
            <a:avLst/>
          </a:prstGeom>
          <a:noFill/>
          <a:ln w="19050" cap="flat" cmpd="sng" algn="ctr">
            <a:solidFill>
              <a:sysClr val="windowText" lastClr="000000"/>
            </a:solidFill>
            <a:prstDash val="solid"/>
            <a:miter lim="800000"/>
            <a:headEnd type="triangle"/>
            <a:tailEnd type="none"/>
          </a:ln>
          <a:effectLst/>
        </p:spPr>
      </p:cxnSp>
      <p:sp>
        <p:nvSpPr>
          <p:cNvPr id="73" name="角丸四角形 3">
            <a:extLst>
              <a:ext uri="{FF2B5EF4-FFF2-40B4-BE49-F238E27FC236}">
                <a16:creationId xmlns:a16="http://schemas.microsoft.com/office/drawing/2014/main" id="{73B97A4B-FC79-43C2-B57F-1D945A29366E}"/>
              </a:ext>
            </a:extLst>
          </p:cNvPr>
          <p:cNvSpPr/>
          <p:nvPr/>
        </p:nvSpPr>
        <p:spPr>
          <a:xfrm>
            <a:off x="5799272" y="3301016"/>
            <a:ext cx="2422858" cy="2649218"/>
          </a:xfrm>
          <a:prstGeom prst="round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74" name="正方形/長方形 73">
            <a:extLst>
              <a:ext uri="{FF2B5EF4-FFF2-40B4-BE49-F238E27FC236}">
                <a16:creationId xmlns:a16="http://schemas.microsoft.com/office/drawing/2014/main" id="{869E5334-8DFB-4B2A-951C-1969B04F1295}"/>
              </a:ext>
            </a:extLst>
          </p:cNvPr>
          <p:cNvSpPr/>
          <p:nvPr/>
        </p:nvSpPr>
        <p:spPr>
          <a:xfrm rot="10800000">
            <a:off x="6867442" y="5703531"/>
            <a:ext cx="270000" cy="252000"/>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700" b="0" i="0" u="none" strike="noStrike" kern="0" cap="none" spc="0" normalizeH="0" baseline="0" noProof="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endParaRPr>
          </a:p>
        </p:txBody>
      </p:sp>
      <p:sp>
        <p:nvSpPr>
          <p:cNvPr id="75" name="楕円 74">
            <a:extLst>
              <a:ext uri="{FF2B5EF4-FFF2-40B4-BE49-F238E27FC236}">
                <a16:creationId xmlns:a16="http://schemas.microsoft.com/office/drawing/2014/main" id="{91F20ED0-C33C-483E-9448-7667B796707F}"/>
              </a:ext>
            </a:extLst>
          </p:cNvPr>
          <p:cNvSpPr/>
          <p:nvPr/>
        </p:nvSpPr>
        <p:spPr>
          <a:xfrm>
            <a:off x="6913287" y="5739746"/>
            <a:ext cx="186699" cy="185348"/>
          </a:xfrm>
          <a:prstGeom prst="ellipse">
            <a:avLst/>
          </a:prstGeom>
          <a:solidFill>
            <a:srgbClr val="FF0000"/>
          </a:solidFill>
          <a:ln w="12700" cap="flat" cmpd="sng" algn="ctr">
            <a:solidFill>
              <a:srgbClr val="FF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700" b="0" i="0" u="none" strike="noStrike" kern="0" cap="none" spc="0" normalizeH="0" baseline="0" noProof="0">
              <a:ln>
                <a:noFill/>
              </a:ln>
              <a:solidFill>
                <a:prstClr val="white"/>
              </a:solidFill>
              <a:effectLst/>
              <a:uLnTx/>
              <a:uFillTx/>
              <a:latin typeface="Times New Roman" panose="02020603050405020304" pitchFamily="18" charset="0"/>
              <a:ea typeface="游ゴシック" panose="020B0400000000000000" pitchFamily="50" charset="-128"/>
              <a:cs typeface="Times New Roman" panose="02020603050405020304" pitchFamily="18" charset="0"/>
            </a:endParaRPr>
          </a:p>
        </p:txBody>
      </p:sp>
      <p:sp>
        <p:nvSpPr>
          <p:cNvPr id="76" name="正方形/長方形 75">
            <a:extLst>
              <a:ext uri="{FF2B5EF4-FFF2-40B4-BE49-F238E27FC236}">
                <a16:creationId xmlns:a16="http://schemas.microsoft.com/office/drawing/2014/main" id="{CA3D3AAC-D1A6-4FA2-BA9F-6009FD0D3FAD}"/>
              </a:ext>
            </a:extLst>
          </p:cNvPr>
          <p:cNvSpPr/>
          <p:nvPr/>
        </p:nvSpPr>
        <p:spPr>
          <a:xfrm rot="10800000">
            <a:off x="5802271" y="4511851"/>
            <a:ext cx="270000" cy="252000"/>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700" b="0" i="0" u="none" strike="noStrike" kern="0" cap="none" spc="0" normalizeH="0" baseline="0" noProof="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endParaRPr>
          </a:p>
        </p:txBody>
      </p:sp>
      <p:sp>
        <p:nvSpPr>
          <p:cNvPr id="77" name="楕円 76">
            <a:extLst>
              <a:ext uri="{FF2B5EF4-FFF2-40B4-BE49-F238E27FC236}">
                <a16:creationId xmlns:a16="http://schemas.microsoft.com/office/drawing/2014/main" id="{83E95AB1-4AC8-4F12-B702-55AFF3382D82}"/>
              </a:ext>
            </a:extLst>
          </p:cNvPr>
          <p:cNvSpPr/>
          <p:nvPr/>
        </p:nvSpPr>
        <p:spPr>
          <a:xfrm>
            <a:off x="5837612" y="4547283"/>
            <a:ext cx="186699" cy="185348"/>
          </a:xfrm>
          <a:prstGeom prst="ellipse">
            <a:avLst/>
          </a:prstGeom>
          <a:solidFill>
            <a:srgbClr val="0070C0"/>
          </a:solidFill>
          <a:ln w="12700" cap="flat" cmpd="sng" algn="ctr">
            <a:solidFill>
              <a:srgbClr val="0070C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700" b="0" i="0" u="none" strike="noStrike" kern="0" cap="none" spc="0" normalizeH="0" baseline="0" noProof="0">
              <a:ln>
                <a:noFill/>
              </a:ln>
              <a:solidFill>
                <a:prstClr val="white"/>
              </a:solidFill>
              <a:effectLst/>
              <a:uLnTx/>
              <a:uFillTx/>
              <a:latin typeface="Times New Roman" panose="02020603050405020304" pitchFamily="18" charset="0"/>
              <a:ea typeface="游ゴシック" panose="020B0400000000000000" pitchFamily="50" charset="-128"/>
              <a:cs typeface="Times New Roman" panose="02020603050405020304" pitchFamily="18" charset="0"/>
            </a:endParaRPr>
          </a:p>
        </p:txBody>
      </p:sp>
      <p:sp>
        <p:nvSpPr>
          <p:cNvPr id="78" name="テキスト ボックス 77">
            <a:extLst>
              <a:ext uri="{FF2B5EF4-FFF2-40B4-BE49-F238E27FC236}">
                <a16:creationId xmlns:a16="http://schemas.microsoft.com/office/drawing/2014/main" id="{F79DF53D-EE41-4C1A-98F4-A33934D19A93}"/>
              </a:ext>
            </a:extLst>
          </p:cNvPr>
          <p:cNvSpPr txBox="1"/>
          <p:nvPr/>
        </p:nvSpPr>
        <p:spPr>
          <a:xfrm>
            <a:off x="6055646" y="5063978"/>
            <a:ext cx="873611" cy="353943"/>
          </a:xfrm>
          <a:prstGeom prst="rect">
            <a:avLst/>
          </a:prstGeom>
          <a:noFill/>
          <a:ln>
            <a:solidFill>
              <a:sysClr val="windowText" lastClr="000000"/>
            </a:solid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700" b="0" i="0" u="none" strike="noStrike" kern="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SPK2</a:t>
            </a:r>
            <a:endParaRPr kumimoji="0" lang="ja-JP" altLang="en-US" sz="1700" b="0" i="0" u="none" strike="noStrike" kern="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p:txBody>
      </p:sp>
      <p:sp>
        <p:nvSpPr>
          <p:cNvPr id="79" name="正方形/長方形 78">
            <a:extLst>
              <a:ext uri="{FF2B5EF4-FFF2-40B4-BE49-F238E27FC236}">
                <a16:creationId xmlns:a16="http://schemas.microsoft.com/office/drawing/2014/main" id="{F379996E-15FA-47AB-AB4D-485730734944}"/>
              </a:ext>
            </a:extLst>
          </p:cNvPr>
          <p:cNvSpPr/>
          <p:nvPr/>
        </p:nvSpPr>
        <p:spPr>
          <a:xfrm rot="10800000">
            <a:off x="7949254" y="5057753"/>
            <a:ext cx="270000" cy="252000"/>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700" b="0" i="0" u="none" strike="noStrike" kern="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80" name="楕円 79">
            <a:extLst>
              <a:ext uri="{FF2B5EF4-FFF2-40B4-BE49-F238E27FC236}">
                <a16:creationId xmlns:a16="http://schemas.microsoft.com/office/drawing/2014/main" id="{B4B85163-44E8-4677-8E86-BFF6F09A8FB2}"/>
              </a:ext>
            </a:extLst>
          </p:cNvPr>
          <p:cNvSpPr/>
          <p:nvPr/>
        </p:nvSpPr>
        <p:spPr>
          <a:xfrm>
            <a:off x="7993057" y="5089021"/>
            <a:ext cx="186699" cy="185348"/>
          </a:xfrm>
          <a:prstGeom prst="ellipse">
            <a:avLst/>
          </a:prstGeom>
          <a:solidFill>
            <a:sysClr val="windowText" lastClr="000000"/>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700" b="0" i="0" u="none" strike="noStrike" kern="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81" name="正方形/長方形 80">
            <a:extLst>
              <a:ext uri="{FF2B5EF4-FFF2-40B4-BE49-F238E27FC236}">
                <a16:creationId xmlns:a16="http://schemas.microsoft.com/office/drawing/2014/main" id="{7C21A05F-80D9-4BC5-AC40-1BC275A8C670}"/>
              </a:ext>
            </a:extLst>
          </p:cNvPr>
          <p:cNvSpPr/>
          <p:nvPr/>
        </p:nvSpPr>
        <p:spPr>
          <a:xfrm rot="10800000">
            <a:off x="7943673" y="3898651"/>
            <a:ext cx="270000" cy="252000"/>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700" b="0" i="0" u="none" strike="noStrike" kern="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82" name="楕円 81">
            <a:extLst>
              <a:ext uri="{FF2B5EF4-FFF2-40B4-BE49-F238E27FC236}">
                <a16:creationId xmlns:a16="http://schemas.microsoft.com/office/drawing/2014/main" id="{01C68706-975A-4361-81A6-C38614054011}"/>
              </a:ext>
            </a:extLst>
          </p:cNvPr>
          <p:cNvSpPr/>
          <p:nvPr/>
        </p:nvSpPr>
        <p:spPr>
          <a:xfrm>
            <a:off x="7985364" y="3934083"/>
            <a:ext cx="186699" cy="185348"/>
          </a:xfrm>
          <a:prstGeom prst="ellipse">
            <a:avLst/>
          </a:prstGeom>
          <a:solidFill>
            <a:sysClr val="windowText" lastClr="000000"/>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700" b="0" i="0" u="none" strike="noStrike" kern="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83" name="テキスト ボックス 82">
            <a:extLst>
              <a:ext uri="{FF2B5EF4-FFF2-40B4-BE49-F238E27FC236}">
                <a16:creationId xmlns:a16="http://schemas.microsoft.com/office/drawing/2014/main" id="{B78EF7B4-C469-473D-B8E3-C94B72FA926D}"/>
              </a:ext>
            </a:extLst>
          </p:cNvPr>
          <p:cNvSpPr txBox="1"/>
          <p:nvPr/>
        </p:nvSpPr>
        <p:spPr>
          <a:xfrm>
            <a:off x="8219255" y="3580667"/>
            <a:ext cx="441292" cy="400110"/>
          </a:xfrm>
          <a:prstGeom prst="rect">
            <a:avLst/>
          </a:prstGeom>
          <a:noFill/>
        </p:spPr>
        <p:txBody>
          <a:bodyPr wrap="square" rtlCol="0">
            <a:spAutoFit/>
          </a:bodyPr>
          <a:lstStyle/>
          <a:p>
            <a:r>
              <a:rPr lang="en-US" altLang="ja-JP" sz="2000" i="1" dirty="0">
                <a:solidFill>
                  <a:prstClr val="black"/>
                </a:solidFill>
                <a:latin typeface="Times New Roman" panose="02020603050405020304" pitchFamily="18" charset="0"/>
                <a:cs typeface="Times New Roman" panose="02020603050405020304" pitchFamily="18" charset="0"/>
              </a:rPr>
              <a:t>p</a:t>
            </a:r>
            <a:r>
              <a:rPr lang="en-US" altLang="ja-JP" sz="2000" i="1" baseline="-25000" dirty="0">
                <a:solidFill>
                  <a:prstClr val="black"/>
                </a:solidFill>
                <a:latin typeface="Times New Roman" panose="02020603050405020304" pitchFamily="18" charset="0"/>
                <a:cs typeface="Times New Roman" panose="02020603050405020304" pitchFamily="18" charset="0"/>
              </a:rPr>
              <a:t>1</a:t>
            </a:r>
            <a:endParaRPr lang="ja-JP" altLang="en-US" sz="1700" i="1" baseline="-25000" dirty="0">
              <a:solidFill>
                <a:prstClr val="black"/>
              </a:solidFill>
              <a:latin typeface="Times New Roman" panose="02020603050405020304" pitchFamily="18" charset="0"/>
              <a:cs typeface="Times New Roman" panose="02020603050405020304" pitchFamily="18" charset="0"/>
            </a:endParaRPr>
          </a:p>
        </p:txBody>
      </p:sp>
      <p:sp>
        <p:nvSpPr>
          <p:cNvPr id="84" name="テキスト ボックス 83">
            <a:extLst>
              <a:ext uri="{FF2B5EF4-FFF2-40B4-BE49-F238E27FC236}">
                <a16:creationId xmlns:a16="http://schemas.microsoft.com/office/drawing/2014/main" id="{D7856D6A-E91A-4D19-BD6E-2A96BA12FCFC}"/>
              </a:ext>
            </a:extLst>
          </p:cNvPr>
          <p:cNvSpPr txBox="1"/>
          <p:nvPr/>
        </p:nvSpPr>
        <p:spPr>
          <a:xfrm>
            <a:off x="8195672" y="5078553"/>
            <a:ext cx="434340" cy="400110"/>
          </a:xfrm>
          <a:prstGeom prst="rect">
            <a:avLst/>
          </a:prstGeom>
          <a:noFill/>
        </p:spPr>
        <p:txBody>
          <a:bodyPr wrap="square" rtlCol="0">
            <a:spAutoFit/>
          </a:bodyPr>
          <a:lstStyle/>
          <a:p>
            <a:r>
              <a:rPr lang="en-US" altLang="ja-JP" sz="2000" i="1" dirty="0">
                <a:solidFill>
                  <a:prstClr val="black"/>
                </a:solidFill>
                <a:latin typeface="Times New Roman" panose="02020603050405020304" pitchFamily="18" charset="0"/>
                <a:cs typeface="Times New Roman" panose="02020603050405020304" pitchFamily="18" charset="0"/>
              </a:rPr>
              <a:t>p</a:t>
            </a:r>
            <a:r>
              <a:rPr lang="en-US" altLang="ja-JP" sz="2000" i="1" baseline="-25000" dirty="0">
                <a:solidFill>
                  <a:prstClr val="black"/>
                </a:solidFill>
                <a:latin typeface="Times New Roman" panose="02020603050405020304" pitchFamily="18" charset="0"/>
                <a:cs typeface="Times New Roman" panose="02020603050405020304" pitchFamily="18" charset="0"/>
              </a:rPr>
              <a:t>2</a:t>
            </a:r>
            <a:endParaRPr lang="ja-JP" altLang="en-US" sz="1700" i="1" baseline="-25000" dirty="0">
              <a:solidFill>
                <a:prstClr val="black"/>
              </a:solidFill>
              <a:latin typeface="Times New Roman" panose="02020603050405020304" pitchFamily="18" charset="0"/>
              <a:cs typeface="Times New Roman" panose="02020603050405020304" pitchFamily="18" charset="0"/>
            </a:endParaRPr>
          </a:p>
        </p:txBody>
      </p:sp>
      <p:sp>
        <p:nvSpPr>
          <p:cNvPr id="85" name="テキスト ボックス 84">
            <a:extLst>
              <a:ext uri="{FF2B5EF4-FFF2-40B4-BE49-F238E27FC236}">
                <a16:creationId xmlns:a16="http://schemas.microsoft.com/office/drawing/2014/main" id="{DFE4930F-A168-4A64-A73D-C73A0218DFE4}"/>
              </a:ext>
            </a:extLst>
          </p:cNvPr>
          <p:cNvSpPr txBox="1"/>
          <p:nvPr/>
        </p:nvSpPr>
        <p:spPr>
          <a:xfrm>
            <a:off x="5269312" y="3711624"/>
            <a:ext cx="471221" cy="400110"/>
          </a:xfrm>
          <a:prstGeom prst="rect">
            <a:avLst/>
          </a:prstGeom>
          <a:noFill/>
        </p:spPr>
        <p:txBody>
          <a:bodyPr wrap="square" rtlCol="0">
            <a:spAutoFit/>
          </a:bodyPr>
          <a:lstStyle/>
          <a:p>
            <a:r>
              <a:rPr lang="en-US" altLang="ja-JP" sz="2000" i="1" dirty="0">
                <a:solidFill>
                  <a:prstClr val="black"/>
                </a:solidFill>
                <a:latin typeface="Times New Roman" panose="02020603050405020304" pitchFamily="18" charset="0"/>
                <a:cs typeface="Times New Roman" panose="02020603050405020304" pitchFamily="18" charset="0"/>
              </a:rPr>
              <a:t>u</a:t>
            </a:r>
            <a:endParaRPr lang="ja-JP" altLang="en-US" sz="2000" i="1" baseline="-25000" dirty="0">
              <a:solidFill>
                <a:prstClr val="black"/>
              </a:solidFill>
              <a:latin typeface="Times New Roman" panose="02020603050405020304" pitchFamily="18" charset="0"/>
              <a:cs typeface="Times New Roman" panose="02020603050405020304" pitchFamily="18" charset="0"/>
            </a:endParaRPr>
          </a:p>
        </p:txBody>
      </p:sp>
      <p:cxnSp>
        <p:nvCxnSpPr>
          <p:cNvPr id="86" name="直線コネクタ 85">
            <a:extLst>
              <a:ext uri="{FF2B5EF4-FFF2-40B4-BE49-F238E27FC236}">
                <a16:creationId xmlns:a16="http://schemas.microsoft.com/office/drawing/2014/main" id="{8116802A-9EC1-41C1-9F9C-E7925B19FD3A}"/>
              </a:ext>
            </a:extLst>
          </p:cNvPr>
          <p:cNvCxnSpPr>
            <a:cxnSpLocks/>
          </p:cNvCxnSpPr>
          <p:nvPr/>
        </p:nvCxnSpPr>
        <p:spPr>
          <a:xfrm>
            <a:off x="8230201" y="4002292"/>
            <a:ext cx="637621" cy="0"/>
          </a:xfrm>
          <a:prstGeom prst="line">
            <a:avLst/>
          </a:prstGeom>
          <a:noFill/>
          <a:ln w="19050" cap="flat" cmpd="sng" algn="ctr">
            <a:solidFill>
              <a:sysClr val="windowText" lastClr="000000"/>
            </a:solidFill>
            <a:prstDash val="solid"/>
            <a:miter lim="800000"/>
          </a:ln>
          <a:effectLst/>
        </p:spPr>
      </p:cxnSp>
      <p:sp>
        <p:nvSpPr>
          <p:cNvPr id="87" name="角丸四角形 28">
            <a:extLst>
              <a:ext uri="{FF2B5EF4-FFF2-40B4-BE49-F238E27FC236}">
                <a16:creationId xmlns:a16="http://schemas.microsoft.com/office/drawing/2014/main" id="{4771C15E-96A9-429D-ABB5-52521591E328}"/>
              </a:ext>
            </a:extLst>
          </p:cNvPr>
          <p:cNvSpPr/>
          <p:nvPr/>
        </p:nvSpPr>
        <p:spPr>
          <a:xfrm>
            <a:off x="6048370" y="3507925"/>
            <a:ext cx="1900086" cy="2212258"/>
          </a:xfrm>
          <a:prstGeom prst="round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88" name="テキスト ボックス 87">
            <a:extLst>
              <a:ext uri="{FF2B5EF4-FFF2-40B4-BE49-F238E27FC236}">
                <a16:creationId xmlns:a16="http://schemas.microsoft.com/office/drawing/2014/main" id="{42BEED64-BCAF-47A2-A60C-3C5818B59B46}"/>
              </a:ext>
            </a:extLst>
          </p:cNvPr>
          <p:cNvSpPr txBox="1"/>
          <p:nvPr/>
        </p:nvSpPr>
        <p:spPr>
          <a:xfrm>
            <a:off x="7141664" y="3858688"/>
            <a:ext cx="917383" cy="353943"/>
          </a:xfrm>
          <a:prstGeom prst="rect">
            <a:avLst/>
          </a:prstGeom>
          <a:noFill/>
        </p:spPr>
        <p:txBody>
          <a:bodyPr wrap="square" rtlCol="0">
            <a:spAutoFit/>
          </a:bodyPr>
          <a:lstStyle/>
          <a:p>
            <a:r>
              <a:rPr lang="en-US" altLang="ja-JP" sz="1700" dirty="0">
                <a:solidFill>
                  <a:prstClr val="black"/>
                </a:solidFill>
                <a:latin typeface="Times New Roman" panose="02020603050405020304" pitchFamily="18" charset="0"/>
                <a:cs typeface="Times New Roman" panose="02020603050405020304" pitchFamily="18" charset="0"/>
              </a:rPr>
              <a:t>sensor1</a:t>
            </a:r>
            <a:endParaRPr lang="ja-JP" altLang="en-US" sz="1700" dirty="0">
              <a:solidFill>
                <a:prstClr val="black"/>
              </a:solidFill>
              <a:latin typeface="Times New Roman" panose="02020603050405020304" pitchFamily="18" charset="0"/>
              <a:cs typeface="Times New Roman" panose="02020603050405020304" pitchFamily="18" charset="0"/>
            </a:endParaRPr>
          </a:p>
        </p:txBody>
      </p:sp>
      <p:sp>
        <p:nvSpPr>
          <p:cNvPr id="89" name="テキスト ボックス 88">
            <a:extLst>
              <a:ext uri="{FF2B5EF4-FFF2-40B4-BE49-F238E27FC236}">
                <a16:creationId xmlns:a16="http://schemas.microsoft.com/office/drawing/2014/main" id="{72D9B4A2-F3B6-4091-846C-47838A7544D8}"/>
              </a:ext>
            </a:extLst>
          </p:cNvPr>
          <p:cNvSpPr txBox="1"/>
          <p:nvPr/>
        </p:nvSpPr>
        <p:spPr>
          <a:xfrm>
            <a:off x="7129674" y="5037618"/>
            <a:ext cx="917383" cy="353943"/>
          </a:xfrm>
          <a:prstGeom prst="rect">
            <a:avLst/>
          </a:prstGeom>
          <a:noFill/>
        </p:spPr>
        <p:txBody>
          <a:bodyPr wrap="square" rtlCol="0">
            <a:spAutoFit/>
          </a:bodyPr>
          <a:lstStyle/>
          <a:p>
            <a:r>
              <a:rPr lang="en-US" altLang="ja-JP" sz="1700" dirty="0">
                <a:solidFill>
                  <a:prstClr val="black"/>
                </a:solidFill>
                <a:latin typeface="Times New Roman" panose="02020603050405020304" pitchFamily="18" charset="0"/>
                <a:cs typeface="Times New Roman" panose="02020603050405020304" pitchFamily="18" charset="0"/>
              </a:rPr>
              <a:t>sensor2</a:t>
            </a:r>
            <a:endParaRPr lang="ja-JP" altLang="en-US" sz="1700" dirty="0">
              <a:solidFill>
                <a:prstClr val="black"/>
              </a:solidFill>
              <a:latin typeface="Times New Roman" panose="02020603050405020304" pitchFamily="18" charset="0"/>
              <a:cs typeface="Times New Roman" panose="02020603050405020304" pitchFamily="18" charset="0"/>
            </a:endParaRPr>
          </a:p>
        </p:txBody>
      </p:sp>
      <p:sp>
        <p:nvSpPr>
          <p:cNvPr id="90" name="テキスト ボックス 89">
            <a:extLst>
              <a:ext uri="{FF2B5EF4-FFF2-40B4-BE49-F238E27FC236}">
                <a16:creationId xmlns:a16="http://schemas.microsoft.com/office/drawing/2014/main" id="{8F953099-95E0-42E8-9DF2-1441F1A8B755}"/>
              </a:ext>
            </a:extLst>
          </p:cNvPr>
          <p:cNvSpPr txBox="1"/>
          <p:nvPr/>
        </p:nvSpPr>
        <p:spPr>
          <a:xfrm>
            <a:off x="5210689" y="4654878"/>
            <a:ext cx="873611" cy="353943"/>
          </a:xfrm>
          <a:prstGeom prst="rect">
            <a:avLst/>
          </a:prstGeom>
          <a:noFill/>
        </p:spPr>
        <p:txBody>
          <a:bodyPr wrap="square" rtlCol="0">
            <a:spAutoFit/>
          </a:bodyPr>
          <a:lstStyle/>
          <a:p>
            <a:r>
              <a:rPr lang="en-US" altLang="ja-JP" sz="1700" dirty="0">
                <a:solidFill>
                  <a:srgbClr val="0070C0"/>
                </a:solidFill>
                <a:latin typeface="Times New Roman" panose="02020603050405020304" pitchFamily="18" charset="0"/>
                <a:cs typeface="Times New Roman" panose="02020603050405020304" pitchFamily="18" charset="0"/>
              </a:rPr>
              <a:t>SPK1</a:t>
            </a:r>
            <a:endParaRPr lang="ja-JP" altLang="en-US" sz="1700" dirty="0">
              <a:solidFill>
                <a:srgbClr val="0070C0"/>
              </a:solidFill>
              <a:latin typeface="Times New Roman" panose="02020603050405020304" pitchFamily="18" charset="0"/>
              <a:cs typeface="Times New Roman" panose="02020603050405020304" pitchFamily="18" charset="0"/>
            </a:endParaRPr>
          </a:p>
        </p:txBody>
      </p:sp>
      <p:sp>
        <p:nvSpPr>
          <p:cNvPr id="91" name="テキスト ボックス 90">
            <a:extLst>
              <a:ext uri="{FF2B5EF4-FFF2-40B4-BE49-F238E27FC236}">
                <a16:creationId xmlns:a16="http://schemas.microsoft.com/office/drawing/2014/main" id="{E94C6307-A88F-4D29-95C0-6E8967220FF6}"/>
              </a:ext>
            </a:extLst>
          </p:cNvPr>
          <p:cNvSpPr txBox="1"/>
          <p:nvPr/>
        </p:nvSpPr>
        <p:spPr>
          <a:xfrm>
            <a:off x="6652505" y="5924311"/>
            <a:ext cx="873611" cy="353943"/>
          </a:xfrm>
          <a:prstGeom prst="rect">
            <a:avLst/>
          </a:prstGeom>
          <a:noFill/>
        </p:spPr>
        <p:txBody>
          <a:bodyPr wrap="square" rtlCol="0">
            <a:spAutoFit/>
          </a:bodyPr>
          <a:lstStyle/>
          <a:p>
            <a:r>
              <a:rPr lang="en-US" altLang="ja-JP" sz="1700" dirty="0">
                <a:solidFill>
                  <a:srgbClr val="FF0000"/>
                </a:solidFill>
                <a:latin typeface="Times New Roman" panose="02020603050405020304" pitchFamily="18" charset="0"/>
                <a:cs typeface="Times New Roman" panose="02020603050405020304" pitchFamily="18" charset="0"/>
              </a:rPr>
              <a:t>SPK2</a:t>
            </a:r>
            <a:endParaRPr lang="ja-JP" altLang="en-US" sz="1700" dirty="0">
              <a:solidFill>
                <a:srgbClr val="FF0000"/>
              </a:solidFill>
              <a:latin typeface="Times New Roman" panose="02020603050405020304" pitchFamily="18" charset="0"/>
              <a:cs typeface="Times New Roman" panose="02020603050405020304" pitchFamily="18" charset="0"/>
            </a:endParaRPr>
          </a:p>
        </p:txBody>
      </p:sp>
      <p:cxnSp>
        <p:nvCxnSpPr>
          <p:cNvPr id="92" name="直線矢印コネクタ 91">
            <a:extLst>
              <a:ext uri="{FF2B5EF4-FFF2-40B4-BE49-F238E27FC236}">
                <a16:creationId xmlns:a16="http://schemas.microsoft.com/office/drawing/2014/main" id="{E376CFE2-1BCF-43BD-9A19-D5B735C860A0}"/>
              </a:ext>
            </a:extLst>
          </p:cNvPr>
          <p:cNvCxnSpPr/>
          <p:nvPr/>
        </p:nvCxnSpPr>
        <p:spPr>
          <a:xfrm rot="5400000" flipH="1" flipV="1">
            <a:off x="7972031" y="4524783"/>
            <a:ext cx="324000" cy="0"/>
          </a:xfrm>
          <a:prstGeom prst="straightConnector1">
            <a:avLst/>
          </a:prstGeom>
          <a:noFill/>
          <a:ln w="9525" cap="flat" cmpd="sng" algn="ctr">
            <a:solidFill>
              <a:sysClr val="windowText" lastClr="000000"/>
            </a:solidFill>
            <a:prstDash val="solid"/>
            <a:miter lim="800000"/>
            <a:tailEnd type="triangle"/>
          </a:ln>
          <a:effectLst/>
        </p:spPr>
      </p:cxnSp>
      <p:cxnSp>
        <p:nvCxnSpPr>
          <p:cNvPr id="93" name="直線矢印コネクタ 92">
            <a:extLst>
              <a:ext uri="{FF2B5EF4-FFF2-40B4-BE49-F238E27FC236}">
                <a16:creationId xmlns:a16="http://schemas.microsoft.com/office/drawing/2014/main" id="{A73BC333-40A2-4D69-85D6-07B725621EF0}"/>
              </a:ext>
            </a:extLst>
          </p:cNvPr>
          <p:cNvCxnSpPr/>
          <p:nvPr/>
        </p:nvCxnSpPr>
        <p:spPr>
          <a:xfrm rot="16200000" flipH="1" flipV="1">
            <a:off x="7885052" y="4677259"/>
            <a:ext cx="324000" cy="0"/>
          </a:xfrm>
          <a:prstGeom prst="straightConnector1">
            <a:avLst/>
          </a:prstGeom>
          <a:noFill/>
          <a:ln w="9525" cap="flat" cmpd="sng" algn="ctr">
            <a:solidFill>
              <a:sysClr val="windowText" lastClr="000000"/>
            </a:solidFill>
            <a:prstDash val="solid"/>
            <a:miter lim="800000"/>
            <a:tailEnd type="triangle"/>
          </a:ln>
          <a:effectLst/>
        </p:spPr>
      </p:cxnSp>
      <p:sp>
        <p:nvSpPr>
          <p:cNvPr id="94" name="テキスト ボックス 93">
            <a:extLst>
              <a:ext uri="{FF2B5EF4-FFF2-40B4-BE49-F238E27FC236}">
                <a16:creationId xmlns:a16="http://schemas.microsoft.com/office/drawing/2014/main" id="{BF83301A-6682-49E7-A65A-5FD60BC85517}"/>
              </a:ext>
            </a:extLst>
          </p:cNvPr>
          <p:cNvSpPr txBox="1"/>
          <p:nvPr/>
        </p:nvSpPr>
        <p:spPr>
          <a:xfrm>
            <a:off x="7889279" y="4773523"/>
            <a:ext cx="279614" cy="323165"/>
          </a:xfrm>
          <a:prstGeom prst="rect">
            <a:avLst/>
          </a:prstGeom>
          <a:noFill/>
        </p:spPr>
        <p:txBody>
          <a:bodyPr wrap="square" rtlCol="0">
            <a:spAutoFit/>
          </a:bodyPr>
          <a:lstStyle/>
          <a:p>
            <a:r>
              <a:rPr lang="en-US" altLang="ja-JP" sz="1500" dirty="0">
                <a:solidFill>
                  <a:prstClr val="black"/>
                </a:solidFill>
                <a:latin typeface="Times New Roman" panose="02020603050405020304" pitchFamily="18" charset="0"/>
                <a:cs typeface="Times New Roman" panose="02020603050405020304" pitchFamily="18" charset="0"/>
              </a:rPr>
              <a:t>A</a:t>
            </a:r>
            <a:endParaRPr lang="ja-JP" altLang="en-US" sz="1500" dirty="0">
              <a:solidFill>
                <a:prstClr val="black"/>
              </a:solidFill>
              <a:latin typeface="Times New Roman" panose="02020603050405020304" pitchFamily="18" charset="0"/>
              <a:cs typeface="Times New Roman" panose="02020603050405020304" pitchFamily="18" charset="0"/>
            </a:endParaRPr>
          </a:p>
        </p:txBody>
      </p:sp>
      <p:sp>
        <p:nvSpPr>
          <p:cNvPr id="95" name="テキスト ボックス 94">
            <a:extLst>
              <a:ext uri="{FF2B5EF4-FFF2-40B4-BE49-F238E27FC236}">
                <a16:creationId xmlns:a16="http://schemas.microsoft.com/office/drawing/2014/main" id="{3064F3D0-C85B-4BB0-BB49-1280D25B22E3}"/>
              </a:ext>
            </a:extLst>
          </p:cNvPr>
          <p:cNvSpPr txBox="1"/>
          <p:nvPr/>
        </p:nvSpPr>
        <p:spPr>
          <a:xfrm>
            <a:off x="7973147" y="4101515"/>
            <a:ext cx="273042" cy="323165"/>
          </a:xfrm>
          <a:prstGeom prst="rect">
            <a:avLst/>
          </a:prstGeom>
          <a:noFill/>
        </p:spPr>
        <p:txBody>
          <a:bodyPr wrap="square" rtlCol="0">
            <a:spAutoFit/>
          </a:bodyPr>
          <a:lstStyle/>
          <a:p>
            <a:r>
              <a:rPr lang="en-US" altLang="ja-JP" sz="1500" dirty="0">
                <a:solidFill>
                  <a:prstClr val="black"/>
                </a:solidFill>
                <a:latin typeface="Times New Roman" panose="02020603050405020304" pitchFamily="18" charset="0"/>
                <a:cs typeface="Times New Roman" panose="02020603050405020304" pitchFamily="18" charset="0"/>
              </a:rPr>
              <a:t>B</a:t>
            </a:r>
            <a:endParaRPr lang="ja-JP" altLang="en-US" sz="1500" dirty="0">
              <a:solidFill>
                <a:prstClr val="black"/>
              </a:solidFill>
              <a:latin typeface="Times New Roman" panose="02020603050405020304" pitchFamily="18" charset="0"/>
              <a:cs typeface="Times New Roman" panose="02020603050405020304" pitchFamily="18" charset="0"/>
            </a:endParaRPr>
          </a:p>
        </p:txBody>
      </p:sp>
      <p:sp>
        <p:nvSpPr>
          <p:cNvPr id="96" name="正方形/長方形 95">
            <a:extLst>
              <a:ext uri="{FF2B5EF4-FFF2-40B4-BE49-F238E27FC236}">
                <a16:creationId xmlns:a16="http://schemas.microsoft.com/office/drawing/2014/main" id="{CF50D97F-6969-460F-8D07-529B512860BE}"/>
              </a:ext>
            </a:extLst>
          </p:cNvPr>
          <p:cNvSpPr/>
          <p:nvPr/>
        </p:nvSpPr>
        <p:spPr>
          <a:xfrm>
            <a:off x="5549369" y="2764164"/>
            <a:ext cx="446421" cy="474888"/>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2400" b="1" i="1" u="none" strike="noStrike" kern="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endParaRPr>
          </a:p>
        </p:txBody>
      </p:sp>
      <p:sp>
        <p:nvSpPr>
          <p:cNvPr id="97" name="正方形/長方形 96">
            <a:extLst>
              <a:ext uri="{FF2B5EF4-FFF2-40B4-BE49-F238E27FC236}">
                <a16:creationId xmlns:a16="http://schemas.microsoft.com/office/drawing/2014/main" id="{874986DE-8D4D-4D5F-822D-761427FFC995}"/>
              </a:ext>
            </a:extLst>
          </p:cNvPr>
          <p:cNvSpPr/>
          <p:nvPr/>
        </p:nvSpPr>
        <p:spPr>
          <a:xfrm>
            <a:off x="8579284" y="1913301"/>
            <a:ext cx="446421" cy="474888"/>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2400" b="1" i="1" u="none" strike="noStrike" kern="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endParaRPr>
          </a:p>
        </p:txBody>
      </p:sp>
      <p:sp>
        <p:nvSpPr>
          <p:cNvPr id="98" name="テキスト ボックス 97">
            <a:extLst>
              <a:ext uri="{FF2B5EF4-FFF2-40B4-BE49-F238E27FC236}">
                <a16:creationId xmlns:a16="http://schemas.microsoft.com/office/drawing/2014/main" id="{6D4285E1-F841-4F15-9022-5821A579B8A2}"/>
              </a:ext>
            </a:extLst>
          </p:cNvPr>
          <p:cNvSpPr txBox="1"/>
          <p:nvPr/>
        </p:nvSpPr>
        <p:spPr>
          <a:xfrm>
            <a:off x="8623824" y="1975783"/>
            <a:ext cx="385160" cy="338554"/>
          </a:xfrm>
          <a:prstGeom prst="rect">
            <a:avLst/>
          </a:prstGeom>
          <a:noFill/>
        </p:spPr>
        <p:txBody>
          <a:bodyPr wrap="square" rtlCol="0">
            <a:spAutoFit/>
          </a:bodyPr>
          <a:lstStyle/>
          <a:p>
            <a:r>
              <a:rPr lang="en-US" altLang="ja-JP" sz="1600" b="1" i="1" dirty="0">
                <a:solidFill>
                  <a:prstClr val="black"/>
                </a:solidFill>
                <a:latin typeface="Times New Roman" panose="02020603050405020304" pitchFamily="18" charset="0"/>
                <a:cs typeface="Times New Roman" panose="02020603050405020304" pitchFamily="18" charset="0"/>
              </a:rPr>
              <a:t>|</a:t>
            </a:r>
            <a:r>
              <a:rPr lang="ja-JP" altLang="en-US" sz="1600" b="1" dirty="0">
                <a:solidFill>
                  <a:prstClr val="black"/>
                </a:solidFill>
                <a:latin typeface="Times New Roman" panose="02020603050405020304" pitchFamily="18" charset="0"/>
                <a:cs typeface="Times New Roman" panose="02020603050405020304" pitchFamily="18" charset="0"/>
              </a:rPr>
              <a:t>・</a:t>
            </a:r>
            <a:r>
              <a:rPr lang="en-US" altLang="ja-JP" sz="1600" b="1" i="1" dirty="0">
                <a:solidFill>
                  <a:prstClr val="black"/>
                </a:solidFill>
                <a:latin typeface="Times New Roman" panose="02020603050405020304" pitchFamily="18" charset="0"/>
                <a:cs typeface="Times New Roman" panose="02020603050405020304" pitchFamily="18" charset="0"/>
              </a:rPr>
              <a:t>|</a:t>
            </a:r>
            <a:endParaRPr lang="ja-JP" altLang="en-US" sz="1600" b="1" i="1" baseline="-25000" dirty="0">
              <a:solidFill>
                <a:prstClr val="black"/>
              </a:solidFill>
              <a:latin typeface="Times New Roman" panose="02020603050405020304" pitchFamily="18" charset="0"/>
              <a:cs typeface="Times New Roman" panose="02020603050405020304" pitchFamily="18" charset="0"/>
            </a:endParaRPr>
          </a:p>
        </p:txBody>
      </p:sp>
      <p:cxnSp>
        <p:nvCxnSpPr>
          <p:cNvPr id="99" name="直線矢印コネクタ 98">
            <a:extLst>
              <a:ext uri="{FF2B5EF4-FFF2-40B4-BE49-F238E27FC236}">
                <a16:creationId xmlns:a16="http://schemas.microsoft.com/office/drawing/2014/main" id="{59547B7A-8A8A-4772-8212-4B1C85C3137D}"/>
              </a:ext>
            </a:extLst>
          </p:cNvPr>
          <p:cNvCxnSpPr/>
          <p:nvPr/>
        </p:nvCxnSpPr>
        <p:spPr>
          <a:xfrm rot="16200000">
            <a:off x="8450852" y="2036363"/>
            <a:ext cx="0" cy="252000"/>
          </a:xfrm>
          <a:prstGeom prst="straightConnector1">
            <a:avLst/>
          </a:prstGeom>
          <a:noFill/>
          <a:ln w="19050" cap="flat" cmpd="sng" algn="ctr">
            <a:solidFill>
              <a:sysClr val="windowText" lastClr="000000"/>
            </a:solidFill>
            <a:prstDash val="solid"/>
            <a:miter lim="800000"/>
            <a:headEnd type="triangle"/>
            <a:tailEnd type="none"/>
          </a:ln>
          <a:effectLst/>
        </p:spPr>
      </p:cxnSp>
      <p:sp>
        <p:nvSpPr>
          <p:cNvPr id="100" name="正方形/長方形 99">
            <a:extLst>
              <a:ext uri="{FF2B5EF4-FFF2-40B4-BE49-F238E27FC236}">
                <a16:creationId xmlns:a16="http://schemas.microsoft.com/office/drawing/2014/main" id="{08CF7775-3A66-4FD0-84EA-C22915F5D3CD}"/>
              </a:ext>
            </a:extLst>
          </p:cNvPr>
          <p:cNvSpPr/>
          <p:nvPr/>
        </p:nvSpPr>
        <p:spPr>
          <a:xfrm>
            <a:off x="7889279" y="1913301"/>
            <a:ext cx="446421" cy="474888"/>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2400" b="1" i="1" u="none" strike="noStrike" kern="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endParaRPr>
          </a:p>
        </p:txBody>
      </p:sp>
      <p:sp>
        <p:nvSpPr>
          <p:cNvPr id="101" name="テキスト ボックス 100">
            <a:extLst>
              <a:ext uri="{FF2B5EF4-FFF2-40B4-BE49-F238E27FC236}">
                <a16:creationId xmlns:a16="http://schemas.microsoft.com/office/drawing/2014/main" id="{30579618-D948-4856-8891-6D5851A0F116}"/>
              </a:ext>
            </a:extLst>
          </p:cNvPr>
          <p:cNvSpPr txBox="1"/>
          <p:nvPr/>
        </p:nvSpPr>
        <p:spPr>
          <a:xfrm>
            <a:off x="7866395" y="1995050"/>
            <a:ext cx="521557" cy="307777"/>
          </a:xfrm>
          <a:prstGeom prst="rect">
            <a:avLst/>
          </a:prstGeom>
          <a:noFill/>
        </p:spPr>
        <p:txBody>
          <a:bodyPr wrap="square" rtlCol="0">
            <a:spAutoFit/>
          </a:bodyPr>
          <a:lstStyle/>
          <a:p>
            <a:r>
              <a:rPr lang="en-US" altLang="ja-JP" sz="1400" b="1" dirty="0">
                <a:solidFill>
                  <a:prstClr val="black"/>
                </a:solidFill>
                <a:latin typeface="Times New Roman" panose="02020603050405020304" pitchFamily="18" charset="0"/>
                <a:cs typeface="Times New Roman" panose="02020603050405020304" pitchFamily="18" charset="0"/>
              </a:rPr>
              <a:t>LPF</a:t>
            </a:r>
            <a:endParaRPr lang="ja-JP" altLang="en-US" sz="1400" b="1" baseline="-25000" dirty="0">
              <a:solidFill>
                <a:prstClr val="black"/>
              </a:solidFill>
              <a:latin typeface="Times New Roman" panose="02020603050405020304" pitchFamily="18" charset="0"/>
              <a:cs typeface="Times New Roman" panose="02020603050405020304" pitchFamily="18" charset="0"/>
            </a:endParaRPr>
          </a:p>
        </p:txBody>
      </p:sp>
      <p:sp>
        <p:nvSpPr>
          <p:cNvPr id="102" name="正方形/長方形 101">
            <a:extLst>
              <a:ext uri="{FF2B5EF4-FFF2-40B4-BE49-F238E27FC236}">
                <a16:creationId xmlns:a16="http://schemas.microsoft.com/office/drawing/2014/main" id="{D1A08521-380E-43EC-8E0B-9EB684077F9C}"/>
              </a:ext>
            </a:extLst>
          </p:cNvPr>
          <p:cNvSpPr/>
          <p:nvPr/>
        </p:nvSpPr>
        <p:spPr>
          <a:xfrm>
            <a:off x="7206986" y="1908660"/>
            <a:ext cx="446421" cy="474888"/>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2400" b="1" i="1" u="none" strike="noStrike" kern="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endParaRPr>
          </a:p>
        </p:txBody>
      </p:sp>
      <p:sp>
        <p:nvSpPr>
          <p:cNvPr id="103" name="テキスト ボックス 102">
            <a:extLst>
              <a:ext uri="{FF2B5EF4-FFF2-40B4-BE49-F238E27FC236}">
                <a16:creationId xmlns:a16="http://schemas.microsoft.com/office/drawing/2014/main" id="{6D783B99-1AAC-4F70-925A-F69199F69A4E}"/>
              </a:ext>
            </a:extLst>
          </p:cNvPr>
          <p:cNvSpPr txBox="1"/>
          <p:nvPr/>
        </p:nvSpPr>
        <p:spPr>
          <a:xfrm>
            <a:off x="7249047" y="1975783"/>
            <a:ext cx="672110" cy="256480"/>
          </a:xfrm>
          <a:prstGeom prst="rect">
            <a:avLst/>
          </a:prstGeom>
          <a:noFill/>
        </p:spPr>
        <p:txBody>
          <a:bodyPr wrap="square" rtlCol="0">
            <a:spAutoFit/>
          </a:bodyPr>
          <a:lstStyle/>
          <a:p>
            <a:r>
              <a:rPr lang="ja-JP" altLang="en-US" sz="1600" b="1" i="1" baseline="-25000" dirty="0" err="1">
                <a:solidFill>
                  <a:prstClr val="black"/>
                </a:solidFill>
                <a:latin typeface="Times New Roman" panose="02020603050405020304" pitchFamily="18" charset="0"/>
                <a:cs typeface="Times New Roman" panose="02020603050405020304" pitchFamily="18" charset="0"/>
              </a:rPr>
              <a:t>ー</a:t>
            </a:r>
            <a:endParaRPr lang="ja-JP" altLang="en-US" sz="1600" b="1" i="1" baseline="-25000" dirty="0">
              <a:solidFill>
                <a:prstClr val="black"/>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04" name="テキスト ボックス 103">
                <a:extLst>
                  <a:ext uri="{FF2B5EF4-FFF2-40B4-BE49-F238E27FC236}">
                    <a16:creationId xmlns:a16="http://schemas.microsoft.com/office/drawing/2014/main" id="{2B8C6FC4-6F35-442C-9895-4E707F514830}"/>
                  </a:ext>
                </a:extLst>
              </p:cNvPr>
              <p:cNvSpPr txBox="1"/>
              <p:nvPr/>
            </p:nvSpPr>
            <p:spPr>
              <a:xfrm>
                <a:off x="6982616" y="2080708"/>
                <a:ext cx="888963" cy="30284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ja-JP" sz="1400" b="1" i="1" dirty="0" smtClean="0">
                          <a:solidFill>
                            <a:prstClr val="black"/>
                          </a:solidFill>
                          <a:latin typeface="Cambria Math" panose="02040503050406030204" pitchFamily="18" charset="0"/>
                          <a:cs typeface="Times New Roman" panose="02020603050405020304" pitchFamily="18" charset="0"/>
                        </a:rPr>
                        <m:t>𝟐</m:t>
                      </m:r>
                    </m:oMath>
                  </m:oMathPara>
                </a14:m>
                <a:endParaRPr lang="ja-JP" altLang="en-US" sz="1400" b="1" i="1" baseline="-25000" dirty="0">
                  <a:solidFill>
                    <a:prstClr val="black"/>
                  </a:solidFill>
                  <a:latin typeface="Times New Roman" panose="02020603050405020304" pitchFamily="18" charset="0"/>
                  <a:cs typeface="Times New Roman" panose="02020603050405020304" pitchFamily="18" charset="0"/>
                </a:endParaRPr>
              </a:p>
            </p:txBody>
          </p:sp>
        </mc:Choice>
        <mc:Fallback xmlns="">
          <p:sp>
            <p:nvSpPr>
              <p:cNvPr id="104" name="テキスト ボックス 103">
                <a:extLst>
                  <a:ext uri="{FF2B5EF4-FFF2-40B4-BE49-F238E27FC236}">
                    <a16:creationId xmlns:a16="http://schemas.microsoft.com/office/drawing/2014/main" id="{2B8C6FC4-6F35-442C-9895-4E707F514830}"/>
                  </a:ext>
                </a:extLst>
              </p:cNvPr>
              <p:cNvSpPr txBox="1">
                <a:spLocks noRot="1" noChangeAspect="1" noMove="1" noResize="1" noEditPoints="1" noAdjustHandles="1" noChangeArrowheads="1" noChangeShapeType="1" noTextEdit="1"/>
              </p:cNvSpPr>
              <p:nvPr/>
            </p:nvSpPr>
            <p:spPr>
              <a:xfrm>
                <a:off x="6982616" y="2080708"/>
                <a:ext cx="888963" cy="302840"/>
              </a:xfrm>
              <a:prstGeom prst="rect">
                <a:avLst/>
              </a:prstGeom>
              <a:blipFill>
                <a:blip r:embed="rId3"/>
                <a:stretch>
                  <a:fillRect/>
                </a:stretch>
              </a:blipFill>
            </p:spPr>
            <p:txBody>
              <a:bodyPr/>
              <a:lstStyle/>
              <a:p>
                <a:r>
                  <a:rPr lang="ja-JP" altLang="en-US">
                    <a:noFill/>
                  </a:rPr>
                  <a:t> </a:t>
                </a:r>
              </a:p>
            </p:txBody>
          </p:sp>
        </mc:Fallback>
      </mc:AlternateContent>
      <p:cxnSp>
        <p:nvCxnSpPr>
          <p:cNvPr id="105" name="直線矢印コネクタ 104">
            <a:extLst>
              <a:ext uri="{FF2B5EF4-FFF2-40B4-BE49-F238E27FC236}">
                <a16:creationId xmlns:a16="http://schemas.microsoft.com/office/drawing/2014/main" id="{FD547C4B-0170-4824-A2D3-E14F9B498B52}"/>
              </a:ext>
            </a:extLst>
          </p:cNvPr>
          <p:cNvCxnSpPr/>
          <p:nvPr/>
        </p:nvCxnSpPr>
        <p:spPr>
          <a:xfrm rot="16200000">
            <a:off x="7763897" y="2025066"/>
            <a:ext cx="0" cy="252000"/>
          </a:xfrm>
          <a:prstGeom prst="straightConnector1">
            <a:avLst/>
          </a:prstGeom>
          <a:noFill/>
          <a:ln w="19050" cap="flat" cmpd="sng" algn="ctr">
            <a:solidFill>
              <a:sysClr val="windowText" lastClr="000000"/>
            </a:solidFill>
            <a:prstDash val="solid"/>
            <a:miter lim="800000"/>
            <a:headEnd type="triangle"/>
            <a:tailEnd type="none"/>
          </a:ln>
          <a:effectLst/>
        </p:spPr>
      </p:cxnSp>
      <p:sp>
        <p:nvSpPr>
          <p:cNvPr id="106" name="フローチャート: 結合子 105">
            <a:extLst>
              <a:ext uri="{FF2B5EF4-FFF2-40B4-BE49-F238E27FC236}">
                <a16:creationId xmlns:a16="http://schemas.microsoft.com/office/drawing/2014/main" id="{B2E67563-DA36-4921-ACD6-6883641EEC4B}"/>
              </a:ext>
            </a:extLst>
          </p:cNvPr>
          <p:cNvSpPr>
            <a:spLocks noChangeAspect="1"/>
          </p:cNvSpPr>
          <p:nvPr/>
        </p:nvSpPr>
        <p:spPr>
          <a:xfrm>
            <a:off x="6835155" y="2096967"/>
            <a:ext cx="108000" cy="108000"/>
          </a:xfrm>
          <a:prstGeom prst="flowChartConnector">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3200" b="1" i="1" u="none" strike="noStrike" kern="0" cap="none" spc="0" normalizeH="0" baseline="0" noProof="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endParaRPr>
          </a:p>
        </p:txBody>
      </p:sp>
      <p:cxnSp>
        <p:nvCxnSpPr>
          <p:cNvPr id="107" name="直線矢印コネクタ 106">
            <a:extLst>
              <a:ext uri="{FF2B5EF4-FFF2-40B4-BE49-F238E27FC236}">
                <a16:creationId xmlns:a16="http://schemas.microsoft.com/office/drawing/2014/main" id="{06387F03-2877-43B8-BB9D-25DC0E853C07}"/>
              </a:ext>
            </a:extLst>
          </p:cNvPr>
          <p:cNvCxnSpPr/>
          <p:nvPr/>
        </p:nvCxnSpPr>
        <p:spPr>
          <a:xfrm>
            <a:off x="5995790" y="3003951"/>
            <a:ext cx="2872032" cy="0"/>
          </a:xfrm>
          <a:prstGeom prst="straightConnector1">
            <a:avLst/>
          </a:prstGeom>
          <a:noFill/>
          <a:ln w="19050" cap="flat" cmpd="sng" algn="ctr">
            <a:solidFill>
              <a:sysClr val="windowText" lastClr="000000"/>
            </a:solidFill>
            <a:prstDash val="solid"/>
            <a:miter lim="800000"/>
            <a:headEnd type="triangle"/>
            <a:tailEnd type="none"/>
          </a:ln>
          <a:effectLst/>
        </p:spPr>
      </p:cxnSp>
      <p:cxnSp>
        <p:nvCxnSpPr>
          <p:cNvPr id="108" name="直線矢印コネクタ 107">
            <a:extLst>
              <a:ext uri="{FF2B5EF4-FFF2-40B4-BE49-F238E27FC236}">
                <a16:creationId xmlns:a16="http://schemas.microsoft.com/office/drawing/2014/main" id="{DD561DA3-2495-42E5-AE99-2ED0DDE83880}"/>
              </a:ext>
            </a:extLst>
          </p:cNvPr>
          <p:cNvCxnSpPr>
            <a:cxnSpLocks/>
          </p:cNvCxnSpPr>
          <p:nvPr/>
        </p:nvCxnSpPr>
        <p:spPr>
          <a:xfrm flipV="1">
            <a:off x="5567069" y="1986883"/>
            <a:ext cx="658790" cy="1340458"/>
          </a:xfrm>
          <a:prstGeom prst="straightConnector1">
            <a:avLst/>
          </a:prstGeom>
          <a:noFill/>
          <a:ln w="12700" cap="flat" cmpd="sng" algn="ctr">
            <a:solidFill>
              <a:sysClr val="windowText" lastClr="000000"/>
            </a:solidFill>
            <a:prstDash val="solid"/>
            <a:miter lim="800000"/>
            <a:headEnd type="triangle"/>
            <a:tailEnd type="none"/>
          </a:ln>
          <a:effectLst/>
        </p:spPr>
      </p:cxnSp>
      <p:cxnSp>
        <p:nvCxnSpPr>
          <p:cNvPr id="109" name="直線コネクタ 108">
            <a:extLst>
              <a:ext uri="{FF2B5EF4-FFF2-40B4-BE49-F238E27FC236}">
                <a16:creationId xmlns:a16="http://schemas.microsoft.com/office/drawing/2014/main" id="{9DC55569-7492-47FE-B823-63AB196FF00E}"/>
              </a:ext>
            </a:extLst>
          </p:cNvPr>
          <p:cNvCxnSpPr>
            <a:cxnSpLocks/>
          </p:cNvCxnSpPr>
          <p:nvPr/>
        </p:nvCxnSpPr>
        <p:spPr>
          <a:xfrm>
            <a:off x="5274353" y="3001608"/>
            <a:ext cx="275016" cy="0"/>
          </a:xfrm>
          <a:prstGeom prst="line">
            <a:avLst/>
          </a:prstGeom>
          <a:noFill/>
          <a:ln w="19050" cap="flat" cmpd="sng" algn="ctr">
            <a:solidFill>
              <a:sysClr val="windowText" lastClr="000000"/>
            </a:solidFill>
            <a:prstDash val="solid"/>
            <a:miter lim="800000"/>
          </a:ln>
          <a:effectLst/>
        </p:spPr>
      </p:cxnSp>
      <p:cxnSp>
        <p:nvCxnSpPr>
          <p:cNvPr id="110" name="直線矢印コネクタ 109">
            <a:extLst>
              <a:ext uri="{FF2B5EF4-FFF2-40B4-BE49-F238E27FC236}">
                <a16:creationId xmlns:a16="http://schemas.microsoft.com/office/drawing/2014/main" id="{9FEE0DF8-7206-4D82-9B34-33F0C64108AD}"/>
              </a:ext>
            </a:extLst>
          </p:cNvPr>
          <p:cNvCxnSpPr/>
          <p:nvPr/>
        </p:nvCxnSpPr>
        <p:spPr>
          <a:xfrm rot="16200000">
            <a:off x="7073131" y="1998648"/>
            <a:ext cx="0" cy="288000"/>
          </a:xfrm>
          <a:prstGeom prst="straightConnector1">
            <a:avLst/>
          </a:prstGeom>
          <a:noFill/>
          <a:ln w="19050" cap="flat" cmpd="sng" algn="ctr">
            <a:solidFill>
              <a:sysClr val="windowText" lastClr="000000"/>
            </a:solidFill>
            <a:prstDash val="solid"/>
            <a:miter lim="800000"/>
            <a:headEnd type="triangle"/>
            <a:tailEnd type="none"/>
          </a:ln>
          <a:effectLst/>
        </p:spPr>
      </p:cxnSp>
      <p:cxnSp>
        <p:nvCxnSpPr>
          <p:cNvPr id="111" name="直線矢印コネクタ 110">
            <a:extLst>
              <a:ext uri="{FF2B5EF4-FFF2-40B4-BE49-F238E27FC236}">
                <a16:creationId xmlns:a16="http://schemas.microsoft.com/office/drawing/2014/main" id="{65C9E932-1298-4461-B1AC-1FCCC39FA224}"/>
              </a:ext>
            </a:extLst>
          </p:cNvPr>
          <p:cNvCxnSpPr/>
          <p:nvPr/>
        </p:nvCxnSpPr>
        <p:spPr>
          <a:xfrm rot="10800000">
            <a:off x="6889155" y="1799058"/>
            <a:ext cx="0" cy="288000"/>
          </a:xfrm>
          <a:prstGeom prst="straightConnector1">
            <a:avLst/>
          </a:prstGeom>
          <a:noFill/>
          <a:ln w="19050" cap="flat" cmpd="sng" algn="ctr">
            <a:solidFill>
              <a:sysClr val="windowText" lastClr="000000"/>
            </a:solidFill>
            <a:prstDash val="solid"/>
            <a:miter lim="800000"/>
            <a:headEnd type="triangle"/>
            <a:tailEnd type="none"/>
          </a:ln>
          <a:effectLst/>
        </p:spPr>
      </p:cxnSp>
      <p:sp>
        <p:nvSpPr>
          <p:cNvPr id="112" name="テキスト ボックス 111">
            <a:extLst>
              <a:ext uri="{FF2B5EF4-FFF2-40B4-BE49-F238E27FC236}">
                <a16:creationId xmlns:a16="http://schemas.microsoft.com/office/drawing/2014/main" id="{C5D95D90-0DBD-4654-B9EF-3C768D946A3E}"/>
              </a:ext>
            </a:extLst>
          </p:cNvPr>
          <p:cNvSpPr txBox="1"/>
          <p:nvPr/>
        </p:nvSpPr>
        <p:spPr>
          <a:xfrm>
            <a:off x="6562934" y="1804648"/>
            <a:ext cx="313955" cy="256480"/>
          </a:xfrm>
          <a:prstGeom prst="rect">
            <a:avLst/>
          </a:prstGeom>
          <a:noFill/>
        </p:spPr>
        <p:txBody>
          <a:bodyPr wrap="square" rtlCol="0">
            <a:spAutoFit/>
          </a:bodyPr>
          <a:lstStyle/>
          <a:p>
            <a:r>
              <a:rPr lang="ja-JP" altLang="en-US" sz="1600" b="1" i="1" baseline="-25000" dirty="0" err="1">
                <a:solidFill>
                  <a:prstClr val="black"/>
                </a:solidFill>
                <a:latin typeface="Times New Roman" panose="02020603050405020304" pitchFamily="18" charset="0"/>
                <a:cs typeface="Times New Roman" panose="02020603050405020304" pitchFamily="18" charset="0"/>
              </a:rPr>
              <a:t>ー</a:t>
            </a:r>
            <a:endParaRPr lang="ja-JP" altLang="en-US" sz="1600" b="1" i="1" baseline="-25000" dirty="0">
              <a:solidFill>
                <a:prstClr val="black"/>
              </a:solidFill>
              <a:latin typeface="Times New Roman" panose="02020603050405020304" pitchFamily="18" charset="0"/>
              <a:cs typeface="Times New Roman" panose="02020603050405020304" pitchFamily="18" charset="0"/>
            </a:endParaRPr>
          </a:p>
        </p:txBody>
      </p:sp>
      <p:sp>
        <p:nvSpPr>
          <p:cNvPr id="113" name="テキスト ボックス 112">
            <a:extLst>
              <a:ext uri="{FF2B5EF4-FFF2-40B4-BE49-F238E27FC236}">
                <a16:creationId xmlns:a16="http://schemas.microsoft.com/office/drawing/2014/main" id="{200CD83A-20AB-48E8-808B-2D9FF0B471F7}"/>
              </a:ext>
            </a:extLst>
          </p:cNvPr>
          <p:cNvSpPr txBox="1"/>
          <p:nvPr/>
        </p:nvSpPr>
        <p:spPr>
          <a:xfrm>
            <a:off x="6829264" y="1427999"/>
            <a:ext cx="279614" cy="323165"/>
          </a:xfrm>
          <a:prstGeom prst="rect">
            <a:avLst/>
          </a:prstGeom>
          <a:noFill/>
        </p:spPr>
        <p:txBody>
          <a:bodyPr wrap="square" rtlCol="0">
            <a:spAutoFit/>
          </a:bodyPr>
          <a:lstStyle/>
          <a:p>
            <a:r>
              <a:rPr lang="en-US" altLang="ja-JP" sz="1500" dirty="0">
                <a:solidFill>
                  <a:prstClr val="black"/>
                </a:solidFill>
                <a:latin typeface="Times New Roman" panose="02020603050405020304" pitchFamily="18" charset="0"/>
                <a:cs typeface="Times New Roman" panose="02020603050405020304" pitchFamily="18" charset="0"/>
              </a:rPr>
              <a:t>*</a:t>
            </a:r>
            <a:endParaRPr lang="ja-JP" altLang="en-US" sz="1500" dirty="0">
              <a:solidFill>
                <a:prstClr val="black"/>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14" name="テキスト ボックス 113">
                <a:extLst>
                  <a:ext uri="{FF2B5EF4-FFF2-40B4-BE49-F238E27FC236}">
                    <a16:creationId xmlns:a16="http://schemas.microsoft.com/office/drawing/2014/main" id="{EC5BE87F-0799-45D7-B58C-316C49CF8CF1}"/>
                  </a:ext>
                </a:extLst>
              </p:cNvPr>
              <p:cNvSpPr txBox="1"/>
              <p:nvPr/>
            </p:nvSpPr>
            <p:spPr>
              <a:xfrm>
                <a:off x="6990278" y="1893290"/>
                <a:ext cx="888963" cy="30284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ja-JP" altLang="en-US" sz="1400" b="1" i="1" dirty="0" smtClean="0">
                          <a:latin typeface="Cambria Math" panose="02040503050406030204" pitchFamily="18" charset="0"/>
                          <a:cs typeface="Times New Roman" panose="02020603050405020304" pitchFamily="18" charset="0"/>
                        </a:rPr>
                        <m:t>𝝅</m:t>
                      </m:r>
                    </m:oMath>
                  </m:oMathPara>
                </a14:m>
                <a:endParaRPr kumimoji="1" lang="ja-JP" altLang="en-US" sz="1400" b="1" i="1" baseline="-25000" dirty="0">
                  <a:latin typeface="Times New Roman" panose="02020603050405020304" pitchFamily="18" charset="0"/>
                  <a:cs typeface="Times New Roman" panose="02020603050405020304" pitchFamily="18" charset="0"/>
                </a:endParaRPr>
              </a:p>
            </p:txBody>
          </p:sp>
        </mc:Choice>
        <mc:Fallback xmlns="">
          <p:sp>
            <p:nvSpPr>
              <p:cNvPr id="114" name="テキスト ボックス 113">
                <a:extLst>
                  <a:ext uri="{FF2B5EF4-FFF2-40B4-BE49-F238E27FC236}">
                    <a16:creationId xmlns:a16="http://schemas.microsoft.com/office/drawing/2014/main" id="{EC5BE87F-0799-45D7-B58C-316C49CF8CF1}"/>
                  </a:ext>
                </a:extLst>
              </p:cNvPr>
              <p:cNvSpPr txBox="1">
                <a:spLocks noRot="1" noChangeAspect="1" noMove="1" noResize="1" noEditPoints="1" noAdjustHandles="1" noChangeArrowheads="1" noChangeShapeType="1" noTextEdit="1"/>
              </p:cNvSpPr>
              <p:nvPr/>
            </p:nvSpPr>
            <p:spPr>
              <a:xfrm>
                <a:off x="6990278" y="1893290"/>
                <a:ext cx="888963" cy="302840"/>
              </a:xfrm>
              <a:prstGeom prst="rect">
                <a:avLst/>
              </a:prstGeom>
              <a:blipFill>
                <a:blip r:embed="rId4"/>
                <a:stretch>
                  <a:fillRect/>
                </a:stretch>
              </a:blipFill>
            </p:spPr>
            <p:txBody>
              <a:bodyPr/>
              <a:lstStyle/>
              <a:p>
                <a:r>
                  <a:rPr lang="ja-JP" altLang="en-US">
                    <a:noFill/>
                  </a:rPr>
                  <a:t> </a:t>
                </a:r>
              </a:p>
            </p:txBody>
          </p:sp>
        </mc:Fallback>
      </mc:AlternateContent>
      <p:sp>
        <p:nvSpPr>
          <p:cNvPr id="115" name="テキスト ボックス 114">
            <a:extLst>
              <a:ext uri="{FF2B5EF4-FFF2-40B4-BE49-F238E27FC236}">
                <a16:creationId xmlns:a16="http://schemas.microsoft.com/office/drawing/2014/main" id="{6DE36B3E-D465-4A6D-B8E8-DD8DB65AFC11}"/>
              </a:ext>
            </a:extLst>
          </p:cNvPr>
          <p:cNvSpPr txBox="1"/>
          <p:nvPr/>
        </p:nvSpPr>
        <p:spPr>
          <a:xfrm>
            <a:off x="6648019" y="1434632"/>
            <a:ext cx="441292" cy="400110"/>
          </a:xfrm>
          <a:prstGeom prst="rect">
            <a:avLst/>
          </a:prstGeom>
          <a:noFill/>
        </p:spPr>
        <p:txBody>
          <a:bodyPr wrap="square" rtlCol="0">
            <a:spAutoFit/>
          </a:bodyPr>
          <a:lstStyle/>
          <a:p>
            <a:r>
              <a:rPr lang="en-US" altLang="ja-JP" sz="2000" i="1" dirty="0">
                <a:solidFill>
                  <a:prstClr val="black"/>
                </a:solidFill>
                <a:latin typeface="Times New Roman" panose="02020603050405020304" pitchFamily="18" charset="0"/>
                <a:cs typeface="Times New Roman" panose="02020603050405020304" pitchFamily="18" charset="0"/>
              </a:rPr>
              <a:t>p</a:t>
            </a:r>
            <a:r>
              <a:rPr lang="en-US" altLang="ja-JP" sz="2000" i="1" baseline="-25000" dirty="0">
                <a:solidFill>
                  <a:prstClr val="black"/>
                </a:solidFill>
                <a:latin typeface="Times New Roman" panose="02020603050405020304" pitchFamily="18" charset="0"/>
                <a:cs typeface="Times New Roman" panose="02020603050405020304" pitchFamily="18" charset="0"/>
              </a:rPr>
              <a:t>1</a:t>
            </a:r>
            <a:endParaRPr lang="ja-JP" altLang="en-US" sz="1700" i="1" baseline="-25000" dirty="0">
              <a:solidFill>
                <a:prstClr val="black"/>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16" name="テキスト ボックス 115">
                <a:extLst>
                  <a:ext uri="{FF2B5EF4-FFF2-40B4-BE49-F238E27FC236}">
                    <a16:creationId xmlns:a16="http://schemas.microsoft.com/office/drawing/2014/main" id="{B8A95A5F-44B6-48CE-9D40-4B00DCACD736}"/>
                  </a:ext>
                </a:extLst>
              </p:cNvPr>
              <p:cNvSpPr txBox="1"/>
              <p:nvPr/>
            </p:nvSpPr>
            <p:spPr>
              <a:xfrm>
                <a:off x="6970109" y="2240536"/>
                <a:ext cx="180075" cy="316112"/>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kumimoji="1" lang="ja-JP" altLang="en-US" sz="2000" i="1" smtClean="0">
                              <a:latin typeface="Cambria Math" panose="02040503050406030204" pitchFamily="18" charset="0"/>
                            </a:rPr>
                          </m:ctrlPr>
                        </m:accPr>
                        <m:e>
                          <m:r>
                            <a:rPr kumimoji="1" lang="en-US" altLang="ja-JP" sz="2000" b="0" i="1" smtClean="0">
                              <a:latin typeface="Cambria Math" panose="02040503050406030204" pitchFamily="18" charset="0"/>
                            </a:rPr>
                            <m:t>𝑃</m:t>
                          </m:r>
                        </m:e>
                      </m:acc>
                    </m:oMath>
                  </m:oMathPara>
                </a14:m>
                <a:endParaRPr kumimoji="1" lang="ja-JP" altLang="en-US" sz="2000" dirty="0">
                  <a:latin typeface="HGS行書体" panose="03000600000000000000" pitchFamily="66" charset="-128"/>
                  <a:ea typeface="HGS行書体" panose="03000600000000000000" pitchFamily="66" charset="-128"/>
                </a:endParaRPr>
              </a:p>
            </p:txBody>
          </p:sp>
        </mc:Choice>
        <mc:Fallback xmlns="">
          <p:sp>
            <p:nvSpPr>
              <p:cNvPr id="116" name="テキスト ボックス 115">
                <a:extLst>
                  <a:ext uri="{FF2B5EF4-FFF2-40B4-BE49-F238E27FC236}">
                    <a16:creationId xmlns:a16="http://schemas.microsoft.com/office/drawing/2014/main" id="{B8A95A5F-44B6-48CE-9D40-4B00DCACD736}"/>
                  </a:ext>
                </a:extLst>
              </p:cNvPr>
              <p:cNvSpPr txBox="1">
                <a:spLocks noRot="1" noChangeAspect="1" noMove="1" noResize="1" noEditPoints="1" noAdjustHandles="1" noChangeArrowheads="1" noChangeShapeType="1" noTextEdit="1"/>
              </p:cNvSpPr>
              <p:nvPr/>
            </p:nvSpPr>
            <p:spPr>
              <a:xfrm>
                <a:off x="6970109" y="2240536"/>
                <a:ext cx="180075" cy="316112"/>
              </a:xfrm>
              <a:prstGeom prst="rect">
                <a:avLst/>
              </a:prstGeom>
              <a:blipFill>
                <a:blip r:embed="rId5"/>
                <a:stretch>
                  <a:fillRect l="-43333" t="-25490" r="-76667" b="-9804"/>
                </a:stretch>
              </a:blipFill>
            </p:spPr>
            <p:txBody>
              <a:bodyPr/>
              <a:lstStyle/>
              <a:p>
                <a:r>
                  <a:rPr lang="ja-JP" altLang="en-US">
                    <a:noFill/>
                  </a:rPr>
                  <a:t> </a:t>
                </a:r>
              </a:p>
            </p:txBody>
          </p:sp>
        </mc:Fallback>
      </mc:AlternateContent>
      <p:sp>
        <p:nvSpPr>
          <p:cNvPr id="117" name="正方形/長方形 116">
            <a:extLst>
              <a:ext uri="{FF2B5EF4-FFF2-40B4-BE49-F238E27FC236}">
                <a16:creationId xmlns:a16="http://schemas.microsoft.com/office/drawing/2014/main" id="{12B6F72E-2F88-47D2-BB8B-897D6442387C}"/>
              </a:ext>
            </a:extLst>
          </p:cNvPr>
          <p:cNvSpPr/>
          <p:nvPr/>
        </p:nvSpPr>
        <p:spPr>
          <a:xfrm>
            <a:off x="7006637" y="2223329"/>
            <a:ext cx="261610" cy="369332"/>
          </a:xfrm>
          <a:prstGeom prst="rect">
            <a:avLst/>
          </a:prstGeom>
        </p:spPr>
        <p:txBody>
          <a:bodyPr wrap="none">
            <a:spAutoFit/>
          </a:bodyPr>
          <a:lstStyle/>
          <a:p>
            <a:r>
              <a:rPr lang="en-US" altLang="ja-JP" i="1" baseline="-25000" dirty="0">
                <a:solidFill>
                  <a:prstClr val="black"/>
                </a:solidFill>
                <a:latin typeface="Times New Roman" panose="02020603050405020304" pitchFamily="18" charset="0"/>
                <a:cs typeface="Times New Roman" panose="02020603050405020304" pitchFamily="18" charset="0"/>
              </a:rPr>
              <a:t>1</a:t>
            </a:r>
            <a:endParaRPr lang="ja-JP" altLang="en-US" dirty="0"/>
          </a:p>
        </p:txBody>
      </p:sp>
      <p:grpSp>
        <p:nvGrpSpPr>
          <p:cNvPr id="118" name="グループ化 117">
            <a:extLst>
              <a:ext uri="{FF2B5EF4-FFF2-40B4-BE49-F238E27FC236}">
                <a16:creationId xmlns:a16="http://schemas.microsoft.com/office/drawing/2014/main" id="{5CA854C5-5DF2-41EB-ADD1-AD108FDFB4D9}"/>
              </a:ext>
            </a:extLst>
          </p:cNvPr>
          <p:cNvGrpSpPr/>
          <p:nvPr/>
        </p:nvGrpSpPr>
        <p:grpSpPr>
          <a:xfrm>
            <a:off x="7163447" y="3231759"/>
            <a:ext cx="427797" cy="359057"/>
            <a:chOff x="3104530" y="3819879"/>
            <a:chExt cx="305034" cy="255995"/>
          </a:xfrm>
        </p:grpSpPr>
        <p:sp>
          <p:nvSpPr>
            <p:cNvPr id="119" name="正方形/長方形 118">
              <a:extLst>
                <a:ext uri="{FF2B5EF4-FFF2-40B4-BE49-F238E27FC236}">
                  <a16:creationId xmlns:a16="http://schemas.microsoft.com/office/drawing/2014/main" id="{324EA146-8364-4EB2-9C1F-7673498C26DF}"/>
                </a:ext>
              </a:extLst>
            </p:cNvPr>
            <p:cNvSpPr/>
            <p:nvPr/>
          </p:nvSpPr>
          <p:spPr>
            <a:xfrm>
              <a:off x="3104530" y="3819879"/>
              <a:ext cx="46160" cy="25599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20" name="正方形/長方形 119">
              <a:extLst>
                <a:ext uri="{FF2B5EF4-FFF2-40B4-BE49-F238E27FC236}">
                  <a16:creationId xmlns:a16="http://schemas.microsoft.com/office/drawing/2014/main" id="{FAF5673B-7E77-46C0-A160-DFF449BDEE75}"/>
                </a:ext>
              </a:extLst>
            </p:cNvPr>
            <p:cNvSpPr/>
            <p:nvPr/>
          </p:nvSpPr>
          <p:spPr>
            <a:xfrm>
              <a:off x="3364412" y="3819989"/>
              <a:ext cx="45152" cy="2515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121" name="グループ化 120">
            <a:extLst>
              <a:ext uri="{FF2B5EF4-FFF2-40B4-BE49-F238E27FC236}">
                <a16:creationId xmlns:a16="http://schemas.microsoft.com/office/drawing/2014/main" id="{25570A28-AE0E-4D18-BF50-9627E804AB81}"/>
              </a:ext>
            </a:extLst>
          </p:cNvPr>
          <p:cNvGrpSpPr/>
          <p:nvPr/>
        </p:nvGrpSpPr>
        <p:grpSpPr>
          <a:xfrm>
            <a:off x="6386596" y="3248578"/>
            <a:ext cx="427797" cy="359057"/>
            <a:chOff x="3104530" y="3819879"/>
            <a:chExt cx="305034" cy="255995"/>
          </a:xfrm>
        </p:grpSpPr>
        <p:sp>
          <p:nvSpPr>
            <p:cNvPr id="122" name="正方形/長方形 121">
              <a:extLst>
                <a:ext uri="{FF2B5EF4-FFF2-40B4-BE49-F238E27FC236}">
                  <a16:creationId xmlns:a16="http://schemas.microsoft.com/office/drawing/2014/main" id="{2E5E4F4F-ECAC-47DE-A9EF-ADCE3E73D0B6}"/>
                </a:ext>
              </a:extLst>
            </p:cNvPr>
            <p:cNvSpPr/>
            <p:nvPr/>
          </p:nvSpPr>
          <p:spPr>
            <a:xfrm>
              <a:off x="3104530" y="3819879"/>
              <a:ext cx="46160" cy="25599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23" name="正方形/長方形 122">
              <a:extLst>
                <a:ext uri="{FF2B5EF4-FFF2-40B4-BE49-F238E27FC236}">
                  <a16:creationId xmlns:a16="http://schemas.microsoft.com/office/drawing/2014/main" id="{2DA64D9E-600F-42F8-BB88-24E600CFB973}"/>
                </a:ext>
              </a:extLst>
            </p:cNvPr>
            <p:cNvSpPr/>
            <p:nvPr/>
          </p:nvSpPr>
          <p:spPr>
            <a:xfrm>
              <a:off x="3364412" y="3819989"/>
              <a:ext cx="45152" cy="2515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cxnSp>
        <p:nvCxnSpPr>
          <p:cNvPr id="124" name="直線コネクタ 123">
            <a:extLst>
              <a:ext uri="{FF2B5EF4-FFF2-40B4-BE49-F238E27FC236}">
                <a16:creationId xmlns:a16="http://schemas.microsoft.com/office/drawing/2014/main" id="{57E7AF78-2B91-4253-9684-D871DB8995A2}"/>
              </a:ext>
            </a:extLst>
          </p:cNvPr>
          <p:cNvCxnSpPr/>
          <p:nvPr/>
        </p:nvCxnSpPr>
        <p:spPr>
          <a:xfrm>
            <a:off x="6451333" y="3338073"/>
            <a:ext cx="29973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5" name="直線コネクタ 124">
            <a:extLst>
              <a:ext uri="{FF2B5EF4-FFF2-40B4-BE49-F238E27FC236}">
                <a16:creationId xmlns:a16="http://schemas.microsoft.com/office/drawing/2014/main" id="{750897F3-254E-4D9A-8471-CE8F3D5DA5D2}"/>
              </a:ext>
            </a:extLst>
          </p:cNvPr>
          <p:cNvCxnSpPr/>
          <p:nvPr/>
        </p:nvCxnSpPr>
        <p:spPr>
          <a:xfrm>
            <a:off x="6451333" y="3383558"/>
            <a:ext cx="29973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 name="直線コネクタ 125">
            <a:extLst>
              <a:ext uri="{FF2B5EF4-FFF2-40B4-BE49-F238E27FC236}">
                <a16:creationId xmlns:a16="http://schemas.microsoft.com/office/drawing/2014/main" id="{9314113A-0B3D-4ADC-9BA5-D822E020CE5F}"/>
              </a:ext>
            </a:extLst>
          </p:cNvPr>
          <p:cNvCxnSpPr/>
          <p:nvPr/>
        </p:nvCxnSpPr>
        <p:spPr>
          <a:xfrm>
            <a:off x="6452586" y="3425108"/>
            <a:ext cx="29973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7" name="直線コネクタ 126">
            <a:extLst>
              <a:ext uri="{FF2B5EF4-FFF2-40B4-BE49-F238E27FC236}">
                <a16:creationId xmlns:a16="http://schemas.microsoft.com/office/drawing/2014/main" id="{83967336-836D-4791-A12C-40E2D69F63DC}"/>
              </a:ext>
            </a:extLst>
          </p:cNvPr>
          <p:cNvCxnSpPr/>
          <p:nvPr/>
        </p:nvCxnSpPr>
        <p:spPr>
          <a:xfrm>
            <a:off x="6449551" y="3472733"/>
            <a:ext cx="29973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8" name="直線コネクタ 127">
            <a:extLst>
              <a:ext uri="{FF2B5EF4-FFF2-40B4-BE49-F238E27FC236}">
                <a16:creationId xmlns:a16="http://schemas.microsoft.com/office/drawing/2014/main" id="{98FD7E1A-C903-46DA-8B3F-3D5785316F97}"/>
              </a:ext>
            </a:extLst>
          </p:cNvPr>
          <p:cNvCxnSpPr/>
          <p:nvPr/>
        </p:nvCxnSpPr>
        <p:spPr>
          <a:xfrm>
            <a:off x="7231890" y="3342835"/>
            <a:ext cx="29973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9" name="直線コネクタ 128">
            <a:extLst>
              <a:ext uri="{FF2B5EF4-FFF2-40B4-BE49-F238E27FC236}">
                <a16:creationId xmlns:a16="http://schemas.microsoft.com/office/drawing/2014/main" id="{232E092D-6C1A-467F-A368-EC7946D797AF}"/>
              </a:ext>
            </a:extLst>
          </p:cNvPr>
          <p:cNvCxnSpPr/>
          <p:nvPr/>
        </p:nvCxnSpPr>
        <p:spPr>
          <a:xfrm>
            <a:off x="7231890" y="3390460"/>
            <a:ext cx="29973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0" name="直線コネクタ 129">
            <a:extLst>
              <a:ext uri="{FF2B5EF4-FFF2-40B4-BE49-F238E27FC236}">
                <a16:creationId xmlns:a16="http://schemas.microsoft.com/office/drawing/2014/main" id="{B05FC520-1442-4816-B0A1-722B4E5B4DBD}"/>
              </a:ext>
            </a:extLst>
          </p:cNvPr>
          <p:cNvCxnSpPr/>
          <p:nvPr/>
        </p:nvCxnSpPr>
        <p:spPr>
          <a:xfrm>
            <a:off x="7223502" y="3425108"/>
            <a:ext cx="29973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1" name="直線コネクタ 130">
            <a:extLst>
              <a:ext uri="{FF2B5EF4-FFF2-40B4-BE49-F238E27FC236}">
                <a16:creationId xmlns:a16="http://schemas.microsoft.com/office/drawing/2014/main" id="{9F2C0C33-5251-4867-93F1-75B9301A9AB7}"/>
              </a:ext>
            </a:extLst>
          </p:cNvPr>
          <p:cNvCxnSpPr/>
          <p:nvPr/>
        </p:nvCxnSpPr>
        <p:spPr>
          <a:xfrm>
            <a:off x="7223502" y="3472733"/>
            <a:ext cx="29973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2" name="直線コネクタ 131"/>
          <p:cNvCxnSpPr/>
          <p:nvPr/>
        </p:nvCxnSpPr>
        <p:spPr>
          <a:xfrm>
            <a:off x="5283242" y="4626254"/>
            <a:ext cx="0" cy="119173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3" name="直線矢印コネクタ 132">
            <a:extLst>
              <a:ext uri="{FF2B5EF4-FFF2-40B4-BE49-F238E27FC236}">
                <a16:creationId xmlns:a16="http://schemas.microsoft.com/office/drawing/2014/main" id="{1ED313D5-393E-41A8-A7A5-591D60E0AEE3}"/>
              </a:ext>
            </a:extLst>
          </p:cNvPr>
          <p:cNvCxnSpPr/>
          <p:nvPr/>
        </p:nvCxnSpPr>
        <p:spPr>
          <a:xfrm>
            <a:off x="5274353" y="5817988"/>
            <a:ext cx="1593089" cy="12172"/>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34" name="テキスト ボックス 133"/>
              <p:cNvSpPr txBox="1"/>
              <p:nvPr/>
            </p:nvSpPr>
            <p:spPr>
              <a:xfrm>
                <a:off x="5465842" y="2829477"/>
                <a:ext cx="626710"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kumimoji="1" lang="en-US" altLang="ja-JP" sz="1600" b="0" i="1" smtClean="0">
                          <a:latin typeface="Cambria Math" panose="02040503050406030204" pitchFamily="18" charset="0"/>
                        </a:rPr>
                        <m:t>𝐺</m:t>
                      </m:r>
                      <m:r>
                        <a:rPr kumimoji="1" lang="en-US" altLang="ja-JP" sz="1600" b="0" i="1" smtClean="0">
                          <a:latin typeface="Cambria Math" panose="02040503050406030204" pitchFamily="18" charset="0"/>
                        </a:rPr>
                        <m:t>(</m:t>
                      </m:r>
                      <m:r>
                        <a:rPr kumimoji="1" lang="en-US" altLang="ja-JP" sz="1600" b="0" i="1" smtClean="0">
                          <a:latin typeface="Cambria Math" panose="02040503050406030204" pitchFamily="18" charset="0"/>
                        </a:rPr>
                        <m:t>𝑡</m:t>
                      </m:r>
                      <m:r>
                        <a:rPr kumimoji="1" lang="en-US" altLang="ja-JP" sz="1600" b="0" i="1" smtClean="0">
                          <a:latin typeface="Cambria Math" panose="02040503050406030204" pitchFamily="18" charset="0"/>
                        </a:rPr>
                        <m:t>)</m:t>
                      </m:r>
                    </m:oMath>
                  </m:oMathPara>
                </a14:m>
                <a:endParaRPr kumimoji="1" lang="ja-JP" altLang="en-US" sz="1400" dirty="0"/>
              </a:p>
            </p:txBody>
          </p:sp>
        </mc:Choice>
        <mc:Fallback xmlns="">
          <p:sp>
            <p:nvSpPr>
              <p:cNvPr id="134" name="テキスト ボックス 133"/>
              <p:cNvSpPr txBox="1">
                <a:spLocks noRot="1" noChangeAspect="1" noMove="1" noResize="1" noEditPoints="1" noAdjustHandles="1" noChangeArrowheads="1" noChangeShapeType="1" noTextEdit="1"/>
              </p:cNvSpPr>
              <p:nvPr/>
            </p:nvSpPr>
            <p:spPr>
              <a:xfrm>
                <a:off x="5465842" y="2829477"/>
                <a:ext cx="626710" cy="338554"/>
              </a:xfrm>
              <a:prstGeom prst="rect">
                <a:avLst/>
              </a:prstGeom>
              <a:blipFill>
                <a:blip r:embed="rId6"/>
                <a:stretch>
                  <a:fillRect b="-8929"/>
                </a:stretch>
              </a:blipFill>
            </p:spPr>
            <p:txBody>
              <a:bodyPr/>
              <a:lstStyle/>
              <a:p>
                <a:r>
                  <a:rPr lang="ja-JP" altLang="en-US">
                    <a:noFill/>
                  </a:rPr>
                  <a:t> </a:t>
                </a:r>
              </a:p>
            </p:txBody>
          </p:sp>
        </mc:Fallback>
      </mc:AlternateContent>
      <p:cxnSp>
        <p:nvCxnSpPr>
          <p:cNvPr id="135" name="直線矢印コネクタ 134">
            <a:extLst>
              <a:ext uri="{FF2B5EF4-FFF2-40B4-BE49-F238E27FC236}">
                <a16:creationId xmlns:a16="http://schemas.microsoft.com/office/drawing/2014/main" id="{9FEE0DF8-7206-4D82-9B34-33F0C64108AD}"/>
              </a:ext>
            </a:extLst>
          </p:cNvPr>
          <p:cNvCxnSpPr/>
          <p:nvPr/>
        </p:nvCxnSpPr>
        <p:spPr>
          <a:xfrm rot="16200000">
            <a:off x="6685264" y="2010290"/>
            <a:ext cx="0" cy="288000"/>
          </a:xfrm>
          <a:prstGeom prst="straightConnector1">
            <a:avLst/>
          </a:prstGeom>
          <a:noFill/>
          <a:ln w="19050" cap="flat" cmpd="sng" algn="ctr">
            <a:solidFill>
              <a:sysClr val="windowText" lastClr="000000"/>
            </a:solidFill>
            <a:prstDash val="solid"/>
            <a:miter lim="800000"/>
            <a:headEnd type="triangle"/>
            <a:tailEnd type="none"/>
          </a:ln>
          <a:effectLst/>
        </p:spPr>
      </p:cxnSp>
      <p:sp>
        <p:nvSpPr>
          <p:cNvPr id="136" name="正方形/長方形 135">
            <a:extLst>
              <a:ext uri="{FF2B5EF4-FFF2-40B4-BE49-F238E27FC236}">
                <a16:creationId xmlns:a16="http://schemas.microsoft.com/office/drawing/2014/main" id="{CF50D97F-6969-460F-8D07-529B512860BE}"/>
              </a:ext>
            </a:extLst>
          </p:cNvPr>
          <p:cNvSpPr/>
          <p:nvPr/>
        </p:nvSpPr>
        <p:spPr>
          <a:xfrm>
            <a:off x="6092552" y="1905203"/>
            <a:ext cx="482648" cy="474888"/>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600" kern="0" dirty="0">
                <a:solidFill>
                  <a:prstClr val="black"/>
                </a:solidFill>
                <a:latin typeface="Times New Roman" panose="02020603050405020304" pitchFamily="18" charset="0"/>
                <a:ea typeface="游ゴシック" panose="020B0400000000000000" pitchFamily="50" charset="-128"/>
                <a:cs typeface="Times New Roman" panose="02020603050405020304" pitchFamily="18" charset="0"/>
              </a:rPr>
              <a:t>PI</a:t>
            </a:r>
            <a:endParaRPr kumimoji="0" lang="ja-JP" altLang="en-US" sz="1600" u="none" strike="noStrike" kern="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endParaRPr>
          </a:p>
        </p:txBody>
      </p:sp>
      <p:cxnSp>
        <p:nvCxnSpPr>
          <p:cNvPr id="137" name="直線矢印コネクタ 136">
            <a:extLst>
              <a:ext uri="{FF2B5EF4-FFF2-40B4-BE49-F238E27FC236}">
                <a16:creationId xmlns:a16="http://schemas.microsoft.com/office/drawing/2014/main" id="{9FEE0DF8-7206-4D82-9B34-33F0C64108AD}"/>
              </a:ext>
            </a:extLst>
          </p:cNvPr>
          <p:cNvCxnSpPr/>
          <p:nvPr/>
        </p:nvCxnSpPr>
        <p:spPr>
          <a:xfrm rot="10800000">
            <a:off x="5274353" y="3001607"/>
            <a:ext cx="0" cy="288000"/>
          </a:xfrm>
          <a:prstGeom prst="straightConnector1">
            <a:avLst/>
          </a:prstGeom>
          <a:noFill/>
          <a:ln w="19050" cap="flat" cmpd="sng" algn="ctr">
            <a:solidFill>
              <a:sysClr val="windowText" lastClr="000000"/>
            </a:solidFill>
            <a:prstDash val="solid"/>
            <a:miter lim="800000"/>
            <a:headEnd type="triangle"/>
            <a:tailEnd type="none"/>
          </a:ln>
          <a:effectLst/>
        </p:spPr>
      </p:cxnSp>
      <p:sp>
        <p:nvSpPr>
          <p:cNvPr id="138" name="正方形/長方形 137">
            <a:extLst>
              <a:ext uri="{FF2B5EF4-FFF2-40B4-BE49-F238E27FC236}">
                <a16:creationId xmlns:a16="http://schemas.microsoft.com/office/drawing/2014/main" id="{CF50D97F-6969-460F-8D07-529B512860BE}"/>
              </a:ext>
            </a:extLst>
          </p:cNvPr>
          <p:cNvSpPr/>
          <p:nvPr/>
        </p:nvSpPr>
        <p:spPr>
          <a:xfrm>
            <a:off x="5053115" y="3289608"/>
            <a:ext cx="446421" cy="474888"/>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2400" b="1" i="1" u="none" strike="noStrike" kern="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39" name="テキスト ボックス 138"/>
              <p:cNvSpPr txBox="1"/>
              <p:nvPr/>
            </p:nvSpPr>
            <p:spPr>
              <a:xfrm>
                <a:off x="4998320" y="3359653"/>
                <a:ext cx="612988"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kumimoji="1" lang="en-US" altLang="ja-JP" sz="1600" b="0" i="1" smtClean="0">
                              <a:latin typeface="Cambria Math" panose="02040503050406030204" pitchFamily="18" charset="0"/>
                            </a:rPr>
                          </m:ctrlPr>
                        </m:sSupPr>
                        <m:e>
                          <m:r>
                            <a:rPr kumimoji="1" lang="en-US" altLang="ja-JP" sz="1600" b="0" i="1" smtClean="0">
                              <a:latin typeface="Cambria Math" panose="02040503050406030204" pitchFamily="18" charset="0"/>
                            </a:rPr>
                            <m:t>𝑒</m:t>
                          </m:r>
                        </m:e>
                        <m:sup>
                          <m:r>
                            <a:rPr kumimoji="1" lang="en-US" altLang="ja-JP" sz="1600" b="0" i="1" smtClean="0">
                              <a:latin typeface="Cambria Math" panose="02040503050406030204" pitchFamily="18" charset="0"/>
                            </a:rPr>
                            <m:t>−</m:t>
                          </m:r>
                          <m:r>
                            <a:rPr kumimoji="1" lang="en-US" altLang="ja-JP" sz="1600" b="0" i="1" smtClean="0">
                              <a:latin typeface="Cambria Math" panose="02040503050406030204" pitchFamily="18" charset="0"/>
                            </a:rPr>
                            <m:t>𝑠</m:t>
                          </m:r>
                          <m:r>
                            <a:rPr kumimoji="1" lang="en-US" altLang="ja-JP" sz="1600" b="0" i="1" smtClean="0">
                              <a:latin typeface="Cambria Math" panose="02040503050406030204" pitchFamily="18" charset="0"/>
                            </a:rPr>
                            <m:t>𝜏</m:t>
                          </m:r>
                        </m:sup>
                      </m:sSup>
                    </m:oMath>
                  </m:oMathPara>
                </a14:m>
                <a:endParaRPr kumimoji="1" lang="en-US" altLang="ja-JP" sz="1600" b="0" dirty="0"/>
              </a:p>
            </p:txBody>
          </p:sp>
        </mc:Choice>
        <mc:Fallback xmlns="">
          <p:sp>
            <p:nvSpPr>
              <p:cNvPr id="139" name="テキスト ボックス 138"/>
              <p:cNvSpPr txBox="1">
                <a:spLocks noRot="1" noChangeAspect="1" noMove="1" noResize="1" noEditPoints="1" noAdjustHandles="1" noChangeArrowheads="1" noChangeShapeType="1" noTextEdit="1"/>
              </p:cNvSpPr>
              <p:nvPr/>
            </p:nvSpPr>
            <p:spPr>
              <a:xfrm>
                <a:off x="4998320" y="3359653"/>
                <a:ext cx="612988" cy="338554"/>
              </a:xfrm>
              <a:prstGeom prst="rect">
                <a:avLst/>
              </a:prstGeom>
              <a:blipFill>
                <a:blip r:embed="rId7"/>
                <a:stretch>
                  <a:fillRect/>
                </a:stretch>
              </a:blipFill>
            </p:spPr>
            <p:txBody>
              <a:bodyPr/>
              <a:lstStyle/>
              <a:p>
                <a:r>
                  <a:rPr lang="ja-JP" altLang="en-US">
                    <a:noFill/>
                  </a:rPr>
                  <a:t> </a:t>
                </a:r>
              </a:p>
            </p:txBody>
          </p:sp>
        </mc:Fallback>
      </mc:AlternateContent>
      <p:cxnSp>
        <p:nvCxnSpPr>
          <p:cNvPr id="140" name="直線コネクタ 139"/>
          <p:cNvCxnSpPr/>
          <p:nvPr/>
        </p:nvCxnSpPr>
        <p:spPr>
          <a:xfrm>
            <a:off x="5283242" y="3764496"/>
            <a:ext cx="0" cy="89038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1" name="直線矢印コネクタ 140">
            <a:extLst>
              <a:ext uri="{FF2B5EF4-FFF2-40B4-BE49-F238E27FC236}">
                <a16:creationId xmlns:a16="http://schemas.microsoft.com/office/drawing/2014/main" id="{9FEE0DF8-7206-4D82-9B34-33F0C64108AD}"/>
              </a:ext>
            </a:extLst>
          </p:cNvPr>
          <p:cNvCxnSpPr/>
          <p:nvPr/>
        </p:nvCxnSpPr>
        <p:spPr>
          <a:xfrm flipH="1">
            <a:off x="5290876" y="4637851"/>
            <a:ext cx="495955" cy="0"/>
          </a:xfrm>
          <a:prstGeom prst="straightConnector1">
            <a:avLst/>
          </a:prstGeom>
          <a:noFill/>
          <a:ln w="19050" cap="flat" cmpd="sng" algn="ctr">
            <a:solidFill>
              <a:sysClr val="windowText" lastClr="000000"/>
            </a:solidFill>
            <a:prstDash val="solid"/>
            <a:miter lim="800000"/>
            <a:headEnd type="triangle"/>
            <a:tailEnd type="none"/>
          </a:ln>
          <a:effectLst/>
        </p:spPr>
      </p:cxnSp>
    </p:spTree>
    <p:extLst>
      <p:ext uri="{BB962C8B-B14F-4D97-AF65-F5344CB8AC3E}">
        <p14:creationId xmlns:p14="http://schemas.microsoft.com/office/powerpoint/2010/main" val="4120585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141"/>
                                        </p:tgtEl>
                                      </p:cBhvr>
                                    </p:animEffect>
                                    <p:set>
                                      <p:cBhvr>
                                        <p:cTn id="7" dur="1" fill="hold">
                                          <p:stCondLst>
                                            <p:cond delay="499"/>
                                          </p:stCondLst>
                                        </p:cTn>
                                        <p:tgtEl>
                                          <p:spTgt spid="141"/>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2"/>
                                        </p:tgtEl>
                                        <p:attrNameLst>
                                          <p:attrName>style.visibility</p:attrName>
                                        </p:attrNameLst>
                                      </p:cBhvr>
                                      <p:to>
                                        <p:strVal val="visible"/>
                                      </p:to>
                                    </p:set>
                                    <p:animEffect transition="in" filter="fade">
                                      <p:cBhvr>
                                        <p:cTn id="12" dur="500"/>
                                        <p:tgtEl>
                                          <p:spTgt spid="132"/>
                                        </p:tgtEl>
                                      </p:cBhvr>
                                    </p:animEffect>
                                  </p:childTnLst>
                                </p:cTn>
                              </p:par>
                              <p:par>
                                <p:cTn id="13" presetID="10" presetClass="entr" presetSubtype="0" fill="hold" nodeType="withEffect">
                                  <p:stCondLst>
                                    <p:cond delay="0"/>
                                  </p:stCondLst>
                                  <p:childTnLst>
                                    <p:set>
                                      <p:cBhvr>
                                        <p:cTn id="14" dur="1" fill="hold">
                                          <p:stCondLst>
                                            <p:cond delay="0"/>
                                          </p:stCondLst>
                                        </p:cTn>
                                        <p:tgtEl>
                                          <p:spTgt spid="133"/>
                                        </p:tgtEl>
                                        <p:attrNameLst>
                                          <p:attrName>style.visibility</p:attrName>
                                        </p:attrNameLst>
                                      </p:cBhvr>
                                      <p:to>
                                        <p:strVal val="visible"/>
                                      </p:to>
                                    </p:set>
                                    <p:animEffect transition="in" filter="fade">
                                      <p:cBhvr>
                                        <p:cTn id="15" dur="500"/>
                                        <p:tgtEl>
                                          <p:spTgt spid="1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実験方法</a:t>
            </a:r>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a:xfrm>
                <a:off x="457199" y="1417638"/>
                <a:ext cx="8352971" cy="4983162"/>
              </a:xfrm>
            </p:spPr>
            <p:txBody>
              <a:bodyPr/>
              <a:lstStyle/>
              <a:p>
                <a:r>
                  <a:rPr lang="ja-JP" altLang="en-US" sz="2800" dirty="0">
                    <a:latin typeface="Times New Roman" panose="02020603050405020304" pitchFamily="18" charset="0"/>
                    <a:cs typeface="Times New Roman" panose="02020603050405020304" pitchFamily="18" charset="0"/>
                  </a:rPr>
                  <a:t>温度比毎に</a:t>
                </a:r>
                <a:r>
                  <a:rPr lang="en-US" altLang="ja-JP" sz="2800" dirty="0">
                    <a:latin typeface="Times New Roman" panose="02020603050405020304" pitchFamily="18" charset="0"/>
                    <a:cs typeface="Times New Roman" panose="02020603050405020304" pitchFamily="18" charset="0"/>
                  </a:rPr>
                  <a:t>SPK1</a:t>
                </a:r>
                <a:r>
                  <a:rPr lang="ja-JP" altLang="en-US" sz="2800" dirty="0">
                    <a:latin typeface="Times New Roman" panose="02020603050405020304" pitchFamily="18" charset="0"/>
                    <a:cs typeface="Times New Roman" panose="02020603050405020304" pitchFamily="18" charset="0"/>
                  </a:rPr>
                  <a:t>を駆動→</a:t>
                </a:r>
                <a:r>
                  <a:rPr lang="en-US" altLang="ja-JP" sz="2800" dirty="0">
                    <a:latin typeface="Times New Roman" panose="02020603050405020304" pitchFamily="18" charset="0"/>
                    <a:cs typeface="Times New Roman" panose="02020603050405020304" pitchFamily="18" charset="0"/>
                  </a:rPr>
                  <a:t>SPK2</a:t>
                </a:r>
                <a:r>
                  <a:rPr lang="ja-JP" altLang="en-US" sz="2800" dirty="0">
                    <a:latin typeface="Times New Roman" panose="02020603050405020304" pitchFamily="18" charset="0"/>
                    <a:cs typeface="Times New Roman" panose="02020603050405020304" pitchFamily="18" charset="0"/>
                  </a:rPr>
                  <a:t>を駆動→自励発振のみの順に実験</a:t>
                </a:r>
                <a:endParaRPr lang="en-US" altLang="ja-JP" sz="2800" dirty="0">
                  <a:latin typeface="Times New Roman" panose="02020603050405020304" pitchFamily="18" charset="0"/>
                  <a:cs typeface="Times New Roman" panose="02020603050405020304" pitchFamily="18" charset="0"/>
                </a:endParaRPr>
              </a:p>
              <a:p>
                <a:pPr marL="0" indent="0">
                  <a:buNone/>
                </a:pPr>
                <a:endParaRPr lang="en-US" altLang="ja-JP" sz="1000" i="1" dirty="0">
                  <a:latin typeface="Cambria Math" panose="02040503050406030204" pitchFamily="18" charset="0"/>
                  <a:cs typeface="Times New Roman" panose="02020603050405020304" pitchFamily="18" charset="0"/>
                </a:endParaRPr>
              </a:p>
              <a:p>
                <a14:m>
                  <m:oMath xmlns:m="http://schemas.openxmlformats.org/officeDocument/2006/math">
                    <m:sSub>
                      <m:sSubPr>
                        <m:ctrlPr>
                          <a:rPr lang="en-US" altLang="ja-JP" sz="2800" i="1" smtClean="0">
                            <a:latin typeface="Cambria Math" panose="02040503050406030204" pitchFamily="18" charset="0"/>
                            <a:cs typeface="Times New Roman" panose="02020603050405020304" pitchFamily="18" charset="0"/>
                          </a:rPr>
                        </m:ctrlPr>
                      </m:sSubPr>
                      <m:e>
                        <m:r>
                          <a:rPr lang="en-US" altLang="ja-JP" sz="2800" i="1">
                            <a:latin typeface="Cambria Math" panose="02040503050406030204" pitchFamily="18" charset="0"/>
                            <a:cs typeface="Times New Roman" panose="02020603050405020304" pitchFamily="18" charset="0"/>
                          </a:rPr>
                          <m:t>𝑇</m:t>
                        </m:r>
                      </m:e>
                      <m:sub>
                        <m:r>
                          <a:rPr lang="en-US" altLang="ja-JP" sz="2800" i="1">
                            <a:latin typeface="Cambria Math" panose="02040503050406030204" pitchFamily="18" charset="0"/>
                            <a:cs typeface="Times New Roman" panose="02020603050405020304" pitchFamily="18" charset="0"/>
                          </a:rPr>
                          <m:t>𝐻</m:t>
                        </m:r>
                      </m:sub>
                    </m:sSub>
                  </m:oMath>
                </a14:m>
                <a:r>
                  <a:rPr lang="ja-JP" altLang="en-US" sz="2800" dirty="0">
                    <a:latin typeface="Times New Roman" panose="02020603050405020304" pitchFamily="18" charset="0"/>
                    <a:cs typeface="Times New Roman" panose="02020603050405020304" pitchFamily="18" charset="0"/>
                  </a:rPr>
                  <a:t>を</a:t>
                </a:r>
                <a:r>
                  <a:rPr lang="en-US" altLang="ja-JP" sz="2800" dirty="0">
                    <a:latin typeface="Times New Roman" panose="02020603050405020304" pitchFamily="18" charset="0"/>
                    <a:cs typeface="Times New Roman" panose="02020603050405020304" pitchFamily="18" charset="0"/>
                  </a:rPr>
                  <a:t>300 </a:t>
                </a:r>
                <a:r>
                  <a:rPr lang="ja-JP" altLang="en-US" sz="2800" dirty="0">
                    <a:latin typeface="Times New Roman" panose="02020603050405020304" pitchFamily="18" charset="0"/>
                    <a:cs typeface="Times New Roman" panose="02020603050405020304" pitchFamily="18" charset="0"/>
                  </a:rPr>
                  <a:t>℃から</a:t>
                </a:r>
                <a:r>
                  <a:rPr lang="en-US" altLang="ja-JP" sz="2800" dirty="0">
                    <a:latin typeface="Times New Roman" panose="02020603050405020304" pitchFamily="18" charset="0"/>
                    <a:cs typeface="Times New Roman" panose="02020603050405020304" pitchFamily="18" charset="0"/>
                  </a:rPr>
                  <a:t>400 </a:t>
                </a:r>
                <a:r>
                  <a:rPr lang="ja-JP" altLang="en-US" sz="2800" dirty="0">
                    <a:latin typeface="Times New Roman" panose="02020603050405020304" pitchFamily="18" charset="0"/>
                    <a:cs typeface="Times New Roman" panose="02020603050405020304" pitchFamily="18" charset="0"/>
                  </a:rPr>
                  <a:t>℃まで</a:t>
                </a:r>
                <a:r>
                  <a:rPr lang="en-US" altLang="ja-JP" sz="2800" dirty="0">
                    <a:latin typeface="Times New Roman" panose="02020603050405020304" pitchFamily="18" charset="0"/>
                    <a:cs typeface="Times New Roman" panose="02020603050405020304" pitchFamily="18" charset="0"/>
                  </a:rPr>
                  <a:t>10 </a:t>
                </a:r>
                <a:r>
                  <a:rPr lang="ja-JP" altLang="en-US" sz="2800" dirty="0">
                    <a:latin typeface="Times New Roman" panose="02020603050405020304" pitchFamily="18" charset="0"/>
                    <a:cs typeface="Times New Roman" panose="02020603050405020304" pitchFamily="18" charset="0"/>
                  </a:rPr>
                  <a:t>℃刻みで</a:t>
                </a:r>
                <a:r>
                  <a:rPr lang="en-US" altLang="ja-JP" sz="2800" dirty="0">
                    <a:latin typeface="Times New Roman" panose="02020603050405020304" pitchFamily="18" charset="0"/>
                    <a:cs typeface="Times New Roman" panose="02020603050405020304" pitchFamily="18" charset="0"/>
                  </a:rPr>
                  <a:t>11</a:t>
                </a:r>
                <a:r>
                  <a:rPr lang="ja-JP" altLang="en-US" sz="2800" dirty="0">
                    <a:latin typeface="Times New Roman" panose="02020603050405020304" pitchFamily="18" charset="0"/>
                    <a:cs typeface="Times New Roman" panose="02020603050405020304" pitchFamily="18" charset="0"/>
                  </a:rPr>
                  <a:t>点</a:t>
                </a:r>
                <a:endParaRPr lang="en-US" altLang="ja-JP" sz="2800" dirty="0">
                  <a:latin typeface="Times New Roman" panose="02020603050405020304" pitchFamily="18" charset="0"/>
                  <a:cs typeface="Times New Roman" panose="02020603050405020304" pitchFamily="18" charset="0"/>
                </a:endParaRPr>
              </a:p>
              <a:p>
                <a:pPr lvl="1"/>
                <a:r>
                  <a:rPr lang="ja-JP" altLang="en-US" sz="2600" dirty="0">
                    <a:latin typeface="Times New Roman" panose="02020603050405020304" pitchFamily="18" charset="0"/>
                    <a:cs typeface="Times New Roman" panose="02020603050405020304" pitchFamily="18" charset="0"/>
                  </a:rPr>
                  <a:t>ただし，自励発振のみの実験は制御無しで自励発振が確認された</a:t>
                </a:r>
                <a:r>
                  <a:rPr lang="en-US" altLang="ja-JP" sz="2600" dirty="0">
                    <a:latin typeface="Times New Roman" panose="02020603050405020304" pitchFamily="18" charset="0"/>
                    <a:cs typeface="Times New Roman" panose="02020603050405020304" pitchFamily="18" charset="0"/>
                  </a:rPr>
                  <a:t>370 </a:t>
                </a:r>
                <a:r>
                  <a:rPr lang="ja-JP" altLang="en-US" sz="2600" dirty="0">
                    <a:latin typeface="Times New Roman" panose="02020603050405020304" pitchFamily="18" charset="0"/>
                    <a:cs typeface="Times New Roman" panose="02020603050405020304" pitchFamily="18" charset="0"/>
                  </a:rPr>
                  <a:t>℃から</a:t>
                </a:r>
                <a:r>
                  <a:rPr lang="en-US" altLang="ja-JP" sz="2600" dirty="0">
                    <a:latin typeface="Times New Roman" panose="02020603050405020304" pitchFamily="18" charset="0"/>
                    <a:cs typeface="Times New Roman" panose="02020603050405020304" pitchFamily="18" charset="0"/>
                  </a:rPr>
                  <a:t>400 ℃</a:t>
                </a:r>
                <a:r>
                  <a:rPr lang="ja-JP" altLang="en-US" sz="2600" dirty="0">
                    <a:latin typeface="Times New Roman" panose="02020603050405020304" pitchFamily="18" charset="0"/>
                    <a:cs typeface="Times New Roman" panose="02020603050405020304" pitchFamily="18" charset="0"/>
                  </a:rPr>
                  <a:t>までの</a:t>
                </a:r>
                <a:r>
                  <a:rPr lang="en-US" altLang="ja-JP" sz="2600" dirty="0">
                    <a:latin typeface="Times New Roman" panose="02020603050405020304" pitchFamily="18" charset="0"/>
                    <a:cs typeface="Times New Roman" panose="02020603050405020304" pitchFamily="18" charset="0"/>
                  </a:rPr>
                  <a:t>4</a:t>
                </a:r>
                <a:r>
                  <a:rPr lang="ja-JP" altLang="en-US" sz="2600" dirty="0">
                    <a:latin typeface="Times New Roman" panose="02020603050405020304" pitchFamily="18" charset="0"/>
                    <a:cs typeface="Times New Roman" panose="02020603050405020304" pitchFamily="18" charset="0"/>
                  </a:rPr>
                  <a:t>点</a:t>
                </a:r>
                <a:endParaRPr lang="en-US" altLang="ja-JP" sz="2600" dirty="0">
                  <a:latin typeface="Times New Roman" panose="02020603050405020304" pitchFamily="18" charset="0"/>
                  <a:cs typeface="Times New Roman" panose="02020603050405020304" pitchFamily="18" charset="0"/>
                </a:endParaRPr>
              </a:p>
              <a:p>
                <a:pPr marL="0" indent="0">
                  <a:buNone/>
                </a:pPr>
                <a:endParaRPr lang="en-US" altLang="ja-JP" sz="1000" dirty="0">
                  <a:latin typeface="Times New Roman" panose="02020603050405020304" pitchFamily="18" charset="0"/>
                  <a:cs typeface="Times New Roman" panose="02020603050405020304" pitchFamily="18" charset="0"/>
                </a:endParaRPr>
              </a:p>
              <a:p>
                <a:r>
                  <a:rPr lang="en-US" altLang="ja-JP" sz="2800" dirty="0">
                    <a:latin typeface="Times New Roman" panose="02020603050405020304" pitchFamily="18" charset="0"/>
                    <a:cs typeface="Times New Roman" panose="02020603050405020304" pitchFamily="18" charset="0"/>
                  </a:rPr>
                  <a:t>200</a:t>
                </a:r>
                <a:r>
                  <a:rPr lang="ja-JP" altLang="en-US" sz="2800" dirty="0">
                    <a:latin typeface="Times New Roman" panose="02020603050405020304" pitchFamily="18" charset="0"/>
                    <a:cs typeface="Times New Roman" panose="02020603050405020304" pitchFamily="18" charset="0"/>
                  </a:rPr>
                  <a:t>秒ずつ測定，最後の約</a:t>
                </a:r>
                <a:r>
                  <a:rPr lang="en-US" altLang="ja-JP" sz="2800" dirty="0">
                    <a:latin typeface="Times New Roman" panose="02020603050405020304" pitchFamily="18" charset="0"/>
                    <a:cs typeface="Times New Roman" panose="02020603050405020304" pitchFamily="18" charset="0"/>
                  </a:rPr>
                  <a:t>20</a:t>
                </a:r>
                <a:r>
                  <a:rPr lang="ja-JP" altLang="en-US" sz="2800" dirty="0">
                    <a:latin typeface="Times New Roman" panose="02020603050405020304" pitchFamily="18" charset="0"/>
                    <a:cs typeface="Times New Roman" panose="02020603050405020304" pitchFamily="18" charset="0"/>
                  </a:rPr>
                  <a:t>秒を定常値とする．</a:t>
                </a:r>
                <a:endParaRPr lang="en-US" altLang="ja-JP" sz="2800" dirty="0">
                  <a:latin typeface="Times New Roman" panose="02020603050405020304" pitchFamily="18" charset="0"/>
                  <a:cs typeface="Times New Roman" panose="02020603050405020304" pitchFamily="18" charset="0"/>
                </a:endParaRPr>
              </a:p>
              <a:p>
                <a:pPr lvl="1"/>
                <a:r>
                  <a:rPr lang="ja-JP" altLang="en-US" sz="2600" dirty="0">
                    <a:latin typeface="Times New Roman" panose="02020603050405020304" pitchFamily="18" charset="0"/>
                    <a:cs typeface="Times New Roman" panose="02020603050405020304" pitchFamily="18" charset="0"/>
                  </a:rPr>
                  <a:t>定常発振制御時 ： </a:t>
                </a:r>
                <a14:m>
                  <m:oMath xmlns:m="http://schemas.openxmlformats.org/officeDocument/2006/math">
                    <m:r>
                      <a:rPr lang="en-US" altLang="ja-JP" sz="2600" i="1">
                        <a:latin typeface="Cambria Math" panose="02040503050406030204" pitchFamily="18" charset="0"/>
                        <a:cs typeface="Times New Roman" panose="02020603050405020304" pitchFamily="18" charset="0"/>
                      </a:rPr>
                      <m:t>𝐺</m:t>
                    </m:r>
                    <m:r>
                      <a:rPr lang="en-US" altLang="ja-JP" sz="2600" i="1">
                        <a:latin typeface="Cambria Math" panose="02040503050406030204" pitchFamily="18" charset="0"/>
                        <a:cs typeface="Times New Roman" panose="02020603050405020304" pitchFamily="18" charset="0"/>
                      </a:rPr>
                      <m:t>(</m:t>
                    </m:r>
                    <m:r>
                      <a:rPr lang="en-US" altLang="ja-JP" sz="2600" i="1">
                        <a:latin typeface="Cambria Math" panose="02040503050406030204" pitchFamily="18" charset="0"/>
                        <a:cs typeface="Times New Roman" panose="02020603050405020304" pitchFamily="18" charset="0"/>
                      </a:rPr>
                      <m:t>𝑡</m:t>
                    </m:r>
                    <m:r>
                      <a:rPr lang="en-US" altLang="ja-JP" sz="2600" i="1">
                        <a:latin typeface="Cambria Math" panose="02040503050406030204" pitchFamily="18" charset="0"/>
                        <a:cs typeface="Times New Roman" panose="02020603050405020304" pitchFamily="18" charset="0"/>
                      </a:rPr>
                      <m:t>)</m:t>
                    </m:r>
                  </m:oMath>
                </a14:m>
                <a:r>
                  <a:rPr lang="ja-JP" altLang="en-US" sz="2600" dirty="0">
                    <a:latin typeface="Times New Roman" panose="02020603050405020304" pitchFamily="18" charset="0"/>
                    <a:cs typeface="Times New Roman" panose="02020603050405020304" pitchFamily="18" charset="0"/>
                  </a:rPr>
                  <a:t>を記録</a:t>
                </a:r>
                <a:endParaRPr lang="en-US" altLang="ja-JP" sz="2600" dirty="0">
                  <a:latin typeface="Times New Roman" panose="02020603050405020304" pitchFamily="18" charset="0"/>
                  <a:cs typeface="Times New Roman" panose="02020603050405020304" pitchFamily="18" charset="0"/>
                </a:endParaRPr>
              </a:p>
              <a:p>
                <a:pPr lvl="1"/>
                <a:r>
                  <a:rPr lang="ja-JP" altLang="en-US" sz="2600" dirty="0">
                    <a:latin typeface="Times New Roman" panose="02020603050405020304" pitchFamily="18" charset="0"/>
                    <a:cs typeface="Times New Roman" panose="02020603050405020304" pitchFamily="18" charset="0"/>
                  </a:rPr>
                  <a:t>自励発振のみ ： </a:t>
                </a:r>
                <a14:m>
                  <m:oMath xmlns:m="http://schemas.openxmlformats.org/officeDocument/2006/math">
                    <m:d>
                      <m:dPr>
                        <m:begChr m:val="|"/>
                        <m:endChr m:val="|"/>
                        <m:ctrlPr>
                          <a:rPr lang="en-US" altLang="ja-JP" sz="2600" b="0" i="1" smtClean="0">
                            <a:latin typeface="Cambria Math" panose="02040503050406030204" pitchFamily="18" charset="0"/>
                            <a:cs typeface="Times New Roman" panose="02020603050405020304" pitchFamily="18" charset="0"/>
                          </a:rPr>
                        </m:ctrlPr>
                      </m:dPr>
                      <m:e>
                        <m:sSub>
                          <m:sSubPr>
                            <m:ctrlPr>
                              <a:rPr lang="en-US" altLang="ja-JP" sz="2600" b="0" i="1" smtClean="0">
                                <a:latin typeface="Cambria Math" panose="02040503050406030204" pitchFamily="18" charset="0"/>
                                <a:cs typeface="Times New Roman" panose="02020603050405020304" pitchFamily="18" charset="0"/>
                              </a:rPr>
                            </m:ctrlPr>
                          </m:sSubPr>
                          <m:e>
                            <m:acc>
                              <m:accPr>
                                <m:chr m:val="̃"/>
                                <m:ctrlPr>
                                  <a:rPr lang="en-US" altLang="ja-JP" sz="2600" b="0" i="1" smtClean="0">
                                    <a:latin typeface="Cambria Math" panose="02040503050406030204" pitchFamily="18" charset="0"/>
                                    <a:cs typeface="Times New Roman" panose="02020603050405020304" pitchFamily="18" charset="0"/>
                                  </a:rPr>
                                </m:ctrlPr>
                              </m:accPr>
                              <m:e>
                                <m:r>
                                  <a:rPr lang="en-US" altLang="ja-JP" sz="2600" b="0" i="1" smtClean="0">
                                    <a:latin typeface="Cambria Math" panose="02040503050406030204" pitchFamily="18" charset="0"/>
                                    <a:cs typeface="Times New Roman" panose="02020603050405020304" pitchFamily="18" charset="0"/>
                                  </a:rPr>
                                  <m:t>𝑝</m:t>
                                </m:r>
                              </m:e>
                            </m:acc>
                          </m:e>
                          <m:sub>
                            <m:r>
                              <a:rPr lang="en-US" altLang="ja-JP" sz="2600" b="0" i="1" smtClean="0">
                                <a:latin typeface="Cambria Math" panose="02040503050406030204" pitchFamily="18" charset="0"/>
                                <a:cs typeface="Times New Roman" panose="02020603050405020304" pitchFamily="18" charset="0"/>
                              </a:rPr>
                              <m:t>1</m:t>
                            </m:r>
                          </m:sub>
                        </m:sSub>
                      </m:e>
                    </m:d>
                    <m:r>
                      <a:rPr lang="ja-JP" altLang="en-US" sz="2600" i="1">
                        <a:latin typeface="Cambria Math" panose="02040503050406030204" pitchFamily="18" charset="0"/>
                        <a:cs typeface="Times New Roman" panose="02020603050405020304" pitchFamily="18" charset="0"/>
                      </a:rPr>
                      <m:t>，</m:t>
                    </m:r>
                    <m:d>
                      <m:dPr>
                        <m:begChr m:val="|"/>
                        <m:endChr m:val="|"/>
                        <m:ctrlPr>
                          <a:rPr lang="en-US" altLang="ja-JP" sz="2600" i="1">
                            <a:latin typeface="Cambria Math" panose="02040503050406030204" pitchFamily="18" charset="0"/>
                            <a:cs typeface="Times New Roman" panose="02020603050405020304" pitchFamily="18" charset="0"/>
                          </a:rPr>
                        </m:ctrlPr>
                      </m:dPr>
                      <m:e>
                        <m:sSub>
                          <m:sSubPr>
                            <m:ctrlPr>
                              <a:rPr lang="en-US" altLang="ja-JP" sz="2600" i="1">
                                <a:latin typeface="Cambria Math" panose="02040503050406030204" pitchFamily="18" charset="0"/>
                                <a:cs typeface="Times New Roman" panose="02020603050405020304" pitchFamily="18" charset="0"/>
                              </a:rPr>
                            </m:ctrlPr>
                          </m:sSubPr>
                          <m:e>
                            <m:acc>
                              <m:accPr>
                                <m:chr m:val="̃"/>
                                <m:ctrlPr>
                                  <a:rPr lang="en-US" altLang="ja-JP" sz="2600" i="1">
                                    <a:latin typeface="Cambria Math" panose="02040503050406030204" pitchFamily="18" charset="0"/>
                                    <a:cs typeface="Times New Roman" panose="02020603050405020304" pitchFamily="18" charset="0"/>
                                  </a:rPr>
                                </m:ctrlPr>
                              </m:accPr>
                              <m:e>
                                <m:r>
                                  <a:rPr lang="en-US" altLang="ja-JP" sz="2600" i="1">
                                    <a:latin typeface="Cambria Math" panose="02040503050406030204" pitchFamily="18" charset="0"/>
                                    <a:cs typeface="Times New Roman" panose="02020603050405020304" pitchFamily="18" charset="0"/>
                                  </a:rPr>
                                  <m:t>𝑝</m:t>
                                </m:r>
                              </m:e>
                            </m:acc>
                          </m:e>
                          <m:sub>
                            <m:r>
                              <a:rPr lang="en-US" altLang="ja-JP" sz="2600" b="0" i="1" smtClean="0">
                                <a:latin typeface="Cambria Math" panose="02040503050406030204" pitchFamily="18" charset="0"/>
                                <a:cs typeface="Times New Roman" panose="02020603050405020304" pitchFamily="18" charset="0"/>
                              </a:rPr>
                              <m:t>2</m:t>
                            </m:r>
                          </m:sub>
                        </m:sSub>
                      </m:e>
                    </m:d>
                  </m:oMath>
                </a14:m>
                <a:r>
                  <a:rPr lang="ja-JP" altLang="en-US" sz="2600" dirty="0">
                    <a:latin typeface="Times New Roman" panose="02020603050405020304" pitchFamily="18" charset="0"/>
                    <a:cs typeface="Times New Roman" panose="02020603050405020304" pitchFamily="18" charset="0"/>
                  </a:rPr>
                  <a:t>を記録</a:t>
                </a:r>
                <a:endParaRPr lang="en-US" altLang="ja-JP" sz="2600" dirty="0">
                  <a:latin typeface="Times New Roman" panose="02020603050405020304" pitchFamily="18" charset="0"/>
                  <a:cs typeface="Times New Roman" panose="02020603050405020304" pitchFamily="18" charset="0"/>
                </a:endParaRPr>
              </a:p>
              <a:p>
                <a:pPr marL="0" indent="0">
                  <a:buNone/>
                </a:pPr>
                <a:endParaRPr lang="en-US" altLang="ja-JP" sz="1000" dirty="0">
                  <a:latin typeface="Times New Roman" panose="02020603050405020304" pitchFamily="18" charset="0"/>
                  <a:cs typeface="Times New Roman" panose="02020603050405020304" pitchFamily="18" charset="0"/>
                </a:endParaRPr>
              </a:p>
              <a:p>
                <a:r>
                  <a:rPr lang="ja-JP" altLang="en-US" sz="2800" dirty="0">
                    <a:latin typeface="Times New Roman" panose="02020603050405020304" pitchFamily="18" charset="0"/>
                    <a:cs typeface="Times New Roman" panose="02020603050405020304" pitchFamily="18" charset="0"/>
                  </a:rPr>
                  <a:t>測定毎に制御無しの状態で</a:t>
                </a:r>
                <a:r>
                  <a:rPr lang="en-US" altLang="ja-JP" sz="2800" dirty="0">
                    <a:latin typeface="Times New Roman" panose="02020603050405020304" pitchFamily="18" charset="0"/>
                    <a:cs typeface="Times New Roman" panose="02020603050405020304" pitchFamily="18" charset="0"/>
                  </a:rPr>
                  <a:t>5</a:t>
                </a:r>
                <a:r>
                  <a:rPr lang="ja-JP" altLang="en-US" sz="2800" dirty="0">
                    <a:latin typeface="Times New Roman" panose="02020603050405020304" pitchFamily="18" charset="0"/>
                    <a:cs typeface="Times New Roman" panose="02020603050405020304" pitchFamily="18" charset="0"/>
                  </a:rPr>
                  <a:t>分間の合間</a:t>
                </a:r>
                <a:endParaRPr lang="en-US" altLang="ja-JP" sz="2800" dirty="0">
                  <a:latin typeface="Times New Roman" panose="02020603050405020304" pitchFamily="18" charset="0"/>
                  <a:cs typeface="Times New Roman" panose="02020603050405020304" pitchFamily="18" charset="0"/>
                </a:endParaRPr>
              </a:p>
              <a:p>
                <a:pPr marL="0" indent="0">
                  <a:buNone/>
                </a:pPr>
                <a:endParaRPr lang="en-US" altLang="ja-JP" sz="1000" dirty="0">
                  <a:latin typeface="Times New Roman" panose="02020603050405020304" pitchFamily="18" charset="0"/>
                  <a:cs typeface="Times New Roman" panose="02020603050405020304" pitchFamily="18" charset="0"/>
                </a:endParaRPr>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xfrm>
                <a:off x="457199" y="1417638"/>
                <a:ext cx="8352971" cy="4983162"/>
              </a:xfrm>
              <a:blipFill>
                <a:blip r:embed="rId2"/>
                <a:stretch>
                  <a:fillRect l="-1314" t="-1714" r="-584" b="-979"/>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1884937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5" name="コンテンツ プレースホルダー 4"/>
              <p:cNvSpPr>
                <a:spLocks noGrp="1"/>
              </p:cNvSpPr>
              <p:nvPr>
                <p:ph idx="1"/>
              </p:nvPr>
            </p:nvSpPr>
            <p:spPr>
              <a:xfrm>
                <a:off x="457200" y="1417638"/>
                <a:ext cx="8392510" cy="5193369"/>
              </a:xfrm>
            </p:spPr>
            <p:txBody>
              <a:bodyPr/>
              <a:lstStyle/>
              <a:p>
                <a:pPr marL="0" indent="0">
                  <a:buNone/>
                </a:pPr>
                <a14:m>
                  <m:oMath xmlns:m="http://schemas.openxmlformats.org/officeDocument/2006/math">
                    <m:sSub>
                      <m:sSubPr>
                        <m:ctrlPr>
                          <a:rPr kumimoji="1" lang="en-US" altLang="ja-JP" b="0" i="1" smtClean="0">
                            <a:latin typeface="Cambria Math" panose="02040503050406030204" pitchFamily="18" charset="0"/>
                          </a:rPr>
                        </m:ctrlPr>
                      </m:sSubPr>
                      <m:e>
                        <m:acc>
                          <m:accPr>
                            <m:chr m:val="̃"/>
                            <m:ctrlPr>
                              <a:rPr kumimoji="1" lang="en-US" altLang="ja-JP" b="0" i="1" smtClean="0">
                                <a:latin typeface="Cambria Math" panose="02040503050406030204" pitchFamily="18" charset="0"/>
                              </a:rPr>
                            </m:ctrlPr>
                          </m:accPr>
                          <m:e>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rPr>
                              <m:t>𝑝</m:t>
                            </m:r>
                          </m:e>
                        </m:acc>
                      </m:e>
                      <m:sub>
                        <m:r>
                          <a:rPr kumimoji="1" lang="en-US" altLang="ja-JP" b="0" i="1" smtClean="0">
                            <a:latin typeface="Cambria Math" panose="02040503050406030204" pitchFamily="18" charset="0"/>
                          </a:rPr>
                          <m:t>1</m:t>
                        </m:r>
                      </m:sub>
                    </m:sSub>
                    <m:r>
                      <a:rPr kumimoji="1" lang="en-US" altLang="ja-JP" b="0" i="1" smtClean="0">
                        <a:latin typeface="Cambria Math" panose="02040503050406030204" pitchFamily="18" charset="0"/>
                      </a:rPr>
                      <m:t>|=700</m:t>
                    </m:r>
                  </m:oMath>
                </a14:m>
                <a:r>
                  <a:rPr kumimoji="1" lang="ja-JP" altLang="en-US" dirty="0"/>
                  <a:t> </a:t>
                </a:r>
                <a:r>
                  <a:rPr kumimoji="1" lang="en-US" altLang="ja-JP" dirty="0"/>
                  <a:t>Pa</a:t>
                </a:r>
                <a:r>
                  <a:rPr kumimoji="1" lang="ja-JP" altLang="en-US" dirty="0"/>
                  <a:t>となる温度比</a:t>
                </a:r>
                <a:endParaRPr kumimoji="1" lang="en-US" altLang="ja-JP" dirty="0"/>
              </a:p>
              <a:p>
                <a:pPr marL="0" indent="0">
                  <a:buNone/>
                </a:pPr>
                <a:endParaRPr kumimoji="1" lang="en-US" altLang="ja-JP" sz="1000" dirty="0"/>
              </a:p>
              <a:p>
                <a:pPr marL="0" indent="0">
                  <a:buNone/>
                </a:pPr>
                <a:r>
                  <a:rPr kumimoji="1" lang="en-US" altLang="ja-JP" dirty="0">
                    <a:solidFill>
                      <a:srgbClr val="92D050"/>
                    </a:solidFill>
                  </a:rPr>
                  <a:t>(a) </a:t>
                </a:r>
                <a:r>
                  <a:rPr kumimoji="1" lang="en-US" altLang="ja-JP" dirty="0">
                    <a:solidFill>
                      <a:srgbClr val="92D050"/>
                    </a:solidFill>
                    <a:latin typeface="+mn-ea"/>
                  </a:rPr>
                  <a:t>SPK1,2</a:t>
                </a:r>
                <a:r>
                  <a:rPr kumimoji="1" lang="ja-JP" altLang="en-US" dirty="0">
                    <a:solidFill>
                      <a:srgbClr val="92D050"/>
                    </a:solidFill>
                  </a:rPr>
                  <a:t>両方開放</a:t>
                </a:r>
                <a:r>
                  <a:rPr kumimoji="1" lang="ja-JP" altLang="en-US" dirty="0"/>
                  <a:t> ： </a:t>
                </a:r>
                <a:r>
                  <a:rPr kumimoji="1" lang="en-US" altLang="ja-JP" dirty="0">
                    <a:latin typeface="Times New Roman" panose="02020603050405020304" pitchFamily="18" charset="0"/>
                    <a:cs typeface="Times New Roman" panose="02020603050405020304" pitchFamily="18" charset="0"/>
                  </a:rPr>
                  <a:t>2.255</a:t>
                </a:r>
              </a:p>
              <a:p>
                <a:pPr marL="0" indent="0">
                  <a:buNone/>
                </a:pPr>
                <a:endParaRPr kumimoji="1" lang="en-US" altLang="ja-JP" sz="1000" dirty="0"/>
              </a:p>
              <a:p>
                <a:pPr marL="0" indent="0">
                  <a:buNone/>
                </a:pPr>
                <a:r>
                  <a:rPr lang="en-US" altLang="ja-JP" dirty="0">
                    <a:solidFill>
                      <a:srgbClr val="0070C0"/>
                    </a:solidFill>
                  </a:rPr>
                  <a:t>(b) </a:t>
                </a:r>
                <a:r>
                  <a:rPr lang="en-US" altLang="ja-JP" dirty="0">
                    <a:solidFill>
                      <a:srgbClr val="0070C0"/>
                    </a:solidFill>
                    <a:latin typeface="+mn-ea"/>
                  </a:rPr>
                  <a:t>SPK1</a:t>
                </a:r>
                <a:r>
                  <a:rPr lang="ja-JP" altLang="en-US" dirty="0">
                    <a:solidFill>
                      <a:srgbClr val="0070C0"/>
                    </a:solidFill>
                  </a:rPr>
                  <a:t>のみ短絡 </a:t>
                </a:r>
                <a:r>
                  <a:rPr lang="ja-JP" altLang="en-US" dirty="0"/>
                  <a:t>： </a:t>
                </a:r>
                <a:r>
                  <a:rPr lang="en-US" altLang="ja-JP" dirty="0">
                    <a:latin typeface="Times New Roman" panose="02020603050405020304" pitchFamily="18" charset="0"/>
                    <a:cs typeface="Times New Roman" panose="02020603050405020304" pitchFamily="18" charset="0"/>
                  </a:rPr>
                  <a:t>2.265</a:t>
                </a:r>
              </a:p>
              <a:p>
                <a:pPr marL="0" indent="0">
                  <a:buNone/>
                </a:pPr>
                <a:endParaRPr lang="en-US" altLang="ja-JP" sz="1000" dirty="0"/>
              </a:p>
              <a:p>
                <a:pPr marL="0" indent="0">
                  <a:buNone/>
                </a:pPr>
                <a:r>
                  <a:rPr lang="en-US" altLang="ja-JP" dirty="0">
                    <a:solidFill>
                      <a:srgbClr val="FF0000"/>
                    </a:solidFill>
                  </a:rPr>
                  <a:t>(c) </a:t>
                </a:r>
                <a:r>
                  <a:rPr lang="en-US" altLang="ja-JP" dirty="0">
                    <a:solidFill>
                      <a:srgbClr val="FF0000"/>
                    </a:solidFill>
                    <a:latin typeface="+mn-ea"/>
                  </a:rPr>
                  <a:t>SPK2</a:t>
                </a:r>
                <a:r>
                  <a:rPr lang="ja-JP" altLang="en-US" dirty="0">
                    <a:solidFill>
                      <a:srgbClr val="FF0000"/>
                    </a:solidFill>
                  </a:rPr>
                  <a:t>のみ短絡 </a:t>
                </a:r>
                <a:r>
                  <a:rPr lang="ja-JP" altLang="en-US" dirty="0"/>
                  <a:t>： </a:t>
                </a:r>
                <a:r>
                  <a:rPr lang="en-US" altLang="ja-JP" dirty="0">
                    <a:latin typeface="Times New Roman" panose="02020603050405020304" pitchFamily="18" charset="0"/>
                    <a:cs typeface="Times New Roman" panose="02020603050405020304" pitchFamily="18" charset="0"/>
                  </a:rPr>
                  <a:t>2.270</a:t>
                </a:r>
                <a:endParaRPr kumimoji="1" lang="en-US" altLang="ja-JP" dirty="0">
                  <a:latin typeface="Times New Roman" panose="02020603050405020304" pitchFamily="18" charset="0"/>
                  <a:cs typeface="Times New Roman" panose="02020603050405020304" pitchFamily="18" charset="0"/>
                </a:endParaRPr>
              </a:p>
              <a:p>
                <a:pPr marL="0" indent="0">
                  <a:buNone/>
                </a:pPr>
                <a:endParaRPr lang="en-US" altLang="ja-JP" sz="1000" dirty="0"/>
              </a:p>
              <a:p>
                <a:pPr marL="0" indent="0">
                  <a:buNone/>
                </a:pPr>
                <a:r>
                  <a:rPr kumimoji="1" lang="ja-JP" altLang="en-US" dirty="0"/>
                  <a:t>同じ温度比では</a:t>
                </a:r>
                <a:r>
                  <a:rPr kumimoji="1" lang="en-US" altLang="ja-JP" dirty="0">
                    <a:solidFill>
                      <a:srgbClr val="92D050"/>
                    </a:solidFill>
                  </a:rPr>
                  <a:t>(a)</a:t>
                </a:r>
                <a:r>
                  <a:rPr kumimoji="1" lang="ja-JP" altLang="en-US" dirty="0"/>
                  <a:t>の時の</a:t>
                </a:r>
                <a:endParaRPr kumimoji="1" lang="en-US" altLang="ja-JP" dirty="0"/>
              </a:p>
              <a:p>
                <a:pPr marL="0" indent="0">
                  <a:buNone/>
                </a:pPr>
                <a:r>
                  <a:rPr kumimoji="1" lang="ja-JP" altLang="en-US" dirty="0"/>
                  <a:t>圧力振幅が最も大きい</a:t>
                </a:r>
                <a:endParaRPr lang="en-US" altLang="ja-JP" dirty="0"/>
              </a:p>
              <a:p>
                <a:pPr marL="0" indent="0">
                  <a:buNone/>
                </a:pPr>
                <a:endParaRPr lang="en-US" altLang="ja-JP" sz="2000" dirty="0"/>
              </a:p>
              <a:p>
                <a:pPr marL="0" indent="0">
                  <a:buNone/>
                </a:pPr>
                <a14:m>
                  <m:oMath xmlns:m="http://schemas.openxmlformats.org/officeDocument/2006/math">
                    <m:sSub>
                      <m:sSubPr>
                        <m:ctrlPr>
                          <a:rPr lang="en-US" altLang="ja-JP" i="1" smtClean="0">
                            <a:latin typeface="Cambria Math" panose="02040503050406030204" pitchFamily="18" charset="0"/>
                          </a:rPr>
                        </m:ctrlPr>
                      </m:sSubPr>
                      <m:e>
                        <m:acc>
                          <m:accPr>
                            <m:chr m:val="̃"/>
                            <m:ctrlPr>
                              <a:rPr lang="en-US" altLang="ja-JP" i="1">
                                <a:latin typeface="Cambria Math" panose="02040503050406030204" pitchFamily="18" charset="0"/>
                              </a:rPr>
                            </m:ctrlPr>
                          </m:accPr>
                          <m:e>
                            <m:r>
                              <a:rPr lang="en-US" altLang="ja-JP" i="1">
                                <a:latin typeface="Cambria Math" panose="02040503050406030204" pitchFamily="18" charset="0"/>
                              </a:rPr>
                              <m:t>|</m:t>
                            </m:r>
                            <m:r>
                              <a:rPr lang="en-US" altLang="ja-JP" i="1">
                                <a:latin typeface="Cambria Math" panose="02040503050406030204" pitchFamily="18" charset="0"/>
                              </a:rPr>
                              <m:t>𝑝</m:t>
                            </m:r>
                          </m:e>
                        </m:acc>
                      </m:e>
                      <m:sub>
                        <m:r>
                          <a:rPr lang="en-US" altLang="ja-JP" b="0" i="1" smtClean="0">
                            <a:latin typeface="Cambria Math" panose="02040503050406030204" pitchFamily="18" charset="0"/>
                          </a:rPr>
                          <m:t>2</m:t>
                        </m:r>
                      </m:sub>
                    </m:sSub>
                    <m:r>
                      <a:rPr lang="en-US" altLang="ja-JP" b="0" i="1" smtClean="0">
                        <a:latin typeface="Cambria Math" panose="02040503050406030204" pitchFamily="18" charset="0"/>
                      </a:rPr>
                      <m:t>|</m:t>
                    </m:r>
                    <m:r>
                      <a:rPr lang="ja-JP" altLang="en-US" i="1">
                        <a:latin typeface="Cambria Math" panose="02040503050406030204" pitchFamily="18" charset="0"/>
                      </a:rPr>
                      <m:t>も</m:t>
                    </m:r>
                  </m:oMath>
                </a14:m>
                <a:r>
                  <a:rPr lang="ja-JP" altLang="en-US" dirty="0"/>
                  <a:t>同様に変化　　　</a:t>
                </a:r>
                <a:endParaRPr lang="en-US" altLang="ja-JP" dirty="0"/>
              </a:p>
              <a:p>
                <a:pPr marL="0" indent="0">
                  <a:buNone/>
                </a:pPr>
                <a:r>
                  <a:rPr lang="ja-JP" altLang="en-US" dirty="0">
                    <a:latin typeface="+mn-ea"/>
                  </a:rPr>
                  <a:t>　　　　　</a:t>
                </a:r>
                <a:r>
                  <a:rPr lang="en-US" altLang="ja-JP" dirty="0">
                    <a:latin typeface="+mn-ea"/>
                  </a:rPr>
                  <a:t>SPK1,2</a:t>
                </a:r>
                <a:r>
                  <a:rPr lang="ja-JP" altLang="en-US" dirty="0">
                    <a:latin typeface="+mn-ea"/>
                  </a:rPr>
                  <a:t>の短絡</a:t>
                </a:r>
                <a:r>
                  <a:rPr lang="en-US" altLang="ja-JP" dirty="0">
                    <a:latin typeface="+mn-ea"/>
                  </a:rPr>
                  <a:t>/</a:t>
                </a:r>
                <a:r>
                  <a:rPr lang="ja-JP" altLang="en-US" dirty="0">
                    <a:latin typeface="+mn-ea"/>
                  </a:rPr>
                  <a:t>開放状況は音響負荷に影響するが</a:t>
                </a:r>
                <a:endParaRPr lang="en-US" altLang="ja-JP" dirty="0">
                  <a:latin typeface="+mn-ea"/>
                </a:endParaRPr>
              </a:p>
              <a:p>
                <a:pPr marL="0" indent="0">
                  <a:buNone/>
                </a:pPr>
                <a:r>
                  <a:rPr lang="ja-JP" altLang="en-US" dirty="0">
                    <a:latin typeface="+mn-ea"/>
                  </a:rPr>
                  <a:t>           ループ管内の圧力分布を大きく変えない</a:t>
                </a:r>
                <a:endParaRPr kumimoji="1" lang="ja-JP" altLang="en-US" dirty="0"/>
              </a:p>
            </p:txBody>
          </p:sp>
        </mc:Choice>
        <mc:Fallback xmlns="">
          <p:sp>
            <p:nvSpPr>
              <p:cNvPr id="5" name="コンテンツ プレースホルダー 4"/>
              <p:cNvSpPr>
                <a:spLocks noGrp="1" noRot="1" noChangeAspect="1" noMove="1" noResize="1" noEditPoints="1" noAdjustHandles="1" noChangeArrowheads="1" noChangeShapeType="1" noTextEdit="1"/>
              </p:cNvSpPr>
              <p:nvPr>
                <p:ph idx="1"/>
              </p:nvPr>
            </p:nvSpPr>
            <p:spPr>
              <a:xfrm>
                <a:off x="457200" y="1417638"/>
                <a:ext cx="8392510" cy="5193369"/>
              </a:xfrm>
              <a:blipFill>
                <a:blip r:embed="rId2"/>
                <a:stretch>
                  <a:fillRect l="-1089" t="-1175" b="-705"/>
                </a:stretch>
              </a:blipFill>
            </p:spPr>
            <p:txBody>
              <a:bodyPr/>
              <a:lstStyle/>
              <a:p>
                <a:r>
                  <a:rPr lang="ja-JP" altLang="en-US">
                    <a:noFill/>
                  </a:rPr>
                  <a:t> </a:t>
                </a:r>
              </a:p>
            </p:txBody>
          </p:sp>
        </mc:Fallback>
      </mc:AlternateContent>
      <p:sp>
        <p:nvSpPr>
          <p:cNvPr id="2" name="タイトル 1"/>
          <p:cNvSpPr>
            <a:spLocks noGrp="1"/>
          </p:cNvSpPr>
          <p:nvPr>
            <p:ph type="title"/>
          </p:nvPr>
        </p:nvSpPr>
        <p:spPr/>
        <p:txBody>
          <a:bodyPr/>
          <a:lstStyle/>
          <a:p>
            <a:r>
              <a:rPr kumimoji="1" lang="ja-JP" altLang="en-US" dirty="0"/>
              <a:t>実験結果</a:t>
            </a:r>
            <a:r>
              <a:rPr lang="ja-JP" altLang="en-US" dirty="0"/>
              <a:t>（自励発振時）</a:t>
            </a:r>
            <a:endParaRPr kumimoji="1" lang="ja-JP" altLang="en-US" dirty="0"/>
          </a:p>
        </p:txBody>
      </p:sp>
      <p:sp>
        <p:nvSpPr>
          <p:cNvPr id="8" name="右矢印 7"/>
          <p:cNvSpPr/>
          <p:nvPr/>
        </p:nvSpPr>
        <p:spPr>
          <a:xfrm>
            <a:off x="987972" y="5822731"/>
            <a:ext cx="536028" cy="2417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9" name="図 8"/>
          <p:cNvPicPr>
            <a:picLocks noChangeAspect="1"/>
          </p:cNvPicPr>
          <p:nvPr/>
        </p:nvPicPr>
        <p:blipFill>
          <a:blip r:embed="rId3"/>
          <a:stretch>
            <a:fillRect/>
          </a:stretch>
        </p:blipFill>
        <p:spPr>
          <a:xfrm>
            <a:off x="4068531" y="1324944"/>
            <a:ext cx="4886783" cy="4289361"/>
          </a:xfrm>
          <a:prstGeom prst="rect">
            <a:avLst/>
          </a:prstGeom>
        </p:spPr>
      </p:pic>
    </p:spTree>
    <p:extLst>
      <p:ext uri="{BB962C8B-B14F-4D97-AF65-F5344CB8AC3E}">
        <p14:creationId xmlns:p14="http://schemas.microsoft.com/office/powerpoint/2010/main" val="108555283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2444</TotalTime>
  <Words>724</Words>
  <Application>Microsoft Office PowerPoint</Application>
  <PresentationFormat>画面に合わせる (4:3)</PresentationFormat>
  <Paragraphs>238</Paragraphs>
  <Slides>14</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14</vt:i4>
      </vt:variant>
    </vt:vector>
  </HeadingPairs>
  <TitlesOfParts>
    <vt:vector size="22" baseType="lpstr">
      <vt:lpstr>HGS行書体</vt:lpstr>
      <vt:lpstr>ＭＳ Ｐゴシック</vt:lpstr>
      <vt:lpstr>游ゴシック</vt:lpstr>
      <vt:lpstr>Arial</vt:lpstr>
      <vt:lpstr>Calibri</vt:lpstr>
      <vt:lpstr>Cambria Math</vt:lpstr>
      <vt:lpstr>Times New Roman</vt:lpstr>
      <vt:lpstr>1_Office テーマ</vt:lpstr>
      <vt:lpstr>PowerPoint プレゼンテーション</vt:lpstr>
      <vt:lpstr>研究背景</vt:lpstr>
      <vt:lpstr>研究背景</vt:lpstr>
      <vt:lpstr>研究目的</vt:lpstr>
      <vt:lpstr>実験装置</vt:lpstr>
      <vt:lpstr>定常発振制御系</vt:lpstr>
      <vt:lpstr>定常発振制御系</vt:lpstr>
      <vt:lpstr>実験方法</vt:lpstr>
      <vt:lpstr>実験結果（自励発振時）</vt:lpstr>
      <vt:lpstr>実験結果（定常発振制御）</vt:lpstr>
      <vt:lpstr>実験結果（進行波圧力成分の振幅比）</vt:lpstr>
      <vt:lpstr>実験結果（進行波圧力成分の振幅比）</vt:lpstr>
      <vt:lpstr>実験結果（進行波圧力成分の振幅比）</vt:lpstr>
      <vt:lpstr>まとめ</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馬場 一貴</dc:creator>
  <cp:lastModifiedBy>kobayashi_lab</cp:lastModifiedBy>
  <cp:revision>171</cp:revision>
  <dcterms:created xsi:type="dcterms:W3CDTF">2018-08-28T12:37:16Z</dcterms:created>
  <dcterms:modified xsi:type="dcterms:W3CDTF">2018-09-12T03:08:54Z</dcterms:modified>
</cp:coreProperties>
</file>