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8"/>
  </p:notesMasterIdLst>
  <p:sldIdLst>
    <p:sldId id="257" r:id="rId2"/>
    <p:sldId id="296" r:id="rId3"/>
    <p:sldId id="297" r:id="rId4"/>
    <p:sldId id="300" r:id="rId5"/>
    <p:sldId id="319" r:id="rId6"/>
    <p:sldId id="302" r:id="rId7"/>
    <p:sldId id="288" r:id="rId8"/>
    <p:sldId id="305" r:id="rId9"/>
    <p:sldId id="307" r:id="rId10"/>
    <p:sldId id="308" r:id="rId11"/>
    <p:sldId id="313" r:id="rId12"/>
    <p:sldId id="315" r:id="rId13"/>
    <p:sldId id="318" r:id="rId14"/>
    <p:sldId id="316" r:id="rId15"/>
    <p:sldId id="314" r:id="rId16"/>
    <p:sldId id="312" r:id="rId1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99878" autoAdjust="0"/>
  </p:normalViewPr>
  <p:slideViewPr>
    <p:cSldViewPr>
      <p:cViewPr varScale="1">
        <p:scale>
          <a:sx n="106" d="100"/>
          <a:sy n="106" d="100"/>
        </p:scale>
        <p:origin x="-102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19698-BD53-4A22-BACB-1A1F66EFCBA6}" type="datetimeFigureOut">
              <a:rPr kumimoji="1" lang="ja-JP" altLang="en-US" smtClean="0"/>
              <a:pPr/>
              <a:t>2017/11/13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F724C-15B7-4187-BE41-5173AB1B0AC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dirty="0" smtClean="0"/>
          </a:p>
        </p:txBody>
      </p:sp>
      <p:sp>
        <p:nvSpPr>
          <p:cNvPr id="2560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BE5222-D3FF-47C6-8B1A-7C717E13747C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2662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563DE5-DCFE-46BB-B340-7FC7E0A8766F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dirty="0" smtClean="0"/>
          </a:p>
        </p:txBody>
      </p:sp>
      <p:sp>
        <p:nvSpPr>
          <p:cNvPr id="2867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204CCA-FD2B-4B00-91DC-BB4434F60192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3072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B5C9C3-4A46-4DAC-B20E-437DF3AF0A36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2017/11/13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2017/11/13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2017/11/13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2017/11/13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2017/11/13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2017/11/13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2017/11/13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2017/11/13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2017/11/13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2017/11/13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2017/11/13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0BD9D-738D-44A7-AB0A-1E74376853A0}" type="datetimeFigureOut">
              <a:rPr kumimoji="1" lang="ja-JP" altLang="en-US" smtClean="0"/>
              <a:pPr/>
              <a:t>2017/11/13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908720"/>
            <a:ext cx="9144000" cy="1512168"/>
          </a:xfrm>
        </p:spPr>
        <p:txBody>
          <a:bodyPr>
            <a:noAutofit/>
          </a:bodyPr>
          <a:lstStyle/>
          <a:p>
            <a:r>
              <a:rPr lang="en-US" altLang="ja-JP" sz="3200" dirty="0" smtClean="0"/>
              <a:t>PI</a:t>
            </a:r>
            <a:r>
              <a:rPr lang="ja-JP" altLang="en-US" sz="3200" dirty="0" smtClean="0"/>
              <a:t>補償器の出力を時変係数とする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定常発振制御系の安定性解析</a:t>
            </a:r>
            <a:endParaRPr kumimoji="1" lang="ja-JP" altLang="en-US" sz="32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23528" y="3286124"/>
            <a:ext cx="8534752" cy="1752600"/>
          </a:xfrm>
        </p:spPr>
        <p:txBody>
          <a:bodyPr/>
          <a:lstStyle/>
          <a:p>
            <a:r>
              <a:rPr lang="ja-JP" altLang="en-US" kern="100" dirty="0" smtClean="0">
                <a:solidFill>
                  <a:schemeClr val="tx1"/>
                </a:solidFill>
                <a:cs typeface="Times New Roman"/>
              </a:rPr>
              <a:t>長岡技術科学大学</a:t>
            </a:r>
            <a:endParaRPr lang="en-US" altLang="ja-JP" kern="100" dirty="0" smtClean="0">
              <a:solidFill>
                <a:schemeClr val="tx1"/>
              </a:solidFill>
              <a:cs typeface="Times New Roman"/>
            </a:endParaRPr>
          </a:p>
          <a:p>
            <a:r>
              <a:rPr lang="ja-JP" altLang="en-US" kern="100" dirty="0" smtClean="0">
                <a:solidFill>
                  <a:schemeClr val="tx1"/>
                </a:solidFill>
                <a:cs typeface="Times New Roman"/>
              </a:rPr>
              <a:t>小林</a:t>
            </a:r>
            <a:r>
              <a:rPr lang="ja-JP" altLang="en-US" kern="100" dirty="0">
                <a:solidFill>
                  <a:schemeClr val="tx1"/>
                </a:solidFill>
                <a:cs typeface="Times New Roman"/>
              </a:rPr>
              <a:t>泰</a:t>
            </a:r>
            <a:r>
              <a:rPr lang="ja-JP" altLang="en-US" kern="100" dirty="0" smtClean="0">
                <a:solidFill>
                  <a:schemeClr val="tx1"/>
                </a:solidFill>
                <a:cs typeface="Times New Roman"/>
              </a:rPr>
              <a:t>秀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/>
          <a:lstStyle/>
          <a:p>
            <a:r>
              <a:rPr lang="ja-JP" altLang="en-US" dirty="0" smtClean="0"/>
              <a:t>従来結果</a:t>
            </a:r>
            <a:endParaRPr kumimoji="1" lang="ja-JP" altLang="en-US" sz="3200" dirty="0"/>
          </a:p>
        </p:txBody>
      </p:sp>
      <p:sp>
        <p:nvSpPr>
          <p:cNvPr id="6" name="正方形/長方形 5"/>
          <p:cNvSpPr/>
          <p:nvPr/>
        </p:nvSpPr>
        <p:spPr>
          <a:xfrm>
            <a:off x="928662" y="2584322"/>
            <a:ext cx="1143008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764704"/>
            <a:ext cx="8460432" cy="5139952"/>
          </a:xfrm>
        </p:spPr>
        <p:txBody>
          <a:bodyPr>
            <a:normAutofit/>
          </a:bodyPr>
          <a:lstStyle/>
          <a:p>
            <a:pPr lvl="0"/>
            <a:r>
              <a:rPr lang="ja-JP" altLang="en-US" dirty="0" smtClean="0"/>
              <a:t>線形近似による安定条件</a:t>
            </a:r>
            <a:endParaRPr lang="en-US" altLang="ja-JP" dirty="0" smtClean="0"/>
          </a:p>
          <a:p>
            <a:pPr lvl="0"/>
            <a:endParaRPr lang="en-US" altLang="ja-JP" dirty="0" smtClean="0"/>
          </a:p>
          <a:p>
            <a:pPr lvl="0">
              <a:buNone/>
            </a:pPr>
            <a:r>
              <a:rPr lang="ja-JP" altLang="en-US" sz="1200" dirty="0" smtClean="0"/>
              <a:t>　 </a:t>
            </a:r>
            <a:endParaRPr lang="en-US" altLang="ja-JP" sz="1200" dirty="0" smtClean="0"/>
          </a:p>
          <a:p>
            <a:pPr lvl="0">
              <a:buNone/>
            </a:pPr>
            <a:r>
              <a:rPr lang="ja-JP" altLang="en-US" dirty="0" smtClean="0"/>
              <a:t>       ⇒　　</a:t>
            </a:r>
            <a:endParaRPr lang="en-US" altLang="ja-JP" dirty="0" smtClean="0"/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  <a:p>
            <a:pPr lvl="0">
              <a:buNone/>
            </a:pPr>
            <a:endParaRPr lang="ja-JP" altLang="ja-JP" dirty="0" smtClean="0"/>
          </a:p>
          <a:p>
            <a:pPr lvl="0">
              <a:buNone/>
            </a:pPr>
            <a:endParaRPr lang="ja-JP" altLang="ja-JP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212976"/>
            <a:ext cx="7560840" cy="333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852936"/>
            <a:ext cx="4564380" cy="124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1484784"/>
            <a:ext cx="7419975" cy="5143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2204864"/>
            <a:ext cx="11906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850" y="4293096"/>
            <a:ext cx="8640763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正方形/長方形 18"/>
          <p:cNvSpPr/>
          <p:nvPr/>
        </p:nvSpPr>
        <p:spPr>
          <a:xfrm>
            <a:off x="2051050" y="4364534"/>
            <a:ext cx="4608513" cy="1566862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20" name="Picture 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9175" y="4474071"/>
            <a:ext cx="3873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03700" y="4501059"/>
            <a:ext cx="387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正方形/長方形 21"/>
          <p:cNvSpPr/>
          <p:nvPr/>
        </p:nvSpPr>
        <p:spPr>
          <a:xfrm>
            <a:off x="1619672" y="2936233"/>
            <a:ext cx="1008112" cy="1080120"/>
          </a:xfrm>
          <a:prstGeom prst="rect">
            <a:avLst/>
          </a:prstGeom>
          <a:solidFill>
            <a:srgbClr val="92D050">
              <a:alpha val="3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899592" y="4475253"/>
            <a:ext cx="720080" cy="1304658"/>
          </a:xfrm>
          <a:prstGeom prst="rect">
            <a:avLst/>
          </a:prstGeom>
          <a:solidFill>
            <a:srgbClr val="92D050">
              <a:alpha val="3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3995936" y="2924944"/>
            <a:ext cx="936104" cy="1105189"/>
          </a:xfrm>
          <a:prstGeom prst="rect">
            <a:avLst/>
          </a:prstGeom>
          <a:solidFill>
            <a:srgbClr val="0070C0">
              <a:alpha val="3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6876256" y="4437112"/>
            <a:ext cx="504056" cy="1304658"/>
          </a:xfrm>
          <a:prstGeom prst="rect">
            <a:avLst/>
          </a:prstGeom>
          <a:solidFill>
            <a:srgbClr val="92D050">
              <a:alpha val="3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7740352" y="4437112"/>
            <a:ext cx="726315" cy="1368152"/>
          </a:xfrm>
          <a:prstGeom prst="rect">
            <a:avLst/>
          </a:prstGeom>
          <a:solidFill>
            <a:srgbClr val="0070C0">
              <a:alpha val="3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1115616" y="1484784"/>
            <a:ext cx="7416824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1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080120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主要結果：</a:t>
            </a:r>
            <a:r>
              <a:rPr kumimoji="1" lang="en-US" altLang="ja-JP" dirty="0" smtClean="0"/>
              <a:t>LPF</a:t>
            </a:r>
            <a:r>
              <a:rPr kumimoji="1" lang="ja-JP" altLang="en-US" dirty="0" smtClean="0"/>
              <a:t>なし</a:t>
            </a:r>
            <a:endParaRPr kumimoji="1" lang="ja-JP" altLang="en-US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183080"/>
            <a:ext cx="2209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61134" y="1231741"/>
            <a:ext cx="14668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23528" y="1159441"/>
            <a:ext cx="8229600" cy="4525963"/>
          </a:xfrm>
        </p:spPr>
        <p:txBody>
          <a:bodyPr/>
          <a:lstStyle/>
          <a:p>
            <a:r>
              <a:rPr kumimoji="1" lang="ja-JP" altLang="en-US" dirty="0" smtClean="0"/>
              <a:t>　　　　　　　　　　　　　 の場合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r>
              <a:rPr kumimoji="1" lang="ja-JP" altLang="en-US" dirty="0" smtClean="0"/>
              <a:t>仮定</a:t>
            </a:r>
            <a:r>
              <a:rPr lang="ja-JP" altLang="en-US" dirty="0" smtClean="0"/>
              <a:t>：</a:t>
            </a:r>
            <a:endParaRPr lang="en-US" altLang="ja-JP" dirty="0" smtClean="0"/>
          </a:p>
          <a:p>
            <a:r>
              <a:rPr lang="ja-JP" altLang="en-US" dirty="0" smtClean="0"/>
              <a:t>シミュレーション</a:t>
            </a:r>
            <a:endParaRPr kumimoji="1" lang="en-US" altLang="ja-JP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692097"/>
            <a:ext cx="580072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4653136"/>
            <a:ext cx="23050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1836113"/>
            <a:ext cx="5212080" cy="413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3928" y="1836113"/>
            <a:ext cx="5212080" cy="413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3928" y="1836113"/>
            <a:ext cx="5212080" cy="413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07704" y="3564305"/>
            <a:ext cx="1552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テキスト ボックス 20"/>
          <p:cNvSpPr txBox="1"/>
          <p:nvPr/>
        </p:nvSpPr>
        <p:spPr>
          <a:xfrm>
            <a:off x="4716016" y="5949280"/>
            <a:ext cx="403244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i="1" dirty="0" smtClean="0"/>
              <a:t>K</a:t>
            </a:r>
            <a:r>
              <a:rPr kumimoji="1" lang="en-US" altLang="ja-JP" sz="3200" i="1" baseline="-25000" dirty="0" smtClean="0"/>
              <a:t>P</a:t>
            </a:r>
            <a:r>
              <a:rPr kumimoji="1" lang="en-US" altLang="ja-JP" sz="3200" dirty="0" smtClean="0"/>
              <a:t> = -0.001</a:t>
            </a:r>
            <a:r>
              <a:rPr kumimoji="1" lang="ja-JP" altLang="en-US" sz="3200" dirty="0" smtClean="0"/>
              <a:t>：安定</a:t>
            </a:r>
            <a:endParaRPr kumimoji="1" lang="ja-JP" altLang="en-US" sz="32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788024" y="5957991"/>
            <a:ext cx="396044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i="1" dirty="0" smtClean="0"/>
              <a:t>K</a:t>
            </a:r>
            <a:r>
              <a:rPr kumimoji="1" lang="en-US" altLang="ja-JP" sz="3200" i="1" baseline="-25000" dirty="0" smtClean="0"/>
              <a:t>P</a:t>
            </a:r>
            <a:r>
              <a:rPr kumimoji="1" lang="en-US" altLang="ja-JP" sz="3200" dirty="0" smtClean="0"/>
              <a:t> = 0.001</a:t>
            </a:r>
            <a:r>
              <a:rPr kumimoji="1" lang="ja-JP" altLang="en-US" sz="3200" dirty="0" smtClean="0"/>
              <a:t>：不安定</a:t>
            </a:r>
            <a:endParaRPr kumimoji="1" lang="ja-JP" altLang="en-US" sz="32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716016" y="5957991"/>
            <a:ext cx="396044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i="1" dirty="0" smtClean="0"/>
              <a:t>K</a:t>
            </a:r>
            <a:r>
              <a:rPr kumimoji="1" lang="en-US" altLang="ja-JP" sz="3200" i="1" baseline="-25000" dirty="0" smtClean="0"/>
              <a:t>P</a:t>
            </a:r>
            <a:r>
              <a:rPr kumimoji="1" lang="en-US" altLang="ja-JP" sz="3200" dirty="0" smtClean="0"/>
              <a:t> = 0</a:t>
            </a:r>
            <a:r>
              <a:rPr kumimoji="1" lang="ja-JP" altLang="en-US" sz="3200" dirty="0" smtClean="0"/>
              <a:t>：安定限界</a:t>
            </a:r>
            <a:endParaRPr kumimoji="1" lang="ja-JP" altLang="en-US" sz="32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458980" y="2101860"/>
            <a:ext cx="4392488" cy="107721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i="1" dirty="0" smtClean="0"/>
              <a:t>K</a:t>
            </a:r>
            <a:r>
              <a:rPr kumimoji="1" lang="en-US" altLang="ja-JP" sz="3200" i="1" baseline="-25000" dirty="0" smtClean="0"/>
              <a:t>P</a:t>
            </a:r>
            <a:r>
              <a:rPr kumimoji="1" lang="en-US" altLang="ja-JP" sz="3200" dirty="0" smtClean="0"/>
              <a:t> = 0</a:t>
            </a:r>
            <a:r>
              <a:rPr lang="ja-JP" altLang="en-US" sz="3200" dirty="0" smtClean="0"/>
              <a:t> で一定値を取る</a:t>
            </a:r>
            <a:endParaRPr lang="en-US" altLang="ja-JP" sz="3200" dirty="0" smtClean="0"/>
          </a:p>
          <a:p>
            <a:pPr algn="ctr"/>
            <a:r>
              <a:rPr lang="ja-JP" altLang="en-US" sz="3200" dirty="0" smtClean="0"/>
              <a:t>リアプノフ関数の可能性</a:t>
            </a:r>
            <a:endParaRPr kumimoji="1"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  <p:bldP spid="19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04" y="2098501"/>
            <a:ext cx="90297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主要結果：</a:t>
            </a:r>
            <a: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LPF</a:t>
            </a: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なし</a:t>
            </a:r>
            <a:r>
              <a:rPr lang="ja-JP" altLang="en-US" sz="3200" dirty="0" smtClean="0">
                <a:latin typeface="+mj-lt"/>
                <a:ea typeface="+mj-ea"/>
                <a:cs typeface="+mj-cs"/>
              </a:rPr>
              <a:t>（</a:t>
            </a: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つづき</a:t>
            </a:r>
            <a:r>
              <a:rPr lang="ja-JP" altLang="en-US" sz="3200" dirty="0" smtClean="0">
                <a:latin typeface="+mj-lt"/>
                <a:ea typeface="+mj-ea"/>
                <a:cs typeface="+mj-cs"/>
              </a:rPr>
              <a:t>）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908" y="290696"/>
            <a:ext cx="8991600" cy="147637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正方形/長方形 6"/>
          <p:cNvSpPr/>
          <p:nvPr/>
        </p:nvSpPr>
        <p:spPr>
          <a:xfrm>
            <a:off x="2483768" y="2924944"/>
            <a:ext cx="3456384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r>
              <a:rPr lang="en-US" altLang="ja-JP" i="1" dirty="0" smtClean="0"/>
              <a:t>K</a:t>
            </a:r>
            <a:r>
              <a:rPr lang="en-US" altLang="ja-JP" i="1" baseline="-25000" dirty="0" smtClean="0"/>
              <a:t>P</a:t>
            </a:r>
            <a:r>
              <a:rPr lang="en-US" altLang="ja-JP" dirty="0" smtClean="0"/>
              <a:t> = 0</a:t>
            </a:r>
            <a:r>
              <a:rPr lang="ja-JP" altLang="en-US" dirty="0" smtClean="0"/>
              <a:t> の場合</a:t>
            </a: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主要結果：</a:t>
            </a:r>
            <a: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LPF</a:t>
            </a: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なし</a:t>
            </a:r>
            <a:r>
              <a:rPr lang="ja-JP" altLang="en-US" sz="3200" dirty="0" smtClean="0">
                <a:latin typeface="+mj-lt"/>
                <a:ea typeface="+mj-ea"/>
                <a:cs typeface="+mj-cs"/>
              </a:rPr>
              <a:t>（</a:t>
            </a: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つづき</a:t>
            </a:r>
            <a:r>
              <a:rPr lang="ja-JP" altLang="en-US" sz="3200" dirty="0" smtClean="0">
                <a:latin typeface="+mj-lt"/>
                <a:ea typeface="+mj-ea"/>
                <a:cs typeface="+mj-cs"/>
              </a:rPr>
              <a:t>）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t="5727" b="17180"/>
          <a:stretch>
            <a:fillRect/>
          </a:stretch>
        </p:blipFill>
        <p:spPr bwMode="auto">
          <a:xfrm>
            <a:off x="323528" y="1808816"/>
            <a:ext cx="8610600" cy="484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t="7411" b="3705"/>
          <a:stretch>
            <a:fillRect/>
          </a:stretch>
        </p:blipFill>
        <p:spPr bwMode="auto">
          <a:xfrm>
            <a:off x="3188350" y="2348877"/>
            <a:ext cx="5743575" cy="86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 t="7268" b="3634"/>
          <a:stretch>
            <a:fillRect/>
          </a:stretch>
        </p:blipFill>
        <p:spPr bwMode="auto">
          <a:xfrm>
            <a:off x="2104067" y="3197472"/>
            <a:ext cx="6829425" cy="882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 t="7268" b="7268"/>
          <a:stretch>
            <a:fillRect/>
          </a:stretch>
        </p:blipFill>
        <p:spPr bwMode="auto">
          <a:xfrm>
            <a:off x="1262955" y="4077072"/>
            <a:ext cx="7629525" cy="84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 t="3818" b="3818"/>
          <a:stretch>
            <a:fillRect/>
          </a:stretch>
        </p:blipFill>
        <p:spPr bwMode="auto">
          <a:xfrm>
            <a:off x="1373063" y="4970299"/>
            <a:ext cx="7591425" cy="870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02270" y="5995774"/>
            <a:ext cx="6343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正方形/長方形 9"/>
          <p:cNvSpPr/>
          <p:nvPr/>
        </p:nvSpPr>
        <p:spPr>
          <a:xfrm>
            <a:off x="2123728" y="3202960"/>
            <a:ext cx="4104456" cy="874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228184" y="3356992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>
                <a:solidFill>
                  <a:srgbClr val="FF0000"/>
                </a:solidFill>
              </a:rPr>
              <a:t>変数分離形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cxnSp>
        <p:nvCxnSpPr>
          <p:cNvPr id="14" name="直線コネクタ 13"/>
          <p:cNvCxnSpPr/>
          <p:nvPr/>
        </p:nvCxnSpPr>
        <p:spPr>
          <a:xfrm>
            <a:off x="323528" y="2276872"/>
            <a:ext cx="936104" cy="0"/>
          </a:xfrm>
          <a:prstGeom prst="line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4788024" y="2276872"/>
            <a:ext cx="2592288" cy="0"/>
          </a:xfrm>
          <a:prstGeom prst="line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080120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主要結果：</a:t>
            </a:r>
            <a:r>
              <a:rPr kumimoji="1" lang="en-US" altLang="ja-JP" dirty="0" smtClean="0"/>
              <a:t>LPF</a:t>
            </a:r>
            <a:r>
              <a:rPr lang="ja-JP" altLang="en-US" dirty="0" smtClean="0"/>
              <a:t>あり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23528" y="1159441"/>
            <a:ext cx="8229600" cy="4525963"/>
          </a:xfrm>
        </p:spPr>
        <p:txBody>
          <a:bodyPr/>
          <a:lstStyle/>
          <a:p>
            <a:r>
              <a:rPr lang="ja-JP" altLang="en-US" dirty="0" smtClean="0"/>
              <a:t>シミュレーション：</a:t>
            </a:r>
            <a:endParaRPr lang="en-US" altLang="ja-JP" dirty="0" smtClean="0"/>
          </a:p>
          <a:p>
            <a:r>
              <a:rPr lang="en-US" altLang="ja-JP" dirty="0" smtClean="0"/>
              <a:t>LPF</a:t>
            </a:r>
            <a:r>
              <a:rPr lang="ja-JP" altLang="en-US" dirty="0" smtClean="0"/>
              <a:t>の　　　　を消去</a:t>
            </a:r>
            <a:endParaRPr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436096" y="5949280"/>
            <a:ext cx="316835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ja-JP" altLang="en-US" sz="3200" i="1" dirty="0" smtClean="0"/>
              <a:t>　　　　　　</a:t>
            </a:r>
            <a:r>
              <a:rPr kumimoji="1" lang="ja-JP" altLang="en-US" sz="3200" dirty="0" smtClean="0"/>
              <a:t>：安定</a:t>
            </a:r>
            <a:endParaRPr kumimoji="1" lang="ja-JP" altLang="en-US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836000"/>
            <a:ext cx="5417820" cy="3893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8716" y="1720800"/>
            <a:ext cx="5097780" cy="402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1124744"/>
            <a:ext cx="32480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95328" y="5741258"/>
            <a:ext cx="34290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38400" y="1719912"/>
            <a:ext cx="5097780" cy="402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テキスト ボックス 25"/>
          <p:cNvSpPr txBox="1"/>
          <p:nvPr/>
        </p:nvSpPr>
        <p:spPr>
          <a:xfrm>
            <a:off x="4572000" y="5949280"/>
            <a:ext cx="396044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i="1" dirty="0" smtClean="0"/>
              <a:t>　　　　　　</a:t>
            </a:r>
            <a:r>
              <a:rPr kumimoji="1" lang="ja-JP" altLang="en-US" sz="3200" dirty="0" smtClean="0"/>
              <a:t>：安定</a:t>
            </a:r>
            <a:r>
              <a:rPr lang="ja-JP" altLang="en-US" sz="3200" dirty="0" smtClean="0"/>
              <a:t>限界</a:t>
            </a:r>
            <a:endParaRPr kumimoji="1" lang="ja-JP" altLang="en-US" sz="3200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print"/>
          <a:srcRect l="5727" t="12291" r="5727" b="6146"/>
          <a:stretch>
            <a:fillRect/>
          </a:stretch>
        </p:blipFill>
        <p:spPr bwMode="auto">
          <a:xfrm>
            <a:off x="4731514" y="5820762"/>
            <a:ext cx="1669968" cy="95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 cstate="print"/>
          <a:srcRect l="2319" t="18288" r="4637" b="18288"/>
          <a:stretch>
            <a:fillRect/>
          </a:stretch>
        </p:blipFill>
        <p:spPr bwMode="auto">
          <a:xfrm>
            <a:off x="761173" y="2384872"/>
            <a:ext cx="1444579" cy="37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0" cstate="print"/>
          <a:srcRect t="10124" r="3268" b="6749"/>
          <a:stretch>
            <a:fillRect/>
          </a:stretch>
        </p:blipFill>
        <p:spPr bwMode="auto">
          <a:xfrm>
            <a:off x="423259" y="2830226"/>
            <a:ext cx="3197139" cy="886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1" cstate="print"/>
          <a:srcRect l="4188" t="26997" r="5235" b="16198"/>
          <a:stretch>
            <a:fillRect/>
          </a:stretch>
        </p:blipFill>
        <p:spPr bwMode="auto">
          <a:xfrm>
            <a:off x="750094" y="3770330"/>
            <a:ext cx="3114546" cy="37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2" cstate="print"/>
          <a:srcRect t="7131" b="3566"/>
          <a:stretch>
            <a:fillRect/>
          </a:stretch>
        </p:blipFill>
        <p:spPr bwMode="auto">
          <a:xfrm>
            <a:off x="1187624" y="4687586"/>
            <a:ext cx="5800809" cy="90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12160" y="2348880"/>
            <a:ext cx="2381250" cy="18097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3" name="右矢印 32"/>
          <p:cNvSpPr/>
          <p:nvPr/>
        </p:nvSpPr>
        <p:spPr>
          <a:xfrm>
            <a:off x="4355976" y="2996952"/>
            <a:ext cx="1296144" cy="57606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4" cstate="print"/>
          <a:srcRect b="14822"/>
          <a:stretch>
            <a:fillRect/>
          </a:stretch>
        </p:blipFill>
        <p:spPr bwMode="auto">
          <a:xfrm>
            <a:off x="1707178" y="1844824"/>
            <a:ext cx="1104900" cy="41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正方形/長方形 31"/>
          <p:cNvSpPr/>
          <p:nvPr/>
        </p:nvSpPr>
        <p:spPr>
          <a:xfrm>
            <a:off x="395536" y="2333382"/>
            <a:ext cx="3528392" cy="18877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508104" y="4201924"/>
            <a:ext cx="33570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LPF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なしの場合と同一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22" name="円/楕円 21"/>
          <p:cNvSpPr/>
          <p:nvPr/>
        </p:nvSpPr>
        <p:spPr>
          <a:xfrm>
            <a:off x="1300644" y="2780928"/>
            <a:ext cx="591562" cy="10391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1" animBg="1"/>
      <p:bldP spid="19" grpId="2" animBg="1"/>
      <p:bldP spid="26" grpId="0" animBg="1"/>
      <p:bldP spid="26" grpId="1" animBg="1"/>
      <p:bldP spid="26" grpId="2" animBg="1"/>
      <p:bldP spid="33" grpId="0" animBg="1"/>
      <p:bldP spid="32" grpId="0" animBg="1"/>
      <p:bldP spid="21" grpId="0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457200" y="-27384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主要結果：</a:t>
            </a:r>
            <a: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LPF</a:t>
            </a: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あり</a:t>
            </a: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（つづき）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54" y="1247780"/>
            <a:ext cx="9010991" cy="5193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正方形/長方形 7"/>
          <p:cNvSpPr/>
          <p:nvPr/>
        </p:nvSpPr>
        <p:spPr>
          <a:xfrm>
            <a:off x="2468270" y="5733256"/>
            <a:ext cx="1799073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1259632" y="1268760"/>
            <a:ext cx="5544616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87624" y="817548"/>
            <a:ext cx="3135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>
                <a:solidFill>
                  <a:srgbClr val="FF0000"/>
                </a:solidFill>
              </a:rPr>
              <a:t>従来の安定条件 </a:t>
            </a:r>
            <a:r>
              <a:rPr lang="en-US" altLang="ja-JP" sz="2800" dirty="0" smtClean="0">
                <a:solidFill>
                  <a:srgbClr val="FF0000"/>
                </a:solidFill>
              </a:rPr>
              <a:t>... 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139952" y="817548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>
                <a:solidFill>
                  <a:srgbClr val="FF0000"/>
                </a:solidFill>
              </a:rPr>
              <a:t>大域的漸近安定条件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7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83568" y="1412776"/>
            <a:ext cx="8064896" cy="3744416"/>
          </a:xfrm>
        </p:spPr>
        <p:txBody>
          <a:bodyPr lIns="0" tIns="0" rIns="0" bIns="0">
            <a:normAutofit/>
          </a:bodyPr>
          <a:lstStyle/>
          <a:p>
            <a:pPr lvl="0"/>
            <a:r>
              <a:rPr lang="en-US" altLang="ja-JP" dirty="0" smtClean="0"/>
              <a:t>PI</a:t>
            </a:r>
            <a:r>
              <a:rPr lang="ja-JP" altLang="en-US" dirty="0" smtClean="0"/>
              <a:t>補償器の出力を時変係数とする定常発振制御系の安定性解析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比例係数が０（閉曲線）の解を利用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圧力振幅の対数項を含むリアプノフ関数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従来の安定条件＝大域的</a:t>
            </a:r>
            <a:r>
              <a:rPr lang="ja-JP" altLang="en-US" smtClean="0"/>
              <a:t>漸近安定条件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r>
              <a:rPr lang="ja-JP" altLang="en-US" dirty="0" smtClean="0"/>
              <a:t>今後の課題：振動発電を含む一般の場合</a:t>
            </a:r>
            <a:endParaRPr lang="en-US" altLang="ja-JP" dirty="0" smtClean="0"/>
          </a:p>
          <a:p>
            <a:pPr lvl="1"/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 txBox="1">
            <a:spLocks/>
          </p:cNvSpPr>
          <p:nvPr/>
        </p:nvSpPr>
        <p:spPr>
          <a:xfrm>
            <a:off x="467544" y="0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背景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コンテンツ プレースホルダ 2"/>
          <p:cNvSpPr>
            <a:spLocks noGrp="1"/>
          </p:cNvSpPr>
          <p:nvPr>
            <p:ph idx="1"/>
          </p:nvPr>
        </p:nvSpPr>
        <p:spPr>
          <a:xfrm>
            <a:off x="323528" y="1124744"/>
            <a:ext cx="8460432" cy="4896544"/>
          </a:xfrm>
        </p:spPr>
        <p:txBody>
          <a:bodyPr>
            <a:normAutofit/>
          </a:bodyPr>
          <a:lstStyle/>
          <a:p>
            <a:pPr marL="0" indent="0"/>
            <a:r>
              <a:rPr lang="ja-JP" altLang="en-US" dirty="0" smtClean="0">
                <a:solidFill>
                  <a:prstClr val="black"/>
                </a:solidFill>
              </a:rPr>
              <a:t>　</a:t>
            </a:r>
            <a:r>
              <a:rPr lang="ja-JP" altLang="en-US" dirty="0" smtClean="0">
                <a:latin typeface="Calibri" pitchFamily="34" charset="0"/>
              </a:rPr>
              <a:t>発振は抑制するもの　→　一定振幅に維持</a:t>
            </a:r>
            <a:endParaRPr lang="en-US" altLang="ja-JP" dirty="0" smtClean="0"/>
          </a:p>
          <a:p>
            <a:pPr marL="400050" lvl="1" indent="0"/>
            <a:r>
              <a:rPr lang="ja-JP" altLang="en-US" dirty="0" smtClean="0"/>
              <a:t>燃焼振動（熱音響自励発振現象）の抑制 </a:t>
            </a:r>
            <a:r>
              <a:rPr lang="en-US" altLang="ja-JP" dirty="0" smtClean="0"/>
              <a:t>… ANC</a:t>
            </a:r>
          </a:p>
          <a:p>
            <a:pPr marL="400050" lvl="1" indent="0"/>
            <a:r>
              <a:rPr lang="ja-JP" altLang="en-US" dirty="0" smtClean="0"/>
              <a:t>熱音響システム（有効利用） </a:t>
            </a:r>
            <a:r>
              <a:rPr lang="en-US" altLang="ja-JP" dirty="0" smtClean="0"/>
              <a:t>… </a:t>
            </a:r>
            <a:r>
              <a:rPr lang="ja-JP" altLang="en-US" dirty="0" smtClean="0"/>
              <a:t>制御応用少ない</a:t>
            </a:r>
            <a:endParaRPr lang="en-US" altLang="ja-JP" dirty="0" smtClean="0"/>
          </a:p>
          <a:p>
            <a:pPr lvl="1">
              <a:lnSpc>
                <a:spcPts val="1000"/>
              </a:lnSpc>
              <a:buNone/>
            </a:pPr>
            <a:endParaRPr lang="en-US" altLang="ja-JP" dirty="0" smtClean="0"/>
          </a:p>
          <a:p>
            <a:r>
              <a:rPr lang="ja-JP" altLang="en-US" dirty="0" smtClean="0"/>
              <a:t>定常発振制御系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熱音響システムの臨界温度比推定（本研究）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音響系の周波数応答計測</a:t>
            </a:r>
            <a:r>
              <a:rPr lang="en-US" altLang="ja-JP" dirty="0" smtClean="0"/>
              <a:t> [24]</a:t>
            </a:r>
          </a:p>
          <a:p>
            <a:pPr lvl="1"/>
            <a:r>
              <a:rPr lang="ja-JP" altLang="en-US" dirty="0" smtClean="0"/>
              <a:t>振動発電における負荷の制御 </a:t>
            </a:r>
            <a:r>
              <a:rPr lang="en-US" altLang="ja-JP" dirty="0" smtClean="0"/>
              <a:t>[25]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259632" y="5373216"/>
            <a:ext cx="6336704" cy="5847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>
                <a:latin typeface="+mn-ea"/>
              </a:rPr>
              <a:t>PI</a:t>
            </a:r>
            <a:r>
              <a:rPr lang="ja-JP" altLang="en-US" sz="3200" dirty="0" smtClean="0">
                <a:latin typeface="+mn-ea"/>
              </a:rPr>
              <a:t>補償器の出力を時変係数とする</a:t>
            </a:r>
            <a:endParaRPr lang="en-US" altLang="ja-JP" sz="3200" dirty="0" smtClean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コンテンツ プレースホルダ 2"/>
          <p:cNvSpPr>
            <a:spLocks noGrp="1"/>
          </p:cNvSpPr>
          <p:nvPr>
            <p:ph idx="1"/>
          </p:nvPr>
        </p:nvSpPr>
        <p:spPr>
          <a:xfrm>
            <a:off x="467544" y="1340768"/>
            <a:ext cx="8208912" cy="4104456"/>
          </a:xfrm>
        </p:spPr>
        <p:txBody>
          <a:bodyPr>
            <a:normAutofit/>
          </a:bodyPr>
          <a:lstStyle/>
          <a:p>
            <a:pPr marL="0" indent="0"/>
            <a:r>
              <a:rPr lang="ja-JP" altLang="en-US" dirty="0" smtClean="0">
                <a:solidFill>
                  <a:prstClr val="black"/>
                </a:solidFill>
              </a:rPr>
              <a:t>　</a:t>
            </a:r>
            <a:r>
              <a:rPr lang="ja-JP" altLang="en-US" dirty="0" smtClean="0">
                <a:latin typeface="Calibri" pitchFamily="34" charset="0"/>
              </a:rPr>
              <a:t>これまでの研究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marL="400050" lvl="1" indent="0"/>
            <a:r>
              <a:rPr lang="ja-JP" altLang="en-US" dirty="0" smtClean="0"/>
              <a:t> </a:t>
            </a:r>
            <a:r>
              <a:rPr lang="en-US" altLang="ja-JP" dirty="0" smtClean="0"/>
              <a:t>PI</a:t>
            </a:r>
            <a:r>
              <a:rPr lang="ja-JP" altLang="en-US" dirty="0" smtClean="0"/>
              <a:t>ゲインに関する安定条件（実験</a:t>
            </a:r>
            <a:r>
              <a:rPr lang="ja-JP" altLang="en-US" sz="2400" dirty="0" smtClean="0"/>
              <a:t>）</a:t>
            </a:r>
            <a:r>
              <a:rPr lang="en-US" altLang="ja-JP" sz="2400" dirty="0" smtClean="0"/>
              <a:t>[</a:t>
            </a:r>
            <a:r>
              <a:rPr lang="ja-JP" altLang="en-US" sz="2400" dirty="0" smtClean="0"/>
              <a:t>連合</a:t>
            </a:r>
            <a:r>
              <a:rPr lang="en-US" altLang="ja-JP" sz="2400" dirty="0" smtClean="0"/>
              <a:t>2014]</a:t>
            </a:r>
            <a:r>
              <a:rPr lang="ja-JP" altLang="en-US" sz="2400" dirty="0" smtClean="0"/>
              <a:t>他</a:t>
            </a:r>
            <a:endParaRPr lang="en-US" altLang="ja-JP" dirty="0" smtClean="0"/>
          </a:p>
          <a:p>
            <a:pPr marL="400050" lvl="1" indent="0"/>
            <a:r>
              <a:rPr lang="ja-JP" altLang="en-US" dirty="0" smtClean="0"/>
              <a:t> 安定条件の理論的妥当性 </a:t>
            </a:r>
            <a:r>
              <a:rPr lang="en-US" altLang="ja-JP" sz="2400" dirty="0" smtClean="0"/>
              <a:t>[</a:t>
            </a:r>
            <a:r>
              <a:rPr lang="ja-JP" altLang="en-US" sz="2400" dirty="0" smtClean="0"/>
              <a:t>連合</a:t>
            </a:r>
            <a:r>
              <a:rPr lang="en-US" altLang="ja-JP" sz="2400" dirty="0" smtClean="0"/>
              <a:t>2015,ACC2016]</a:t>
            </a:r>
            <a:r>
              <a:rPr lang="ja-JP" altLang="en-US" sz="2400" dirty="0" smtClean="0"/>
              <a:t>他</a:t>
            </a:r>
            <a:endParaRPr lang="en-US" altLang="ja-JP" sz="2400" dirty="0" smtClean="0"/>
          </a:p>
          <a:p>
            <a:pPr marL="400050" lvl="1" indent="0"/>
            <a:endParaRPr lang="en-US" altLang="ja-JP" sz="1600" dirty="0" smtClean="0"/>
          </a:p>
          <a:p>
            <a:r>
              <a:rPr lang="ja-JP" altLang="en-US" dirty="0" smtClean="0"/>
              <a:t>課題：平衡点における線形近似</a:t>
            </a: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r>
              <a:rPr lang="ja-JP" altLang="en-US" dirty="0" smtClean="0"/>
              <a:t>目的：非線形系の安定性解析</a:t>
            </a:r>
            <a:endParaRPr lang="en-US" altLang="ja-JP" u="heavy" dirty="0" smtClean="0">
              <a:uFill>
                <a:solidFill>
                  <a:srgbClr val="FF0000"/>
                </a:solidFill>
              </a:uFill>
            </a:endParaRPr>
          </a:p>
        </p:txBody>
      </p:sp>
      <p:sp>
        <p:nvSpPr>
          <p:cNvPr id="14" name="タイトル 1"/>
          <p:cNvSpPr txBox="1">
            <a:spLocks/>
          </p:cNvSpPr>
          <p:nvPr/>
        </p:nvSpPr>
        <p:spPr>
          <a:xfrm>
            <a:off x="467544" y="0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dirty="0" smtClean="0">
                <a:latin typeface="+mj-lt"/>
                <a:ea typeface="+mj-ea"/>
                <a:cs typeface="+mj-cs"/>
              </a:rPr>
              <a:t>背景</a:t>
            </a:r>
            <a:r>
              <a:rPr lang="ja-JP" altLang="en-US" sz="3200" dirty="0" smtClean="0">
                <a:latin typeface="+mj-lt"/>
                <a:ea typeface="+mj-ea"/>
                <a:cs typeface="+mj-cs"/>
              </a:rPr>
              <a:t>（つづき）</a:t>
            </a:r>
            <a:endParaRPr kumimoji="1" lang="ja-JP" alt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28560" y="1124744"/>
            <a:ext cx="5256584" cy="3970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タイトル 1"/>
          <p:cNvSpPr txBox="1">
            <a:spLocks/>
          </p:cNvSpPr>
          <p:nvPr/>
        </p:nvSpPr>
        <p:spPr>
          <a:xfrm>
            <a:off x="500034" y="0"/>
            <a:ext cx="82296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実験装置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2" name="コンテンツ プレースホルダ 2"/>
          <p:cNvSpPr>
            <a:spLocks noGrp="1"/>
          </p:cNvSpPr>
          <p:nvPr>
            <p:ph idx="1"/>
          </p:nvPr>
        </p:nvSpPr>
        <p:spPr>
          <a:xfrm>
            <a:off x="179512" y="980728"/>
            <a:ext cx="8208912" cy="1944216"/>
          </a:xfrm>
        </p:spPr>
        <p:txBody>
          <a:bodyPr>
            <a:normAutofit/>
          </a:bodyPr>
          <a:lstStyle/>
          <a:p>
            <a:pPr marL="0" indent="0"/>
            <a:r>
              <a:rPr lang="ja-JP" altLang="en-US" dirty="0" smtClean="0">
                <a:solidFill>
                  <a:prstClr val="black"/>
                </a:solidFill>
              </a:rPr>
              <a:t>　</a:t>
            </a:r>
            <a:r>
              <a:rPr lang="ja-JP" altLang="en-US" dirty="0" smtClean="0">
                <a:latin typeface="Calibri" pitchFamily="34" charset="0"/>
              </a:rPr>
              <a:t>定在波型熱音響エンジン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marL="400050" lvl="1" indent="0"/>
            <a:r>
              <a:rPr lang="ja-JP" altLang="en-US" dirty="0" smtClean="0"/>
              <a:t> </a:t>
            </a:r>
            <a:r>
              <a:rPr lang="en-US" altLang="ja-JP" i="1" dirty="0" smtClean="0"/>
              <a:t>T</a:t>
            </a:r>
            <a:r>
              <a:rPr lang="en-US" altLang="ja-JP" i="1" baseline="-25000" dirty="0" smtClean="0"/>
              <a:t>C </a:t>
            </a:r>
            <a:r>
              <a:rPr lang="en-US" altLang="ja-JP" dirty="0" smtClean="0"/>
              <a:t>=27</a:t>
            </a:r>
            <a:r>
              <a:rPr lang="ja-JP" altLang="en-US" dirty="0" smtClean="0"/>
              <a:t>℃，</a:t>
            </a:r>
            <a:r>
              <a:rPr lang="en-US" altLang="ja-JP" i="1" dirty="0" smtClean="0"/>
              <a:t>T</a:t>
            </a:r>
            <a:r>
              <a:rPr lang="en-US" altLang="ja-JP" i="1" baseline="-25000" dirty="0" smtClean="0"/>
              <a:t>H </a:t>
            </a:r>
            <a:r>
              <a:rPr lang="ja-JP" altLang="en-US" dirty="0" smtClean="0"/>
              <a:t>を変化</a:t>
            </a:r>
            <a:endParaRPr lang="en-US" altLang="ja-JP" dirty="0" smtClean="0"/>
          </a:p>
          <a:p>
            <a:pPr marL="400050" lvl="1" indent="0"/>
            <a:r>
              <a:rPr lang="en-US" altLang="ja-JP" dirty="0" smtClean="0"/>
              <a:t> </a:t>
            </a:r>
            <a:r>
              <a:rPr lang="ja-JP" altLang="en-US" dirty="0" smtClean="0"/>
              <a:t>約</a:t>
            </a:r>
            <a:r>
              <a:rPr lang="en-US" altLang="ja-JP" dirty="0" smtClean="0"/>
              <a:t>60Hz</a:t>
            </a:r>
            <a:r>
              <a:rPr lang="ja-JP" altLang="en-US" dirty="0" smtClean="0"/>
              <a:t>で発振</a:t>
            </a:r>
            <a:endParaRPr lang="en-US" altLang="ja-JP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3861048"/>
            <a:ext cx="4680520" cy="280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700808"/>
            <a:ext cx="5328592" cy="4912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タイトル 1"/>
          <p:cNvSpPr txBox="1">
            <a:spLocks/>
          </p:cNvSpPr>
          <p:nvPr/>
        </p:nvSpPr>
        <p:spPr>
          <a:xfrm>
            <a:off x="500034" y="0"/>
            <a:ext cx="82296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dirty="0" smtClean="0">
                <a:latin typeface="+mj-lt"/>
                <a:ea typeface="+mj-ea"/>
                <a:cs typeface="+mj-cs"/>
              </a:rPr>
              <a:t>実験装置</a:t>
            </a:r>
            <a:r>
              <a:rPr lang="ja-JP" altLang="en-US" sz="2800" dirty="0" smtClean="0">
                <a:latin typeface="+mj-lt"/>
                <a:ea typeface="+mj-ea"/>
                <a:cs typeface="+mj-cs"/>
              </a:rPr>
              <a:t>（つづき）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6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980728"/>
            <a:ext cx="8208912" cy="3744416"/>
          </a:xfrm>
        </p:spPr>
        <p:txBody>
          <a:bodyPr>
            <a:normAutofit/>
          </a:bodyPr>
          <a:lstStyle/>
          <a:p>
            <a:pPr marL="0" indent="0"/>
            <a:r>
              <a:rPr lang="ja-JP" altLang="en-US" dirty="0" smtClean="0">
                <a:solidFill>
                  <a:prstClr val="black"/>
                </a:solidFill>
              </a:rPr>
              <a:t>　定常発振制御系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marL="400050" lvl="1" indent="0"/>
            <a:r>
              <a:rPr lang="en-US" altLang="ja-JP" dirty="0" smtClean="0"/>
              <a:t> </a:t>
            </a:r>
            <a:r>
              <a:rPr lang="ja-JP" altLang="en-US" dirty="0" smtClean="0"/>
              <a:t>圧力振幅</a:t>
            </a:r>
            <a:r>
              <a:rPr lang="en-US" altLang="ja-JP" dirty="0" smtClean="0"/>
              <a:t> </a:t>
            </a:r>
            <a:r>
              <a:rPr lang="en-US" altLang="ja-JP" i="1" dirty="0" smtClean="0"/>
              <a:t>P</a:t>
            </a:r>
            <a:r>
              <a:rPr lang="en-US" altLang="ja-JP" i="1" baseline="-25000" dirty="0" smtClean="0"/>
              <a:t> </a:t>
            </a:r>
            <a:r>
              <a:rPr lang="ja-JP" altLang="en-US" dirty="0" smtClean="0"/>
              <a:t>→ </a:t>
            </a:r>
            <a:r>
              <a:rPr lang="en-US" altLang="ja-JP" i="1" dirty="0" smtClean="0"/>
              <a:t>P* </a:t>
            </a:r>
            <a:r>
              <a:rPr lang="ja-JP" altLang="en-US" dirty="0" smtClean="0"/>
              <a:t>（抑制 </a:t>
            </a:r>
            <a:r>
              <a:rPr lang="en-US" altLang="ja-JP" dirty="0" smtClean="0"/>
              <a:t>/ </a:t>
            </a:r>
            <a:r>
              <a:rPr lang="ja-JP" altLang="en-US" dirty="0" smtClean="0"/>
              <a:t>補助）</a:t>
            </a:r>
            <a:endParaRPr lang="en-US" altLang="ja-JP" dirty="0" smtClean="0"/>
          </a:p>
          <a:p>
            <a:pPr marL="400050" lvl="1" indent="0"/>
            <a:r>
              <a:rPr lang="en-US" altLang="ja-JP" dirty="0" smtClean="0"/>
              <a:t> phase-delay control: </a:t>
            </a:r>
            <a:r>
              <a:rPr lang="en-US" altLang="ja-JP" i="1" dirty="0" smtClean="0"/>
              <a:t>u</a:t>
            </a:r>
            <a:r>
              <a:rPr lang="en-US" altLang="ja-JP" dirty="0" smtClean="0"/>
              <a:t>(</a:t>
            </a:r>
            <a:r>
              <a:rPr lang="en-US" altLang="ja-JP" i="1" dirty="0" smtClean="0"/>
              <a:t>t</a:t>
            </a:r>
            <a:r>
              <a:rPr lang="en-US" altLang="ja-JP" dirty="0" smtClean="0"/>
              <a:t>) = </a:t>
            </a:r>
            <a:r>
              <a:rPr lang="en-US" altLang="ja-JP" i="1" dirty="0" smtClean="0"/>
              <a:t>G p</a:t>
            </a:r>
            <a:r>
              <a:rPr lang="en-US" altLang="ja-JP" dirty="0" smtClean="0"/>
              <a:t>(</a:t>
            </a:r>
            <a:r>
              <a:rPr lang="en-US" altLang="ja-JP" i="1" dirty="0" smtClean="0"/>
              <a:t>t</a:t>
            </a:r>
            <a:r>
              <a:rPr lang="en-US" altLang="ja-JP" dirty="0" smtClean="0"/>
              <a:t>-</a:t>
            </a:r>
            <a:r>
              <a:rPr lang="en-US" altLang="ja-JP" i="1" dirty="0" smtClean="0"/>
              <a:t>τ</a:t>
            </a:r>
            <a:r>
              <a:rPr lang="en-US" altLang="ja-JP" dirty="0" smtClean="0"/>
              <a:t>)</a:t>
            </a:r>
          </a:p>
          <a:p>
            <a:pPr marL="400050" lvl="1" indent="0"/>
            <a:r>
              <a:rPr lang="en-US" altLang="ja-JP" i="1" dirty="0" smtClean="0"/>
              <a:t> </a:t>
            </a:r>
            <a:r>
              <a:rPr lang="en-US" altLang="ja-JP" sz="2400" i="1" dirty="0" smtClean="0"/>
              <a:t>G</a:t>
            </a:r>
            <a:r>
              <a:rPr lang="ja-JP" altLang="en-US" sz="2400" dirty="0" smtClean="0"/>
              <a:t>：</a:t>
            </a:r>
            <a:r>
              <a:rPr lang="ja-JP" altLang="en-US" sz="2200" dirty="0" smtClean="0">
                <a:solidFill>
                  <a:prstClr val="black"/>
                </a:solidFill>
              </a:rPr>
              <a:t>正定数</a:t>
            </a:r>
            <a:r>
              <a:rPr lang="en-US" altLang="ja-JP" sz="2400" dirty="0" smtClean="0">
                <a:latin typeface="+mn-ea"/>
              </a:rPr>
              <a:t> </a:t>
            </a:r>
            <a:r>
              <a:rPr lang="ja-JP" altLang="en-US" sz="2400" dirty="0" smtClean="0"/>
              <a:t>⇒ </a:t>
            </a:r>
            <a:r>
              <a:rPr lang="en-US" altLang="ja-JP" sz="2400" i="1" dirty="0" smtClean="0"/>
              <a:t>P</a:t>
            </a:r>
            <a:r>
              <a:rPr lang="en-US" altLang="ja-JP" sz="2400" dirty="0" smtClean="0"/>
              <a:t>=</a:t>
            </a:r>
            <a:r>
              <a:rPr lang="en-US" altLang="ja-JP" sz="2400" i="1" dirty="0" smtClean="0"/>
              <a:t>0 </a:t>
            </a:r>
            <a:r>
              <a:rPr lang="ja-JP" altLang="en-US" sz="2200" dirty="0" smtClean="0"/>
              <a:t>（抑制）</a:t>
            </a:r>
            <a:r>
              <a:rPr lang="en-US" altLang="ja-JP" dirty="0" smtClean="0"/>
              <a:t>,          </a:t>
            </a:r>
            <a:r>
              <a:rPr lang="en-US" altLang="ja-JP" sz="2400" i="1" dirty="0" smtClean="0"/>
              <a:t>G</a:t>
            </a:r>
            <a:r>
              <a:rPr lang="en-US" altLang="ja-JP" sz="2400" dirty="0" smtClean="0"/>
              <a:t>=</a:t>
            </a:r>
            <a:r>
              <a:rPr lang="en-US" altLang="ja-JP" sz="2400" i="1" dirty="0" smtClean="0"/>
              <a:t>0 </a:t>
            </a:r>
            <a:r>
              <a:rPr lang="ja-JP" altLang="en-US" sz="2400" dirty="0" smtClean="0"/>
              <a:t>⇒ </a:t>
            </a:r>
            <a:r>
              <a:rPr lang="en-US" altLang="ja-JP" sz="2400" i="1" dirty="0" smtClean="0"/>
              <a:t>P</a:t>
            </a:r>
            <a:r>
              <a:rPr lang="ja-JP" altLang="en-US" sz="2400" dirty="0" smtClean="0"/>
              <a:t>：</a:t>
            </a:r>
            <a:r>
              <a:rPr lang="ja-JP" altLang="en-US" sz="2200" dirty="0" smtClean="0">
                <a:solidFill>
                  <a:prstClr val="black"/>
                </a:solidFill>
              </a:rPr>
              <a:t> 正定数（発振）</a:t>
            </a:r>
            <a:endParaRPr lang="en-US" altLang="ja-JP" dirty="0" smtClean="0"/>
          </a:p>
        </p:txBody>
      </p:sp>
      <p:sp>
        <p:nvSpPr>
          <p:cNvPr id="72" name="正方形/長方形 71"/>
          <p:cNvSpPr/>
          <p:nvPr/>
        </p:nvSpPr>
        <p:spPr>
          <a:xfrm>
            <a:off x="3950966" y="5487252"/>
            <a:ext cx="2448272" cy="6480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74"/>
          <p:cNvGrpSpPr/>
          <p:nvPr/>
        </p:nvGrpSpPr>
        <p:grpSpPr>
          <a:xfrm>
            <a:off x="251520" y="3789040"/>
            <a:ext cx="3024336" cy="1845598"/>
            <a:chOff x="5868144" y="1268760"/>
            <a:chExt cx="3024336" cy="1845598"/>
          </a:xfrm>
        </p:grpSpPr>
        <p:sp>
          <p:nvSpPr>
            <p:cNvPr id="76" name="フリーフォーム 75"/>
            <p:cNvSpPr/>
            <p:nvPr/>
          </p:nvSpPr>
          <p:spPr>
            <a:xfrm>
              <a:off x="6156924" y="1598671"/>
              <a:ext cx="598517" cy="1332807"/>
            </a:xfrm>
            <a:custGeom>
              <a:avLst/>
              <a:gdLst>
                <a:gd name="connsiteX0" fmla="*/ 0 w 598517"/>
                <a:gd name="connsiteY0" fmla="*/ 1332807 h 1332807"/>
                <a:gd name="connsiteX1" fmla="*/ 299259 w 598517"/>
                <a:gd name="connsiteY1" fmla="*/ 2771 h 1332807"/>
                <a:gd name="connsiteX2" fmla="*/ 598517 w 598517"/>
                <a:gd name="connsiteY2" fmla="*/ 1316182 h 1332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8517" h="1332807">
                  <a:moveTo>
                    <a:pt x="0" y="1332807"/>
                  </a:moveTo>
                  <a:cubicBezTo>
                    <a:pt x="99753" y="669174"/>
                    <a:pt x="199506" y="5542"/>
                    <a:pt x="299259" y="2771"/>
                  </a:cubicBezTo>
                  <a:cubicBezTo>
                    <a:pt x="399012" y="0"/>
                    <a:pt x="498764" y="658091"/>
                    <a:pt x="598517" y="1316182"/>
                  </a:cubicBezTo>
                </a:path>
              </a:pathLst>
            </a:cu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フリーフォーム 76"/>
            <p:cNvSpPr/>
            <p:nvPr/>
          </p:nvSpPr>
          <p:spPr>
            <a:xfrm>
              <a:off x="6765170" y="1612174"/>
              <a:ext cx="598517" cy="1332807"/>
            </a:xfrm>
            <a:custGeom>
              <a:avLst/>
              <a:gdLst>
                <a:gd name="connsiteX0" fmla="*/ 0 w 598517"/>
                <a:gd name="connsiteY0" fmla="*/ 1332807 h 1332807"/>
                <a:gd name="connsiteX1" fmla="*/ 299259 w 598517"/>
                <a:gd name="connsiteY1" fmla="*/ 2771 h 1332807"/>
                <a:gd name="connsiteX2" fmla="*/ 598517 w 598517"/>
                <a:gd name="connsiteY2" fmla="*/ 1316182 h 1332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8517" h="1332807">
                  <a:moveTo>
                    <a:pt x="0" y="1332807"/>
                  </a:moveTo>
                  <a:cubicBezTo>
                    <a:pt x="99753" y="669174"/>
                    <a:pt x="199506" y="5542"/>
                    <a:pt x="299259" y="2771"/>
                  </a:cubicBezTo>
                  <a:cubicBezTo>
                    <a:pt x="399012" y="0"/>
                    <a:pt x="498764" y="658091"/>
                    <a:pt x="598517" y="1316182"/>
                  </a:cubicBezTo>
                </a:path>
              </a:pathLst>
            </a:cu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フリーフォーム 77"/>
            <p:cNvSpPr/>
            <p:nvPr/>
          </p:nvSpPr>
          <p:spPr>
            <a:xfrm>
              <a:off x="7372172" y="1615151"/>
              <a:ext cx="598517" cy="1332807"/>
            </a:xfrm>
            <a:custGeom>
              <a:avLst/>
              <a:gdLst>
                <a:gd name="connsiteX0" fmla="*/ 0 w 598517"/>
                <a:gd name="connsiteY0" fmla="*/ 1332807 h 1332807"/>
                <a:gd name="connsiteX1" fmla="*/ 299259 w 598517"/>
                <a:gd name="connsiteY1" fmla="*/ 2771 h 1332807"/>
                <a:gd name="connsiteX2" fmla="*/ 598517 w 598517"/>
                <a:gd name="connsiteY2" fmla="*/ 1316182 h 1332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8517" h="1332807">
                  <a:moveTo>
                    <a:pt x="0" y="1332807"/>
                  </a:moveTo>
                  <a:cubicBezTo>
                    <a:pt x="99753" y="669174"/>
                    <a:pt x="199506" y="5542"/>
                    <a:pt x="299259" y="2771"/>
                  </a:cubicBezTo>
                  <a:cubicBezTo>
                    <a:pt x="399012" y="0"/>
                    <a:pt x="498764" y="658091"/>
                    <a:pt x="598517" y="1316182"/>
                  </a:cubicBezTo>
                </a:path>
              </a:pathLst>
            </a:cu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フリーフォーム 78"/>
            <p:cNvSpPr/>
            <p:nvPr/>
          </p:nvSpPr>
          <p:spPr>
            <a:xfrm>
              <a:off x="7970369" y="1618027"/>
              <a:ext cx="598517" cy="1332807"/>
            </a:xfrm>
            <a:custGeom>
              <a:avLst/>
              <a:gdLst>
                <a:gd name="connsiteX0" fmla="*/ 0 w 598517"/>
                <a:gd name="connsiteY0" fmla="*/ 1332807 h 1332807"/>
                <a:gd name="connsiteX1" fmla="*/ 299259 w 598517"/>
                <a:gd name="connsiteY1" fmla="*/ 2771 h 1332807"/>
                <a:gd name="connsiteX2" fmla="*/ 598517 w 598517"/>
                <a:gd name="connsiteY2" fmla="*/ 1316182 h 1332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8517" h="1332807">
                  <a:moveTo>
                    <a:pt x="0" y="1332807"/>
                  </a:moveTo>
                  <a:cubicBezTo>
                    <a:pt x="99753" y="669174"/>
                    <a:pt x="199506" y="5542"/>
                    <a:pt x="299259" y="2771"/>
                  </a:cubicBezTo>
                  <a:cubicBezTo>
                    <a:pt x="399012" y="0"/>
                    <a:pt x="498764" y="658091"/>
                    <a:pt x="598517" y="1316182"/>
                  </a:cubicBezTo>
                </a:path>
              </a:pathLst>
            </a:cu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80" name="直線コネクタ 79"/>
            <p:cNvCxnSpPr/>
            <p:nvPr/>
          </p:nvCxnSpPr>
          <p:spPr>
            <a:xfrm>
              <a:off x="5868144" y="2924943"/>
              <a:ext cx="3024336" cy="0"/>
            </a:xfrm>
            <a:prstGeom prst="line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コネクタ 80"/>
            <p:cNvCxnSpPr/>
            <p:nvPr/>
          </p:nvCxnSpPr>
          <p:spPr>
            <a:xfrm flipV="1">
              <a:off x="6139909" y="1268760"/>
              <a:ext cx="2619" cy="1845598"/>
            </a:xfrm>
            <a:prstGeom prst="line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コネクタ 81"/>
            <p:cNvCxnSpPr/>
            <p:nvPr/>
          </p:nvCxnSpPr>
          <p:spPr>
            <a:xfrm>
              <a:off x="5868144" y="2060847"/>
              <a:ext cx="3024336" cy="0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グループ化 84"/>
          <p:cNvGrpSpPr/>
          <p:nvPr/>
        </p:nvGrpSpPr>
        <p:grpSpPr>
          <a:xfrm>
            <a:off x="251520" y="5316334"/>
            <a:ext cx="3366627" cy="652110"/>
            <a:chOff x="35496" y="5316334"/>
            <a:chExt cx="3366627" cy="652110"/>
          </a:xfrm>
        </p:grpSpPr>
        <p:sp>
          <p:nvSpPr>
            <p:cNvPr id="73" name="正方形/長方形 72"/>
            <p:cNvSpPr/>
            <p:nvPr/>
          </p:nvSpPr>
          <p:spPr>
            <a:xfrm>
              <a:off x="35496" y="5445224"/>
              <a:ext cx="336662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800" dirty="0" smtClean="0">
                  <a:solidFill>
                    <a:srgbClr val="FF0000"/>
                  </a:solidFill>
                  <a:uFill>
                    <a:solidFill>
                      <a:srgbClr val="FF0000"/>
                    </a:solidFill>
                  </a:uFill>
                  <a:latin typeface="Times New Roman" pitchFamily="18" charset="0"/>
                  <a:cs typeface="Times New Roman" pitchFamily="18" charset="0"/>
                </a:rPr>
                <a:t>圧力振幅の推定値</a:t>
              </a:r>
              <a:r>
                <a:rPr lang="en-US" altLang="ja-JP" sz="2800" dirty="0" smtClean="0">
                  <a:solidFill>
                    <a:srgbClr val="FF0000"/>
                  </a:solidFill>
                  <a:uFill>
                    <a:solidFill>
                      <a:srgbClr val="FF0000"/>
                    </a:solidFill>
                  </a:u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2800" i="1" dirty="0" smtClean="0">
                  <a:solidFill>
                    <a:srgbClr val="FF0000"/>
                  </a:solidFill>
                  <a:uFill>
                    <a:solidFill>
                      <a:srgbClr val="FF0000"/>
                    </a:solidFill>
                  </a:uFill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84" name="正方形/長方形 83"/>
            <p:cNvSpPr/>
            <p:nvPr/>
          </p:nvSpPr>
          <p:spPr>
            <a:xfrm>
              <a:off x="3010684" y="5316334"/>
              <a:ext cx="3369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800" i="1" dirty="0" smtClean="0">
                  <a:solidFill>
                    <a:srgbClr val="FF0000"/>
                  </a:solidFill>
                  <a:uFill>
                    <a:solidFill>
                      <a:srgbClr val="FF0000"/>
                    </a:solidFill>
                  </a:uFill>
                  <a:latin typeface="Times New Roman" pitchFamily="18" charset="0"/>
                  <a:cs typeface="Times New Roman" pitchFamily="18" charset="0"/>
                </a:rPr>
                <a:t>^</a:t>
              </a:r>
            </a:p>
          </p:txBody>
        </p:sp>
      </p:grpSp>
      <p:sp>
        <p:nvSpPr>
          <p:cNvPr id="24" name="正方形/長方形 23"/>
          <p:cNvSpPr/>
          <p:nvPr/>
        </p:nvSpPr>
        <p:spPr>
          <a:xfrm>
            <a:off x="3866668" y="5446956"/>
            <a:ext cx="2808312" cy="1411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3419872" y="3789040"/>
            <a:ext cx="3024336" cy="187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6444208" y="4450128"/>
            <a:ext cx="14401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6832012" y="3718764"/>
            <a:ext cx="14401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7107028" y="5546728"/>
            <a:ext cx="648072" cy="546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直線矢印コネクタ 28"/>
          <p:cNvCxnSpPr/>
          <p:nvPr/>
        </p:nvCxnSpPr>
        <p:spPr>
          <a:xfrm rot="60000">
            <a:off x="7016808" y="5805264"/>
            <a:ext cx="900000" cy="0"/>
          </a:xfrm>
          <a:prstGeom prst="straightConnector1">
            <a:avLst/>
          </a:prstGeom>
          <a:ln w="222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正方形/長方形 29"/>
          <p:cNvSpPr/>
          <p:nvPr/>
        </p:nvSpPr>
        <p:spPr>
          <a:xfrm>
            <a:off x="6486719" y="3967316"/>
            <a:ext cx="450000" cy="4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ja-JP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kumimoji="1" lang="ja-JP" altLang="en-US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左右矢印 33"/>
          <p:cNvSpPr/>
          <p:nvPr/>
        </p:nvSpPr>
        <p:spPr>
          <a:xfrm>
            <a:off x="3973076" y="2622054"/>
            <a:ext cx="936104" cy="484632"/>
          </a:xfrm>
          <a:prstGeom prst="leftRightArrow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kumimoji="1" lang="en-US" altLang="ja-JP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kumimoji="1" lang="en-US" altLang="ja-JP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kumimoji="1" lang="en-US" altLang="ja-JP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kumimoji="1" lang="en-US" altLang="ja-JP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kumimoji="1" lang="ja-JP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5724128" y="3068960"/>
            <a:ext cx="1728192" cy="3312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4644008" y="2564904"/>
            <a:ext cx="336224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30" grpId="0" animBg="1"/>
      <p:bldP spid="30" grpId="1" animBg="1"/>
      <p:bldP spid="34" grpId="0" animBg="1"/>
      <p:bldP spid="35" grpId="0" animBg="1"/>
      <p:bldP spid="35" grpId="1" animBg="1"/>
      <p:bldP spid="36" grpId="0" animBg="1"/>
      <p:bldP spid="3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908720"/>
            <a:ext cx="8208912" cy="3744416"/>
          </a:xfrm>
        </p:spPr>
        <p:txBody>
          <a:bodyPr>
            <a:normAutofit/>
          </a:bodyPr>
          <a:lstStyle/>
          <a:p>
            <a:pPr marL="0" indent="0"/>
            <a:r>
              <a:rPr lang="ja-JP" altLang="en-US" dirty="0" smtClean="0">
                <a:solidFill>
                  <a:prstClr val="black"/>
                </a:solidFill>
              </a:rPr>
              <a:t>　</a:t>
            </a:r>
            <a:r>
              <a:rPr lang="ja-JP" altLang="en-US" dirty="0" smtClean="0">
                <a:latin typeface="Calibri" pitchFamily="34" charset="0"/>
              </a:rPr>
              <a:t>時間応答の例</a:t>
            </a:r>
            <a:r>
              <a:rPr lang="ja-JP" altLang="en-US" sz="2800" dirty="0" smtClean="0">
                <a:latin typeface="Calibri" pitchFamily="34" charset="0"/>
              </a:rPr>
              <a:t>（</a:t>
            </a:r>
            <a:r>
              <a:rPr lang="en-US" altLang="ja-JP" sz="2800" i="1" dirty="0" smtClean="0">
                <a:cs typeface="Times New Roman" pitchFamily="18" charset="0"/>
              </a:rPr>
              <a:t>T</a:t>
            </a:r>
            <a:r>
              <a:rPr lang="en-US" altLang="ja-JP" sz="2800" baseline="-25000" dirty="0" smtClean="0">
                <a:cs typeface="Times New Roman" pitchFamily="18" charset="0"/>
              </a:rPr>
              <a:t>H</a:t>
            </a:r>
            <a:r>
              <a:rPr lang="en-US" altLang="ja-JP" sz="2800" i="1" baseline="-25000" dirty="0" smtClean="0">
                <a:cs typeface="Times New Roman" pitchFamily="18" charset="0"/>
              </a:rPr>
              <a:t> </a:t>
            </a:r>
            <a:r>
              <a:rPr lang="en-US" altLang="ja-JP" sz="2800" i="1" dirty="0" smtClean="0">
                <a:cs typeface="Times New Roman" pitchFamily="18" charset="0"/>
              </a:rPr>
              <a:t>/ T</a:t>
            </a:r>
            <a:r>
              <a:rPr lang="en-US" altLang="ja-JP" sz="2800" baseline="-25000" dirty="0" smtClean="0">
                <a:cs typeface="Times New Roman" pitchFamily="18" charset="0"/>
              </a:rPr>
              <a:t>C</a:t>
            </a:r>
            <a:r>
              <a:rPr lang="ja-JP" altLang="en-US" sz="2800" baseline="-25000" dirty="0" smtClean="0">
                <a:cs typeface="Times New Roman" pitchFamily="18" charset="0"/>
              </a:rPr>
              <a:t> </a:t>
            </a:r>
            <a:r>
              <a:rPr lang="en-US" altLang="ja-JP" sz="2800" dirty="0" smtClean="0">
                <a:cs typeface="Times New Roman" pitchFamily="18" charset="0"/>
              </a:rPr>
              <a:t>=</a:t>
            </a:r>
            <a:r>
              <a:rPr lang="ja-JP" altLang="en-US" sz="2800" dirty="0" smtClean="0">
                <a:cs typeface="Times New Roman" pitchFamily="18" charset="0"/>
              </a:rPr>
              <a:t> </a:t>
            </a:r>
            <a:r>
              <a:rPr lang="en-US" altLang="ja-JP" sz="2800" dirty="0" smtClean="0"/>
              <a:t>1.0</a:t>
            </a:r>
            <a:r>
              <a:rPr lang="ja-JP" altLang="en-US" sz="2800" dirty="0" err="1" smtClean="0"/>
              <a:t>，</a:t>
            </a:r>
            <a:r>
              <a:rPr lang="en-US" altLang="ja-JP" sz="28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ja-JP" sz="2800" baseline="300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=200</a:t>
            </a:r>
            <a:r>
              <a:rPr lang="en-US" altLang="ja-JP" sz="2800" dirty="0" smtClean="0">
                <a:latin typeface="+mj-lt"/>
                <a:cs typeface="Times New Roman" pitchFamily="18" charset="0"/>
              </a:rPr>
              <a:t>Pa</a:t>
            </a:r>
            <a:r>
              <a:rPr lang="ja-JP" altLang="en-US" sz="2800" dirty="0" smtClean="0">
                <a:latin typeface="Times New Roman" pitchFamily="18" charset="0"/>
                <a:cs typeface="Times New Roman" pitchFamily="18" charset="0"/>
              </a:rPr>
              <a:t>）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marL="400050" lvl="1" indent="0"/>
            <a:r>
              <a:rPr lang="ja-JP" altLang="en-US" dirty="0" smtClean="0"/>
              <a:t> 約</a:t>
            </a:r>
            <a:r>
              <a:rPr lang="en-US" altLang="ja-JP" dirty="0" smtClean="0"/>
              <a:t>60Hz</a:t>
            </a:r>
            <a:r>
              <a:rPr lang="ja-JP" altLang="en-US" dirty="0" smtClean="0"/>
              <a:t>で定常発振</a:t>
            </a:r>
            <a:endParaRPr lang="en-US" altLang="ja-JP" dirty="0" smtClean="0"/>
          </a:p>
          <a:p>
            <a:pPr marL="400050" lvl="1" indent="0"/>
            <a:r>
              <a:rPr lang="en-US" altLang="ja-JP" dirty="0" smtClean="0"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altLang="ja-JP" i="1" dirty="0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ja-JP" i="1" baseline="-25000" dirty="0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ja-JP" dirty="0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 = 0.5, </a:t>
            </a:r>
            <a:r>
              <a:rPr lang="en-US" altLang="ja-JP" i="1" dirty="0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ja-JP" i="1" baseline="-25000" dirty="0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ja-JP" dirty="0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 = 0.1, </a:t>
            </a:r>
            <a:r>
              <a:rPr lang="en-US" altLang="ja-JP" i="1" dirty="0" err="1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altLang="ja-JP" i="1" baseline="-25000" dirty="0" err="1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ja-JP" dirty="0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 = 1</a:t>
            </a:r>
          </a:p>
          <a:p>
            <a:pPr marL="400050" lvl="1" indent="0"/>
            <a:endParaRPr lang="en-US" altLang="ja-JP" dirty="0" smtClean="0"/>
          </a:p>
          <a:p>
            <a:pPr marL="400050" lvl="1" indent="0"/>
            <a:endParaRPr lang="en-US" altLang="ja-JP" dirty="0" smtClean="0"/>
          </a:p>
        </p:txBody>
      </p:sp>
      <p:grpSp>
        <p:nvGrpSpPr>
          <p:cNvPr id="28" name="グループ化 4"/>
          <p:cNvGrpSpPr>
            <a:grpSpLocks/>
          </p:cNvGrpSpPr>
          <p:nvPr/>
        </p:nvGrpSpPr>
        <p:grpSpPr bwMode="auto">
          <a:xfrm>
            <a:off x="4787776" y="2492896"/>
            <a:ext cx="4176712" cy="3983037"/>
            <a:chOff x="4644008" y="1557338"/>
            <a:chExt cx="4176142" cy="3983134"/>
          </a:xfrm>
        </p:grpSpPr>
        <p:pic>
          <p:nvPicPr>
            <p:cNvPr id="29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41875" y="1557338"/>
              <a:ext cx="3978275" cy="3910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テキスト ボックス 8"/>
            <p:cNvSpPr txBox="1">
              <a:spLocks noChangeArrowheads="1"/>
            </p:cNvSpPr>
            <p:nvPr/>
          </p:nvSpPr>
          <p:spPr bwMode="auto">
            <a:xfrm>
              <a:off x="7893527" y="4941168"/>
              <a:ext cx="566905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600"/>
                <a:t>1.3</a:t>
              </a:r>
              <a:endParaRPr lang="ja-JP" altLang="en-US" sz="1100"/>
            </a:p>
          </p:txBody>
        </p:sp>
        <p:sp>
          <p:nvSpPr>
            <p:cNvPr id="31" name="テキスト ボックス 9"/>
            <p:cNvSpPr txBox="1">
              <a:spLocks noChangeArrowheads="1"/>
            </p:cNvSpPr>
            <p:nvPr/>
          </p:nvSpPr>
          <p:spPr bwMode="auto">
            <a:xfrm>
              <a:off x="7101439" y="4941168"/>
              <a:ext cx="566905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600"/>
                <a:t>1.2</a:t>
              </a:r>
              <a:endParaRPr lang="ja-JP" altLang="en-US" sz="1100"/>
            </a:p>
          </p:txBody>
        </p:sp>
        <p:sp>
          <p:nvSpPr>
            <p:cNvPr id="32" name="テキスト ボックス 10"/>
            <p:cNvSpPr txBox="1">
              <a:spLocks noChangeArrowheads="1"/>
            </p:cNvSpPr>
            <p:nvPr/>
          </p:nvSpPr>
          <p:spPr bwMode="auto">
            <a:xfrm>
              <a:off x="6851355" y="5201918"/>
              <a:ext cx="937765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600" i="1" dirty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ja-JP" sz="1100" i="1" dirty="0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altLang="ja-JP" sz="1600" i="1" dirty="0">
                  <a:latin typeface="Times New Roman" pitchFamily="18" charset="0"/>
                  <a:cs typeface="Times New Roman" pitchFamily="18" charset="0"/>
                </a:rPr>
                <a:t> / T</a:t>
              </a:r>
              <a:r>
                <a:rPr lang="en-US" altLang="ja-JP" sz="1100" i="1" dirty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ja-JP" altLang="en-US" sz="11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テキスト ボックス 12"/>
            <p:cNvSpPr txBox="1">
              <a:spLocks noChangeArrowheads="1"/>
            </p:cNvSpPr>
            <p:nvPr/>
          </p:nvSpPr>
          <p:spPr bwMode="auto">
            <a:xfrm>
              <a:off x="6300192" y="4941168"/>
              <a:ext cx="566905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600"/>
                <a:t>1.1</a:t>
              </a:r>
              <a:endParaRPr lang="ja-JP" altLang="en-US" sz="1100"/>
            </a:p>
          </p:txBody>
        </p:sp>
        <p:sp>
          <p:nvSpPr>
            <p:cNvPr id="34" name="テキスト ボックス 13"/>
            <p:cNvSpPr txBox="1">
              <a:spLocks noChangeArrowheads="1"/>
            </p:cNvSpPr>
            <p:nvPr/>
          </p:nvSpPr>
          <p:spPr bwMode="auto">
            <a:xfrm>
              <a:off x="4854164" y="3957440"/>
              <a:ext cx="592980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600"/>
                <a:t>-100</a:t>
              </a:r>
              <a:endParaRPr lang="ja-JP" altLang="en-US" sz="1100"/>
            </a:p>
          </p:txBody>
        </p:sp>
        <p:sp>
          <p:nvSpPr>
            <p:cNvPr id="35" name="テキスト ボックス 2"/>
            <p:cNvSpPr txBox="1">
              <a:spLocks noChangeArrowheads="1"/>
            </p:cNvSpPr>
            <p:nvPr/>
          </p:nvSpPr>
          <p:spPr bwMode="auto">
            <a:xfrm rot="10800000">
              <a:off x="4644008" y="2995393"/>
              <a:ext cx="430887" cy="72163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r>
                <a:rPr lang="en-US" altLang="ja-JP" sz="1600">
                  <a:latin typeface="Times New Roman" pitchFamily="18" charset="0"/>
                  <a:cs typeface="Times New Roman" pitchFamily="18" charset="0"/>
                </a:rPr>
                <a:t>gain </a:t>
              </a:r>
              <a:r>
                <a:rPr lang="en-US" altLang="ja-JP" sz="1600" i="1">
                  <a:latin typeface="Times New Roman" pitchFamily="18" charset="0"/>
                  <a:cs typeface="Times New Roman" pitchFamily="18" charset="0"/>
                </a:rPr>
                <a:t>G</a:t>
              </a:r>
              <a:endParaRPr lang="ja-JP" altLang="en-US" sz="1600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テキスト ボックス 15"/>
            <p:cNvSpPr txBox="1">
              <a:spLocks noChangeArrowheads="1"/>
            </p:cNvSpPr>
            <p:nvPr/>
          </p:nvSpPr>
          <p:spPr bwMode="auto">
            <a:xfrm>
              <a:off x="5589271" y="4941168"/>
              <a:ext cx="566905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600"/>
                <a:t>1</a:t>
              </a:r>
              <a:endParaRPr lang="ja-JP" altLang="en-US" sz="1100"/>
            </a:p>
          </p:txBody>
        </p:sp>
        <p:sp>
          <p:nvSpPr>
            <p:cNvPr id="37" name="テキスト ボックス 16"/>
            <p:cNvSpPr txBox="1">
              <a:spLocks noChangeArrowheads="1"/>
            </p:cNvSpPr>
            <p:nvPr/>
          </p:nvSpPr>
          <p:spPr bwMode="auto">
            <a:xfrm>
              <a:off x="4971678" y="2996952"/>
              <a:ext cx="480753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600"/>
                <a:t>-50</a:t>
              </a:r>
              <a:endParaRPr lang="ja-JP" altLang="en-US" sz="1100"/>
            </a:p>
          </p:txBody>
        </p:sp>
        <p:sp>
          <p:nvSpPr>
            <p:cNvPr id="38" name="テキスト ボックス 17"/>
            <p:cNvSpPr txBox="1">
              <a:spLocks noChangeArrowheads="1"/>
            </p:cNvSpPr>
            <p:nvPr/>
          </p:nvSpPr>
          <p:spPr bwMode="auto">
            <a:xfrm>
              <a:off x="5180479" y="2025416"/>
              <a:ext cx="255617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600"/>
                <a:t>0</a:t>
              </a:r>
              <a:endParaRPr lang="ja-JP" altLang="en-US" sz="1100"/>
            </a:p>
          </p:txBody>
        </p:sp>
      </p:grpSp>
      <p:pic>
        <p:nvPicPr>
          <p:cNvPr id="819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804269"/>
            <a:ext cx="4932363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7900" y="2875707"/>
            <a:ext cx="43561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正方形/長方形 11"/>
          <p:cNvSpPr>
            <a:spLocks noChangeArrowheads="1"/>
          </p:cNvSpPr>
          <p:nvPr/>
        </p:nvSpPr>
        <p:spPr bwMode="auto">
          <a:xfrm>
            <a:off x="1258888" y="4387007"/>
            <a:ext cx="5762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800" b="1" i="1" dirty="0" smtClean="0">
                <a:solidFill>
                  <a:srgbClr val="FF0000"/>
                </a:solidFill>
                <a:cs typeface="Times New Roman" pitchFamily="18" charset="0"/>
              </a:rPr>
              <a:t>p</a:t>
            </a:r>
            <a:endParaRPr lang="en-US" altLang="ja-JP" sz="3200" b="1" i="1" baseline="-25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201" name="正方形/長方形 11"/>
          <p:cNvSpPr>
            <a:spLocks noChangeArrowheads="1"/>
          </p:cNvSpPr>
          <p:nvPr/>
        </p:nvSpPr>
        <p:spPr bwMode="auto">
          <a:xfrm>
            <a:off x="4356100" y="3030202"/>
            <a:ext cx="5762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800" b="1" i="1" dirty="0" smtClean="0">
                <a:solidFill>
                  <a:srgbClr val="00CC00"/>
                </a:solidFill>
                <a:cs typeface="Times New Roman" pitchFamily="18" charset="0"/>
              </a:rPr>
              <a:t>P</a:t>
            </a:r>
            <a:endParaRPr lang="en-US" altLang="ja-JP" sz="3200" b="1" i="1" baseline="-25000" dirty="0">
              <a:solidFill>
                <a:srgbClr val="00CC00"/>
              </a:solidFill>
              <a:latin typeface="Calibri" pitchFamily="34" charset="0"/>
            </a:endParaRPr>
          </a:p>
        </p:txBody>
      </p:sp>
      <p:sp>
        <p:nvSpPr>
          <p:cNvPr id="8202" name="正方形/長方形 11"/>
          <p:cNvSpPr>
            <a:spLocks noChangeArrowheads="1"/>
          </p:cNvSpPr>
          <p:nvPr/>
        </p:nvSpPr>
        <p:spPr bwMode="auto">
          <a:xfrm>
            <a:off x="4357688" y="2809032"/>
            <a:ext cx="5762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5400" b="1" baseline="-25000" dirty="0">
                <a:solidFill>
                  <a:srgbClr val="00CC00"/>
                </a:solidFill>
                <a:latin typeface="Calibri" pitchFamily="34" charset="0"/>
              </a:rPr>
              <a:t>＾</a:t>
            </a:r>
            <a:endParaRPr lang="en-US" altLang="ja-JP" sz="5400" b="1" baseline="-25000" dirty="0">
              <a:solidFill>
                <a:srgbClr val="00CC00"/>
              </a:solidFill>
              <a:latin typeface="Calibri" pitchFamily="34" charset="0"/>
            </a:endParaRPr>
          </a:p>
        </p:txBody>
      </p:sp>
      <p:sp>
        <p:nvSpPr>
          <p:cNvPr id="8203" name="正方形/長方形 11"/>
          <p:cNvSpPr>
            <a:spLocks noChangeArrowheads="1"/>
          </p:cNvSpPr>
          <p:nvPr/>
        </p:nvSpPr>
        <p:spPr bwMode="auto">
          <a:xfrm>
            <a:off x="971550" y="5107732"/>
            <a:ext cx="5762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3200" b="1" i="1">
                <a:solidFill>
                  <a:srgbClr val="1606EA"/>
                </a:solidFill>
                <a:latin typeface="Calibri" pitchFamily="34" charset="0"/>
              </a:rPr>
              <a:t>G</a:t>
            </a:r>
          </a:p>
        </p:txBody>
      </p:sp>
      <p:cxnSp>
        <p:nvCxnSpPr>
          <p:cNvPr id="15" name="直線コネクタ 14"/>
          <p:cNvCxnSpPr/>
          <p:nvPr/>
        </p:nvCxnSpPr>
        <p:spPr>
          <a:xfrm>
            <a:off x="8054975" y="3236069"/>
            <a:ext cx="36036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8067675" y="5612557"/>
            <a:ext cx="36036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V="1">
            <a:off x="8243888" y="3247182"/>
            <a:ext cx="0" cy="8524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>
            <a:off x="8243888" y="4675932"/>
            <a:ext cx="0" cy="93662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8" name="正方形/長方形 11"/>
          <p:cNvSpPr>
            <a:spLocks noChangeArrowheads="1"/>
          </p:cNvSpPr>
          <p:nvPr/>
        </p:nvSpPr>
        <p:spPr bwMode="auto">
          <a:xfrm>
            <a:off x="7834313" y="4179044"/>
            <a:ext cx="971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>
                <a:latin typeface="Calibri" pitchFamily="34" charset="0"/>
              </a:rPr>
              <a:t>400 Pa</a:t>
            </a:r>
            <a:endParaRPr lang="en-US" altLang="ja-JP" sz="20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804025" y="5899894"/>
            <a:ext cx="936625" cy="3079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1400" dirty="0" smtClean="0">
                <a:latin typeface="+mn-lt"/>
                <a:cs typeface="Times New Roman" pitchFamily="18" charset="0"/>
              </a:rPr>
              <a:t>Time</a:t>
            </a:r>
            <a:r>
              <a:rPr lang="en-US" altLang="ja-JP" sz="1400" dirty="0" smtClean="0">
                <a:cs typeface="Times New Roman" pitchFamily="18" charset="0"/>
              </a:rPr>
              <a:t> (s)</a:t>
            </a:r>
            <a:endParaRPr lang="ja-JP" altLang="en-US" sz="1400" dirty="0">
              <a:latin typeface="+mn-lt"/>
              <a:cs typeface="Times New Roman" pitchFamily="18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286000" y="5853857"/>
            <a:ext cx="936625" cy="3079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1400" dirty="0" smtClean="0">
                <a:latin typeface="+mn-lt"/>
                <a:cs typeface="Times New Roman" pitchFamily="18" charset="0"/>
              </a:rPr>
              <a:t>Time</a:t>
            </a:r>
            <a:r>
              <a:rPr lang="ja-JP" altLang="en-US" sz="1400" dirty="0" smtClean="0">
                <a:cs typeface="Times New Roman" pitchFamily="18" charset="0"/>
              </a:rPr>
              <a:t> </a:t>
            </a:r>
            <a:r>
              <a:rPr lang="en-US" altLang="ja-JP" sz="1400" dirty="0" smtClean="0">
                <a:cs typeface="Times New Roman" pitchFamily="18" charset="0"/>
              </a:rPr>
              <a:t>(</a:t>
            </a:r>
            <a:r>
              <a:rPr lang="en-US" altLang="ja-JP" sz="1400" dirty="0" smtClean="0">
                <a:latin typeface="+mn-lt"/>
                <a:cs typeface="Times New Roman" pitchFamily="18" charset="0"/>
              </a:rPr>
              <a:t>s</a:t>
            </a:r>
            <a:r>
              <a:rPr lang="en-US" altLang="ja-JP" sz="1400" dirty="0">
                <a:latin typeface="+mn-lt"/>
                <a:cs typeface="Times New Roman" pitchFamily="18" charset="0"/>
              </a:rPr>
              <a:t>)</a:t>
            </a:r>
            <a:endParaRPr lang="ja-JP" altLang="en-US" sz="1400" dirty="0">
              <a:latin typeface="+mn-lt"/>
              <a:cs typeface="Times New Roman" pitchFamily="18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 rot="16200000">
            <a:off x="4500563" y="4342557"/>
            <a:ext cx="1152525" cy="3079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1400" dirty="0">
                <a:latin typeface="+mn-lt"/>
                <a:cs typeface="Times New Roman" pitchFamily="18" charset="0"/>
              </a:rPr>
              <a:t>Pressure (Pa)</a:t>
            </a:r>
            <a:endParaRPr lang="ja-JP" altLang="en-US" sz="1400" dirty="0">
              <a:latin typeface="+mn-lt"/>
              <a:cs typeface="Times New Roman" pitchFamily="18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 rot="16200000">
            <a:off x="-802134" y="4031530"/>
            <a:ext cx="208756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1400" dirty="0">
                <a:latin typeface="+mn-lt"/>
                <a:cs typeface="Times New Roman" pitchFamily="18" charset="0"/>
              </a:rPr>
              <a:t>Pressure (Pa),Gain</a:t>
            </a:r>
            <a:endParaRPr lang="ja-JP" altLang="en-US" sz="1400" dirty="0">
              <a:latin typeface="+mn-lt"/>
              <a:cs typeface="Times New Roman" pitchFamily="18" charset="0"/>
            </a:endParaRPr>
          </a:p>
        </p:txBody>
      </p:sp>
      <p:sp>
        <p:nvSpPr>
          <p:cNvPr id="24" name="タイトル 1"/>
          <p:cNvSpPr txBox="1">
            <a:spLocks/>
          </p:cNvSpPr>
          <p:nvPr/>
        </p:nvSpPr>
        <p:spPr>
          <a:xfrm>
            <a:off x="500034" y="0"/>
            <a:ext cx="82296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実験結果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40" name="直線コネクタ 39"/>
          <p:cNvCxnSpPr/>
          <p:nvPr/>
        </p:nvCxnSpPr>
        <p:spPr>
          <a:xfrm flipV="1">
            <a:off x="8244408" y="2564904"/>
            <a:ext cx="0" cy="3672408"/>
          </a:xfrm>
          <a:prstGeom prst="line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正方形/長方形 40"/>
          <p:cNvSpPr/>
          <p:nvPr/>
        </p:nvSpPr>
        <p:spPr>
          <a:xfrm>
            <a:off x="7128475" y="6309320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臨界温度比</a:t>
            </a:r>
            <a:endParaRPr lang="ja-JP" altLang="en-US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 l="9377" r="3606" b="9792"/>
          <a:stretch>
            <a:fillRect/>
          </a:stretch>
        </p:blipFill>
        <p:spPr bwMode="auto">
          <a:xfrm>
            <a:off x="4785099" y="2815429"/>
            <a:ext cx="4323405" cy="3301591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8" grpId="0"/>
      <p:bldP spid="8208" grpId="1"/>
      <p:bldP spid="18" grpId="0" animBg="1"/>
      <p:bldP spid="18" grpId="1" animBg="1"/>
      <p:bldP spid="21" grpId="0" animBg="1"/>
      <p:bldP spid="21" grpId="1" animBg="1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/>
          <a:lstStyle/>
          <a:p>
            <a:r>
              <a:rPr lang="ja-JP" altLang="en-US" dirty="0" smtClean="0"/>
              <a:t>安定性解析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928662" y="2584322"/>
            <a:ext cx="1143008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764704"/>
            <a:ext cx="8460432" cy="5139952"/>
          </a:xfrm>
        </p:spPr>
        <p:txBody>
          <a:bodyPr>
            <a:normAutofit/>
          </a:bodyPr>
          <a:lstStyle/>
          <a:p>
            <a:pPr lvl="0"/>
            <a:r>
              <a:rPr lang="ja-JP" altLang="en-US" dirty="0" smtClean="0"/>
              <a:t>二次振動系モデル</a:t>
            </a:r>
            <a:endParaRPr lang="en-US" altLang="ja-JP" dirty="0" smtClean="0"/>
          </a:p>
          <a:p>
            <a:pPr lvl="0">
              <a:buNone/>
            </a:pPr>
            <a:r>
              <a:rPr lang="ja-JP" altLang="en-US" dirty="0" smtClean="0"/>
              <a:t>　　　　</a:t>
            </a:r>
            <a:endParaRPr lang="en-US" altLang="ja-JP" dirty="0" smtClean="0"/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  <a:p>
            <a:pPr lvl="0">
              <a:buNone/>
            </a:pPr>
            <a:endParaRPr lang="ja-JP" altLang="ja-JP" dirty="0" smtClean="0"/>
          </a:p>
          <a:p>
            <a:pPr lvl="0">
              <a:buNone/>
            </a:pPr>
            <a:endParaRPr lang="ja-JP" altLang="ja-JP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212976"/>
            <a:ext cx="7560840" cy="333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484784"/>
            <a:ext cx="5837873" cy="540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2204864"/>
            <a:ext cx="3789045" cy="88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テキスト ボックス 19"/>
          <p:cNvSpPr txBox="1"/>
          <p:nvPr/>
        </p:nvSpPr>
        <p:spPr>
          <a:xfrm>
            <a:off x="5292080" y="2348880"/>
            <a:ext cx="995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i="1" dirty="0" smtClean="0"/>
              <a:t>α</a:t>
            </a:r>
            <a:r>
              <a:rPr kumimoji="1" lang="en-US" altLang="ja-JP" sz="2800" dirty="0" smtClean="0"/>
              <a:t> &lt; 0</a:t>
            </a:r>
            <a:r>
              <a:rPr lang="ja-JP" altLang="en-US" sz="2800" dirty="0" smtClean="0"/>
              <a:t> </a:t>
            </a:r>
            <a:endParaRPr kumimoji="1" lang="ja-JP" altLang="en-US" sz="2800" dirty="0"/>
          </a:p>
        </p:txBody>
      </p:sp>
      <p:sp>
        <p:nvSpPr>
          <p:cNvPr id="21" name="正方形/長方形 20"/>
          <p:cNvSpPr/>
          <p:nvPr/>
        </p:nvSpPr>
        <p:spPr>
          <a:xfrm>
            <a:off x="2699792" y="4797152"/>
            <a:ext cx="864096" cy="864096"/>
          </a:xfrm>
          <a:prstGeom prst="rect">
            <a:avLst/>
          </a:prstGeom>
          <a:solidFill>
            <a:srgbClr val="FF0000">
              <a:alpha val="5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72160" y="3356992"/>
            <a:ext cx="2391728" cy="505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/>
          <a:lstStyle/>
          <a:p>
            <a:r>
              <a:rPr lang="ja-JP" altLang="en-US" dirty="0" smtClean="0"/>
              <a:t>安定性解析</a:t>
            </a:r>
            <a:r>
              <a:rPr lang="ja-JP" altLang="en-US" sz="3200" dirty="0" smtClean="0"/>
              <a:t>（つづき）</a:t>
            </a:r>
            <a:endParaRPr kumimoji="1" lang="ja-JP" altLang="en-US" sz="3200" dirty="0"/>
          </a:p>
        </p:txBody>
      </p:sp>
      <p:sp>
        <p:nvSpPr>
          <p:cNvPr id="6" name="正方形/長方形 5"/>
          <p:cNvSpPr/>
          <p:nvPr/>
        </p:nvSpPr>
        <p:spPr>
          <a:xfrm>
            <a:off x="928662" y="2584322"/>
            <a:ext cx="1143008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764704"/>
            <a:ext cx="8460432" cy="5139952"/>
          </a:xfrm>
        </p:spPr>
        <p:txBody>
          <a:bodyPr>
            <a:normAutofit/>
          </a:bodyPr>
          <a:lstStyle/>
          <a:p>
            <a:pPr lvl="0"/>
            <a:r>
              <a:rPr lang="ja-JP" altLang="en-US" dirty="0" smtClean="0"/>
              <a:t>振幅の推定における仮定</a:t>
            </a:r>
            <a:endParaRPr lang="en-US" altLang="ja-JP" dirty="0" smtClean="0"/>
          </a:p>
          <a:p>
            <a:pPr lvl="0">
              <a:buNone/>
            </a:pPr>
            <a:r>
              <a:rPr lang="ja-JP" altLang="en-US" dirty="0" smtClean="0"/>
              <a:t>　　　　</a:t>
            </a:r>
            <a:endParaRPr lang="en-US" altLang="ja-JP" dirty="0" smtClean="0"/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  <a:p>
            <a:pPr lvl="0">
              <a:buNone/>
            </a:pPr>
            <a:endParaRPr lang="ja-JP" altLang="ja-JP" dirty="0" smtClean="0"/>
          </a:p>
          <a:p>
            <a:pPr lvl="0">
              <a:buNone/>
            </a:pPr>
            <a:endParaRPr lang="ja-JP" altLang="ja-JP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212976"/>
            <a:ext cx="7560840" cy="333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正方形/長方形 11"/>
          <p:cNvSpPr/>
          <p:nvPr/>
        </p:nvSpPr>
        <p:spPr>
          <a:xfrm>
            <a:off x="7164288" y="4198510"/>
            <a:ext cx="576064" cy="1723918"/>
          </a:xfrm>
          <a:prstGeom prst="rect">
            <a:avLst/>
          </a:prstGeom>
          <a:solidFill>
            <a:srgbClr val="FF0000">
              <a:alpha val="5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0147" y="2780928"/>
            <a:ext cx="3000375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1412776"/>
            <a:ext cx="4071938" cy="1311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 l="76820" b="53448"/>
          <a:stretch>
            <a:fillRect/>
          </a:stretch>
        </p:blipFill>
        <p:spPr bwMode="auto">
          <a:xfrm>
            <a:off x="4256775" y="1268760"/>
            <a:ext cx="977651" cy="79015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4" name="フリーフォーム 13"/>
          <p:cNvSpPr/>
          <p:nvPr/>
        </p:nvSpPr>
        <p:spPr>
          <a:xfrm>
            <a:off x="6156924" y="1598671"/>
            <a:ext cx="598517" cy="1332807"/>
          </a:xfrm>
          <a:custGeom>
            <a:avLst/>
            <a:gdLst>
              <a:gd name="connsiteX0" fmla="*/ 0 w 598517"/>
              <a:gd name="connsiteY0" fmla="*/ 1332807 h 1332807"/>
              <a:gd name="connsiteX1" fmla="*/ 299259 w 598517"/>
              <a:gd name="connsiteY1" fmla="*/ 2771 h 1332807"/>
              <a:gd name="connsiteX2" fmla="*/ 598517 w 598517"/>
              <a:gd name="connsiteY2" fmla="*/ 1316182 h 1332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8517" h="1332807">
                <a:moveTo>
                  <a:pt x="0" y="1332807"/>
                </a:moveTo>
                <a:cubicBezTo>
                  <a:pt x="99753" y="669174"/>
                  <a:pt x="199506" y="5542"/>
                  <a:pt x="299259" y="2771"/>
                </a:cubicBezTo>
                <a:cubicBezTo>
                  <a:pt x="399012" y="0"/>
                  <a:pt x="498764" y="658091"/>
                  <a:pt x="598517" y="1316182"/>
                </a:cubicBezTo>
              </a:path>
            </a:pathLst>
          </a:cu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/>
          <p:cNvSpPr/>
          <p:nvPr/>
        </p:nvSpPr>
        <p:spPr>
          <a:xfrm>
            <a:off x="6765170" y="1612174"/>
            <a:ext cx="598517" cy="1332807"/>
          </a:xfrm>
          <a:custGeom>
            <a:avLst/>
            <a:gdLst>
              <a:gd name="connsiteX0" fmla="*/ 0 w 598517"/>
              <a:gd name="connsiteY0" fmla="*/ 1332807 h 1332807"/>
              <a:gd name="connsiteX1" fmla="*/ 299259 w 598517"/>
              <a:gd name="connsiteY1" fmla="*/ 2771 h 1332807"/>
              <a:gd name="connsiteX2" fmla="*/ 598517 w 598517"/>
              <a:gd name="connsiteY2" fmla="*/ 1316182 h 1332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8517" h="1332807">
                <a:moveTo>
                  <a:pt x="0" y="1332807"/>
                </a:moveTo>
                <a:cubicBezTo>
                  <a:pt x="99753" y="669174"/>
                  <a:pt x="199506" y="5542"/>
                  <a:pt x="299259" y="2771"/>
                </a:cubicBezTo>
                <a:cubicBezTo>
                  <a:pt x="399012" y="0"/>
                  <a:pt x="498764" y="658091"/>
                  <a:pt x="598517" y="1316182"/>
                </a:cubicBezTo>
              </a:path>
            </a:pathLst>
          </a:cu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/>
          <p:cNvSpPr/>
          <p:nvPr/>
        </p:nvSpPr>
        <p:spPr>
          <a:xfrm>
            <a:off x="7372172" y="1615151"/>
            <a:ext cx="598517" cy="1332807"/>
          </a:xfrm>
          <a:custGeom>
            <a:avLst/>
            <a:gdLst>
              <a:gd name="connsiteX0" fmla="*/ 0 w 598517"/>
              <a:gd name="connsiteY0" fmla="*/ 1332807 h 1332807"/>
              <a:gd name="connsiteX1" fmla="*/ 299259 w 598517"/>
              <a:gd name="connsiteY1" fmla="*/ 2771 h 1332807"/>
              <a:gd name="connsiteX2" fmla="*/ 598517 w 598517"/>
              <a:gd name="connsiteY2" fmla="*/ 1316182 h 1332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8517" h="1332807">
                <a:moveTo>
                  <a:pt x="0" y="1332807"/>
                </a:moveTo>
                <a:cubicBezTo>
                  <a:pt x="99753" y="669174"/>
                  <a:pt x="199506" y="5542"/>
                  <a:pt x="299259" y="2771"/>
                </a:cubicBezTo>
                <a:cubicBezTo>
                  <a:pt x="399012" y="0"/>
                  <a:pt x="498764" y="658091"/>
                  <a:pt x="598517" y="1316182"/>
                </a:cubicBezTo>
              </a:path>
            </a:pathLst>
          </a:cu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/>
          <p:cNvSpPr/>
          <p:nvPr/>
        </p:nvSpPr>
        <p:spPr>
          <a:xfrm>
            <a:off x="7970369" y="1618027"/>
            <a:ext cx="598517" cy="1332807"/>
          </a:xfrm>
          <a:custGeom>
            <a:avLst/>
            <a:gdLst>
              <a:gd name="connsiteX0" fmla="*/ 0 w 598517"/>
              <a:gd name="connsiteY0" fmla="*/ 1332807 h 1332807"/>
              <a:gd name="connsiteX1" fmla="*/ 299259 w 598517"/>
              <a:gd name="connsiteY1" fmla="*/ 2771 h 1332807"/>
              <a:gd name="connsiteX2" fmla="*/ 598517 w 598517"/>
              <a:gd name="connsiteY2" fmla="*/ 1316182 h 1332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8517" h="1332807">
                <a:moveTo>
                  <a:pt x="0" y="1332807"/>
                </a:moveTo>
                <a:cubicBezTo>
                  <a:pt x="99753" y="669174"/>
                  <a:pt x="199506" y="5542"/>
                  <a:pt x="299259" y="2771"/>
                </a:cubicBezTo>
                <a:cubicBezTo>
                  <a:pt x="399012" y="0"/>
                  <a:pt x="498764" y="658091"/>
                  <a:pt x="598517" y="1316182"/>
                </a:cubicBezTo>
              </a:path>
            </a:pathLst>
          </a:cu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コネクタ 19"/>
          <p:cNvCxnSpPr/>
          <p:nvPr/>
        </p:nvCxnSpPr>
        <p:spPr>
          <a:xfrm>
            <a:off x="5868144" y="2924943"/>
            <a:ext cx="3024336" cy="0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V="1">
            <a:off x="6139909" y="1268760"/>
            <a:ext cx="2619" cy="1845598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5868144" y="2060847"/>
            <a:ext cx="3024336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/>
          <a:lstStyle/>
          <a:p>
            <a:r>
              <a:rPr lang="ja-JP" altLang="en-US" dirty="0" smtClean="0"/>
              <a:t>安定性解析</a:t>
            </a:r>
            <a:r>
              <a:rPr lang="ja-JP" altLang="en-US" sz="3200" dirty="0" smtClean="0"/>
              <a:t>（つづき）</a:t>
            </a:r>
            <a:endParaRPr kumimoji="1" lang="ja-JP" altLang="en-US" sz="3200" dirty="0"/>
          </a:p>
        </p:txBody>
      </p:sp>
      <p:sp>
        <p:nvSpPr>
          <p:cNvPr id="10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764704"/>
            <a:ext cx="8460432" cy="5139952"/>
          </a:xfrm>
        </p:spPr>
        <p:txBody>
          <a:bodyPr>
            <a:normAutofit/>
          </a:bodyPr>
          <a:lstStyle/>
          <a:p>
            <a:pPr lvl="0"/>
            <a:r>
              <a:rPr lang="ja-JP" altLang="en-US" dirty="0" smtClean="0"/>
              <a:t>振幅の動特性</a:t>
            </a:r>
            <a:endParaRPr lang="en-US" altLang="ja-JP" dirty="0" smtClean="0"/>
          </a:p>
          <a:p>
            <a:pPr lvl="0">
              <a:buNone/>
            </a:pPr>
            <a:r>
              <a:rPr lang="ja-JP" altLang="en-US" dirty="0" smtClean="0"/>
              <a:t>　　　　</a:t>
            </a:r>
            <a:endParaRPr lang="en-US" altLang="ja-JP" dirty="0" smtClean="0"/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  <a:p>
            <a:pPr lvl="0">
              <a:buNone/>
            </a:pPr>
            <a:endParaRPr lang="ja-JP" altLang="ja-JP" dirty="0" smtClean="0"/>
          </a:p>
          <a:p>
            <a:pPr lvl="0">
              <a:buNone/>
            </a:pPr>
            <a:endParaRPr lang="ja-JP" altLang="ja-JP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212976"/>
            <a:ext cx="7560840" cy="333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正方形/長方形 11"/>
          <p:cNvSpPr/>
          <p:nvPr/>
        </p:nvSpPr>
        <p:spPr>
          <a:xfrm>
            <a:off x="899592" y="4653136"/>
            <a:ext cx="5400600" cy="1944216"/>
          </a:xfrm>
          <a:prstGeom prst="rect">
            <a:avLst/>
          </a:prstGeom>
          <a:solidFill>
            <a:srgbClr val="FF0000">
              <a:alpha val="5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388765"/>
            <a:ext cx="3600401" cy="741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2270933"/>
            <a:ext cx="5400600" cy="4398427"/>
          </a:xfrm>
          <a:prstGeom prst="rect">
            <a:avLst/>
          </a:prstGeom>
          <a:noFill/>
          <a:ln w="25400">
            <a:solidFill>
              <a:srgbClr val="0066FF"/>
            </a:solidFill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/>
          <a:srcRect l="1689" t="1783" r="28294" b="891"/>
          <a:stretch>
            <a:fillRect/>
          </a:stretch>
        </p:blipFill>
        <p:spPr bwMode="auto">
          <a:xfrm>
            <a:off x="323528" y="1340768"/>
            <a:ext cx="5139275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直線コネクタ 18"/>
          <p:cNvCxnSpPr/>
          <p:nvPr/>
        </p:nvCxnSpPr>
        <p:spPr>
          <a:xfrm flipV="1">
            <a:off x="4970798" y="3733657"/>
            <a:ext cx="769955" cy="1163245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10.4|1.3|5.2|0.7|10.6|1.2|14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23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0.3|24.9|12.5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8442</TotalTime>
  <Words>289</Words>
  <Application>Microsoft Office PowerPoint</Application>
  <PresentationFormat>画面に合わせる (4:3)</PresentationFormat>
  <Paragraphs>134</Paragraphs>
  <Slides>16</Slides>
  <Notes>16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7" baseType="lpstr">
      <vt:lpstr>Office テーマ</vt:lpstr>
      <vt:lpstr>PI補償器の出力を時変係数とする 定常発振制御系の安定性解析</vt:lpstr>
      <vt:lpstr>スライド 2</vt:lpstr>
      <vt:lpstr>スライド 3</vt:lpstr>
      <vt:lpstr>スライド 4</vt:lpstr>
      <vt:lpstr>スライド 5</vt:lpstr>
      <vt:lpstr>スライド 6</vt:lpstr>
      <vt:lpstr>安定性解析</vt:lpstr>
      <vt:lpstr>安定性解析（つづき）</vt:lpstr>
      <vt:lpstr>安定性解析（つづき）</vt:lpstr>
      <vt:lpstr>従来結果</vt:lpstr>
      <vt:lpstr>主要結果：LPFなし</vt:lpstr>
      <vt:lpstr>スライド 12</vt:lpstr>
      <vt:lpstr>スライド 13</vt:lpstr>
      <vt:lpstr>主要結果：LPFあり</vt:lpstr>
      <vt:lpstr>スライド 15</vt:lpstr>
      <vt:lpstr>まとめ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フィードバック制御に基づく 熱音響発電システムの検討</dc:title>
  <dc:creator>kobayasi</dc:creator>
  <cp:lastModifiedBy>kobayasi</cp:lastModifiedBy>
  <cp:revision>680</cp:revision>
  <dcterms:created xsi:type="dcterms:W3CDTF">2012-03-07T00:49:43Z</dcterms:created>
  <dcterms:modified xsi:type="dcterms:W3CDTF">2017-11-13T04:56:39Z</dcterms:modified>
</cp:coreProperties>
</file>