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30279975" cy="42808525"/>
  <p:notesSz cx="6805613" cy="9939338"/>
  <p:defaultTextStyle>
    <a:defPPr>
      <a:defRPr lang="ja-JP"/>
    </a:defPPr>
    <a:lvl1pPr marL="0" algn="l" defTabSz="4114800" rtl="0" eaLnBrk="1" latinLnBrk="0" hangingPunct="1">
      <a:defRPr kumimoji="1" sz="8100" kern="1200">
        <a:solidFill>
          <a:schemeClr val="tx1"/>
        </a:solidFill>
        <a:latin typeface="+mn-lt"/>
        <a:ea typeface="+mn-ea"/>
        <a:cs typeface="+mn-cs"/>
      </a:defRPr>
    </a:lvl1pPr>
    <a:lvl2pPr marL="2057400" algn="l" defTabSz="4114800" rtl="0" eaLnBrk="1" latinLnBrk="0" hangingPunct="1">
      <a:defRPr kumimoji="1" sz="8100" kern="1200">
        <a:solidFill>
          <a:schemeClr val="tx1"/>
        </a:solidFill>
        <a:latin typeface="+mn-lt"/>
        <a:ea typeface="+mn-ea"/>
        <a:cs typeface="+mn-cs"/>
      </a:defRPr>
    </a:lvl2pPr>
    <a:lvl3pPr marL="4114800" algn="l" defTabSz="4114800" rtl="0" eaLnBrk="1" latinLnBrk="0" hangingPunct="1">
      <a:defRPr kumimoji="1" sz="8100" kern="1200">
        <a:solidFill>
          <a:schemeClr val="tx1"/>
        </a:solidFill>
        <a:latin typeface="+mn-lt"/>
        <a:ea typeface="+mn-ea"/>
        <a:cs typeface="+mn-cs"/>
      </a:defRPr>
    </a:lvl3pPr>
    <a:lvl4pPr marL="6172200" algn="l" defTabSz="4114800" rtl="0" eaLnBrk="1" latinLnBrk="0" hangingPunct="1">
      <a:defRPr kumimoji="1" sz="8100" kern="1200">
        <a:solidFill>
          <a:schemeClr val="tx1"/>
        </a:solidFill>
        <a:latin typeface="+mn-lt"/>
        <a:ea typeface="+mn-ea"/>
        <a:cs typeface="+mn-cs"/>
      </a:defRPr>
    </a:lvl4pPr>
    <a:lvl5pPr marL="8229600" algn="l" defTabSz="4114800" rtl="0" eaLnBrk="1" latinLnBrk="0" hangingPunct="1">
      <a:defRPr kumimoji="1" sz="8100" kern="1200">
        <a:solidFill>
          <a:schemeClr val="tx1"/>
        </a:solidFill>
        <a:latin typeface="+mn-lt"/>
        <a:ea typeface="+mn-ea"/>
        <a:cs typeface="+mn-cs"/>
      </a:defRPr>
    </a:lvl5pPr>
    <a:lvl6pPr marL="10287000" algn="l" defTabSz="4114800" rtl="0" eaLnBrk="1" latinLnBrk="0" hangingPunct="1">
      <a:defRPr kumimoji="1" sz="8100" kern="1200">
        <a:solidFill>
          <a:schemeClr val="tx1"/>
        </a:solidFill>
        <a:latin typeface="+mn-lt"/>
        <a:ea typeface="+mn-ea"/>
        <a:cs typeface="+mn-cs"/>
      </a:defRPr>
    </a:lvl6pPr>
    <a:lvl7pPr marL="12344400" algn="l" defTabSz="4114800" rtl="0" eaLnBrk="1" latinLnBrk="0" hangingPunct="1">
      <a:defRPr kumimoji="1" sz="8100" kern="1200">
        <a:solidFill>
          <a:schemeClr val="tx1"/>
        </a:solidFill>
        <a:latin typeface="+mn-lt"/>
        <a:ea typeface="+mn-ea"/>
        <a:cs typeface="+mn-cs"/>
      </a:defRPr>
    </a:lvl7pPr>
    <a:lvl8pPr marL="14401800" algn="l" defTabSz="4114800" rtl="0" eaLnBrk="1" latinLnBrk="0" hangingPunct="1">
      <a:defRPr kumimoji="1" sz="8100" kern="1200">
        <a:solidFill>
          <a:schemeClr val="tx1"/>
        </a:solidFill>
        <a:latin typeface="+mn-lt"/>
        <a:ea typeface="+mn-ea"/>
        <a:cs typeface="+mn-cs"/>
      </a:defRPr>
    </a:lvl8pPr>
    <a:lvl9pPr marL="16459200" algn="l" defTabSz="4114800" rtl="0" eaLnBrk="1" latinLnBrk="0" hangingPunct="1">
      <a:defRPr kumimoji="1" sz="8100" kern="1200">
        <a:solidFill>
          <a:schemeClr val="tx1"/>
        </a:solidFill>
        <a:latin typeface="+mn-lt"/>
        <a:ea typeface="+mn-ea"/>
        <a:cs typeface="+mn-cs"/>
      </a:defRPr>
    </a:lvl9pPr>
  </p:defaultTextStyle>
  <p:extLst>
    <p:ext uri="{EFAFB233-063F-42B5-8137-9DF3F51BA10A}">
      <p15:sldGuideLst xmlns:p15="http://schemas.microsoft.com/office/powerpoint/2012/main">
        <p15:guide id="2" pos="1236" userDrawn="1">
          <p15:clr>
            <a:srgbClr val="A4A3A4"/>
          </p15:clr>
        </p15:guide>
        <p15:guide id="3" orient="horz" pos="2778" userDrawn="1">
          <p15:clr>
            <a:srgbClr val="A4A3A4"/>
          </p15:clr>
        </p15:guide>
        <p15:guide id="4" pos="238" userDrawn="1">
          <p15:clr>
            <a:srgbClr val="A4A3A4"/>
          </p15:clr>
        </p15:guide>
        <p15:guide id="5" pos="9401" userDrawn="1">
          <p15:clr>
            <a:srgbClr val="A4A3A4"/>
          </p15:clr>
        </p15:guide>
        <p15:guide id="6" pos="9673" userDrawn="1">
          <p15:clr>
            <a:srgbClr val="A4A3A4"/>
          </p15:clr>
        </p15:guide>
        <p15:guide id="7" pos="18836" userDrawn="1">
          <p15:clr>
            <a:srgbClr val="A4A3A4"/>
          </p15:clr>
        </p15:guide>
        <p15:guide id="8" pos="284" userDrawn="1">
          <p15:clr>
            <a:srgbClr val="A4A3A4"/>
          </p15:clr>
        </p15:guide>
        <p15:guide id="9" orient="horz" pos="11669" userDrawn="1">
          <p15:clr>
            <a:srgbClr val="A4A3A4"/>
          </p15:clr>
        </p15:guide>
        <p15:guide id="10" orient="horz" pos="9673" userDrawn="1">
          <p15:clr>
            <a:srgbClr val="A4A3A4"/>
          </p15:clr>
        </p15:guide>
        <p15:guide id="12" orient="horz" pos="20604" userDrawn="1">
          <p15:clr>
            <a:srgbClr val="A4A3A4"/>
          </p15:clr>
        </p15:guide>
        <p15:guide id="13" orient="horz" pos="22782" userDrawn="1">
          <p15:clr>
            <a:srgbClr val="A4A3A4"/>
          </p15:clr>
        </p15:guide>
        <p15:guide id="14" orient="horz" pos="23326" userDrawn="1">
          <p15:clr>
            <a:srgbClr val="A4A3A4"/>
          </p15:clr>
        </p15:guide>
        <p15:guide id="15" orient="horz" pos="10081" userDrawn="1">
          <p15:clr>
            <a:srgbClr val="A4A3A4"/>
          </p15:clr>
        </p15:guide>
        <p15:guide id="16" orient="horz" pos="12304" userDrawn="1">
          <p15:clr>
            <a:srgbClr val="A4A3A4"/>
          </p15:clr>
        </p15:guide>
        <p15:guide id="17" orient="horz" pos="12803" userDrawn="1">
          <p15:clr>
            <a:srgbClr val="A4A3A4"/>
          </p15:clr>
        </p15:guide>
        <p15:guide id="18" pos="10172" userDrawn="1">
          <p15:clr>
            <a:srgbClr val="A4A3A4"/>
          </p15:clr>
        </p15:guide>
        <p15:guide id="19" pos="14118" userDrawn="1">
          <p15:clr>
            <a:srgbClr val="A4A3A4"/>
          </p15:clr>
        </p15:guide>
        <p15:guide id="20" orient="horz" pos="13483" userDrawn="1">
          <p15:clr>
            <a:srgbClr val="A4A3A4"/>
          </p15:clr>
        </p15:guide>
        <p15:guide id="21" orient="horz" pos="15025" userDrawn="1">
          <p15:clr>
            <a:srgbClr val="A4A3A4"/>
          </p15:clr>
        </p15:guide>
        <p15:guide id="22" pos="14753" userDrawn="1">
          <p15:clr>
            <a:srgbClr val="A4A3A4"/>
          </p15:clr>
        </p15:guide>
        <p15:guide id="23" pos="187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8" autoAdjust="0"/>
    <p:restoredTop sz="89286" autoAdjust="0"/>
  </p:normalViewPr>
  <p:slideViewPr>
    <p:cSldViewPr>
      <p:cViewPr>
        <p:scale>
          <a:sx n="25" d="100"/>
          <a:sy n="25" d="100"/>
        </p:scale>
        <p:origin x="882" y="-1944"/>
      </p:cViewPr>
      <p:guideLst>
        <p:guide pos="1236"/>
        <p:guide orient="horz" pos="2778"/>
        <p:guide pos="238"/>
        <p:guide pos="9401"/>
        <p:guide pos="9673"/>
        <p:guide pos="18836"/>
        <p:guide pos="284"/>
        <p:guide orient="horz" pos="11669"/>
        <p:guide orient="horz" pos="9673"/>
        <p:guide orient="horz" pos="20604"/>
        <p:guide orient="horz" pos="22782"/>
        <p:guide orient="horz" pos="23326"/>
        <p:guide orient="horz" pos="10081"/>
        <p:guide orient="horz" pos="12304"/>
        <p:guide orient="horz" pos="12803"/>
        <p:guide pos="10172"/>
        <p:guide pos="14118"/>
        <p:guide orient="horz" pos="13483"/>
        <p:guide orient="horz" pos="15025"/>
        <p:guide pos="14753"/>
        <p:guide pos="18700"/>
      </p:guideLst>
    </p:cSldViewPr>
  </p:slideViewPr>
  <p:outlineViewPr>
    <p:cViewPr>
      <p:scale>
        <a:sx n="33" d="100"/>
        <a:sy n="33" d="100"/>
      </p:scale>
      <p:origin x="0" y="0"/>
    </p:cViewPr>
  </p:outlin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099" cy="496571"/>
          </a:xfrm>
          <a:prstGeom prst="rect">
            <a:avLst/>
          </a:prstGeom>
        </p:spPr>
        <p:txBody>
          <a:bodyPr vert="horz" lIns="91098" tIns="45549" rIns="91098" bIns="4554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1" y="2"/>
            <a:ext cx="2949099" cy="496571"/>
          </a:xfrm>
          <a:prstGeom prst="rect">
            <a:avLst/>
          </a:prstGeom>
        </p:spPr>
        <p:txBody>
          <a:bodyPr vert="horz" lIns="91098" tIns="45549" rIns="91098" bIns="45549" rtlCol="0"/>
          <a:lstStyle>
            <a:lvl1pPr algn="r">
              <a:defRPr sz="1200"/>
            </a:lvl1pPr>
          </a:lstStyle>
          <a:p>
            <a:fld id="{440E3C1E-7472-4253-8628-2927B9464622}" type="datetimeFigureOut">
              <a:rPr kumimoji="1" lang="ja-JP" altLang="en-US" smtClean="0"/>
              <a:t>2017/9/26</a:t>
            </a:fld>
            <a:endParaRPr kumimoji="1" lang="ja-JP" altLang="en-US"/>
          </a:p>
        </p:txBody>
      </p:sp>
      <p:sp>
        <p:nvSpPr>
          <p:cNvPr id="4" name="スライド イメージ プレースホルダー 3"/>
          <p:cNvSpPr>
            <a:spLocks noGrp="1" noRot="1" noChangeAspect="1"/>
          </p:cNvSpPr>
          <p:nvPr>
            <p:ph type="sldImg" idx="2"/>
          </p:nvPr>
        </p:nvSpPr>
        <p:spPr>
          <a:xfrm>
            <a:off x="2085975" y="746125"/>
            <a:ext cx="2633663" cy="3725863"/>
          </a:xfrm>
          <a:prstGeom prst="rect">
            <a:avLst/>
          </a:prstGeom>
          <a:noFill/>
          <a:ln w="12700">
            <a:solidFill>
              <a:prstClr val="black"/>
            </a:solidFill>
          </a:ln>
        </p:spPr>
        <p:txBody>
          <a:bodyPr vert="horz" lIns="91098" tIns="45549" rIns="91098" bIns="45549" rtlCol="0" anchor="ctr"/>
          <a:lstStyle/>
          <a:p>
            <a:endParaRPr lang="ja-JP" altLang="en-US"/>
          </a:p>
        </p:txBody>
      </p:sp>
      <p:sp>
        <p:nvSpPr>
          <p:cNvPr id="5" name="ノート プレースホルダー 4"/>
          <p:cNvSpPr>
            <a:spLocks noGrp="1"/>
          </p:cNvSpPr>
          <p:nvPr>
            <p:ph type="body" sz="quarter" idx="3"/>
          </p:nvPr>
        </p:nvSpPr>
        <p:spPr>
          <a:xfrm>
            <a:off x="680562" y="4721385"/>
            <a:ext cx="5444490" cy="4472306"/>
          </a:xfrm>
          <a:prstGeom prst="rect">
            <a:avLst/>
          </a:prstGeom>
        </p:spPr>
        <p:txBody>
          <a:bodyPr vert="horz" lIns="91098" tIns="45549" rIns="91098" bIns="4554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1182"/>
            <a:ext cx="2949099" cy="496570"/>
          </a:xfrm>
          <a:prstGeom prst="rect">
            <a:avLst/>
          </a:prstGeom>
        </p:spPr>
        <p:txBody>
          <a:bodyPr vert="horz" lIns="91098" tIns="45549" rIns="91098" bIns="4554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1" y="9441182"/>
            <a:ext cx="2949099" cy="496570"/>
          </a:xfrm>
          <a:prstGeom prst="rect">
            <a:avLst/>
          </a:prstGeom>
        </p:spPr>
        <p:txBody>
          <a:bodyPr vert="horz" lIns="91098" tIns="45549" rIns="91098" bIns="45549" rtlCol="0" anchor="b"/>
          <a:lstStyle>
            <a:lvl1pPr algn="r">
              <a:defRPr sz="1200"/>
            </a:lvl1pPr>
          </a:lstStyle>
          <a:p>
            <a:fld id="{F379D2FA-9915-4FF4-9325-E6C038C61124}" type="slidenum">
              <a:rPr kumimoji="1" lang="ja-JP" altLang="en-US" smtClean="0"/>
              <a:t>‹#›</a:t>
            </a:fld>
            <a:endParaRPr kumimoji="1" lang="ja-JP" altLang="en-US"/>
          </a:p>
        </p:txBody>
      </p:sp>
    </p:spTree>
    <p:extLst>
      <p:ext uri="{BB962C8B-B14F-4D97-AF65-F5344CB8AC3E}">
        <p14:creationId xmlns:p14="http://schemas.microsoft.com/office/powerpoint/2010/main" val="40964251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998" y="13298392"/>
            <a:ext cx="25737979" cy="9176087"/>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C558752-A102-46AB-A0E8-2192FDA07976}" type="datetimeFigureOut">
              <a:rPr kumimoji="1" lang="ja-JP" altLang="en-US" smtClean="0"/>
              <a:t>2017/9/26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2337635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558752-A102-46AB-A0E8-2192FDA07976}" type="datetimeFigureOut">
              <a:rPr kumimoji="1" lang="ja-JP" altLang="en-US" smtClean="0"/>
              <a:t>2017/9/26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184728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155051" y="10801228"/>
            <a:ext cx="21458829" cy="23011564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68046" y="10801228"/>
            <a:ext cx="63882336" cy="23011564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558752-A102-46AB-A0E8-2192FDA07976}" type="datetimeFigureOut">
              <a:rPr kumimoji="1" lang="ja-JP" altLang="en-US" smtClean="0"/>
              <a:t>2017/9/26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357368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558752-A102-46AB-A0E8-2192FDA07976}" type="datetimeFigureOut">
              <a:rPr kumimoji="1" lang="ja-JP" altLang="en-US" smtClean="0"/>
              <a:t>2017/9/26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345058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09" y="27508445"/>
            <a:ext cx="25737979" cy="8502249"/>
          </a:xfrm>
        </p:spPr>
        <p:txBody>
          <a:bodyPr anchor="t"/>
          <a:lstStyle>
            <a:lvl1pPr algn="l">
              <a:defRPr sz="18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2391909" y="18144082"/>
            <a:ext cx="25737979" cy="9364362"/>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C558752-A102-46AB-A0E8-2192FDA07976}" type="datetimeFigureOut">
              <a:rPr kumimoji="1" lang="ja-JP" altLang="en-US" smtClean="0"/>
              <a:t>2017/9/26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1254210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68048" y="62924571"/>
            <a:ext cx="42670582" cy="177992298"/>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7943294" y="62924571"/>
            <a:ext cx="42670585" cy="177992298"/>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C558752-A102-46AB-A0E8-2192FDA07976}" type="datetimeFigureOut">
              <a:rPr kumimoji="1" lang="ja-JP" altLang="en-US" smtClean="0"/>
              <a:t>2017/9/26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370262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999" y="1714326"/>
            <a:ext cx="27251978" cy="713475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513999" y="9582375"/>
            <a:ext cx="13378914" cy="3993478"/>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1513999" y="13575852"/>
            <a:ext cx="13378914" cy="24664452"/>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15381809" y="9582375"/>
            <a:ext cx="13384169" cy="3993478"/>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15381809" y="13575852"/>
            <a:ext cx="13384169" cy="24664452"/>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C558752-A102-46AB-A0E8-2192FDA07976}" type="datetimeFigureOut">
              <a:rPr kumimoji="1" lang="ja-JP" altLang="en-US" smtClean="0"/>
              <a:t>2017/9/26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40611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C558752-A102-46AB-A0E8-2192FDA07976}" type="datetimeFigureOut">
              <a:rPr kumimoji="1" lang="ja-JP" altLang="en-US" smtClean="0"/>
              <a:t>2017/9/26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3829534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558752-A102-46AB-A0E8-2192FDA07976}" type="datetimeFigureOut">
              <a:rPr kumimoji="1" lang="ja-JP" altLang="en-US" smtClean="0"/>
              <a:t>2017/9/26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2038387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1" y="1704414"/>
            <a:ext cx="9961903" cy="7253667"/>
          </a:xfrm>
        </p:spPr>
        <p:txBody>
          <a:bodyPr anchor="b"/>
          <a:lstStyle>
            <a:lvl1pPr algn="l">
              <a:defRPr sz="9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11838629" y="1704417"/>
            <a:ext cx="16927348" cy="36535890"/>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1514001" y="8958084"/>
            <a:ext cx="9961903" cy="29282223"/>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558752-A102-46AB-A0E8-2192FDA07976}" type="datetimeFigureOut">
              <a:rPr kumimoji="1" lang="ja-JP" altLang="en-US" smtClean="0"/>
              <a:t>2017/9/26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2284094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7" y="29965968"/>
            <a:ext cx="18167985" cy="3537652"/>
          </a:xfrm>
        </p:spPr>
        <p:txBody>
          <a:bodyPr anchor="b"/>
          <a:lstStyle>
            <a:lvl1pPr algn="l">
              <a:defRPr sz="9000" b="1"/>
            </a:lvl1pPr>
          </a:lstStyle>
          <a:p>
            <a:r>
              <a:rPr kumimoji="1" lang="ja-JP" altLang="en-US"/>
              <a:t>マスター タイトルの書式設定</a:t>
            </a:r>
          </a:p>
        </p:txBody>
      </p:sp>
      <p:sp>
        <p:nvSpPr>
          <p:cNvPr id="3" name="図プレースホルダー 2"/>
          <p:cNvSpPr>
            <a:spLocks noGrp="1"/>
          </p:cNvSpPr>
          <p:nvPr>
            <p:ph type="pic" idx="1"/>
          </p:nvPr>
        </p:nvSpPr>
        <p:spPr>
          <a:xfrm>
            <a:off x="5935087" y="3825021"/>
            <a:ext cx="18167985" cy="25685115"/>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kumimoji="1" lang="ja-JP" altLang="en-US"/>
          </a:p>
        </p:txBody>
      </p:sp>
      <p:sp>
        <p:nvSpPr>
          <p:cNvPr id="4" name="テキスト プレースホルダー 3"/>
          <p:cNvSpPr>
            <a:spLocks noGrp="1"/>
          </p:cNvSpPr>
          <p:nvPr>
            <p:ph type="body" sz="half" idx="2"/>
          </p:nvPr>
        </p:nvSpPr>
        <p:spPr>
          <a:xfrm>
            <a:off x="5935087" y="33503620"/>
            <a:ext cx="18167985" cy="5024053"/>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558752-A102-46AB-A0E8-2192FDA07976}" type="datetimeFigureOut">
              <a:rPr kumimoji="1" lang="ja-JP" altLang="en-US" smtClean="0"/>
              <a:t>2017/9/26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2626772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3999" y="1714326"/>
            <a:ext cx="27251978" cy="7134754"/>
          </a:xfrm>
          <a:prstGeom prst="rect">
            <a:avLst/>
          </a:prstGeom>
        </p:spPr>
        <p:txBody>
          <a:bodyPr vert="horz" lIns="411480" tIns="205740" rIns="411480" bIns="20574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513999" y="9988659"/>
            <a:ext cx="27251978" cy="28251648"/>
          </a:xfrm>
          <a:prstGeom prst="rect">
            <a:avLst/>
          </a:prstGeom>
        </p:spPr>
        <p:txBody>
          <a:bodyPr vert="horz" lIns="411480" tIns="205740" rIns="411480" bIns="20574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1513999" y="39677164"/>
            <a:ext cx="7065328" cy="2279158"/>
          </a:xfrm>
          <a:prstGeom prst="rect">
            <a:avLst/>
          </a:prstGeom>
        </p:spPr>
        <p:txBody>
          <a:bodyPr vert="horz" lIns="411480" tIns="205740" rIns="411480" bIns="205740" rtlCol="0" anchor="ctr"/>
          <a:lstStyle>
            <a:lvl1pPr algn="l">
              <a:defRPr sz="5400">
                <a:solidFill>
                  <a:schemeClr val="tx1">
                    <a:tint val="75000"/>
                  </a:schemeClr>
                </a:solidFill>
              </a:defRPr>
            </a:lvl1pPr>
          </a:lstStyle>
          <a:p>
            <a:fld id="{1C558752-A102-46AB-A0E8-2192FDA07976}" type="datetimeFigureOut">
              <a:rPr kumimoji="1" lang="ja-JP" altLang="en-US" smtClean="0"/>
              <a:t>2017/9/26</a:t>
            </a:fld>
            <a:endParaRPr kumimoji="1" lang="ja-JP" altLang="en-US"/>
          </a:p>
        </p:txBody>
      </p:sp>
      <p:sp>
        <p:nvSpPr>
          <p:cNvPr id="5" name="フッター プレースホルダー 4"/>
          <p:cNvSpPr>
            <a:spLocks noGrp="1"/>
          </p:cNvSpPr>
          <p:nvPr>
            <p:ph type="ftr" sz="quarter" idx="3"/>
          </p:nvPr>
        </p:nvSpPr>
        <p:spPr>
          <a:xfrm>
            <a:off x="10345658" y="39677164"/>
            <a:ext cx="9588659" cy="2279158"/>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1700649" y="39677164"/>
            <a:ext cx="7065328" cy="2279158"/>
          </a:xfrm>
          <a:prstGeom prst="rect">
            <a:avLst/>
          </a:prstGeom>
        </p:spPr>
        <p:txBody>
          <a:bodyPr vert="horz" lIns="411480" tIns="205740" rIns="411480" bIns="205740" rtlCol="0" anchor="ctr"/>
          <a:lstStyle>
            <a:lvl1pPr algn="r">
              <a:defRPr sz="5400">
                <a:solidFill>
                  <a:schemeClr val="tx1">
                    <a:tint val="75000"/>
                  </a:schemeClr>
                </a:solidFill>
              </a:defRPr>
            </a:lvl1pPr>
          </a:lstStyle>
          <a:p>
            <a:fld id="{05853D53-609E-4229-9FC1-8904295B1713}" type="slidenum">
              <a:rPr kumimoji="1" lang="ja-JP" altLang="en-US" smtClean="0"/>
              <a:t>‹#›</a:t>
            </a:fld>
            <a:endParaRPr kumimoji="1" lang="ja-JP" altLang="en-US"/>
          </a:p>
        </p:txBody>
      </p:sp>
    </p:spTree>
    <p:extLst>
      <p:ext uri="{BB962C8B-B14F-4D97-AF65-F5344CB8AC3E}">
        <p14:creationId xmlns:p14="http://schemas.microsoft.com/office/powerpoint/2010/main" val="657643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latinLnBrk="0" hangingPunct="1">
        <a:spcBef>
          <a:spcPct val="0"/>
        </a:spcBef>
        <a:buNone/>
        <a:defRPr kumimoji="1" sz="19800" kern="1200">
          <a:solidFill>
            <a:schemeClr val="tx1"/>
          </a:solidFill>
          <a:latin typeface="+mj-lt"/>
          <a:ea typeface="+mj-ea"/>
          <a:cs typeface="+mj-cs"/>
        </a:defRPr>
      </a:lvl1pPr>
    </p:titleStyle>
    <p:bodyStyle>
      <a:lvl1pPr marL="1543050" indent="-1543050" algn="l" defTabSz="4114800" rtl="0" eaLnBrk="1" latinLnBrk="0" hangingPunct="1">
        <a:spcBef>
          <a:spcPct val="20000"/>
        </a:spcBef>
        <a:buFont typeface="Arial" panose="020B0604020202020204" pitchFamily="34" charset="0"/>
        <a:buChar char="•"/>
        <a:defRPr kumimoji="1" sz="14400" kern="1200">
          <a:solidFill>
            <a:schemeClr val="tx1"/>
          </a:solidFill>
          <a:latin typeface="+mn-lt"/>
          <a:ea typeface="+mn-ea"/>
          <a:cs typeface="+mn-cs"/>
        </a:defRPr>
      </a:lvl1pPr>
      <a:lvl2pPr marL="3343275" indent="-1285875" algn="l" defTabSz="4114800" rtl="0" eaLnBrk="1" latinLnBrk="0" hangingPunct="1">
        <a:spcBef>
          <a:spcPct val="20000"/>
        </a:spcBef>
        <a:buFont typeface="Arial" panose="020B0604020202020204" pitchFamily="34" charset="0"/>
        <a:buChar char="–"/>
        <a:defRPr kumimoji="1" sz="12600" kern="1200">
          <a:solidFill>
            <a:schemeClr val="tx1"/>
          </a:solidFill>
          <a:latin typeface="+mn-lt"/>
          <a:ea typeface="+mn-ea"/>
          <a:cs typeface="+mn-cs"/>
        </a:defRPr>
      </a:lvl2pPr>
      <a:lvl3pPr marL="5143500" indent="-1028700" algn="l" defTabSz="4114800" rtl="0" eaLnBrk="1" latinLnBrk="0" hangingPunct="1">
        <a:spcBef>
          <a:spcPct val="20000"/>
        </a:spcBef>
        <a:buFont typeface="Arial" panose="020B0604020202020204" pitchFamily="34" charset="0"/>
        <a:buChar char="•"/>
        <a:defRPr kumimoji="1" sz="10800" kern="1200">
          <a:solidFill>
            <a:schemeClr val="tx1"/>
          </a:solidFill>
          <a:latin typeface="+mn-lt"/>
          <a:ea typeface="+mn-ea"/>
          <a:cs typeface="+mn-cs"/>
        </a:defRPr>
      </a:lvl3pPr>
      <a:lvl4pPr marL="72009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4pPr>
      <a:lvl5pPr marL="92583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5pPr>
      <a:lvl6pPr marL="113157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6pPr>
      <a:lvl7pPr marL="133731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7pPr>
      <a:lvl8pPr marL="154305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8pPr>
      <a:lvl9pPr marL="17487900" indent="-1028700" algn="l" defTabSz="4114800" rtl="0" eaLnBrk="1" latinLnBrk="0" hangingPunct="1">
        <a:spcBef>
          <a:spcPct val="20000"/>
        </a:spcBef>
        <a:buFont typeface="Arial" panose="020B0604020202020204" pitchFamily="34" charset="0"/>
        <a:buChar char="•"/>
        <a:defRPr kumimoji="1" sz="9000" kern="1200">
          <a:solidFill>
            <a:schemeClr val="tx1"/>
          </a:solidFill>
          <a:latin typeface="+mn-lt"/>
          <a:ea typeface="+mn-ea"/>
          <a:cs typeface="+mn-cs"/>
        </a:defRPr>
      </a:lvl9pPr>
    </p:bodyStyle>
    <p:otherStyle>
      <a:defPPr>
        <a:defRPr lang="ja-JP"/>
      </a:defPPr>
      <a:lvl1pPr marL="0" algn="l" defTabSz="4114800" rtl="0" eaLnBrk="1" latinLnBrk="0" hangingPunct="1">
        <a:defRPr kumimoji="1" sz="8100" kern="1200">
          <a:solidFill>
            <a:schemeClr val="tx1"/>
          </a:solidFill>
          <a:latin typeface="+mn-lt"/>
          <a:ea typeface="+mn-ea"/>
          <a:cs typeface="+mn-cs"/>
        </a:defRPr>
      </a:lvl1pPr>
      <a:lvl2pPr marL="2057400" algn="l" defTabSz="4114800" rtl="0" eaLnBrk="1" latinLnBrk="0" hangingPunct="1">
        <a:defRPr kumimoji="1" sz="8100" kern="1200">
          <a:solidFill>
            <a:schemeClr val="tx1"/>
          </a:solidFill>
          <a:latin typeface="+mn-lt"/>
          <a:ea typeface="+mn-ea"/>
          <a:cs typeface="+mn-cs"/>
        </a:defRPr>
      </a:lvl2pPr>
      <a:lvl3pPr marL="4114800" algn="l" defTabSz="4114800" rtl="0" eaLnBrk="1" latinLnBrk="0" hangingPunct="1">
        <a:defRPr kumimoji="1" sz="8100" kern="1200">
          <a:solidFill>
            <a:schemeClr val="tx1"/>
          </a:solidFill>
          <a:latin typeface="+mn-lt"/>
          <a:ea typeface="+mn-ea"/>
          <a:cs typeface="+mn-cs"/>
        </a:defRPr>
      </a:lvl3pPr>
      <a:lvl4pPr marL="6172200" algn="l" defTabSz="4114800" rtl="0" eaLnBrk="1" latinLnBrk="0" hangingPunct="1">
        <a:defRPr kumimoji="1" sz="8100" kern="1200">
          <a:solidFill>
            <a:schemeClr val="tx1"/>
          </a:solidFill>
          <a:latin typeface="+mn-lt"/>
          <a:ea typeface="+mn-ea"/>
          <a:cs typeface="+mn-cs"/>
        </a:defRPr>
      </a:lvl4pPr>
      <a:lvl5pPr marL="8229600" algn="l" defTabSz="4114800" rtl="0" eaLnBrk="1" latinLnBrk="0" hangingPunct="1">
        <a:defRPr kumimoji="1" sz="8100" kern="1200">
          <a:solidFill>
            <a:schemeClr val="tx1"/>
          </a:solidFill>
          <a:latin typeface="+mn-lt"/>
          <a:ea typeface="+mn-ea"/>
          <a:cs typeface="+mn-cs"/>
        </a:defRPr>
      </a:lvl5pPr>
      <a:lvl6pPr marL="10287000" algn="l" defTabSz="4114800" rtl="0" eaLnBrk="1" latinLnBrk="0" hangingPunct="1">
        <a:defRPr kumimoji="1" sz="8100" kern="1200">
          <a:solidFill>
            <a:schemeClr val="tx1"/>
          </a:solidFill>
          <a:latin typeface="+mn-lt"/>
          <a:ea typeface="+mn-ea"/>
          <a:cs typeface="+mn-cs"/>
        </a:defRPr>
      </a:lvl6pPr>
      <a:lvl7pPr marL="12344400" algn="l" defTabSz="4114800" rtl="0" eaLnBrk="1" latinLnBrk="0" hangingPunct="1">
        <a:defRPr kumimoji="1" sz="8100" kern="1200">
          <a:solidFill>
            <a:schemeClr val="tx1"/>
          </a:solidFill>
          <a:latin typeface="+mn-lt"/>
          <a:ea typeface="+mn-ea"/>
          <a:cs typeface="+mn-cs"/>
        </a:defRPr>
      </a:lvl7pPr>
      <a:lvl8pPr marL="14401800" algn="l" defTabSz="4114800" rtl="0" eaLnBrk="1" latinLnBrk="0" hangingPunct="1">
        <a:defRPr kumimoji="1" sz="8100" kern="1200">
          <a:solidFill>
            <a:schemeClr val="tx1"/>
          </a:solidFill>
          <a:latin typeface="+mn-lt"/>
          <a:ea typeface="+mn-ea"/>
          <a:cs typeface="+mn-cs"/>
        </a:defRPr>
      </a:lvl8pPr>
      <a:lvl9pPr marL="16459200" algn="l" defTabSz="4114800" rtl="0" eaLnBrk="1" latinLnBrk="0" hangingPunct="1">
        <a:defRPr kumimoji="1"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図 6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38518" y="5893846"/>
            <a:ext cx="7646074" cy="5449542"/>
          </a:xfrm>
          <a:prstGeom prst="rect">
            <a:avLst/>
          </a:prstGeom>
        </p:spPr>
      </p:pic>
      <p:pic>
        <p:nvPicPr>
          <p:cNvPr id="60" name="図 5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28335" y="32337096"/>
            <a:ext cx="7793372" cy="5845030"/>
          </a:xfrm>
          <a:prstGeom prst="rect">
            <a:avLst/>
          </a:prstGeom>
        </p:spPr>
      </p:pic>
      <p:pic>
        <p:nvPicPr>
          <p:cNvPr id="57" name="図 56"/>
          <p:cNvPicPr>
            <a:picLocks noChangeAspect="1"/>
          </p:cNvPicPr>
          <p:nvPr/>
        </p:nvPicPr>
        <p:blipFill>
          <a:blip r:embed="rId4"/>
          <a:stretch>
            <a:fillRect/>
          </a:stretch>
        </p:blipFill>
        <p:spPr>
          <a:xfrm>
            <a:off x="-57981" y="35301806"/>
            <a:ext cx="7605734" cy="4058704"/>
          </a:xfrm>
          <a:prstGeom prst="rect">
            <a:avLst/>
          </a:prstGeom>
        </p:spPr>
      </p:pic>
      <p:pic>
        <p:nvPicPr>
          <p:cNvPr id="73" name="図 72"/>
          <p:cNvPicPr>
            <a:picLocks noChangeAspect="1"/>
          </p:cNvPicPr>
          <p:nvPr/>
        </p:nvPicPr>
        <p:blipFill>
          <a:blip r:embed="rId5"/>
          <a:stretch>
            <a:fillRect/>
          </a:stretch>
        </p:blipFill>
        <p:spPr>
          <a:xfrm>
            <a:off x="7493354" y="35157790"/>
            <a:ext cx="7970652" cy="4492872"/>
          </a:xfrm>
          <a:prstGeom prst="rect">
            <a:avLst/>
          </a:prstGeom>
        </p:spPr>
      </p:pic>
      <p:pic>
        <p:nvPicPr>
          <p:cNvPr id="52" name="図 5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13375" y="23359653"/>
            <a:ext cx="6464890" cy="6925638"/>
          </a:xfrm>
          <a:prstGeom prst="rect">
            <a:avLst/>
          </a:prstGeom>
        </p:spPr>
      </p:pic>
      <p:pic>
        <p:nvPicPr>
          <p:cNvPr id="49" name="図 4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476712" y="25300374"/>
            <a:ext cx="5782446" cy="6689064"/>
          </a:xfrm>
          <a:prstGeom prst="rect">
            <a:avLst/>
          </a:prstGeom>
        </p:spPr>
      </p:pic>
      <p:pic>
        <p:nvPicPr>
          <p:cNvPr id="41" name="図 4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588769" y="5897661"/>
            <a:ext cx="7806284" cy="5563730"/>
          </a:xfrm>
          <a:prstGeom prst="rect">
            <a:avLst/>
          </a:prstGeom>
        </p:spPr>
      </p:pic>
      <p:pic>
        <p:nvPicPr>
          <p:cNvPr id="19" name="図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581544" y="18371601"/>
            <a:ext cx="5349032" cy="5828766"/>
          </a:xfrm>
          <a:prstGeom prst="rect">
            <a:avLst/>
          </a:prstGeom>
        </p:spPr>
      </p:pic>
      <p:pic>
        <p:nvPicPr>
          <p:cNvPr id="4" name="図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82418" y="7021633"/>
            <a:ext cx="5671572" cy="4493626"/>
          </a:xfrm>
          <a:prstGeom prst="rect">
            <a:avLst/>
          </a:prstGeom>
        </p:spPr>
      </p:pic>
      <p:sp>
        <p:nvSpPr>
          <p:cNvPr id="5" name="正方形/長方形 4"/>
          <p:cNvSpPr/>
          <p:nvPr/>
        </p:nvSpPr>
        <p:spPr>
          <a:xfrm>
            <a:off x="520023" y="14717346"/>
            <a:ext cx="14422571" cy="4575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6" name="正方形/長方形 5"/>
          <p:cNvSpPr/>
          <p:nvPr/>
        </p:nvSpPr>
        <p:spPr>
          <a:xfrm>
            <a:off x="488068" y="22507445"/>
            <a:ext cx="14546263" cy="8913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b="1" dirty="0" smtClean="0">
                <a:latin typeface="Times New Roman" panose="02020603050405020304" pitchFamily="18" charset="0"/>
                <a:cs typeface="Times New Roman" panose="02020603050405020304" pitchFamily="18" charset="0"/>
              </a:rPr>
              <a:t>指向性音の発生実験</a:t>
            </a:r>
            <a:endParaRPr lang="ja-JP" altLang="en-US" sz="4400" b="1" dirty="0">
              <a:latin typeface="Times New Roman" panose="02020603050405020304" pitchFamily="18" charset="0"/>
              <a:cs typeface="Times New Roman" panose="02020603050405020304" pitchFamily="18" charset="0"/>
            </a:endParaRPr>
          </a:p>
        </p:txBody>
      </p:sp>
      <p:sp>
        <p:nvSpPr>
          <p:cNvPr id="7" name="正方形/長方形 6"/>
          <p:cNvSpPr/>
          <p:nvPr/>
        </p:nvSpPr>
        <p:spPr>
          <a:xfrm>
            <a:off x="359080" y="5274470"/>
            <a:ext cx="14551559" cy="83465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b="1" dirty="0">
                <a:latin typeface="Times New Roman" panose="02020603050405020304" pitchFamily="18" charset="0"/>
                <a:cs typeface="Times New Roman" panose="02020603050405020304" pitchFamily="18" charset="0"/>
              </a:rPr>
              <a:t>研究背景</a:t>
            </a:r>
          </a:p>
        </p:txBody>
      </p:sp>
      <p:sp>
        <p:nvSpPr>
          <p:cNvPr id="8" name="テキスト ボックス 7"/>
          <p:cNvSpPr txBox="1"/>
          <p:nvPr/>
        </p:nvSpPr>
        <p:spPr>
          <a:xfrm>
            <a:off x="604843" y="141521"/>
            <a:ext cx="1508129" cy="1446550"/>
          </a:xfrm>
          <a:prstGeom prst="rect">
            <a:avLst/>
          </a:prstGeom>
          <a:noFill/>
        </p:spPr>
        <p:txBody>
          <a:bodyPr wrap="square" rtlCol="0">
            <a:spAutoFit/>
          </a:bodyPr>
          <a:lstStyle/>
          <a:p>
            <a:r>
              <a:rPr kumimoji="1" lang="en-US" altLang="ja-JP" sz="8800" b="1" dirty="0" smtClean="0">
                <a:latin typeface="Times New Roman" panose="02020603050405020304" pitchFamily="18" charset="0"/>
                <a:cs typeface="Times New Roman" panose="02020603050405020304" pitchFamily="18" charset="0"/>
              </a:rPr>
              <a:t>18</a:t>
            </a:r>
            <a:endParaRPr kumimoji="1" lang="ja-JP" altLang="en-US" sz="8800" b="1" dirty="0">
              <a:latin typeface="Times New Roman" panose="02020603050405020304" pitchFamily="18" charset="0"/>
              <a:cs typeface="Times New Roman" panose="02020603050405020304" pitchFamily="18" charset="0"/>
            </a:endParaRPr>
          </a:p>
        </p:txBody>
      </p:sp>
      <p:sp>
        <p:nvSpPr>
          <p:cNvPr id="9" name="テキスト ボックス 8"/>
          <p:cNvSpPr txBox="1"/>
          <p:nvPr/>
        </p:nvSpPr>
        <p:spPr>
          <a:xfrm>
            <a:off x="8264551" y="6796222"/>
            <a:ext cx="5313703" cy="830997"/>
          </a:xfrm>
          <a:prstGeom prst="rect">
            <a:avLst/>
          </a:prstGeom>
          <a:noFill/>
        </p:spPr>
        <p:txBody>
          <a:bodyPr wrap="square" rtlCol="0">
            <a:spAutoFit/>
          </a:bodyPr>
          <a:lstStyle/>
          <a:p>
            <a:r>
              <a:rPr kumimoji="1" lang="ja-JP" altLang="en-US" sz="3200" b="1" dirty="0">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熱</a:t>
            </a:r>
            <a:r>
              <a:rPr lang="ja-JP" altLang="en-US" sz="3600" b="1" dirty="0">
                <a:latin typeface="Times New Roman" panose="02020603050405020304" pitchFamily="18" charset="0"/>
                <a:cs typeface="Times New Roman" panose="02020603050405020304" pitchFamily="18" charset="0"/>
              </a:rPr>
              <a:t>と音波の相互</a:t>
            </a:r>
            <a:r>
              <a:rPr lang="ja-JP" altLang="en-US" sz="3600" b="1" dirty="0" smtClean="0">
                <a:latin typeface="Times New Roman" panose="02020603050405020304" pitchFamily="18" charset="0"/>
                <a:cs typeface="Times New Roman" panose="02020603050405020304" pitchFamily="18" charset="0"/>
              </a:rPr>
              <a:t>変換</a:t>
            </a:r>
            <a:endParaRPr lang="ja-JP" altLang="en-US" sz="3200" b="1" dirty="0">
              <a:latin typeface="Times New Roman" panose="02020603050405020304" pitchFamily="18" charset="0"/>
              <a:cs typeface="Times New Roman" panose="02020603050405020304" pitchFamily="18" charset="0"/>
            </a:endParaRPr>
          </a:p>
          <a:p>
            <a:endParaRPr lang="en-US" altLang="ja-JP" sz="1200" b="1" dirty="0">
              <a:latin typeface="Times New Roman" panose="02020603050405020304" pitchFamily="18" charset="0"/>
              <a:cs typeface="Times New Roman" panose="02020603050405020304" pitchFamily="18" charset="0"/>
            </a:endParaRPr>
          </a:p>
        </p:txBody>
      </p:sp>
      <p:sp>
        <p:nvSpPr>
          <p:cNvPr id="10" name="テキスト ボックス 9"/>
          <p:cNvSpPr txBox="1"/>
          <p:nvPr/>
        </p:nvSpPr>
        <p:spPr>
          <a:xfrm>
            <a:off x="6264011" y="7491198"/>
            <a:ext cx="8366201" cy="1384995"/>
          </a:xfrm>
          <a:prstGeom prst="rect">
            <a:avLst/>
          </a:prstGeom>
          <a:noFill/>
        </p:spPr>
        <p:txBody>
          <a:bodyPr wrap="square" rtlCol="0">
            <a:spAutoFit/>
          </a:bodyPr>
          <a:lstStyle/>
          <a:p>
            <a:r>
              <a:rPr kumimoji="1" lang="ja-JP" altLang="en-US" sz="3600" b="1" dirty="0" smtClean="0">
                <a:latin typeface="Times New Roman" panose="02020603050405020304" pitchFamily="18" charset="0"/>
                <a:cs typeface="Times New Roman" panose="02020603050405020304" pitchFamily="18" charset="0"/>
              </a:rPr>
              <a:t>スタックの両端に温度勾配を与えると</a:t>
            </a:r>
            <a:endParaRPr lang="en-US" altLang="ja-JP" sz="3600" b="1" dirty="0" smtClean="0">
              <a:latin typeface="Times New Roman" panose="02020603050405020304" pitchFamily="18" charset="0"/>
              <a:cs typeface="Times New Roman" panose="02020603050405020304" pitchFamily="18" charset="0"/>
            </a:endParaRPr>
          </a:p>
          <a:p>
            <a:r>
              <a:rPr kumimoji="1" lang="ja-JP" altLang="en-US" sz="3600" b="1" dirty="0" smtClean="0">
                <a:latin typeface="Times New Roman" panose="02020603050405020304" pitchFamily="18" charset="0"/>
                <a:cs typeface="Times New Roman" panose="02020603050405020304" pitchFamily="18" charset="0"/>
              </a:rPr>
              <a:t>音波が発生</a:t>
            </a:r>
            <a:r>
              <a:rPr kumimoji="1" lang="en-US" altLang="ja-JP" sz="3600" b="1" dirty="0" smtClean="0">
                <a:latin typeface="Times New Roman" panose="02020603050405020304" pitchFamily="18" charset="0"/>
                <a:cs typeface="Times New Roman" panose="02020603050405020304" pitchFamily="18" charset="0"/>
              </a:rPr>
              <a:t>(</a:t>
            </a:r>
            <a:r>
              <a:rPr kumimoji="1" lang="ja-JP" altLang="en-US" sz="3600" b="1" dirty="0" smtClean="0">
                <a:latin typeface="Times New Roman" panose="02020603050405020304" pitchFamily="18" charset="0"/>
                <a:cs typeface="Times New Roman" panose="02020603050405020304" pitchFamily="18" charset="0"/>
              </a:rPr>
              <a:t>熱音響自励発振</a:t>
            </a:r>
            <a:r>
              <a:rPr kumimoji="1" lang="en-US" altLang="ja-JP" sz="3600" b="1" dirty="0" smtClean="0">
                <a:latin typeface="Times New Roman" panose="02020603050405020304" pitchFamily="18" charset="0"/>
                <a:cs typeface="Times New Roman" panose="02020603050405020304" pitchFamily="18" charset="0"/>
              </a:rPr>
              <a:t>)</a:t>
            </a:r>
          </a:p>
          <a:p>
            <a:endParaRPr lang="en-US" altLang="ja-JP" sz="1200" b="1" dirty="0">
              <a:latin typeface="Times New Roman" panose="02020603050405020304" pitchFamily="18" charset="0"/>
              <a:cs typeface="Times New Roman" panose="02020603050405020304" pitchFamily="18" charset="0"/>
            </a:endParaRPr>
          </a:p>
        </p:txBody>
      </p:sp>
      <p:sp>
        <p:nvSpPr>
          <p:cNvPr id="11" name="テキスト ボックス 10"/>
          <p:cNvSpPr txBox="1"/>
          <p:nvPr/>
        </p:nvSpPr>
        <p:spPr>
          <a:xfrm>
            <a:off x="454947" y="11289782"/>
            <a:ext cx="7532665"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Fig.1</a:t>
            </a:r>
            <a:r>
              <a:rPr lang="ja-JP" altLang="en-US" sz="3200" dirty="0">
                <a:latin typeface="Times New Roman" panose="02020603050405020304" pitchFamily="18" charset="0"/>
                <a:cs typeface="Times New Roman" panose="02020603050405020304" pitchFamily="18" charset="0"/>
              </a:rPr>
              <a:t> </a:t>
            </a:r>
            <a:r>
              <a:rPr kumimoji="1" lang="ja-JP" altLang="en-US" sz="3200" dirty="0" smtClean="0">
                <a:latin typeface="Times New Roman" panose="02020603050405020304" pitchFamily="18" charset="0"/>
                <a:cs typeface="Times New Roman" panose="02020603050405020304" pitchFamily="18" charset="0"/>
              </a:rPr>
              <a:t>ループ管熱音響冷却システム</a:t>
            </a:r>
            <a:endParaRPr kumimoji="1" lang="ja-JP" altLang="en-US" sz="3200" dirty="0">
              <a:latin typeface="Times New Roman" panose="02020603050405020304" pitchFamily="18" charset="0"/>
              <a:cs typeface="Times New Roman" panose="02020603050405020304" pitchFamily="18" charset="0"/>
            </a:endParaRPr>
          </a:p>
        </p:txBody>
      </p:sp>
      <p:sp>
        <p:nvSpPr>
          <p:cNvPr id="12" name="正方形/長方形 11"/>
          <p:cNvSpPr/>
          <p:nvPr/>
        </p:nvSpPr>
        <p:spPr>
          <a:xfrm>
            <a:off x="488068" y="6596100"/>
            <a:ext cx="14422571" cy="5279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grpSp>
        <p:nvGrpSpPr>
          <p:cNvPr id="13" name="グループ化 12"/>
          <p:cNvGrpSpPr/>
          <p:nvPr/>
        </p:nvGrpSpPr>
        <p:grpSpPr>
          <a:xfrm>
            <a:off x="502154" y="6254699"/>
            <a:ext cx="4431300" cy="819971"/>
            <a:chOff x="520023" y="5730467"/>
            <a:chExt cx="4431300" cy="819971"/>
          </a:xfrm>
        </p:grpSpPr>
        <p:sp>
          <p:nvSpPr>
            <p:cNvPr id="14" name="正方形/長方形 13"/>
            <p:cNvSpPr/>
            <p:nvPr/>
          </p:nvSpPr>
          <p:spPr>
            <a:xfrm>
              <a:off x="791828" y="5730467"/>
              <a:ext cx="3887690" cy="7444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15" name="テキスト ボックス 14"/>
            <p:cNvSpPr txBox="1"/>
            <p:nvPr/>
          </p:nvSpPr>
          <p:spPr>
            <a:xfrm>
              <a:off x="520023" y="5780997"/>
              <a:ext cx="4431300" cy="769441"/>
            </a:xfrm>
            <a:prstGeom prst="rect">
              <a:avLst/>
            </a:prstGeom>
            <a:noFill/>
          </p:spPr>
          <p:txBody>
            <a:bodyPr wrap="square" rtlCol="0">
              <a:spAutoFit/>
            </a:bodyPr>
            <a:lstStyle/>
            <a:p>
              <a:r>
                <a:rPr kumimoji="1" lang="ja-JP" altLang="en-US" sz="3600" b="1" dirty="0">
                  <a:solidFill>
                    <a:schemeClr val="accent2"/>
                  </a:solidFill>
                  <a:latin typeface="Times New Roman" panose="02020603050405020304" pitchFamily="18" charset="0"/>
                  <a:cs typeface="Times New Roman" panose="02020603050405020304" pitchFamily="18" charset="0"/>
                </a:rPr>
                <a:t>　</a:t>
              </a:r>
              <a:r>
                <a:rPr kumimoji="1" lang="ja-JP" altLang="en-US" sz="4400" b="1" dirty="0" smtClean="0">
                  <a:solidFill>
                    <a:schemeClr val="accent2"/>
                  </a:solidFill>
                  <a:latin typeface="Times New Roman" panose="02020603050405020304" pitchFamily="18" charset="0"/>
                  <a:cs typeface="Times New Roman" panose="02020603050405020304" pitchFamily="18" charset="0"/>
                </a:rPr>
                <a:t>熱音響システム</a:t>
              </a:r>
              <a:endParaRPr lang="en-US" altLang="ja-JP" sz="4400" b="1" dirty="0">
                <a:solidFill>
                  <a:schemeClr val="accent2"/>
                </a:solidFill>
                <a:latin typeface="Times New Roman" panose="02020603050405020304" pitchFamily="18" charset="0"/>
                <a:cs typeface="Times New Roman" panose="02020603050405020304" pitchFamily="18" charset="0"/>
              </a:endParaRPr>
            </a:p>
          </p:txBody>
        </p:sp>
      </p:grpSp>
      <p:sp>
        <p:nvSpPr>
          <p:cNvPr id="16" name="テキスト ボックス 15"/>
          <p:cNvSpPr txBox="1"/>
          <p:nvPr/>
        </p:nvSpPr>
        <p:spPr>
          <a:xfrm>
            <a:off x="6359991" y="9706451"/>
            <a:ext cx="1500336" cy="646331"/>
          </a:xfrm>
          <a:prstGeom prst="rect">
            <a:avLst/>
          </a:prstGeom>
          <a:noFill/>
          <a:ln>
            <a:solidFill>
              <a:schemeClr val="tx1"/>
            </a:solidFill>
          </a:ln>
        </p:spPr>
        <p:txBody>
          <a:bodyPr wrap="square" rtlCol="0">
            <a:spAutoFit/>
          </a:bodyPr>
          <a:lstStyle/>
          <a:p>
            <a:pPr algn="ctr"/>
            <a:r>
              <a:rPr lang="ja-JP" altLang="en-US" sz="3600" b="1" dirty="0" smtClean="0">
                <a:latin typeface="Times New Roman" panose="02020603050405020304" pitchFamily="18" charset="0"/>
                <a:cs typeface="Times New Roman" panose="02020603050405020304" pitchFamily="18" charset="0"/>
              </a:rPr>
              <a:t>特徴</a:t>
            </a:r>
            <a:endParaRPr lang="en-US" altLang="ja-JP" sz="3600" b="1" dirty="0">
              <a:latin typeface="Times New Roman" panose="02020603050405020304" pitchFamily="18" charset="0"/>
              <a:cs typeface="Times New Roman" panose="02020603050405020304" pitchFamily="18" charset="0"/>
            </a:endParaRPr>
          </a:p>
        </p:txBody>
      </p:sp>
      <p:sp>
        <p:nvSpPr>
          <p:cNvPr id="17" name="テキスト ボックス 16"/>
          <p:cNvSpPr txBox="1"/>
          <p:nvPr/>
        </p:nvSpPr>
        <p:spPr>
          <a:xfrm>
            <a:off x="6312064" y="10417936"/>
            <a:ext cx="8366201" cy="1384995"/>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・可動部を持たないためメンテナンスフリー</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・ローコストで製作可能</a:t>
            </a:r>
            <a:endParaRPr lang="en-US" altLang="ja-JP" sz="3600" b="1" dirty="0" smtClean="0">
              <a:latin typeface="Times New Roman" panose="02020603050405020304" pitchFamily="18" charset="0"/>
              <a:cs typeface="Times New Roman" panose="02020603050405020304" pitchFamily="18" charset="0"/>
            </a:endParaRPr>
          </a:p>
          <a:p>
            <a:endParaRPr lang="en-US" altLang="ja-JP" sz="1200" b="1" dirty="0">
              <a:latin typeface="Times New Roman" panose="02020603050405020304" pitchFamily="18" charset="0"/>
              <a:cs typeface="Times New Roman" panose="02020603050405020304" pitchFamily="18" charset="0"/>
            </a:endParaRPr>
          </a:p>
        </p:txBody>
      </p:sp>
      <p:sp>
        <p:nvSpPr>
          <p:cNvPr id="18" name="テキスト ボックス 17"/>
          <p:cNvSpPr txBox="1"/>
          <p:nvPr/>
        </p:nvSpPr>
        <p:spPr>
          <a:xfrm>
            <a:off x="382418" y="11927084"/>
            <a:ext cx="14595868" cy="2616101"/>
          </a:xfrm>
          <a:prstGeom prst="rect">
            <a:avLst/>
          </a:prstGeom>
          <a:noFill/>
        </p:spPr>
        <p:txBody>
          <a:bodyPr wrap="square" rtlCol="0">
            <a:spAutoFit/>
          </a:bodyPr>
          <a:lstStyle/>
          <a:p>
            <a:r>
              <a:rPr kumimoji="1" lang="ja-JP" altLang="en-US" sz="3600" b="1" dirty="0" smtClean="0">
                <a:latin typeface="Times New Roman" panose="02020603050405020304" pitchFamily="18" charset="0"/>
                <a:cs typeface="Times New Roman" panose="02020603050405020304" pitchFamily="18" charset="0"/>
              </a:rPr>
              <a:t>熱音響自励発振が起きる温度比</a:t>
            </a:r>
            <a:r>
              <a:rPr kumimoji="1" lang="en-US" altLang="ja-JP" sz="3600" b="1" dirty="0" smtClean="0">
                <a:latin typeface="Times New Roman" panose="02020603050405020304" pitchFamily="18" charset="0"/>
                <a:cs typeface="Times New Roman" panose="02020603050405020304" pitchFamily="18" charset="0"/>
              </a:rPr>
              <a:t>(</a:t>
            </a:r>
            <a:r>
              <a:rPr kumimoji="1" lang="ja-JP" altLang="en-US" sz="3600" b="1" dirty="0" smtClean="0">
                <a:solidFill>
                  <a:schemeClr val="accent3">
                    <a:lumMod val="75000"/>
                  </a:schemeClr>
                </a:solidFill>
                <a:latin typeface="Times New Roman" panose="02020603050405020304" pitchFamily="18" charset="0"/>
                <a:cs typeface="Times New Roman" panose="02020603050405020304" pitchFamily="18" charset="0"/>
              </a:rPr>
              <a:t>臨界温度比</a:t>
            </a:r>
            <a:r>
              <a:rPr kumimoji="1" lang="en-US" altLang="ja-JP" sz="3600" b="1" dirty="0" smtClean="0">
                <a:latin typeface="Times New Roman" panose="02020603050405020304" pitchFamily="18" charset="0"/>
                <a:cs typeface="Times New Roman" panose="02020603050405020304" pitchFamily="18" charset="0"/>
              </a:rPr>
              <a:t>)</a:t>
            </a:r>
            <a:r>
              <a:rPr lang="ja-JP" altLang="en-US" sz="3600" b="1" dirty="0">
                <a:latin typeface="Times New Roman" panose="02020603050405020304" pitchFamily="18" charset="0"/>
                <a:cs typeface="Times New Roman" panose="02020603050405020304" pitchFamily="18" charset="0"/>
              </a:rPr>
              <a:t>の</a:t>
            </a:r>
            <a:r>
              <a:rPr lang="ja-JP" altLang="en-US" sz="3600" b="1" dirty="0" smtClean="0">
                <a:latin typeface="Times New Roman" panose="02020603050405020304" pitchFamily="18" charset="0"/>
                <a:cs typeface="Times New Roman" panose="02020603050405020304" pitchFamily="18" charset="0"/>
              </a:rPr>
              <a:t>推定は</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solidFill>
                  <a:srgbClr val="FF0000"/>
                </a:solidFill>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自励発振前</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solidFill>
                  <a:srgbClr val="FF0000"/>
                </a:solidFill>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自励発振後</a:t>
            </a:r>
            <a:endParaRPr lang="en-US" altLang="ja-JP" sz="3600" b="1" dirty="0" smtClean="0">
              <a:latin typeface="Times New Roman" panose="02020603050405020304" pitchFamily="18" charset="0"/>
              <a:cs typeface="Times New Roman" panose="02020603050405020304" pitchFamily="18" charset="0"/>
            </a:endParaRPr>
          </a:p>
          <a:p>
            <a:r>
              <a:rPr lang="ja-JP" altLang="en-US" sz="4000" b="1" dirty="0" smtClean="0">
                <a:latin typeface="Times New Roman" panose="02020603050405020304" pitchFamily="18" charset="0"/>
                <a:cs typeface="Times New Roman" panose="02020603050405020304" pitchFamily="18" charset="0"/>
              </a:rPr>
              <a:t>統一的</a:t>
            </a:r>
            <a:r>
              <a:rPr lang="ja-JP" altLang="en-US" sz="4000" b="1" dirty="0">
                <a:latin typeface="Times New Roman" panose="02020603050405020304" pitchFamily="18" charset="0"/>
                <a:cs typeface="Times New Roman" panose="02020603050405020304" pitchFamily="18" charset="0"/>
              </a:rPr>
              <a:t>な</a:t>
            </a:r>
            <a:r>
              <a:rPr lang="ja-JP" altLang="en-US" sz="4000" b="1" dirty="0" smtClean="0">
                <a:latin typeface="Times New Roman" panose="02020603050405020304" pitchFamily="18" charset="0"/>
                <a:cs typeface="Times New Roman" panose="02020603050405020304" pitchFamily="18" charset="0"/>
              </a:rPr>
              <a:t>計測による</a:t>
            </a:r>
            <a:r>
              <a:rPr lang="ja-JP" altLang="en-US" sz="4000" b="1" dirty="0" smtClean="0">
                <a:solidFill>
                  <a:schemeClr val="accent3">
                    <a:lumMod val="75000"/>
                  </a:schemeClr>
                </a:solidFill>
                <a:latin typeface="Times New Roman" panose="02020603050405020304" pitchFamily="18" charset="0"/>
                <a:cs typeface="Times New Roman" panose="02020603050405020304" pitchFamily="18" charset="0"/>
              </a:rPr>
              <a:t>臨界</a:t>
            </a:r>
            <a:r>
              <a:rPr lang="ja-JP" altLang="en-US" sz="4000" b="1" dirty="0">
                <a:solidFill>
                  <a:schemeClr val="accent3">
                    <a:lumMod val="75000"/>
                  </a:schemeClr>
                </a:solidFill>
                <a:latin typeface="Times New Roman" panose="02020603050405020304" pitchFamily="18" charset="0"/>
                <a:cs typeface="Times New Roman" panose="02020603050405020304" pitchFamily="18" charset="0"/>
              </a:rPr>
              <a:t>温度比</a:t>
            </a:r>
            <a:r>
              <a:rPr lang="ja-JP" altLang="en-US" sz="4000" b="1" dirty="0">
                <a:latin typeface="Times New Roman" panose="02020603050405020304" pitchFamily="18" charset="0"/>
                <a:cs typeface="Times New Roman" panose="02020603050405020304" pitchFamily="18" charset="0"/>
              </a:rPr>
              <a:t>を議論</a:t>
            </a:r>
            <a:r>
              <a:rPr lang="ja-JP" altLang="en-US" sz="4000" b="1" dirty="0" smtClean="0">
                <a:latin typeface="Times New Roman" panose="02020603050405020304" pitchFamily="18" charset="0"/>
                <a:cs typeface="Times New Roman" panose="02020603050405020304" pitchFamily="18" charset="0"/>
              </a:rPr>
              <a:t>した研究</a:t>
            </a:r>
            <a:r>
              <a:rPr lang="ja-JP" altLang="en-US" sz="4000" b="1" dirty="0">
                <a:latin typeface="Times New Roman" panose="02020603050405020304" pitchFamily="18" charset="0"/>
                <a:cs typeface="Times New Roman" panose="02020603050405020304" pitchFamily="18" charset="0"/>
              </a:rPr>
              <a:t>は行われて</a:t>
            </a:r>
            <a:r>
              <a:rPr lang="ja-JP" altLang="en-US" sz="4000" b="1" dirty="0" smtClean="0">
                <a:latin typeface="Times New Roman" panose="02020603050405020304" pitchFamily="18" charset="0"/>
                <a:cs typeface="Times New Roman" panose="02020603050405020304" pitchFamily="18" charset="0"/>
              </a:rPr>
              <a:t>いない</a:t>
            </a:r>
            <a:endParaRPr lang="en-US" altLang="ja-JP" sz="4000" b="1" dirty="0" smtClean="0">
              <a:latin typeface="Times New Roman" panose="02020603050405020304" pitchFamily="18" charset="0"/>
              <a:cs typeface="Times New Roman" panose="02020603050405020304" pitchFamily="18" charset="0"/>
            </a:endParaRPr>
          </a:p>
          <a:p>
            <a:endParaRPr lang="en-US" altLang="ja-JP" sz="1200" b="1" dirty="0">
              <a:latin typeface="Times New Roman" panose="02020603050405020304" pitchFamily="18" charset="0"/>
              <a:cs typeface="Times New Roman" panose="02020603050405020304" pitchFamily="18" charset="0"/>
            </a:endParaRPr>
          </a:p>
        </p:txBody>
      </p:sp>
      <p:sp>
        <p:nvSpPr>
          <p:cNvPr id="20" name="テキスト ボックス 19"/>
          <p:cNvSpPr txBox="1"/>
          <p:nvPr/>
        </p:nvSpPr>
        <p:spPr>
          <a:xfrm>
            <a:off x="1207956" y="15160386"/>
            <a:ext cx="13424713" cy="1754326"/>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管内</a:t>
            </a:r>
            <a:r>
              <a:rPr lang="ja-JP" altLang="en-US" sz="3600" b="1" dirty="0">
                <a:latin typeface="Times New Roman" panose="02020603050405020304" pitchFamily="18" charset="0"/>
                <a:cs typeface="Times New Roman" panose="02020603050405020304" pitchFamily="18" charset="0"/>
              </a:rPr>
              <a:t>圧力を一定に保持するフィードバック制御系を</a:t>
            </a:r>
            <a:r>
              <a:rPr lang="ja-JP" altLang="en-US" sz="3600" b="1" dirty="0" smtClean="0">
                <a:latin typeface="Times New Roman" panose="02020603050405020304" pitchFamily="18" charset="0"/>
                <a:cs typeface="Times New Roman" panose="02020603050405020304" pitchFamily="18" charset="0"/>
              </a:rPr>
              <a:t>構成</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時変ゲインの定常値</a:t>
            </a:r>
            <a:r>
              <a:rPr lang="ja-JP" altLang="en-US" sz="3600" b="1" dirty="0" smtClean="0">
                <a:latin typeface="Times New Roman" panose="02020603050405020304" pitchFamily="18" charset="0"/>
                <a:cs typeface="Times New Roman" panose="02020603050405020304" pitchFamily="18" charset="0"/>
              </a:rPr>
              <a:t>に</a:t>
            </a:r>
            <a:r>
              <a:rPr lang="ja-JP" altLang="en-US" sz="3600" b="1" dirty="0" smtClean="0">
                <a:latin typeface="Times New Roman" panose="02020603050405020304" pitchFamily="18" charset="0"/>
                <a:cs typeface="Times New Roman" panose="02020603050405020304" pitchFamily="18" charset="0"/>
              </a:rPr>
              <a:t>基づき</a:t>
            </a:r>
            <a:r>
              <a:rPr lang="ja-JP" altLang="en-US" sz="3600" b="1" dirty="0">
                <a:solidFill>
                  <a:schemeClr val="accent3">
                    <a:lumMod val="75000"/>
                  </a:schemeClr>
                </a:solidFill>
                <a:latin typeface="Times New Roman" panose="02020603050405020304" pitchFamily="18" charset="0"/>
                <a:cs typeface="Times New Roman" panose="02020603050405020304" pitchFamily="18" charset="0"/>
              </a:rPr>
              <a:t>臨界温度比</a:t>
            </a:r>
            <a:r>
              <a:rPr lang="ja-JP" altLang="en-US" sz="3600" b="1" dirty="0">
                <a:latin typeface="Times New Roman" panose="02020603050405020304" pitchFamily="18" charset="0"/>
                <a:cs typeface="Times New Roman" panose="02020603050405020304" pitchFamily="18" charset="0"/>
              </a:rPr>
              <a:t>を調べる方法を</a:t>
            </a:r>
            <a:r>
              <a:rPr lang="ja-JP" altLang="en-US" sz="3600" b="1" dirty="0" smtClean="0">
                <a:latin typeface="Times New Roman" panose="02020603050405020304" pitchFamily="18" charset="0"/>
                <a:cs typeface="Times New Roman" panose="02020603050405020304" pitchFamily="18" charset="0"/>
              </a:rPr>
              <a:t>提案</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そ</a:t>
            </a:r>
            <a:r>
              <a:rPr lang="ja-JP" altLang="en-US" sz="3600" b="1" dirty="0">
                <a:latin typeface="Times New Roman" panose="02020603050405020304" pitchFamily="18" charset="0"/>
                <a:cs typeface="Times New Roman" panose="02020603050405020304" pitchFamily="18" charset="0"/>
              </a:rPr>
              <a:t>の</a:t>
            </a:r>
            <a:r>
              <a:rPr lang="ja-JP" altLang="en-US" sz="3600" b="1" dirty="0" smtClean="0">
                <a:latin typeface="Times New Roman" panose="02020603050405020304" pitchFamily="18" charset="0"/>
                <a:cs typeface="Times New Roman" panose="02020603050405020304" pitchFamily="18" charset="0"/>
              </a:rPr>
              <a:t>有用性を</a:t>
            </a:r>
            <a:r>
              <a:rPr lang="ja-JP" altLang="en-US" sz="3600" b="1" dirty="0" smtClean="0">
                <a:latin typeface="Times New Roman" panose="02020603050405020304" pitchFamily="18" charset="0"/>
                <a:cs typeface="Times New Roman" panose="02020603050405020304" pitchFamily="18" charset="0"/>
              </a:rPr>
              <a:t>検証</a:t>
            </a:r>
            <a:r>
              <a:rPr lang="en-US" altLang="ja-JP" sz="3600" b="1" dirty="0" smtClean="0">
                <a:latin typeface="Times New Roman" panose="02020603050405020304" pitchFamily="18" charset="0"/>
                <a:cs typeface="Times New Roman" panose="02020603050405020304" pitchFamily="18" charset="0"/>
              </a:rPr>
              <a:t>[1]</a:t>
            </a:r>
            <a:endParaRPr lang="en-US" altLang="ja-JP" sz="3600" b="1" dirty="0" smtClean="0">
              <a:latin typeface="Times New Roman" panose="02020603050405020304" pitchFamily="18" charset="0"/>
              <a:cs typeface="Times New Roman" panose="02020603050405020304" pitchFamily="18" charset="0"/>
            </a:endParaRPr>
          </a:p>
        </p:txBody>
      </p:sp>
      <p:sp>
        <p:nvSpPr>
          <p:cNvPr id="21" name="テキスト ボックス 20"/>
          <p:cNvSpPr txBox="1"/>
          <p:nvPr/>
        </p:nvSpPr>
        <p:spPr>
          <a:xfrm>
            <a:off x="858621" y="17034557"/>
            <a:ext cx="3226280" cy="707886"/>
          </a:xfrm>
          <a:prstGeom prst="rect">
            <a:avLst/>
          </a:prstGeom>
          <a:noFill/>
          <a:ln>
            <a:solidFill>
              <a:schemeClr val="tx1"/>
            </a:solidFill>
          </a:ln>
        </p:spPr>
        <p:txBody>
          <a:bodyPr wrap="square" rtlCol="0">
            <a:spAutoFit/>
          </a:bodyPr>
          <a:lstStyle/>
          <a:p>
            <a:pPr algn="ctr"/>
            <a:r>
              <a:rPr kumimoji="1" lang="ja-JP" altLang="en-US" sz="4000" dirty="0" smtClean="0">
                <a:latin typeface="Times New Roman" panose="02020603050405020304" pitchFamily="18" charset="0"/>
                <a:cs typeface="Times New Roman" panose="02020603050405020304" pitchFamily="18" charset="0"/>
              </a:rPr>
              <a:t>着目点</a:t>
            </a:r>
            <a:endParaRPr kumimoji="1" lang="ja-JP" altLang="en-US" sz="4000" dirty="0">
              <a:latin typeface="Times New Roman" panose="02020603050405020304" pitchFamily="18" charset="0"/>
              <a:cs typeface="Times New Roman" panose="02020603050405020304" pitchFamily="18" charset="0"/>
            </a:endParaRPr>
          </a:p>
        </p:txBody>
      </p:sp>
      <p:sp>
        <p:nvSpPr>
          <p:cNvPr id="22" name="テキスト ボックス 21"/>
          <p:cNvSpPr txBox="1"/>
          <p:nvPr/>
        </p:nvSpPr>
        <p:spPr>
          <a:xfrm>
            <a:off x="4266038" y="17822646"/>
            <a:ext cx="9522429" cy="646331"/>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直管の定在波型</a:t>
            </a:r>
            <a:r>
              <a:rPr lang="ja-JP" altLang="en-US" sz="3600" b="1" dirty="0">
                <a:latin typeface="Times New Roman" panose="02020603050405020304" pitchFamily="18" charset="0"/>
                <a:cs typeface="Times New Roman" panose="02020603050405020304" pitchFamily="18" charset="0"/>
              </a:rPr>
              <a:t>の熱音響エンジンのみの</a:t>
            </a:r>
            <a:r>
              <a:rPr lang="ja-JP" altLang="en-US" sz="3600" b="1" dirty="0" smtClean="0">
                <a:latin typeface="Times New Roman" panose="02020603050405020304" pitchFamily="18" charset="0"/>
                <a:cs typeface="Times New Roman" panose="02020603050405020304" pitchFamily="18" charset="0"/>
              </a:rPr>
              <a:t>検証</a:t>
            </a:r>
            <a:endParaRPr lang="en-US" altLang="ja-JP" sz="3600" b="1" dirty="0" smtClean="0">
              <a:latin typeface="Times New Roman" panose="02020603050405020304" pitchFamily="18" charset="0"/>
              <a:cs typeface="Times New Roman" panose="02020603050405020304" pitchFamily="18" charset="0"/>
            </a:endParaRPr>
          </a:p>
        </p:txBody>
      </p:sp>
      <p:sp>
        <p:nvSpPr>
          <p:cNvPr id="23" name="テキスト ボックス 22"/>
          <p:cNvSpPr txBox="1"/>
          <p:nvPr/>
        </p:nvSpPr>
        <p:spPr>
          <a:xfrm>
            <a:off x="858621" y="19387165"/>
            <a:ext cx="3226280" cy="769441"/>
          </a:xfrm>
          <a:prstGeom prst="rect">
            <a:avLst/>
          </a:prstGeom>
          <a:noFill/>
          <a:ln>
            <a:solidFill>
              <a:schemeClr val="tx1"/>
            </a:solidFill>
          </a:ln>
        </p:spPr>
        <p:txBody>
          <a:bodyPr wrap="square" rtlCol="0">
            <a:spAutoFit/>
          </a:bodyPr>
          <a:lstStyle/>
          <a:p>
            <a:pPr algn="ctr"/>
            <a:r>
              <a:rPr lang="ja-JP" altLang="en-US" sz="4400" dirty="0" smtClean="0">
                <a:latin typeface="Times New Roman" panose="02020603050405020304" pitchFamily="18" charset="0"/>
                <a:cs typeface="Times New Roman" panose="02020603050405020304" pitchFamily="18" charset="0"/>
              </a:rPr>
              <a:t>研究目的</a:t>
            </a:r>
            <a:endParaRPr kumimoji="1" lang="ja-JP" altLang="en-US" sz="4400" dirty="0">
              <a:latin typeface="Times New Roman" panose="02020603050405020304" pitchFamily="18" charset="0"/>
              <a:cs typeface="Times New Roman" panose="02020603050405020304" pitchFamily="18" charset="0"/>
            </a:endParaRPr>
          </a:p>
        </p:txBody>
      </p:sp>
      <p:sp>
        <p:nvSpPr>
          <p:cNvPr id="24" name="テキスト ボックス 23"/>
          <p:cNvSpPr txBox="1"/>
          <p:nvPr/>
        </p:nvSpPr>
        <p:spPr>
          <a:xfrm>
            <a:off x="934083" y="20203933"/>
            <a:ext cx="14473238" cy="1200329"/>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ループ管進行波型熱</a:t>
            </a:r>
            <a:r>
              <a:rPr lang="ja-JP" altLang="en-US" sz="3600" b="1" dirty="0">
                <a:latin typeface="Times New Roman" panose="02020603050405020304" pitchFamily="18" charset="0"/>
                <a:cs typeface="Times New Roman" panose="02020603050405020304" pitchFamily="18" charset="0"/>
              </a:rPr>
              <a:t>音響</a:t>
            </a:r>
            <a:r>
              <a:rPr lang="ja-JP" altLang="en-US" sz="3600" b="1" dirty="0" smtClean="0">
                <a:latin typeface="Times New Roman" panose="02020603050405020304" pitchFamily="18" charset="0"/>
                <a:cs typeface="Times New Roman" panose="02020603050405020304" pitchFamily="18" charset="0"/>
              </a:rPr>
              <a:t>エンジンを対象とした定常</a:t>
            </a:r>
            <a:r>
              <a:rPr lang="ja-JP" altLang="en-US" sz="3600" b="1" dirty="0">
                <a:latin typeface="Times New Roman" panose="02020603050405020304" pitchFamily="18" charset="0"/>
                <a:cs typeface="Times New Roman" panose="02020603050405020304" pitchFamily="18" charset="0"/>
              </a:rPr>
              <a:t>発振制御に</a:t>
            </a:r>
            <a:r>
              <a:rPr lang="ja-JP" altLang="en-US" sz="3600" b="1" dirty="0" smtClean="0">
                <a:latin typeface="Times New Roman" panose="02020603050405020304" pitchFamily="18" charset="0"/>
                <a:cs typeface="Times New Roman" panose="02020603050405020304" pitchFamily="18" charset="0"/>
              </a:rPr>
              <a:t>基づく</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solidFill>
                  <a:schemeClr val="accent3">
                    <a:lumMod val="75000"/>
                  </a:schemeClr>
                </a:solidFill>
                <a:latin typeface="Times New Roman" panose="02020603050405020304" pitchFamily="18" charset="0"/>
                <a:cs typeface="Times New Roman" panose="02020603050405020304" pitchFamily="18" charset="0"/>
              </a:rPr>
              <a:t>臨界温度比</a:t>
            </a:r>
            <a:r>
              <a:rPr lang="ja-JP" altLang="en-US" sz="3600" b="1" dirty="0">
                <a:latin typeface="Times New Roman" panose="02020603050405020304" pitchFamily="18" charset="0"/>
                <a:cs typeface="Times New Roman" panose="02020603050405020304" pitchFamily="18" charset="0"/>
              </a:rPr>
              <a:t>の</a:t>
            </a:r>
            <a:r>
              <a:rPr lang="ja-JP" altLang="en-US" sz="3600" b="1" dirty="0" smtClean="0">
                <a:latin typeface="Times New Roman" panose="02020603050405020304" pitchFamily="18" charset="0"/>
                <a:cs typeface="Times New Roman" panose="02020603050405020304" pitchFamily="18" charset="0"/>
              </a:rPr>
              <a:t>推定</a:t>
            </a:r>
            <a:endParaRPr lang="ja-JP" altLang="en-US" sz="3600" b="1" dirty="0">
              <a:latin typeface="Times New Roman" panose="02020603050405020304" pitchFamily="18" charset="0"/>
              <a:cs typeface="Times New Roman" panose="02020603050405020304" pitchFamily="18" charset="0"/>
            </a:endParaRPr>
          </a:p>
        </p:txBody>
      </p:sp>
      <p:sp>
        <p:nvSpPr>
          <p:cNvPr id="25" name="テキスト ボックス 24"/>
          <p:cNvSpPr txBox="1"/>
          <p:nvPr/>
        </p:nvSpPr>
        <p:spPr>
          <a:xfrm>
            <a:off x="804675" y="14303007"/>
            <a:ext cx="3226280" cy="769441"/>
          </a:xfrm>
          <a:prstGeom prst="rect">
            <a:avLst/>
          </a:prstGeom>
          <a:solidFill>
            <a:schemeClr val="bg1"/>
          </a:solidFill>
          <a:ln>
            <a:solidFill>
              <a:schemeClr val="accent1">
                <a:lumMod val="75000"/>
              </a:schemeClr>
            </a:solidFill>
          </a:ln>
        </p:spPr>
        <p:txBody>
          <a:bodyPr wrap="square" rtlCol="0">
            <a:spAutoFit/>
          </a:bodyPr>
          <a:lstStyle/>
          <a:p>
            <a:pPr algn="ctr"/>
            <a:r>
              <a:rPr lang="ja-JP" altLang="en-US" sz="4400" b="1" dirty="0" smtClean="0">
                <a:latin typeface="Times New Roman" panose="02020603050405020304" pitchFamily="18" charset="0"/>
                <a:cs typeface="Times New Roman" panose="02020603050405020304" pitchFamily="18" charset="0"/>
              </a:rPr>
              <a:t>先行研究</a:t>
            </a:r>
            <a:endParaRPr kumimoji="1" lang="ja-JP" altLang="en-US" sz="4400" b="1" dirty="0">
              <a:latin typeface="Times New Roman" panose="02020603050405020304" pitchFamily="18" charset="0"/>
              <a:cs typeface="Times New Roman" panose="02020603050405020304" pitchFamily="18" charset="0"/>
            </a:endParaRPr>
          </a:p>
        </p:txBody>
      </p:sp>
      <p:sp>
        <p:nvSpPr>
          <p:cNvPr id="26" name="テキスト ボックス 25"/>
          <p:cNvSpPr txBox="1"/>
          <p:nvPr/>
        </p:nvSpPr>
        <p:spPr>
          <a:xfrm>
            <a:off x="881359" y="21284053"/>
            <a:ext cx="14125944" cy="1200329"/>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本</a:t>
            </a:r>
            <a:r>
              <a:rPr lang="ja-JP" altLang="en-US" sz="3600" b="1" dirty="0">
                <a:latin typeface="Times New Roman" panose="02020603050405020304" pitchFamily="18" charset="0"/>
                <a:cs typeface="Times New Roman" panose="02020603050405020304" pitchFamily="18" charset="0"/>
              </a:rPr>
              <a:t>ポスタ</a:t>
            </a:r>
            <a:r>
              <a:rPr lang="ja-JP" altLang="en-US" sz="3600" b="1" dirty="0" smtClean="0">
                <a:latin typeface="Times New Roman" panose="02020603050405020304" pitchFamily="18" charset="0"/>
                <a:cs typeface="Times New Roman" panose="02020603050405020304" pitchFamily="18" charset="0"/>
              </a:rPr>
              <a:t>ーでは前段階として、熱音響コアのない単純なループ管内での進行波の定常発振制御を行う</a:t>
            </a:r>
            <a:endParaRPr lang="en-US" altLang="ja-JP" sz="3600" b="1" dirty="0" smtClean="0">
              <a:latin typeface="Times New Roman" panose="02020603050405020304" pitchFamily="18" charset="0"/>
              <a:cs typeface="Times New Roman" panose="02020603050405020304" pitchFamily="18" charset="0"/>
            </a:endParaRPr>
          </a:p>
        </p:txBody>
      </p:sp>
      <p:sp>
        <p:nvSpPr>
          <p:cNvPr id="27" name="テキスト ボックス 26"/>
          <p:cNvSpPr txBox="1"/>
          <p:nvPr/>
        </p:nvSpPr>
        <p:spPr>
          <a:xfrm>
            <a:off x="3993713" y="12694135"/>
            <a:ext cx="6922918" cy="707886"/>
          </a:xfrm>
          <a:prstGeom prst="rect">
            <a:avLst/>
          </a:prstGeom>
          <a:noFill/>
        </p:spPr>
        <p:txBody>
          <a:bodyPr wrap="square" rtlCol="0">
            <a:spAutoFit/>
          </a:bodyPr>
          <a:lstStyle/>
          <a:p>
            <a:r>
              <a:rPr kumimoji="1" lang="ja-JP" altLang="en-US" sz="4000" b="1" dirty="0" smtClean="0">
                <a:latin typeface="Times New Roman" panose="02020603050405020304" pitchFamily="18" charset="0"/>
                <a:cs typeface="Times New Roman" panose="02020603050405020304" pitchFamily="18" charset="0"/>
              </a:rPr>
              <a:t>＞</a:t>
            </a:r>
            <a:r>
              <a:rPr lang="ja-JP" altLang="en-US" sz="4000" b="1" dirty="0">
                <a:latin typeface="Times New Roman" panose="02020603050405020304" pitchFamily="18" charset="0"/>
                <a:cs typeface="Times New Roman" panose="02020603050405020304" pitchFamily="18" charset="0"/>
              </a:rPr>
              <a:t>手法</a:t>
            </a:r>
            <a:r>
              <a:rPr lang="ja-JP" altLang="en-US" sz="4000" b="1" dirty="0" smtClean="0">
                <a:latin typeface="Times New Roman" panose="02020603050405020304" pitchFamily="18" charset="0"/>
                <a:cs typeface="Times New Roman" panose="02020603050405020304" pitchFamily="18" charset="0"/>
              </a:rPr>
              <a:t>が</a:t>
            </a:r>
            <a:r>
              <a:rPr lang="ja-JP" altLang="en-US" sz="4000" b="1" dirty="0">
                <a:latin typeface="Times New Roman" panose="02020603050405020304" pitchFamily="18" charset="0"/>
                <a:cs typeface="Times New Roman" panose="02020603050405020304" pitchFamily="18" charset="0"/>
              </a:rPr>
              <a:t>異</a:t>
            </a:r>
            <a:r>
              <a:rPr lang="ja-JP" altLang="en-US" sz="4000" b="1" dirty="0" smtClean="0">
                <a:latin typeface="Times New Roman" panose="02020603050405020304" pitchFamily="18" charset="0"/>
                <a:cs typeface="Times New Roman" panose="02020603050405020304" pitchFamily="18" charset="0"/>
              </a:rPr>
              <a:t>なる</a:t>
            </a:r>
            <a:endParaRPr kumimoji="1" lang="ja-JP" altLang="en-US" sz="3600" b="1" dirty="0">
              <a:latin typeface="Times New Roman" panose="02020603050405020304" pitchFamily="18" charset="0"/>
              <a:cs typeface="Times New Roman" panose="02020603050405020304" pitchFamily="18" charset="0"/>
            </a:endParaRPr>
          </a:p>
        </p:txBody>
      </p:sp>
      <p:sp>
        <p:nvSpPr>
          <p:cNvPr id="28" name="テキスト ボックス 27"/>
          <p:cNvSpPr txBox="1"/>
          <p:nvPr/>
        </p:nvSpPr>
        <p:spPr>
          <a:xfrm>
            <a:off x="1158973" y="17827223"/>
            <a:ext cx="2194065" cy="646331"/>
          </a:xfrm>
          <a:prstGeom prst="rect">
            <a:avLst/>
          </a:prstGeom>
          <a:noFill/>
          <a:ln>
            <a:noFill/>
          </a:ln>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先行研究</a:t>
            </a:r>
            <a:endParaRPr lang="en-US" altLang="ja-JP" sz="3600" b="1" dirty="0">
              <a:latin typeface="Times New Roman" panose="02020603050405020304" pitchFamily="18" charset="0"/>
              <a:cs typeface="Times New Roman" panose="02020603050405020304" pitchFamily="18" charset="0"/>
            </a:endParaRPr>
          </a:p>
        </p:txBody>
      </p:sp>
      <p:sp>
        <p:nvSpPr>
          <p:cNvPr id="29" name="右矢印 28"/>
          <p:cNvSpPr/>
          <p:nvPr/>
        </p:nvSpPr>
        <p:spPr>
          <a:xfrm>
            <a:off x="3364015" y="17911650"/>
            <a:ext cx="807810" cy="418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30" name="テキスト ボックス 29"/>
          <p:cNvSpPr txBox="1"/>
          <p:nvPr/>
        </p:nvSpPr>
        <p:spPr>
          <a:xfrm>
            <a:off x="1077103" y="18477884"/>
            <a:ext cx="13734456" cy="707886"/>
          </a:xfrm>
          <a:prstGeom prst="rect">
            <a:avLst/>
          </a:prstGeom>
          <a:noFill/>
          <a:ln>
            <a:noFill/>
          </a:ln>
        </p:spPr>
        <p:txBody>
          <a:bodyPr wrap="square" rtlCol="0">
            <a:spAutoFit/>
          </a:bodyPr>
          <a:lstStyle/>
          <a:p>
            <a:r>
              <a:rPr lang="ja-JP" altLang="en-US" sz="4000" b="1" u="sng" dirty="0" smtClean="0">
                <a:latin typeface="Times New Roman" panose="02020603050405020304" pitchFamily="18" charset="0"/>
                <a:cs typeface="Times New Roman" panose="02020603050405020304" pitchFamily="18" charset="0"/>
              </a:rPr>
              <a:t>ループ管進行波型熱</a:t>
            </a:r>
            <a:r>
              <a:rPr lang="ja-JP" altLang="en-US" sz="4000" b="1" u="sng" dirty="0">
                <a:latin typeface="Times New Roman" panose="02020603050405020304" pitchFamily="18" charset="0"/>
                <a:cs typeface="Times New Roman" panose="02020603050405020304" pitchFamily="18" charset="0"/>
              </a:rPr>
              <a:t>音響エンジン</a:t>
            </a:r>
            <a:r>
              <a:rPr lang="ja-JP" altLang="en-US" sz="4000" b="1" dirty="0">
                <a:latin typeface="Times New Roman" panose="02020603050405020304" pitchFamily="18" charset="0"/>
                <a:cs typeface="Times New Roman" panose="02020603050405020304" pitchFamily="18" charset="0"/>
              </a:rPr>
              <a:t>では検証が行われていない</a:t>
            </a:r>
          </a:p>
        </p:txBody>
      </p:sp>
      <p:sp>
        <p:nvSpPr>
          <p:cNvPr id="31" name="テキスト ボックス 30"/>
          <p:cNvSpPr txBox="1"/>
          <p:nvPr/>
        </p:nvSpPr>
        <p:spPr>
          <a:xfrm>
            <a:off x="8485107" y="9240004"/>
            <a:ext cx="4192520" cy="707886"/>
          </a:xfrm>
          <a:prstGeom prst="rect">
            <a:avLst/>
          </a:prstGeom>
          <a:noFill/>
        </p:spPr>
        <p:txBody>
          <a:bodyPr wrap="square" rtlCol="0">
            <a:spAutoFit/>
          </a:bodyPr>
          <a:lstStyle/>
          <a:p>
            <a:r>
              <a:rPr lang="ja-JP" altLang="en-US" sz="4000" b="1" dirty="0" smtClean="0">
                <a:latin typeface="Times New Roman" panose="02020603050405020304" pitchFamily="18" charset="0"/>
                <a:cs typeface="Times New Roman" panose="02020603050405020304" pitchFamily="18" charset="0"/>
              </a:rPr>
              <a:t>冷却に</a:t>
            </a:r>
            <a:r>
              <a:rPr lang="ja-JP" altLang="en-US" sz="4000" b="1" dirty="0">
                <a:latin typeface="Times New Roman" panose="02020603050405020304" pitchFamily="18" charset="0"/>
                <a:cs typeface="Times New Roman" panose="02020603050405020304" pitchFamily="18" charset="0"/>
              </a:rPr>
              <a:t>利用</a:t>
            </a:r>
            <a:endParaRPr lang="en-US" altLang="ja-JP" sz="1800" b="1" dirty="0">
              <a:latin typeface="Times New Roman" panose="02020603050405020304" pitchFamily="18" charset="0"/>
              <a:cs typeface="Times New Roman" panose="02020603050405020304" pitchFamily="18" charset="0"/>
            </a:endParaRPr>
          </a:p>
        </p:txBody>
      </p:sp>
      <p:sp>
        <p:nvSpPr>
          <p:cNvPr id="32" name="下矢印 31"/>
          <p:cNvSpPr/>
          <p:nvPr/>
        </p:nvSpPr>
        <p:spPr>
          <a:xfrm>
            <a:off x="9028617" y="8722401"/>
            <a:ext cx="1364978" cy="5263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33" name="テキスト ボックス 32"/>
          <p:cNvSpPr txBox="1"/>
          <p:nvPr/>
        </p:nvSpPr>
        <p:spPr>
          <a:xfrm>
            <a:off x="5275381" y="6730343"/>
            <a:ext cx="4219372" cy="769441"/>
          </a:xfrm>
          <a:prstGeom prst="rect">
            <a:avLst/>
          </a:prstGeom>
          <a:noFill/>
        </p:spPr>
        <p:txBody>
          <a:bodyPr wrap="square" rtlCol="0">
            <a:spAutoFit/>
          </a:bodyPr>
          <a:lstStyle/>
          <a:p>
            <a:r>
              <a:rPr kumimoji="1" lang="ja-JP" altLang="en-US" sz="3600" b="1" dirty="0">
                <a:solidFill>
                  <a:schemeClr val="accent2"/>
                </a:solidFill>
                <a:latin typeface="Times New Roman" panose="02020603050405020304" pitchFamily="18" charset="0"/>
                <a:cs typeface="Times New Roman" panose="02020603050405020304" pitchFamily="18" charset="0"/>
              </a:rPr>
              <a:t>　</a:t>
            </a:r>
            <a:r>
              <a:rPr kumimoji="1" lang="ja-JP" altLang="en-US" sz="4400" b="1" dirty="0" smtClean="0">
                <a:solidFill>
                  <a:schemeClr val="accent2"/>
                </a:solidFill>
                <a:latin typeface="Times New Roman" panose="02020603050405020304" pitchFamily="18" charset="0"/>
                <a:cs typeface="Times New Roman" panose="02020603050405020304" pitchFamily="18" charset="0"/>
              </a:rPr>
              <a:t>熱音響現象</a:t>
            </a:r>
            <a:endParaRPr lang="en-US" altLang="ja-JP" sz="4400" b="1" dirty="0">
              <a:solidFill>
                <a:schemeClr val="accent2"/>
              </a:solidFill>
              <a:latin typeface="Times New Roman" panose="02020603050405020304" pitchFamily="18" charset="0"/>
              <a:cs typeface="Times New Roman" panose="02020603050405020304" pitchFamily="18" charset="0"/>
            </a:endParaRPr>
          </a:p>
        </p:txBody>
      </p:sp>
      <p:sp>
        <p:nvSpPr>
          <p:cNvPr id="34" name="タイトル 1"/>
          <p:cNvSpPr txBox="1">
            <a:spLocks/>
          </p:cNvSpPr>
          <p:nvPr/>
        </p:nvSpPr>
        <p:spPr>
          <a:xfrm>
            <a:off x="600948" y="1006310"/>
            <a:ext cx="3282358" cy="1621671"/>
          </a:xfrm>
          <a:prstGeom prst="rect">
            <a:avLst/>
          </a:prstGeom>
        </p:spPr>
        <p:txBody>
          <a:bodyPr vert="horz" lIns="411480" tIns="205740" rIns="411480" bIns="205740" rtlCol="0" anchor="ctr">
            <a:noAutofit/>
          </a:bodyPr>
          <a:lstStyle>
            <a:lvl1pPr algn="ctr" defTabSz="4114800" rtl="0" eaLnBrk="1" latinLnBrk="0" hangingPunct="1">
              <a:spcBef>
                <a:spcPct val="0"/>
              </a:spcBef>
              <a:buNone/>
              <a:defRPr kumimoji="1" sz="19800" kern="1200">
                <a:solidFill>
                  <a:schemeClr val="tx1"/>
                </a:solidFill>
                <a:latin typeface="+mj-lt"/>
                <a:ea typeface="+mj-ea"/>
                <a:cs typeface="+mj-cs"/>
              </a:defRPr>
            </a:lvl1pPr>
          </a:lstStyle>
          <a:p>
            <a:pPr algn="l"/>
            <a:r>
              <a:rPr lang="en-US" altLang="ja-JP" sz="3600" dirty="0">
                <a:latin typeface="Times New Roman" panose="02020603050405020304" pitchFamily="18" charset="0"/>
                <a:cs typeface="Times New Roman" panose="02020603050405020304" pitchFamily="18" charset="0"/>
              </a:rPr>
              <a:t>A</a:t>
            </a:r>
            <a:r>
              <a:rPr lang="en-US" altLang="ja-JP" sz="3600" dirty="0" smtClean="0">
                <a:latin typeface="Times New Roman" panose="02020603050405020304" pitchFamily="18" charset="0"/>
                <a:cs typeface="Times New Roman" panose="02020603050405020304" pitchFamily="18" charset="0"/>
              </a:rPr>
              <a:t>bstract</a:t>
            </a:r>
            <a:endParaRPr lang="en-US" altLang="ja-JP" sz="2600" dirty="0">
              <a:latin typeface="Times New Roman" panose="02020603050405020304" pitchFamily="18" charset="0"/>
              <a:cs typeface="Times New Roman" panose="02020603050405020304" pitchFamily="18" charset="0"/>
            </a:endParaRPr>
          </a:p>
        </p:txBody>
      </p:sp>
      <p:sp>
        <p:nvSpPr>
          <p:cNvPr id="37" name="タイトル 1"/>
          <p:cNvSpPr>
            <a:spLocks noGrp="1"/>
          </p:cNvSpPr>
          <p:nvPr>
            <p:ph type="title"/>
          </p:nvPr>
        </p:nvSpPr>
        <p:spPr>
          <a:xfrm>
            <a:off x="-105657" y="44551"/>
            <a:ext cx="30279975" cy="2017610"/>
          </a:xfrm>
        </p:spPr>
        <p:txBody>
          <a:bodyPr>
            <a:noAutofit/>
          </a:bodyPr>
          <a:lstStyle/>
          <a:p>
            <a:r>
              <a:rPr lang="ja-JP" altLang="en-US" sz="6600" b="1" dirty="0" smtClean="0">
                <a:latin typeface="Times New Roman" panose="02020603050405020304" pitchFamily="18" charset="0"/>
                <a:ea typeface="+mn-ea"/>
                <a:cs typeface="Times New Roman" panose="02020603050405020304" pitchFamily="18" charset="0"/>
              </a:rPr>
              <a:t>ループ管</a:t>
            </a:r>
            <a:r>
              <a:rPr lang="ja-JP" altLang="en-US" sz="6600" b="1" dirty="0">
                <a:latin typeface="Times New Roman" panose="02020603050405020304" pitchFamily="18" charset="0"/>
                <a:ea typeface="+mn-ea"/>
                <a:cs typeface="Times New Roman" panose="02020603050405020304" pitchFamily="18" charset="0"/>
              </a:rPr>
              <a:t>進行波型熱音響エンジン</a:t>
            </a:r>
            <a:r>
              <a:rPr lang="ja-JP" altLang="en-US" sz="6600" b="1" dirty="0" smtClean="0">
                <a:latin typeface="Times New Roman" panose="02020603050405020304" pitchFamily="18" charset="0"/>
                <a:ea typeface="+mn-ea"/>
                <a:cs typeface="Times New Roman" panose="02020603050405020304" pitchFamily="18" charset="0"/>
              </a:rPr>
              <a:t>の定常</a:t>
            </a:r>
            <a:r>
              <a:rPr lang="ja-JP" altLang="en-US" sz="6600" b="1" dirty="0">
                <a:latin typeface="Times New Roman" panose="02020603050405020304" pitchFamily="18" charset="0"/>
                <a:ea typeface="+mn-ea"/>
                <a:cs typeface="Times New Roman" panose="02020603050405020304" pitchFamily="18" charset="0"/>
              </a:rPr>
              <a:t>発振</a:t>
            </a:r>
            <a:r>
              <a:rPr lang="ja-JP" altLang="en-US" sz="6600" b="1" dirty="0" smtClean="0">
                <a:latin typeface="Times New Roman" panose="02020603050405020304" pitchFamily="18" charset="0"/>
                <a:ea typeface="+mn-ea"/>
                <a:cs typeface="Times New Roman" panose="02020603050405020304" pitchFamily="18" charset="0"/>
              </a:rPr>
              <a:t>制御</a:t>
            </a:r>
            <a:r>
              <a:rPr lang="en-US" altLang="ja-JP" sz="5400" b="1" dirty="0">
                <a:latin typeface="Times New Roman" panose="02020603050405020304" pitchFamily="18" charset="0"/>
                <a:ea typeface="+mn-ea"/>
                <a:cs typeface="Times New Roman" panose="02020603050405020304" pitchFamily="18" charset="0"/>
              </a:rPr>
              <a:t/>
            </a:r>
            <a:br>
              <a:rPr lang="en-US" altLang="ja-JP" sz="5400" b="1" dirty="0">
                <a:latin typeface="Times New Roman" panose="02020603050405020304" pitchFamily="18" charset="0"/>
                <a:ea typeface="+mn-ea"/>
                <a:cs typeface="Times New Roman" panose="02020603050405020304" pitchFamily="18" charset="0"/>
              </a:rPr>
            </a:br>
            <a:endParaRPr kumimoji="1" lang="ja-JP" altLang="en-US" sz="5400" b="1" dirty="0">
              <a:latin typeface="Times New Roman" panose="02020603050405020304" pitchFamily="18" charset="0"/>
              <a:ea typeface="+mn-ea"/>
              <a:cs typeface="Times New Roman" panose="02020603050405020304" pitchFamily="18" charset="0"/>
            </a:endParaRPr>
          </a:p>
        </p:txBody>
      </p:sp>
      <p:sp>
        <p:nvSpPr>
          <p:cNvPr id="39" name="タイトル 1"/>
          <p:cNvSpPr txBox="1">
            <a:spLocks/>
          </p:cNvSpPr>
          <p:nvPr/>
        </p:nvSpPr>
        <p:spPr>
          <a:xfrm>
            <a:off x="-264881" y="1460915"/>
            <a:ext cx="30279975" cy="812812"/>
          </a:xfrm>
          <a:prstGeom prst="rect">
            <a:avLst/>
          </a:prstGeom>
        </p:spPr>
        <p:txBody>
          <a:bodyPr vert="horz" lIns="411480" tIns="205740" rIns="411480" bIns="205740" rtlCol="0" anchor="ctr">
            <a:noAutofit/>
          </a:bodyPr>
          <a:lstStyle>
            <a:lvl1pPr algn="ctr" defTabSz="4114800" rtl="0" eaLnBrk="1" latinLnBrk="0" hangingPunct="1">
              <a:spcBef>
                <a:spcPct val="0"/>
              </a:spcBef>
              <a:buNone/>
              <a:defRPr kumimoji="1" sz="19800" kern="1200">
                <a:solidFill>
                  <a:schemeClr val="tx1"/>
                </a:solidFill>
                <a:latin typeface="+mj-lt"/>
                <a:ea typeface="+mj-ea"/>
                <a:cs typeface="+mj-cs"/>
              </a:defRPr>
            </a:lvl1pPr>
          </a:lstStyle>
          <a:p>
            <a:r>
              <a:rPr lang="ja-JP" altLang="en-US" sz="3200" dirty="0" smtClean="0">
                <a:latin typeface="Times New Roman" panose="02020603050405020304" pitchFamily="18" charset="0"/>
                <a:ea typeface="+mn-ea"/>
                <a:cs typeface="Times New Roman" panose="02020603050405020304" pitchFamily="18" charset="0"/>
              </a:rPr>
              <a:t>学籍番号：</a:t>
            </a:r>
            <a:r>
              <a:rPr lang="en-US" altLang="ja-JP" sz="3200" dirty="0" smtClean="0">
                <a:latin typeface="Times New Roman" panose="02020603050405020304" pitchFamily="18" charset="0"/>
                <a:ea typeface="+mn-ea"/>
                <a:cs typeface="Times New Roman" panose="02020603050405020304" pitchFamily="18" charset="0"/>
              </a:rPr>
              <a:t>16301390</a:t>
            </a:r>
            <a:r>
              <a:rPr lang="ja-JP" altLang="en-US" sz="3200" dirty="0" smtClean="0">
                <a:latin typeface="Times New Roman" panose="02020603050405020304" pitchFamily="18" charset="0"/>
                <a:ea typeface="+mn-ea"/>
                <a:cs typeface="Times New Roman" panose="02020603050405020304" pitchFamily="18" charset="0"/>
              </a:rPr>
              <a:t>　氏名：岩船皓介　指導教員</a:t>
            </a:r>
            <a:r>
              <a:rPr lang="ja-JP" altLang="en-US" sz="3200" dirty="0">
                <a:latin typeface="Times New Roman" panose="02020603050405020304" pitchFamily="18" charset="0"/>
                <a:ea typeface="+mn-ea"/>
                <a:cs typeface="Times New Roman" panose="02020603050405020304" pitchFamily="18" charset="0"/>
              </a:rPr>
              <a:t>：小林泰</a:t>
            </a:r>
            <a:r>
              <a:rPr lang="ja-JP" altLang="en-US" sz="3200" dirty="0" smtClean="0">
                <a:latin typeface="Times New Roman" panose="02020603050405020304" pitchFamily="18" charset="0"/>
                <a:ea typeface="+mn-ea"/>
                <a:cs typeface="Times New Roman" panose="02020603050405020304" pitchFamily="18" charset="0"/>
              </a:rPr>
              <a:t>秀 准教授</a:t>
            </a:r>
            <a:endParaRPr lang="ja-JP" altLang="en-US" sz="3200" dirty="0">
              <a:latin typeface="Times New Roman" panose="02020603050405020304" pitchFamily="18" charset="0"/>
              <a:ea typeface="+mn-ea"/>
              <a:cs typeface="Times New Roman" panose="02020603050405020304" pitchFamily="18" charset="0"/>
            </a:endParaRPr>
          </a:p>
        </p:txBody>
      </p:sp>
      <p:sp>
        <p:nvSpPr>
          <p:cNvPr id="45" name="タイトル 1"/>
          <p:cNvSpPr txBox="1">
            <a:spLocks/>
          </p:cNvSpPr>
          <p:nvPr/>
        </p:nvSpPr>
        <p:spPr>
          <a:xfrm>
            <a:off x="41717" y="2650589"/>
            <a:ext cx="30279975" cy="2479865"/>
          </a:xfrm>
          <a:prstGeom prst="rect">
            <a:avLst/>
          </a:prstGeom>
        </p:spPr>
        <p:txBody>
          <a:bodyPr vert="horz" lIns="411480" tIns="205740" rIns="411480" bIns="205740" rtlCol="0" anchor="ctr">
            <a:noAutofit/>
          </a:bodyPr>
          <a:lstStyle>
            <a:lvl1pPr algn="ctr" defTabSz="4114800" rtl="0" eaLnBrk="1" latinLnBrk="0" hangingPunct="1">
              <a:spcBef>
                <a:spcPct val="0"/>
              </a:spcBef>
              <a:buNone/>
              <a:defRPr kumimoji="1" sz="19800" kern="1200">
                <a:solidFill>
                  <a:schemeClr val="tx1"/>
                </a:solidFill>
                <a:latin typeface="+mj-lt"/>
                <a:ea typeface="+mj-ea"/>
                <a:cs typeface="+mj-cs"/>
              </a:defRPr>
            </a:lvl1pPr>
          </a:lstStyle>
          <a:p>
            <a:pPr algn="l"/>
            <a:r>
              <a:rPr lang="en-US" altLang="ja-JP" sz="2600" dirty="0">
                <a:latin typeface="Times New Roman" panose="02020603050405020304" pitchFamily="18" charset="0"/>
                <a:cs typeface="Times New Roman" panose="02020603050405020304" pitchFamily="18" charset="0"/>
              </a:rPr>
              <a:t>As a means for recovering waste heat from factories and automobiles, there is a thermoacoustic engine using thermoacoustic phenomenon, which is a mutual conversion of heat and sound waves.</a:t>
            </a:r>
            <a:br>
              <a:rPr lang="en-US" altLang="ja-JP" sz="2600" dirty="0">
                <a:latin typeface="Times New Roman" panose="02020603050405020304" pitchFamily="18" charset="0"/>
                <a:cs typeface="Times New Roman" panose="02020603050405020304" pitchFamily="18" charset="0"/>
              </a:rPr>
            </a:br>
            <a:r>
              <a:rPr lang="en-US" altLang="ja-JP" sz="2600" dirty="0">
                <a:latin typeface="Times New Roman" panose="02020603050405020304" pitchFamily="18" charset="0"/>
                <a:cs typeface="Times New Roman" panose="02020603050405020304" pitchFamily="18" charset="0"/>
              </a:rPr>
              <a:t>When a sufficient temperature difference is applied by hot- and cold-side heat exchangers to the both sides of a stack (regenerator) which has narrow flow channels, a sound wave occurs with resonance frequency of tubes in which the stack is installed. This phenomenon is called thermoacoustic spontaneous </a:t>
            </a:r>
            <a:r>
              <a:rPr lang="en-US" altLang="ja-JP" sz="2600" dirty="0" smtClean="0">
                <a:latin typeface="Times New Roman" panose="02020603050405020304" pitchFamily="18" charset="0"/>
                <a:cs typeface="Times New Roman" panose="02020603050405020304" pitchFamily="18" charset="0"/>
              </a:rPr>
              <a:t>oscillation. The </a:t>
            </a:r>
            <a:r>
              <a:rPr lang="en-US" altLang="ja-JP" sz="2600" dirty="0">
                <a:latin typeface="Times New Roman" panose="02020603050405020304" pitchFamily="18" charset="0"/>
                <a:cs typeface="Times New Roman" panose="02020603050405020304" pitchFamily="18" charset="0"/>
              </a:rPr>
              <a:t>minimum temperature ratio (hot side temperature : TH / cold side temperature : TC) at which self-oscillation occur is called the critical temperature ratio (CTR).In the previous research, a feedback control system that keeps the tube internal pressure constant is constructed to estimate before and after the CTR by unified measurement, and a method to investigate the CTR based on the power consumption of the installed speaker is </a:t>
            </a:r>
            <a:r>
              <a:rPr lang="en-US" altLang="ja-JP" sz="2600" dirty="0" smtClean="0">
                <a:latin typeface="Times New Roman" panose="02020603050405020304" pitchFamily="18" charset="0"/>
                <a:cs typeface="Times New Roman" panose="02020603050405020304" pitchFamily="18" charset="0"/>
              </a:rPr>
              <a:t>proposed</a:t>
            </a:r>
            <a:r>
              <a:rPr lang="en-US" altLang="ja-JP" sz="2600" dirty="0">
                <a:latin typeface="Times New Roman" panose="02020603050405020304" pitchFamily="18" charset="0"/>
                <a:cs typeface="Times New Roman" panose="02020603050405020304" pitchFamily="18" charset="0"/>
              </a:rPr>
              <a:t>. However, since the proposed method is verified only with the standing wave type thermoacoustic engine, in this study, the criticality based on the steady oscillation control for the loop tube traveling wave type thermoacoustic engine, which is considered to be higher efficiency For the purpose of estimating the temperature ratio, a directional sound source in the loop tube was generated and </a:t>
            </a:r>
            <a:r>
              <a:rPr lang="en-US" altLang="ja-JP" sz="2600" dirty="0" smtClean="0">
                <a:latin typeface="Times New Roman" panose="02020603050405020304" pitchFamily="18" charset="0"/>
                <a:cs typeface="Times New Roman" panose="02020603050405020304" pitchFamily="18" charset="0"/>
              </a:rPr>
              <a:t>controlled.</a:t>
            </a:r>
            <a:endParaRPr lang="en-US" altLang="ja-JP" sz="2600" dirty="0">
              <a:latin typeface="Times New Roman" panose="02020603050405020304" pitchFamily="18" charset="0"/>
              <a:cs typeface="Times New Roman" panose="02020603050405020304" pitchFamily="18" charset="0"/>
            </a:endParaRPr>
          </a:p>
        </p:txBody>
      </p:sp>
      <p:sp>
        <p:nvSpPr>
          <p:cNvPr id="48" name="テキスト ボックス 47"/>
          <p:cNvSpPr txBox="1"/>
          <p:nvPr/>
        </p:nvSpPr>
        <p:spPr>
          <a:xfrm>
            <a:off x="617752" y="23398444"/>
            <a:ext cx="5937225" cy="2862322"/>
          </a:xfrm>
          <a:prstGeom prst="rect">
            <a:avLst/>
          </a:prstGeom>
          <a:noFill/>
        </p:spPr>
        <p:txBody>
          <a:bodyPr wrap="square" rtlCol="0">
            <a:spAutoFit/>
          </a:bodyPr>
          <a:lstStyle/>
          <a:p>
            <a:r>
              <a:rPr lang="ja-JP" altLang="en-US" sz="3600" b="1" dirty="0">
                <a:latin typeface="Times New Roman" panose="02020603050405020304" pitchFamily="18" charset="0"/>
                <a:cs typeface="Times New Roman" panose="02020603050405020304" pitchFamily="18" charset="0"/>
              </a:rPr>
              <a:t>・指向性音の</a:t>
            </a:r>
            <a:r>
              <a:rPr lang="ja-JP" altLang="en-US" sz="3600" b="1" dirty="0" smtClean="0">
                <a:latin typeface="Times New Roman" panose="02020603050405020304" pitchFamily="18" charset="0"/>
                <a:cs typeface="Times New Roman" panose="02020603050405020304" pitchFamily="18" charset="0"/>
              </a:rPr>
              <a:t>発生と観測</a:t>
            </a:r>
            <a:r>
              <a:rPr lang="ja-JP" altLang="en-US" sz="3600" b="1" dirty="0">
                <a:latin typeface="Times New Roman" panose="02020603050405020304" pitchFamily="18" charset="0"/>
                <a:cs typeface="Times New Roman" panose="02020603050405020304" pitchFamily="18" charset="0"/>
              </a:rPr>
              <a:t>に</a:t>
            </a:r>
            <a:r>
              <a:rPr lang="ja-JP" altLang="en-US" sz="3600" b="1" dirty="0" smtClean="0">
                <a:latin typeface="Times New Roman" panose="02020603050405020304" pitchFamily="18" charset="0"/>
                <a:cs typeface="Times New Roman" panose="02020603050405020304" pitchFamily="18" charset="0"/>
              </a:rPr>
              <a:t>はそれぞれ二つ</a:t>
            </a:r>
            <a:r>
              <a:rPr lang="ja-JP" altLang="en-US" sz="3600" b="1" dirty="0">
                <a:latin typeface="Times New Roman" panose="02020603050405020304" pitchFamily="18" charset="0"/>
                <a:cs typeface="Times New Roman" panose="02020603050405020304" pitchFamily="18" charset="0"/>
              </a:rPr>
              <a:t>のスピーカと二つの圧力センサが</a:t>
            </a:r>
            <a:r>
              <a:rPr lang="ja-JP" altLang="en-US" sz="3600" b="1" dirty="0" smtClean="0">
                <a:latin typeface="Times New Roman" panose="02020603050405020304" pitchFamily="18" charset="0"/>
                <a:cs typeface="Times New Roman" panose="02020603050405020304" pitchFamily="18" charset="0"/>
              </a:rPr>
              <a:t>必要</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・当研究室</a:t>
            </a:r>
            <a:r>
              <a:rPr lang="ja-JP" altLang="en-US" sz="3600" b="1" dirty="0">
                <a:latin typeface="Times New Roman" panose="02020603050405020304" pitchFamily="18" charset="0"/>
                <a:cs typeface="Times New Roman" panose="02020603050405020304" pitchFamily="18" charset="0"/>
              </a:rPr>
              <a:t>の過去のループ管型熱音響</a:t>
            </a:r>
            <a:r>
              <a:rPr lang="ja-JP" altLang="en-US" sz="3600" b="1" dirty="0" smtClean="0">
                <a:latin typeface="Times New Roman" panose="02020603050405020304" pitchFamily="18" charset="0"/>
                <a:cs typeface="Times New Roman" panose="02020603050405020304" pitchFamily="18" charset="0"/>
              </a:rPr>
              <a:t>システム</a:t>
            </a:r>
            <a:r>
              <a:rPr lang="en-US" altLang="ja-JP" sz="3600" b="1" dirty="0" smtClean="0">
                <a:latin typeface="Times New Roman" panose="02020603050405020304" pitchFamily="18" charset="0"/>
                <a:cs typeface="Times New Roman" panose="02020603050405020304" pitchFamily="18" charset="0"/>
              </a:rPr>
              <a:t>[2]</a:t>
            </a:r>
            <a:r>
              <a:rPr lang="ja-JP" altLang="en-US" sz="3600" b="1" dirty="0" smtClean="0">
                <a:latin typeface="Times New Roman" panose="02020603050405020304" pitchFamily="18" charset="0"/>
                <a:cs typeface="Times New Roman" panose="02020603050405020304" pitchFamily="18" charset="0"/>
              </a:rPr>
              <a:t>を参考</a:t>
            </a:r>
            <a:endParaRPr lang="en-US" altLang="ja-JP" sz="3600" b="1" dirty="0" smtClean="0">
              <a:latin typeface="Times New Roman" panose="02020603050405020304" pitchFamily="18" charset="0"/>
              <a:cs typeface="Times New Roman" panose="02020603050405020304" pitchFamily="18" charset="0"/>
            </a:endParaRPr>
          </a:p>
        </p:txBody>
      </p:sp>
      <p:graphicFrame>
        <p:nvGraphicFramePr>
          <p:cNvPr id="50" name="表 49"/>
          <p:cNvGraphicFramePr>
            <a:graphicFrameLocks noGrp="1"/>
          </p:cNvGraphicFramePr>
          <p:nvPr>
            <p:extLst>
              <p:ext uri="{D42A27DB-BD31-4B8C-83A1-F6EECF244321}">
                <p14:modId xmlns:p14="http://schemas.microsoft.com/office/powerpoint/2010/main" val="894991278"/>
              </p:ext>
            </p:extLst>
          </p:nvPr>
        </p:nvGraphicFramePr>
        <p:xfrm>
          <a:off x="518634" y="26822472"/>
          <a:ext cx="6109556" cy="3250356"/>
        </p:xfrm>
        <a:graphic>
          <a:graphicData uri="http://schemas.openxmlformats.org/drawingml/2006/table">
            <a:tbl>
              <a:tblPr/>
              <a:tblGrid>
                <a:gridCol w="2348089">
                  <a:extLst>
                    <a:ext uri="{9D8B030D-6E8A-4147-A177-3AD203B41FA5}">
                      <a16:colId xmlns:a16="http://schemas.microsoft.com/office/drawing/2014/main" val="20000"/>
                    </a:ext>
                  </a:extLst>
                </a:gridCol>
                <a:gridCol w="3761467">
                  <a:extLst>
                    <a:ext uri="{9D8B030D-6E8A-4147-A177-3AD203B41FA5}">
                      <a16:colId xmlns:a16="http://schemas.microsoft.com/office/drawing/2014/main" val="20001"/>
                    </a:ext>
                  </a:extLst>
                </a:gridCol>
              </a:tblGrid>
              <a:tr h="1270144">
                <a:tc>
                  <a:txBody>
                    <a:bodyPr/>
                    <a:lstStyle/>
                    <a:p>
                      <a:pPr algn="ctr" fontAlgn="ctr"/>
                      <a:r>
                        <a:rPr lang="ja-JP" altLang="en-US" sz="2800" b="1" i="0" u="none" strike="noStrike" dirty="0" smtClean="0">
                          <a:solidFill>
                            <a:srgbClr val="000000"/>
                          </a:solidFill>
                          <a:latin typeface="ＭＳ Ｐゴシック"/>
                        </a:rPr>
                        <a:t>管</a:t>
                      </a:r>
                      <a:endParaRPr lang="ja-JP" altLang="en-US" sz="2800" b="1" i="0" u="none" strike="noStrike" dirty="0">
                        <a:solidFill>
                          <a:srgbClr val="000000"/>
                        </a:solidFill>
                        <a:latin typeface="ＭＳ Ｐゴシック"/>
                      </a:endParaRPr>
                    </a:p>
                  </a:txBody>
                  <a:tcPr marL="5513" marR="5513" marT="5513"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114800" rtl="0" eaLnBrk="1" fontAlgn="ctr" latinLnBrk="0" hangingPunct="1">
                        <a:lnSpc>
                          <a:spcPct val="100000"/>
                        </a:lnSpc>
                        <a:spcBef>
                          <a:spcPts val="0"/>
                        </a:spcBef>
                        <a:spcAft>
                          <a:spcPts val="0"/>
                        </a:spcAft>
                        <a:buClrTx/>
                        <a:buSzTx/>
                        <a:buFontTx/>
                        <a:buNone/>
                        <a:tabLst/>
                        <a:defRPr/>
                      </a:pPr>
                      <a:r>
                        <a:rPr lang="ja-JP" altLang="en-US" sz="2800" b="1" i="0" u="none" strike="noStrike" dirty="0" smtClean="0">
                          <a:solidFill>
                            <a:srgbClr val="000000"/>
                          </a:solidFill>
                          <a:latin typeface="ＭＳ Ｐゴシック"/>
                        </a:rPr>
                        <a:t>塩ビ管</a:t>
                      </a:r>
                      <a:endParaRPr lang="en-US" altLang="ja-JP" sz="2800" b="1" i="0" u="none" strike="noStrike" dirty="0" smtClean="0">
                        <a:solidFill>
                          <a:srgbClr val="000000"/>
                        </a:solidFill>
                        <a:latin typeface="ＭＳ Ｐゴシック"/>
                      </a:endParaRPr>
                    </a:p>
                    <a:p>
                      <a:pPr marL="0" marR="0" indent="0" algn="ctr" defTabSz="4114800" rtl="0" eaLnBrk="1" fontAlgn="ctr" latinLnBrk="0" hangingPunct="1">
                        <a:lnSpc>
                          <a:spcPct val="100000"/>
                        </a:lnSpc>
                        <a:spcBef>
                          <a:spcPts val="0"/>
                        </a:spcBef>
                        <a:spcAft>
                          <a:spcPts val="0"/>
                        </a:spcAft>
                        <a:buClrTx/>
                        <a:buSzTx/>
                        <a:buFontTx/>
                        <a:buNone/>
                        <a:tabLst/>
                        <a:defRPr/>
                      </a:pPr>
                      <a:r>
                        <a:rPr lang="ja-JP" altLang="en-US" sz="2800" b="1" i="0" u="none" strike="noStrike" dirty="0" smtClean="0">
                          <a:solidFill>
                            <a:srgbClr val="000000"/>
                          </a:solidFill>
                          <a:latin typeface="ＭＳ Ｐゴシック"/>
                        </a:rPr>
                        <a:t>厚さ</a:t>
                      </a:r>
                      <a:r>
                        <a:rPr lang="en-US" altLang="ja-JP" sz="2800" b="1" i="0" u="none" strike="noStrike" baseline="0" dirty="0" smtClean="0">
                          <a:solidFill>
                            <a:srgbClr val="000000"/>
                          </a:solidFill>
                          <a:latin typeface="ＭＳ Ｐゴシック"/>
                        </a:rPr>
                        <a:t> </a:t>
                      </a:r>
                      <a:r>
                        <a:rPr lang="en-US" altLang="ja-JP" sz="2800" b="1" i="0" u="none" strike="noStrike" dirty="0" smtClean="0">
                          <a:solidFill>
                            <a:srgbClr val="000000"/>
                          </a:solidFill>
                          <a:latin typeface="ＭＳ Ｐゴシック"/>
                        </a:rPr>
                        <a:t>4[mm]</a:t>
                      </a:r>
                    </a:p>
                    <a:p>
                      <a:pPr marL="0" marR="0" indent="0" algn="ctr" defTabSz="4114800" rtl="0" eaLnBrk="1" fontAlgn="ctr" latinLnBrk="0" hangingPunct="1">
                        <a:lnSpc>
                          <a:spcPct val="100000"/>
                        </a:lnSpc>
                        <a:spcBef>
                          <a:spcPts val="0"/>
                        </a:spcBef>
                        <a:spcAft>
                          <a:spcPts val="0"/>
                        </a:spcAft>
                        <a:buClrTx/>
                        <a:buSzTx/>
                        <a:buFontTx/>
                        <a:buNone/>
                        <a:tabLst/>
                        <a:defRPr/>
                      </a:pPr>
                      <a:r>
                        <a:rPr lang="ja-JP" altLang="en-US" sz="2800" b="1" i="0" u="none" strike="noStrike" dirty="0" smtClean="0">
                          <a:solidFill>
                            <a:srgbClr val="000000"/>
                          </a:solidFill>
                          <a:latin typeface="ＭＳ Ｐゴシック"/>
                        </a:rPr>
                        <a:t>内径</a:t>
                      </a:r>
                      <a:r>
                        <a:rPr lang="en-US" altLang="ja-JP" sz="2800" b="1" i="0" u="none" strike="noStrike" baseline="0" dirty="0" smtClean="0">
                          <a:solidFill>
                            <a:srgbClr val="000000"/>
                          </a:solidFill>
                          <a:latin typeface="ＭＳ Ｐゴシック"/>
                        </a:rPr>
                        <a:t> </a:t>
                      </a:r>
                      <a:r>
                        <a:rPr lang="en-US" altLang="ja-JP" sz="2800" b="1" i="0" u="none" strike="noStrike" dirty="0" smtClean="0">
                          <a:solidFill>
                            <a:srgbClr val="000000"/>
                          </a:solidFill>
                          <a:latin typeface="ＭＳ Ｐゴシック"/>
                        </a:rPr>
                        <a:t>52[mm]</a:t>
                      </a:r>
                    </a:p>
                  </a:txBody>
                  <a:tcPr marL="5513" marR="5513" marT="5513" marB="0"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62569">
                <a:tc>
                  <a:txBody>
                    <a:bodyPr/>
                    <a:lstStyle/>
                    <a:p>
                      <a:pPr algn="ctr" fontAlgn="ctr"/>
                      <a:r>
                        <a:rPr lang="ja-JP" altLang="en-US" sz="2800" b="1" i="0" u="none" strike="noStrike" dirty="0" smtClean="0">
                          <a:solidFill>
                            <a:srgbClr val="000000"/>
                          </a:solidFill>
                          <a:latin typeface="ＭＳ Ｐゴシック"/>
                        </a:rPr>
                        <a:t>圧力センサ</a:t>
                      </a:r>
                      <a:endParaRPr lang="ja-JP" altLang="en-US" sz="2800" b="1" i="0" u="none" strike="noStrike" dirty="0">
                        <a:solidFill>
                          <a:srgbClr val="000000"/>
                        </a:solidFill>
                        <a:latin typeface="ＭＳ Ｐゴシック"/>
                      </a:endParaRPr>
                    </a:p>
                  </a:txBody>
                  <a:tcPr marL="5513" marR="5513" marT="5513"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114800" rtl="0" eaLnBrk="1" fontAlgn="ctr" latinLnBrk="0" hangingPunct="1">
                        <a:lnSpc>
                          <a:spcPct val="100000"/>
                        </a:lnSpc>
                        <a:spcBef>
                          <a:spcPts val="0"/>
                        </a:spcBef>
                        <a:spcAft>
                          <a:spcPts val="0"/>
                        </a:spcAft>
                        <a:buClrTx/>
                        <a:buSzTx/>
                        <a:buFontTx/>
                        <a:buNone/>
                        <a:tabLst/>
                        <a:defRPr/>
                      </a:pPr>
                      <a:r>
                        <a:rPr lang="ja-JP" altLang="en-US" sz="2800" b="1" i="0" u="none" strike="noStrike" dirty="0" smtClean="0">
                          <a:solidFill>
                            <a:srgbClr val="000000"/>
                          </a:solidFill>
                          <a:latin typeface="ＭＳ Ｐゴシック"/>
                        </a:rPr>
                        <a:t>長野計器</a:t>
                      </a:r>
                      <a:endParaRPr lang="en-US" altLang="ja-JP" sz="2800" b="1" i="0" u="none" strike="noStrike" dirty="0" smtClean="0">
                        <a:solidFill>
                          <a:srgbClr val="000000"/>
                        </a:solidFill>
                        <a:latin typeface="ＭＳ Ｐゴシック"/>
                      </a:endParaRPr>
                    </a:p>
                    <a:p>
                      <a:pPr marL="0" marR="0" indent="0" algn="ctr" defTabSz="4114800" rtl="0" eaLnBrk="1" fontAlgn="ctr" latinLnBrk="0" hangingPunct="1">
                        <a:lnSpc>
                          <a:spcPct val="100000"/>
                        </a:lnSpc>
                        <a:spcBef>
                          <a:spcPts val="0"/>
                        </a:spcBef>
                        <a:spcAft>
                          <a:spcPts val="0"/>
                        </a:spcAft>
                        <a:buClrTx/>
                        <a:buSzTx/>
                        <a:buFontTx/>
                        <a:buNone/>
                        <a:tabLst/>
                        <a:defRPr/>
                      </a:pPr>
                      <a:r>
                        <a:rPr lang="en-US" altLang="ja-JP" sz="2800" b="1" i="0" u="none" strike="noStrike" dirty="0" smtClean="0">
                          <a:solidFill>
                            <a:srgbClr val="000000"/>
                          </a:solidFill>
                          <a:latin typeface="ＭＳ Ｐゴシック"/>
                        </a:rPr>
                        <a:t>KP15</a:t>
                      </a:r>
                    </a:p>
                  </a:txBody>
                  <a:tcPr marL="5513" marR="5513" marT="5513" marB="0" anchor="b">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102114">
                <a:tc>
                  <a:txBody>
                    <a:bodyPr/>
                    <a:lstStyle/>
                    <a:p>
                      <a:pPr algn="ctr" fontAlgn="ctr"/>
                      <a:r>
                        <a:rPr lang="ja-JP" altLang="en-US" sz="2800" b="1" i="0" u="none" strike="noStrike" dirty="0" smtClean="0">
                          <a:solidFill>
                            <a:srgbClr val="000000"/>
                          </a:solidFill>
                          <a:latin typeface="ＭＳ Ｐゴシック"/>
                        </a:rPr>
                        <a:t>スピーカ</a:t>
                      </a:r>
                      <a:endParaRPr lang="ja-JP" altLang="en-US" sz="2800" b="1" i="0" u="none" strike="noStrike" dirty="0">
                        <a:solidFill>
                          <a:srgbClr val="000000"/>
                        </a:solidFill>
                        <a:latin typeface="ＭＳ Ｐゴシック"/>
                      </a:endParaRPr>
                    </a:p>
                  </a:txBody>
                  <a:tcPr marL="5513" marR="5513" marT="5513" marB="0"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114800" rtl="0" eaLnBrk="1" fontAlgn="ctr" latinLnBrk="0" hangingPunct="1">
                        <a:lnSpc>
                          <a:spcPct val="100000"/>
                        </a:lnSpc>
                        <a:spcBef>
                          <a:spcPts val="0"/>
                        </a:spcBef>
                        <a:spcAft>
                          <a:spcPts val="0"/>
                        </a:spcAft>
                        <a:buClrTx/>
                        <a:buSzTx/>
                        <a:buFontTx/>
                        <a:buNone/>
                        <a:tabLst/>
                        <a:defRPr/>
                      </a:pPr>
                      <a:r>
                        <a:rPr lang="en-US" altLang="ja-JP" sz="2800" b="1" i="0" u="none" strike="noStrike" dirty="0" smtClean="0">
                          <a:solidFill>
                            <a:srgbClr val="000000"/>
                          </a:solidFill>
                          <a:latin typeface="ＭＳ Ｐゴシック"/>
                        </a:rPr>
                        <a:t>AURA</a:t>
                      </a:r>
                      <a:r>
                        <a:rPr lang="en-US" altLang="ja-JP" sz="2800" b="1" i="0" u="none" strike="noStrike" baseline="0" dirty="0" smtClean="0">
                          <a:solidFill>
                            <a:srgbClr val="000000"/>
                          </a:solidFill>
                          <a:latin typeface="ＭＳ Ｐゴシック"/>
                        </a:rPr>
                        <a:t> SOUND</a:t>
                      </a:r>
                      <a:endParaRPr lang="ja-JP" altLang="en-US" sz="2800" b="1" i="0" u="none" strike="noStrike" dirty="0" smtClean="0">
                        <a:solidFill>
                          <a:srgbClr val="000000"/>
                        </a:solidFill>
                        <a:latin typeface="ＭＳ Ｐゴシック"/>
                      </a:endParaRPr>
                    </a:p>
                    <a:p>
                      <a:pPr algn="ctr" fontAlgn="ctr"/>
                      <a:r>
                        <a:rPr lang="en-US" sz="2800" b="1" i="0" u="none" strike="noStrike" dirty="0" smtClean="0">
                          <a:solidFill>
                            <a:srgbClr val="000000"/>
                          </a:solidFill>
                          <a:latin typeface="ＭＳ Ｐゴシック"/>
                        </a:rPr>
                        <a:t>NSW2-326-8A</a:t>
                      </a:r>
                      <a:endParaRPr lang="ja-JP" altLang="en-US" sz="2800" b="1" i="0" u="none" strike="noStrike" dirty="0" smtClean="0">
                        <a:solidFill>
                          <a:srgbClr val="000000"/>
                        </a:solidFill>
                        <a:latin typeface="ＭＳ Ｐゴシック"/>
                      </a:endParaRPr>
                    </a:p>
                  </a:txBody>
                  <a:tcPr marL="5513" marR="5513" marT="5513" marB="0"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51" name="テキスト ボックス 50"/>
          <p:cNvSpPr txBox="1"/>
          <p:nvPr/>
        </p:nvSpPr>
        <p:spPr>
          <a:xfrm>
            <a:off x="1921185" y="26214868"/>
            <a:ext cx="5136055"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Table1  </a:t>
            </a:r>
            <a:r>
              <a:rPr lang="ja-JP" altLang="en-US" sz="3200" dirty="0" smtClean="0">
                <a:latin typeface="Times New Roman" panose="02020603050405020304" pitchFamily="18" charset="0"/>
                <a:cs typeface="Times New Roman" panose="02020603050405020304" pitchFamily="18" charset="0"/>
              </a:rPr>
              <a:t>装置仕様</a:t>
            </a:r>
            <a:endParaRPr kumimoji="1" lang="ja-JP" altLang="en-US" sz="3200" dirty="0">
              <a:latin typeface="Times New Roman" panose="02020603050405020304" pitchFamily="18" charset="0"/>
              <a:cs typeface="Times New Roman" panose="02020603050405020304" pitchFamily="18" charset="0"/>
            </a:endParaRPr>
          </a:p>
        </p:txBody>
      </p:sp>
      <p:sp>
        <p:nvSpPr>
          <p:cNvPr id="54" name="右矢印 53"/>
          <p:cNvSpPr/>
          <p:nvPr/>
        </p:nvSpPr>
        <p:spPr>
          <a:xfrm>
            <a:off x="6645127" y="25623093"/>
            <a:ext cx="1275186" cy="10686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6683620" y="26507256"/>
            <a:ext cx="1316386" cy="769441"/>
          </a:xfrm>
          <a:prstGeom prst="rect">
            <a:avLst/>
          </a:prstGeom>
        </p:spPr>
        <p:txBody>
          <a:bodyPr wrap="none">
            <a:spAutoFit/>
          </a:bodyPr>
          <a:lstStyle/>
          <a:p>
            <a:r>
              <a:rPr lang="ja-JP" altLang="en-US" sz="4400" b="1" dirty="0">
                <a:latin typeface="Times New Roman" panose="02020603050405020304" pitchFamily="18" charset="0"/>
                <a:cs typeface="Times New Roman" panose="02020603050405020304" pitchFamily="18" charset="0"/>
              </a:rPr>
              <a:t>製作</a:t>
            </a:r>
          </a:p>
        </p:txBody>
      </p:sp>
      <p:sp>
        <p:nvSpPr>
          <p:cNvPr id="58" name="テキスト ボックス 57"/>
          <p:cNvSpPr txBox="1"/>
          <p:nvPr/>
        </p:nvSpPr>
        <p:spPr>
          <a:xfrm>
            <a:off x="9458832" y="30048068"/>
            <a:ext cx="5759672"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Fig.2</a:t>
            </a:r>
            <a:r>
              <a:rPr kumimoji="1" lang="ja-JP" altLang="en-US" sz="3200" dirty="0" smtClean="0">
                <a:latin typeface="Times New Roman" panose="02020603050405020304" pitchFamily="18" charset="0"/>
                <a:cs typeface="Times New Roman" panose="02020603050405020304" pitchFamily="18" charset="0"/>
              </a:rPr>
              <a:t>　実験装置構成図</a:t>
            </a:r>
            <a:endParaRPr kumimoji="1" lang="ja-JP" altLang="en-US" sz="3200" dirty="0">
              <a:latin typeface="Times New Roman" panose="02020603050405020304" pitchFamily="18" charset="0"/>
              <a:cs typeface="Times New Roman" panose="02020603050405020304" pitchFamily="18" charset="0"/>
            </a:endParaRPr>
          </a:p>
        </p:txBody>
      </p:sp>
      <p:sp>
        <p:nvSpPr>
          <p:cNvPr id="65" name="テキスト ボックス 64"/>
          <p:cNvSpPr txBox="1"/>
          <p:nvPr/>
        </p:nvSpPr>
        <p:spPr>
          <a:xfrm>
            <a:off x="302974" y="30398292"/>
            <a:ext cx="13508532" cy="646331"/>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進行波音場の発生に必要な二つのスピーカ</a:t>
            </a:r>
            <a:r>
              <a:rPr lang="ja-JP" altLang="en-US" sz="3600" b="1" dirty="0" smtClean="0">
                <a:latin typeface="Times New Roman" panose="02020603050405020304" pitchFamily="18" charset="0"/>
                <a:cs typeface="Times New Roman" panose="02020603050405020304" pitchFamily="18" charset="0"/>
              </a:rPr>
              <a:t>の</a:t>
            </a:r>
            <a:r>
              <a:rPr lang="ja-JP" altLang="en-US" sz="3600" b="1" dirty="0" smtClean="0">
                <a:latin typeface="Times New Roman" panose="02020603050405020304" pitchFamily="18" charset="0"/>
                <a:cs typeface="Times New Roman" panose="02020603050405020304" pitchFamily="18" charset="0"/>
              </a:rPr>
              <a:t>駆動</a:t>
            </a:r>
            <a:r>
              <a:rPr lang="ja-JP" altLang="en-US" sz="3600" b="1" dirty="0">
                <a:latin typeface="Times New Roman" panose="02020603050405020304" pitchFamily="18" charset="0"/>
                <a:cs typeface="Times New Roman" panose="02020603050405020304" pitchFamily="18" charset="0"/>
              </a:rPr>
              <a:t>信号</a:t>
            </a:r>
            <a:r>
              <a:rPr lang="ja-JP" altLang="en-US" sz="3600" b="1" dirty="0" smtClean="0">
                <a:latin typeface="Times New Roman" panose="02020603050405020304" pitchFamily="18" charset="0"/>
                <a:cs typeface="Times New Roman" panose="02020603050405020304" pitchFamily="18" charset="0"/>
              </a:rPr>
              <a:t>の関係</a:t>
            </a:r>
            <a:endParaRPr lang="en-US" altLang="ja-JP" sz="3600" b="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68" name="テキスト ボックス 67"/>
              <p:cNvSpPr txBox="1"/>
              <p:nvPr/>
            </p:nvSpPr>
            <p:spPr>
              <a:xfrm>
                <a:off x="7699353" y="31635575"/>
                <a:ext cx="5190968" cy="1754326"/>
              </a:xfrm>
              <a:prstGeom prst="rect">
                <a:avLst/>
              </a:prstGeom>
              <a:noFill/>
            </p:spPr>
            <p:txBody>
              <a:bodyPr wrap="square" rtlCol="0">
                <a:spAutoFit/>
              </a:bodyPr>
              <a:lstStyle/>
              <a:p>
                <a14:m>
                  <m:oMath xmlns:m="http://schemas.openxmlformats.org/officeDocument/2006/math">
                    <m:r>
                      <a:rPr lang="en-US" altLang="ja-JP" sz="3600" b="1" i="1" dirty="0" smtClean="0">
                        <a:latin typeface="Cambria Math" panose="02040503050406030204" pitchFamily="18" charset="0"/>
                      </a:rPr>
                      <m:t>𝑳</m:t>
                    </m:r>
                    <m:r>
                      <a:rPr lang="en-US" altLang="ja-JP" sz="3600" b="1" i="1" baseline="-25000" dirty="0">
                        <a:latin typeface="Cambria Math" panose="02040503050406030204" pitchFamily="18" charset="0"/>
                      </a:rPr>
                      <m:t>𝑺</m:t>
                    </m:r>
                    <m:r>
                      <a:rPr lang="en-US" altLang="ja-JP" sz="3600" b="1" i="1" baseline="-25000" dirty="0" smtClean="0">
                        <a:latin typeface="Cambria Math" panose="02040503050406030204" pitchFamily="18" charset="0"/>
                      </a:rPr>
                      <m:t>𝑷</m:t>
                    </m:r>
                    <m:r>
                      <a:rPr lang="en-US" altLang="ja-JP" sz="3600" b="1" i="1" baseline="-25000" dirty="0">
                        <a:latin typeface="Cambria Math" panose="02040503050406030204" pitchFamily="18" charset="0"/>
                      </a:rPr>
                      <m:t> </m:t>
                    </m:r>
                  </m:oMath>
                </a14:m>
                <a:r>
                  <a:rPr lang="en-US" altLang="ja-JP" sz="3600" b="1" dirty="0" smtClean="0">
                    <a:latin typeface="Times New Roman" panose="02020603050405020304" pitchFamily="18" charset="0"/>
                    <a:cs typeface="Times New Roman" panose="02020603050405020304" pitchFamily="18" charset="0"/>
                  </a:rPr>
                  <a:t>:</a:t>
                </a:r>
                <a:r>
                  <a:rPr lang="ja-JP" altLang="en-US" sz="3600" b="1" dirty="0" smtClean="0">
                    <a:latin typeface="Times New Roman" panose="02020603050405020304" pitchFamily="18" charset="0"/>
                    <a:cs typeface="Times New Roman" panose="02020603050405020304" pitchFamily="18" charset="0"/>
                  </a:rPr>
                  <a:t>スピーカ間距離</a:t>
                </a:r>
                <a:endParaRPr lang="en-US" altLang="ja-JP" sz="3600" b="1" dirty="0" smtClean="0">
                  <a:latin typeface="Times New Roman" panose="02020603050405020304" pitchFamily="18" charset="0"/>
                  <a:cs typeface="Times New Roman" panose="02020603050405020304" pitchFamily="18" charset="0"/>
                </a:endParaRPr>
              </a:p>
              <a:p>
                <a14:m>
                  <m:oMath xmlns:m="http://schemas.openxmlformats.org/officeDocument/2006/math">
                    <m:r>
                      <a:rPr lang="en-US" altLang="ja-JP" sz="3600" b="1" i="1" smtClean="0">
                        <a:latin typeface="Cambria Math" panose="02040503050406030204" pitchFamily="18" charset="0"/>
                        <a:cs typeface="Times New Roman" panose="02020603050405020304" pitchFamily="18" charset="0"/>
                      </a:rPr>
                      <m:t>𝑪</m:t>
                    </m:r>
                  </m:oMath>
                </a14:m>
                <a:r>
                  <a:rPr lang="en-US" altLang="ja-JP" sz="3600" b="1" dirty="0" smtClean="0">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音速</a:t>
                </a:r>
                <a:endParaRPr lang="en-US" altLang="ja-JP" sz="3600" b="1" dirty="0" smtClean="0">
                  <a:latin typeface="Times New Roman" panose="02020603050405020304" pitchFamily="18" charset="0"/>
                  <a:cs typeface="Times New Roman" panose="02020603050405020304" pitchFamily="18" charset="0"/>
                </a:endParaRPr>
              </a:p>
              <a:p>
                <a:r>
                  <a:rPr lang="en-US" altLang="ja-JP" sz="3600" b="1" i="1" dirty="0" smtClean="0">
                    <a:latin typeface="Times New Roman" panose="02020603050405020304" pitchFamily="18" charset="0"/>
                    <a:cs typeface="Times New Roman" panose="02020603050405020304" pitchFamily="18" charset="0"/>
                  </a:rPr>
                  <a:t>f</a:t>
                </a:r>
                <a:r>
                  <a:rPr lang="en-US" altLang="ja-JP" sz="3600" b="1" dirty="0" smtClean="0">
                    <a:latin typeface="Times New Roman" panose="02020603050405020304" pitchFamily="18" charset="0"/>
                    <a:cs typeface="Times New Roman" panose="02020603050405020304" pitchFamily="18" charset="0"/>
                  </a:rPr>
                  <a:t>:</a:t>
                </a:r>
                <a:r>
                  <a:rPr lang="ja-JP" altLang="en-US" sz="3600" b="1" dirty="0">
                    <a:latin typeface="Times New Roman" panose="02020603050405020304" pitchFamily="18" charset="0"/>
                    <a:cs typeface="Times New Roman" panose="02020603050405020304" pitchFamily="18" charset="0"/>
                  </a:rPr>
                  <a:t>駆動</a:t>
                </a:r>
                <a:r>
                  <a:rPr lang="ja-JP" altLang="en-US" sz="3600" b="1" dirty="0" smtClean="0">
                    <a:latin typeface="Times New Roman" panose="02020603050405020304" pitchFamily="18" charset="0"/>
                    <a:cs typeface="Times New Roman" panose="02020603050405020304" pitchFamily="18" charset="0"/>
                  </a:rPr>
                  <a:t>周波数</a:t>
                </a:r>
                <a:endParaRPr lang="en-US" altLang="ja-JP" sz="3600" b="1" dirty="0" smtClean="0">
                  <a:latin typeface="Times New Roman" panose="02020603050405020304" pitchFamily="18" charset="0"/>
                  <a:cs typeface="Times New Roman" panose="02020603050405020304" pitchFamily="18" charset="0"/>
                </a:endParaRPr>
              </a:p>
            </p:txBody>
          </p:sp>
        </mc:Choice>
        <mc:Fallback>
          <p:sp>
            <p:nvSpPr>
              <p:cNvPr id="68" name="テキスト ボックス 67"/>
              <p:cNvSpPr txBox="1">
                <a:spLocks noRot="1" noChangeAspect="1" noMove="1" noResize="1" noEditPoints="1" noAdjustHandles="1" noChangeArrowheads="1" noChangeShapeType="1" noTextEdit="1"/>
              </p:cNvSpPr>
              <p:nvPr/>
            </p:nvSpPr>
            <p:spPr>
              <a:xfrm>
                <a:off x="7699353" y="31635575"/>
                <a:ext cx="5190968" cy="1754326"/>
              </a:xfrm>
              <a:prstGeom prst="rect">
                <a:avLst/>
              </a:prstGeom>
              <a:blipFill>
                <a:blip r:embed="rId11"/>
                <a:stretch>
                  <a:fillRect l="-3521" t="-6969" b="-12544"/>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69" name="テキスト ボックス 68"/>
              <p:cNvSpPr txBox="1"/>
              <p:nvPr/>
            </p:nvSpPr>
            <p:spPr>
              <a:xfrm>
                <a:off x="417916" y="30972615"/>
                <a:ext cx="9439245" cy="3935757"/>
              </a:xfrm>
              <a:prstGeom prst="rect">
                <a:avLst/>
              </a:prstGeom>
              <a:noFill/>
            </p:spPr>
            <p:txBody>
              <a:bodyPr wrap="square" rtlCol="0">
                <a:spAutoFit/>
              </a:bodyPr>
              <a:lstStyle/>
              <a:p>
                <a14:m>
                  <m:oMath xmlns:m="http://schemas.openxmlformats.org/officeDocument/2006/math">
                    <m:r>
                      <m:rPr>
                        <m:nor/>
                      </m:rPr>
                      <a:rPr lang="en-US" altLang="ja-JP" sz="4000" b="1" i="1" dirty="0" smtClean="0">
                        <a:latin typeface="Times New Roman" panose="02020603050405020304" pitchFamily="18" charset="0"/>
                        <a:cs typeface="Times New Roman" panose="02020603050405020304" pitchFamily="18" charset="0"/>
                      </a:rPr>
                      <m:t>u</m:t>
                    </m:r>
                    <m:r>
                      <m:rPr>
                        <m:nor/>
                      </m:rPr>
                      <a:rPr lang="en-US" altLang="ja-JP" sz="4000" b="1" i="1" baseline="-25000" dirty="0" smtClean="0">
                        <a:latin typeface="Times New Roman" panose="02020603050405020304" pitchFamily="18" charset="0"/>
                        <a:cs typeface="Times New Roman" panose="02020603050405020304" pitchFamily="18" charset="0"/>
                      </a:rPr>
                      <m:t>1</m:t>
                    </m:r>
                    <m:d>
                      <m:dPr>
                        <m:ctrlPr>
                          <a:rPr lang="en-US" altLang="ja-JP" sz="4000" b="1" i="1" dirty="0">
                            <a:latin typeface="Cambria Math" panose="02040503050406030204" pitchFamily="18" charset="0"/>
                          </a:rPr>
                        </m:ctrlPr>
                      </m:dPr>
                      <m:e>
                        <m:r>
                          <m:rPr>
                            <m:nor/>
                          </m:rPr>
                          <a:rPr lang="en-US" altLang="ja-JP" sz="4000" b="1" i="1" dirty="0">
                            <a:latin typeface="Times New Roman" panose="02020603050405020304" pitchFamily="18" charset="0"/>
                            <a:cs typeface="Times New Roman" panose="02020603050405020304" pitchFamily="18" charset="0"/>
                          </a:rPr>
                          <m:t>t</m:t>
                        </m:r>
                      </m:e>
                    </m:d>
                    <m:r>
                      <a:rPr lang="en-US" altLang="ja-JP" sz="4000" b="1" i="1" dirty="0">
                        <a:latin typeface="Cambria Math" panose="02040503050406030204" pitchFamily="18" charset="0"/>
                      </a:rPr>
                      <m:t> </m:t>
                    </m:r>
                    <m:r>
                      <m:rPr>
                        <m:nor/>
                      </m:rPr>
                      <a:rPr lang="en-US" altLang="ja-JP" sz="4000" b="1" dirty="0">
                        <a:latin typeface="Times New Roman" panose="02020603050405020304" pitchFamily="18" charset="0"/>
                        <a:cs typeface="Times New Roman" panose="02020603050405020304" pitchFamily="18" charset="0"/>
                      </a:rPr>
                      <m:t>=</m:t>
                    </m:r>
                    <m:r>
                      <m:rPr>
                        <m:nor/>
                      </m:rPr>
                      <a:rPr lang="en-US" altLang="ja-JP" sz="4000" b="1" i="0" dirty="0" smtClean="0">
                        <a:latin typeface="Times New Roman" panose="02020603050405020304" pitchFamily="18" charset="0"/>
                        <a:cs typeface="Times New Roman" panose="02020603050405020304" pitchFamily="18" charset="0"/>
                      </a:rPr>
                      <m:t>cos</m:t>
                    </m:r>
                    <m:r>
                      <m:rPr>
                        <m:nor/>
                      </m:rPr>
                      <a:rPr lang="en-US" altLang="ja-JP" sz="4000" b="1" i="0" dirty="0" smtClean="0">
                        <a:latin typeface="Times New Roman" panose="02020603050405020304" pitchFamily="18" charset="0"/>
                        <a:cs typeface="Times New Roman" panose="02020603050405020304" pitchFamily="18" charset="0"/>
                      </a:rPr>
                      <m:t>(2</m:t>
                    </m:r>
                    <m:r>
                      <a:rPr lang="ja-JP" altLang="en-US" sz="4000" b="1" i="1" dirty="0" smtClean="0">
                        <a:latin typeface="Cambria Math" panose="02040503050406030204" pitchFamily="18" charset="0"/>
                        <a:cs typeface="Times New Roman" panose="02020603050405020304" pitchFamily="18" charset="0"/>
                      </a:rPr>
                      <m:t>𝝅</m:t>
                    </m:r>
                    <m:r>
                      <a:rPr lang="en-US" altLang="ja-JP" sz="4000" b="1" i="1" dirty="0" smtClean="0">
                        <a:latin typeface="Cambria Math" panose="02040503050406030204" pitchFamily="18" charset="0"/>
                        <a:cs typeface="Times New Roman" panose="02020603050405020304" pitchFamily="18" charset="0"/>
                      </a:rPr>
                      <m:t>𝒇</m:t>
                    </m:r>
                    <m:r>
                      <m:rPr>
                        <m:nor/>
                      </m:rPr>
                      <a:rPr lang="en-US" altLang="ja-JP" sz="4000" b="1" i="1" dirty="0">
                        <a:latin typeface="Times New Roman" panose="02020603050405020304" pitchFamily="18" charset="0"/>
                        <a:cs typeface="Times New Roman" panose="02020603050405020304" pitchFamily="18" charset="0"/>
                      </a:rPr>
                      <m:t>t</m:t>
                    </m:r>
                    <m:r>
                      <a:rPr lang="en-US" altLang="ja-JP" sz="4000" b="1" i="1" dirty="0" smtClean="0">
                        <a:latin typeface="Cambria Math" panose="02040503050406030204" pitchFamily="18" charset="0"/>
                        <a:cs typeface="Times New Roman" panose="02020603050405020304" pitchFamily="18" charset="0"/>
                      </a:rPr>
                      <m:t>)</m:t>
                    </m:r>
                  </m:oMath>
                </a14:m>
                <a:r>
                  <a:rPr lang="en-US" altLang="ja-JP" sz="3200" b="1" dirty="0" smtClean="0">
                    <a:latin typeface="Times New Roman" panose="02020603050405020304" pitchFamily="18" charset="0"/>
                    <a:cs typeface="Times New Roman" panose="02020603050405020304" pitchFamily="18" charset="0"/>
                  </a:rPr>
                  <a:t>                          </a:t>
                </a:r>
                <a:r>
                  <a:rPr lang="ja-JP" altLang="en-US" sz="3200" b="1" dirty="0" smtClean="0">
                    <a:latin typeface="Times New Roman" panose="02020603050405020304" pitchFamily="18" charset="0"/>
                    <a:cs typeface="Times New Roman" panose="02020603050405020304" pitchFamily="18" charset="0"/>
                  </a:rPr>
                  <a:t>　</a:t>
                </a:r>
                <a:r>
                  <a:rPr lang="en-US" altLang="ja-JP" sz="3200" b="1" dirty="0" smtClean="0">
                    <a:latin typeface="Times New Roman" panose="02020603050405020304" pitchFamily="18" charset="0"/>
                    <a:cs typeface="Times New Roman" panose="02020603050405020304" pitchFamily="18" charset="0"/>
                  </a:rPr>
                  <a:t>(</a:t>
                </a:r>
                <a:r>
                  <a:rPr lang="en-US" altLang="ja-JP" sz="3200" b="1" dirty="0" smtClean="0">
                    <a:latin typeface="Times New Roman" panose="02020603050405020304" pitchFamily="18" charset="0"/>
                    <a:cs typeface="Times New Roman" panose="02020603050405020304" pitchFamily="18" charset="0"/>
                  </a:rPr>
                  <a:t>1)</a:t>
                </a:r>
              </a:p>
              <a:p>
                <a14:m>
                  <m:oMath xmlns:m="http://schemas.openxmlformats.org/officeDocument/2006/math">
                    <m:r>
                      <m:rPr>
                        <m:nor/>
                      </m:rPr>
                      <a:rPr lang="en-US" altLang="ja-JP" sz="4000" b="1" i="1" dirty="0" smtClean="0">
                        <a:latin typeface="Times New Roman" panose="02020603050405020304" pitchFamily="18" charset="0"/>
                        <a:cs typeface="Times New Roman" panose="02020603050405020304" pitchFamily="18" charset="0"/>
                      </a:rPr>
                      <m:t>u</m:t>
                    </m:r>
                    <m:r>
                      <m:rPr>
                        <m:nor/>
                      </m:rPr>
                      <a:rPr lang="en-US" altLang="ja-JP" sz="4000" b="1" i="1" baseline="-25000" dirty="0" smtClean="0">
                        <a:latin typeface="Times New Roman" panose="02020603050405020304" pitchFamily="18" charset="0"/>
                        <a:cs typeface="Times New Roman" panose="02020603050405020304" pitchFamily="18" charset="0"/>
                      </a:rPr>
                      <m:t>2</m:t>
                    </m:r>
                    <m:d>
                      <m:dPr>
                        <m:ctrlPr>
                          <a:rPr lang="en-US" altLang="ja-JP" sz="4000" b="1" i="1" dirty="0" smtClean="0">
                            <a:latin typeface="Cambria Math" panose="02040503050406030204" pitchFamily="18" charset="0"/>
                          </a:rPr>
                        </m:ctrlPr>
                      </m:dPr>
                      <m:e>
                        <m:r>
                          <m:rPr>
                            <m:nor/>
                          </m:rPr>
                          <a:rPr lang="en-US" altLang="ja-JP" sz="4000" b="1" i="1" dirty="0" smtClean="0">
                            <a:latin typeface="Times New Roman" panose="02020603050405020304" pitchFamily="18" charset="0"/>
                            <a:cs typeface="Times New Roman" panose="02020603050405020304" pitchFamily="18" charset="0"/>
                          </a:rPr>
                          <m:t>t</m:t>
                        </m:r>
                      </m:e>
                    </m:d>
                    <m:r>
                      <a:rPr lang="en-US" altLang="ja-JP" sz="4000" b="1" i="1" dirty="0" smtClean="0">
                        <a:latin typeface="Cambria Math" panose="02040503050406030204" pitchFamily="18" charset="0"/>
                      </a:rPr>
                      <m:t> </m:t>
                    </m:r>
                    <m:r>
                      <m:rPr>
                        <m:nor/>
                      </m:rPr>
                      <a:rPr lang="en-US" altLang="ja-JP" sz="4000" b="1" dirty="0" smtClean="0">
                        <a:latin typeface="Times New Roman" panose="02020603050405020304" pitchFamily="18" charset="0"/>
                        <a:cs typeface="Times New Roman" panose="02020603050405020304" pitchFamily="18" charset="0"/>
                      </a:rPr>
                      <m:t>=</m:t>
                    </m:r>
                    <m:r>
                      <m:rPr>
                        <m:nor/>
                      </m:rPr>
                      <a:rPr lang="en-US" altLang="ja-JP" sz="4000" b="1" i="0" dirty="0" smtClean="0">
                        <a:latin typeface="Times New Roman" panose="02020603050405020304" pitchFamily="18" charset="0"/>
                        <a:cs typeface="Times New Roman" panose="02020603050405020304" pitchFamily="18" charset="0"/>
                      </a:rPr>
                      <m:t> </m:t>
                    </m:r>
                    <m:r>
                      <m:rPr>
                        <m:nor/>
                      </m:rPr>
                      <a:rPr lang="en-US" altLang="ja-JP" sz="4000" b="1" i="1" dirty="0">
                        <a:latin typeface="Times New Roman" panose="02020603050405020304" pitchFamily="18" charset="0"/>
                        <a:cs typeface="Times New Roman" panose="02020603050405020304" pitchFamily="18" charset="0"/>
                      </a:rPr>
                      <m:t>u</m:t>
                    </m:r>
                    <m:r>
                      <m:rPr>
                        <m:nor/>
                      </m:rPr>
                      <a:rPr lang="en-US" altLang="ja-JP" sz="4000" b="1" i="1" baseline="-25000" dirty="0" smtClean="0">
                        <a:latin typeface="Times New Roman" panose="02020603050405020304" pitchFamily="18" charset="0"/>
                        <a:cs typeface="Times New Roman" panose="02020603050405020304" pitchFamily="18" charset="0"/>
                      </a:rPr>
                      <m:t>1</m:t>
                    </m:r>
                    <m:d>
                      <m:dPr>
                        <m:ctrlPr>
                          <a:rPr lang="en-US" altLang="ja-JP" sz="4000" b="1" i="1" dirty="0">
                            <a:latin typeface="Cambria Math" panose="02040503050406030204" pitchFamily="18" charset="0"/>
                          </a:rPr>
                        </m:ctrlPr>
                      </m:dPr>
                      <m:e>
                        <m:r>
                          <m:rPr>
                            <m:nor/>
                          </m:rPr>
                          <a:rPr lang="en-US" altLang="ja-JP" sz="4000" b="1" i="1" dirty="0">
                            <a:latin typeface="Times New Roman" panose="02020603050405020304" pitchFamily="18" charset="0"/>
                            <a:cs typeface="Times New Roman" panose="02020603050405020304" pitchFamily="18" charset="0"/>
                          </a:rPr>
                          <m:t>t</m:t>
                        </m:r>
                        <m:r>
                          <m:rPr>
                            <m:nor/>
                          </m:rPr>
                          <a:rPr lang="en-US" altLang="ja-JP" sz="4000" b="1" i="0" dirty="0" smtClean="0">
                            <a:latin typeface="Times New Roman" panose="02020603050405020304" pitchFamily="18" charset="0"/>
                            <a:cs typeface="Times New Roman" panose="02020603050405020304" pitchFamily="18" charset="0"/>
                          </a:rPr>
                          <m:t> </m:t>
                        </m:r>
                        <m:r>
                          <m:rPr>
                            <m:nor/>
                          </m:rPr>
                          <a:rPr lang="en-US" altLang="ja-JP" sz="4000" b="1" dirty="0" smtClean="0">
                            <a:latin typeface="Times New Roman" panose="02020603050405020304" pitchFamily="18" charset="0"/>
                            <a:cs typeface="Times New Roman" panose="02020603050405020304" pitchFamily="18" charset="0"/>
                          </a:rPr>
                          <m:t>−</m:t>
                        </m:r>
                        <m:r>
                          <m:rPr>
                            <m:nor/>
                          </m:rPr>
                          <a:rPr lang="en-US" altLang="ja-JP" sz="4000" b="1" i="0" dirty="0" smtClean="0">
                            <a:latin typeface="Times New Roman" panose="02020603050405020304" pitchFamily="18" charset="0"/>
                            <a:cs typeface="Times New Roman" panose="02020603050405020304" pitchFamily="18" charset="0"/>
                          </a:rPr>
                          <m:t>  </m:t>
                        </m:r>
                        <m:r>
                          <m:rPr>
                            <m:nor/>
                          </m:rPr>
                          <a:rPr lang="en-US" altLang="ja-JP" sz="4000" b="1" i="1" dirty="0" smtClean="0">
                            <a:latin typeface="Times New Roman" panose="02020603050405020304" pitchFamily="18" charset="0"/>
                            <a:cs typeface="Times New Roman" panose="02020603050405020304" pitchFamily="18" charset="0"/>
                          </a:rPr>
                          <m:t>(</m:t>
                        </m:r>
                        <m:r>
                          <m:rPr>
                            <m:nor/>
                          </m:rPr>
                          <a:rPr lang="ja-JP" altLang="en-US" sz="4000" b="1" i="1" dirty="0">
                            <a:latin typeface="Times New Roman" panose="02020603050405020304" pitchFamily="18" charset="0"/>
                            <a:cs typeface="Times New Roman" panose="02020603050405020304" pitchFamily="18" charset="0"/>
                          </a:rPr>
                          <m:t>φ</m:t>
                        </m:r>
                        <m:r>
                          <m:rPr>
                            <m:nor/>
                          </m:rPr>
                          <a:rPr lang="en-US" altLang="ja-JP" sz="4000" b="1" i="0" baseline="-25000" dirty="0" smtClean="0">
                            <a:latin typeface="Times New Roman" panose="02020603050405020304" pitchFamily="18" charset="0"/>
                            <a:cs typeface="Times New Roman" panose="02020603050405020304" pitchFamily="18" charset="0"/>
                          </a:rPr>
                          <m:t> </m:t>
                        </m:r>
                        <m:r>
                          <m:rPr>
                            <m:nor/>
                          </m:rPr>
                          <a:rPr lang="en-US" altLang="ja-JP" sz="4000" b="1" dirty="0">
                            <a:latin typeface="Times New Roman" panose="02020603050405020304" pitchFamily="18" charset="0"/>
                            <a:cs typeface="Times New Roman" panose="02020603050405020304" pitchFamily="18" charset="0"/>
                          </a:rPr>
                          <m:t>/</m:t>
                        </m:r>
                        <m:r>
                          <m:rPr>
                            <m:nor/>
                          </m:rPr>
                          <a:rPr lang="en-US" altLang="ja-JP" sz="4000" b="1" i="0" dirty="0" smtClean="0">
                            <a:latin typeface="Times New Roman" panose="02020603050405020304" pitchFamily="18" charset="0"/>
                            <a:cs typeface="Times New Roman" panose="02020603050405020304" pitchFamily="18" charset="0"/>
                          </a:rPr>
                          <m:t> </m:t>
                        </m:r>
                        <m:r>
                          <m:rPr>
                            <m:nor/>
                          </m:rPr>
                          <a:rPr lang="en-US" altLang="ja-JP" sz="4000" b="1" dirty="0">
                            <a:latin typeface="Times New Roman" panose="02020603050405020304" pitchFamily="18" charset="0"/>
                            <a:cs typeface="Times New Roman" panose="02020603050405020304" pitchFamily="18" charset="0"/>
                          </a:rPr>
                          <m:t>360</m:t>
                        </m:r>
                        <m:r>
                          <m:rPr>
                            <m:nor/>
                          </m:rPr>
                          <a:rPr lang="en-US" altLang="ja-JP" sz="4000" b="1" i="0" dirty="0" smtClean="0">
                            <a:latin typeface="Times New Roman" panose="02020603050405020304" pitchFamily="18" charset="0"/>
                            <a:cs typeface="Times New Roman" panose="02020603050405020304" pitchFamily="18" charset="0"/>
                          </a:rPr>
                          <m:t>)/</m:t>
                        </m:r>
                        <m:r>
                          <m:rPr>
                            <m:nor/>
                          </m:rPr>
                          <a:rPr lang="en-US" altLang="ja-JP" sz="4000" b="1" i="1" dirty="0" smtClean="0">
                            <a:latin typeface="Times New Roman" panose="02020603050405020304" pitchFamily="18" charset="0"/>
                            <a:cs typeface="Times New Roman" panose="02020603050405020304" pitchFamily="18" charset="0"/>
                          </a:rPr>
                          <m:t>f</m:t>
                        </m:r>
                      </m:e>
                    </m:d>
                  </m:oMath>
                </a14:m>
                <a:r>
                  <a:rPr lang="ja-JP" altLang="en-US" sz="4400" b="1" i="1" dirty="0" smtClean="0">
                    <a:latin typeface="Times New Roman" panose="02020603050405020304" pitchFamily="18" charset="0"/>
                    <a:ea typeface="Cambria Math" panose="02040503050406030204" pitchFamily="18" charset="0"/>
                    <a:cs typeface="Times New Roman" panose="02020603050405020304" pitchFamily="18" charset="0"/>
                  </a:rPr>
                  <a:t>  </a:t>
                </a:r>
                <a:r>
                  <a:rPr lang="ja-JP" altLang="en-US" sz="4400" b="1" dirty="0" smtClean="0">
                    <a:latin typeface="Times New Roman" panose="02020603050405020304" pitchFamily="18" charset="0"/>
                    <a:ea typeface="Cambria Math" panose="02040503050406030204" pitchFamily="18" charset="0"/>
                    <a:cs typeface="Times New Roman" panose="02020603050405020304" pitchFamily="18" charset="0"/>
                  </a:rPr>
                  <a:t> </a:t>
                </a:r>
                <a:r>
                  <a:rPr lang="ja-JP" altLang="en-US" sz="4400" b="1" dirty="0" smtClean="0">
                    <a:latin typeface="Times New Roman" panose="02020603050405020304" pitchFamily="18" charset="0"/>
                    <a:ea typeface="Cambria Math" panose="02040503050406030204" pitchFamily="18" charset="0"/>
                    <a:cs typeface="Times New Roman" panose="02020603050405020304" pitchFamily="18" charset="0"/>
                  </a:rPr>
                  <a:t>     </a:t>
                </a:r>
                <a:r>
                  <a:rPr lang="en-US" altLang="ja-JP" sz="3200" b="1" dirty="0" smtClean="0">
                    <a:latin typeface="Times New Roman" panose="02020603050405020304" pitchFamily="18" charset="0"/>
                    <a:ea typeface="Cambria Math" panose="02040503050406030204" pitchFamily="18" charset="0"/>
                    <a:cs typeface="Times New Roman" panose="02020603050405020304" pitchFamily="18" charset="0"/>
                  </a:rPr>
                  <a:t>(</a:t>
                </a:r>
                <a:r>
                  <a:rPr lang="en-US" altLang="ja-JP" sz="3200" b="1" dirty="0" smtClean="0">
                    <a:latin typeface="Times New Roman" panose="02020603050405020304" pitchFamily="18" charset="0"/>
                    <a:ea typeface="Cambria Math" panose="02040503050406030204" pitchFamily="18" charset="0"/>
                    <a:cs typeface="Times New Roman" panose="02020603050405020304" pitchFamily="18" charset="0"/>
                  </a:rPr>
                  <a:t>2)</a:t>
                </a:r>
              </a:p>
              <a:p>
                <a:pPr>
                  <a:lnSpc>
                    <a:spcPct val="150000"/>
                  </a:lnSpc>
                </a:pPr>
                <a:endParaRPr lang="en-US" altLang="ja-JP" sz="4400" b="1" dirty="0" smtClean="0">
                  <a:latin typeface="Times New Roman" panose="02020603050405020304" pitchFamily="18" charset="0"/>
                  <a:ea typeface="Cambria Math" panose="02040503050406030204" pitchFamily="18" charset="0"/>
                  <a:cs typeface="Times New Roman" panose="02020603050405020304" pitchFamily="18" charset="0"/>
                </a:endParaRPr>
              </a:p>
              <a:p>
                <a14:m>
                  <m:oMath xmlns:m="http://schemas.openxmlformats.org/officeDocument/2006/math">
                    <m:r>
                      <m:rPr>
                        <m:nor/>
                      </m:rPr>
                      <a:rPr lang="ja-JP" altLang="en-US" sz="4000" b="1" i="1" dirty="0" smtClean="0">
                        <a:latin typeface="Times New Roman" panose="02020603050405020304" pitchFamily="18" charset="0"/>
                        <a:cs typeface="Times New Roman" panose="02020603050405020304" pitchFamily="18" charset="0"/>
                      </a:rPr>
                      <m:t>φ</m:t>
                    </m:r>
                    <m:r>
                      <m:rPr>
                        <m:nor/>
                      </m:rPr>
                      <a:rPr lang="en-US" altLang="ja-JP" sz="4000" b="1" i="1" baseline="-25000" dirty="0">
                        <a:latin typeface="Times New Roman" panose="02020603050405020304" pitchFamily="18" charset="0"/>
                        <a:cs typeface="Times New Roman" panose="02020603050405020304" pitchFamily="18" charset="0"/>
                      </a:rPr>
                      <m:t>SP</m:t>
                    </m:r>
                    <m:r>
                      <m:rPr>
                        <m:nor/>
                      </m:rPr>
                      <a:rPr lang="en-US" altLang="ja-JP" sz="4000" b="1" i="1" baseline="-25000" dirty="0" smtClean="0">
                        <a:latin typeface="Times New Roman" panose="02020603050405020304" pitchFamily="18" charset="0"/>
                        <a:cs typeface="Times New Roman" panose="02020603050405020304" pitchFamily="18" charset="0"/>
                      </a:rPr>
                      <m:t> </m:t>
                    </m:r>
                    <m:r>
                      <m:rPr>
                        <m:nor/>
                      </m:rPr>
                      <a:rPr lang="en-US" altLang="ja-JP" sz="4000" b="1" i="0" baseline="-25000" dirty="0" smtClean="0">
                        <a:latin typeface="Times New Roman" panose="02020603050405020304" pitchFamily="18" charset="0"/>
                        <a:cs typeface="Times New Roman" panose="02020603050405020304" pitchFamily="18" charset="0"/>
                      </a:rPr>
                      <m:t> </m:t>
                    </m:r>
                    <m:r>
                      <m:rPr>
                        <m:nor/>
                      </m:rPr>
                      <a:rPr lang="en-US" altLang="ja-JP" sz="4000" b="1" smtClean="0">
                        <a:latin typeface="Times New Roman" panose="02020603050405020304" pitchFamily="18" charset="0"/>
                        <a:cs typeface="Times New Roman" panose="02020603050405020304" pitchFamily="18" charset="0"/>
                      </a:rPr>
                      <m:t>=</m:t>
                    </m:r>
                    <m:r>
                      <a:rPr lang="en-US" altLang="ja-JP" sz="4000" b="1" i="1" smtClean="0">
                        <a:latin typeface="Cambria Math" panose="02040503050406030204" pitchFamily="18" charset="0"/>
                        <a:cs typeface="Times New Roman" panose="02020603050405020304" pitchFamily="18" charset="0"/>
                      </a:rPr>
                      <m:t>  </m:t>
                    </m:r>
                    <m:r>
                      <a:rPr lang="en-US" altLang="ja-JP" sz="4000" b="1" i="1" smtClean="0">
                        <a:latin typeface="Cambria Math" panose="02040503050406030204" pitchFamily="18" charset="0"/>
                        <a:cs typeface="Times New Roman" panose="02020603050405020304" pitchFamily="18" charset="0"/>
                      </a:rPr>
                      <m:t>𝟏𝟖𝟎</m:t>
                    </m:r>
                    <m:r>
                      <a:rPr lang="en-US" altLang="ja-JP" sz="4000" b="1" i="1" smtClean="0">
                        <a:latin typeface="Cambria Math" panose="02040503050406030204" pitchFamily="18" charset="0"/>
                        <a:ea typeface="Cambria Math" panose="02040503050406030204" pitchFamily="18" charset="0"/>
                        <a:cs typeface="Times New Roman" panose="02020603050405020304" pitchFamily="18" charset="0"/>
                      </a:rPr>
                      <m:t>±</m:t>
                    </m:r>
                    <m:f>
                      <m:fPr>
                        <m:ctrlPr>
                          <a:rPr lang="en-US" altLang="ja-JP" sz="4000" b="1" i="1" smtClean="0">
                            <a:latin typeface="Cambria Math" panose="02040503050406030204" pitchFamily="18" charset="0"/>
                          </a:rPr>
                        </m:ctrlPr>
                      </m:fPr>
                      <m:num>
                        <m:r>
                          <m:rPr>
                            <m:nor/>
                          </m:rPr>
                          <a:rPr lang="en-US" altLang="ja-JP" sz="4000" b="1" i="1" dirty="0">
                            <a:latin typeface="Times New Roman" panose="02020603050405020304" pitchFamily="18" charset="0"/>
                            <a:cs typeface="Times New Roman" panose="02020603050405020304" pitchFamily="18" charset="0"/>
                          </a:rPr>
                          <m:t>L</m:t>
                        </m:r>
                        <m:r>
                          <m:rPr>
                            <m:nor/>
                          </m:rPr>
                          <a:rPr lang="en-US" altLang="ja-JP" sz="4000" b="1" i="1" baseline="-25000" dirty="0">
                            <a:latin typeface="Times New Roman" panose="02020603050405020304" pitchFamily="18" charset="0"/>
                            <a:cs typeface="Times New Roman" panose="02020603050405020304" pitchFamily="18" charset="0"/>
                          </a:rPr>
                          <m:t>SP</m:t>
                        </m:r>
                      </m:num>
                      <m:den>
                        <m:r>
                          <m:rPr>
                            <m:nor/>
                          </m:rPr>
                          <a:rPr lang="en-US" altLang="ja-JP" sz="4000" b="1" i="1" smtClean="0">
                            <a:latin typeface="Times New Roman" panose="02020603050405020304" pitchFamily="18" charset="0"/>
                            <a:cs typeface="Times New Roman" panose="02020603050405020304" pitchFamily="18" charset="0"/>
                          </a:rPr>
                          <m:t>C</m:t>
                        </m:r>
                      </m:den>
                    </m:f>
                    <m:r>
                      <m:rPr>
                        <m:nor/>
                      </m:rPr>
                      <a:rPr lang="en-US" altLang="ja-JP" sz="4000" b="1">
                        <a:latin typeface="Cambria Math" panose="02040503050406030204" pitchFamily="18" charset="0"/>
                        <a:ea typeface="Cambria Math" panose="02040503050406030204" pitchFamily="18" charset="0"/>
                        <a:cs typeface="Times New Roman" panose="02020603050405020304" pitchFamily="18" charset="0"/>
                      </a:rPr>
                      <m:t>×</m:t>
                    </m:r>
                    <m:r>
                      <a:rPr lang="en-US" altLang="ja-JP" sz="4000" b="1" i="1" smtClean="0">
                        <a:latin typeface="Cambria Math" panose="02040503050406030204" pitchFamily="18" charset="0"/>
                        <a:ea typeface="Cambria Math" panose="02040503050406030204" pitchFamily="18" charset="0"/>
                        <a:cs typeface="Times New Roman" panose="02020603050405020304" pitchFamily="18" charset="0"/>
                      </a:rPr>
                      <m:t> </m:t>
                    </m:r>
                    <m:r>
                      <a:rPr lang="en-US" altLang="ja-JP" sz="4000" b="1" i="1" smtClean="0">
                        <a:latin typeface="Cambria Math" panose="02040503050406030204" pitchFamily="18" charset="0"/>
                        <a:ea typeface="Cambria Math" panose="02040503050406030204" pitchFamily="18" charset="0"/>
                        <a:cs typeface="Times New Roman" panose="02020603050405020304" pitchFamily="18" charset="0"/>
                      </a:rPr>
                      <m:t> </m:t>
                    </m:r>
                    <m:r>
                      <m:rPr>
                        <m:nor/>
                      </m:rPr>
                      <a:rPr lang="en-US" altLang="ja-JP" sz="4000" b="1" i="1" smtClean="0">
                        <a:latin typeface="Times New Roman" panose="02020603050405020304" pitchFamily="18" charset="0"/>
                        <a:cs typeface="Times New Roman" panose="02020603050405020304" pitchFamily="18" charset="0"/>
                      </a:rPr>
                      <m:t>f</m:t>
                    </m:r>
                    <m:r>
                      <m:rPr>
                        <m:nor/>
                      </m:rPr>
                      <a:rPr lang="en-US" altLang="ja-JP" sz="4000" b="1" i="1" smtClean="0">
                        <a:latin typeface="Times New Roman" panose="02020603050405020304" pitchFamily="18" charset="0"/>
                        <a:cs typeface="Times New Roman" panose="02020603050405020304" pitchFamily="18" charset="0"/>
                      </a:rPr>
                      <m:t> </m:t>
                    </m:r>
                    <m:r>
                      <a:rPr lang="en-US" altLang="ja-JP" sz="4000" b="1" i="1" smtClean="0">
                        <a:latin typeface="Cambria Math" panose="02040503050406030204" pitchFamily="18" charset="0"/>
                        <a:ea typeface="Cambria Math" panose="02040503050406030204" pitchFamily="18" charset="0"/>
                        <a:cs typeface="Times New Roman" panose="02020603050405020304" pitchFamily="18" charset="0"/>
                      </a:rPr>
                      <m:t>×</m:t>
                    </m:r>
                    <m:r>
                      <m:rPr>
                        <m:nor/>
                      </m:rPr>
                      <a:rPr lang="en-US" altLang="ja-JP" sz="4000" b="1" i="0" smtClean="0">
                        <a:latin typeface="Cambria Math" panose="02040503050406030204" pitchFamily="18" charset="0"/>
                        <a:ea typeface="Cambria Math" panose="02040503050406030204" pitchFamily="18" charset="0"/>
                        <a:cs typeface="Times New Roman" panose="02020603050405020304" pitchFamily="18" charset="0"/>
                      </a:rPr>
                      <m:t>360</m:t>
                    </m:r>
                  </m:oMath>
                </a14:m>
                <a:r>
                  <a:rPr lang="ja-JP" altLang="en-US" sz="4000" b="1" dirty="0" smtClean="0">
                    <a:latin typeface="Times New Roman" panose="02020603050405020304" pitchFamily="18" charset="0"/>
                    <a:cs typeface="Times New Roman" panose="02020603050405020304" pitchFamily="18" charset="0"/>
                  </a:rPr>
                  <a:t>    </a:t>
                </a:r>
                <a:r>
                  <a:rPr lang="en-US" altLang="ja-JP" sz="3200" b="1" dirty="0" smtClean="0">
                    <a:latin typeface="Times New Roman" panose="02020603050405020304" pitchFamily="18" charset="0"/>
                    <a:cs typeface="Times New Roman" panose="02020603050405020304" pitchFamily="18" charset="0"/>
                  </a:rPr>
                  <a:t>(</a:t>
                </a:r>
                <a:r>
                  <a:rPr lang="en-US" altLang="ja-JP" sz="3200" b="1" dirty="0" smtClean="0">
                    <a:latin typeface="Times New Roman" panose="02020603050405020304" pitchFamily="18" charset="0"/>
                    <a:cs typeface="Times New Roman" panose="02020603050405020304" pitchFamily="18" charset="0"/>
                  </a:rPr>
                  <a:t>3)</a:t>
                </a:r>
              </a:p>
              <a:p>
                <a:endParaRPr lang="en-US" altLang="ja-JP" sz="3600" b="1" dirty="0" smtClean="0">
                  <a:latin typeface="Times New Roman" panose="02020603050405020304" pitchFamily="18" charset="0"/>
                  <a:cs typeface="Times New Roman" panose="02020603050405020304" pitchFamily="18" charset="0"/>
                </a:endParaRPr>
              </a:p>
            </p:txBody>
          </p:sp>
        </mc:Choice>
        <mc:Fallback>
          <p:sp>
            <p:nvSpPr>
              <p:cNvPr id="69" name="テキスト ボックス 68"/>
              <p:cNvSpPr txBox="1">
                <a:spLocks noRot="1" noChangeAspect="1" noMove="1" noResize="1" noEditPoints="1" noAdjustHandles="1" noChangeArrowheads="1" noChangeShapeType="1" noTextEdit="1"/>
              </p:cNvSpPr>
              <p:nvPr/>
            </p:nvSpPr>
            <p:spPr>
              <a:xfrm>
                <a:off x="417916" y="30972615"/>
                <a:ext cx="9439245" cy="3935757"/>
              </a:xfrm>
              <a:prstGeom prst="rect">
                <a:avLst/>
              </a:prstGeom>
              <a:blipFill>
                <a:blip r:embed="rId1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0" name="正方形/長方形 69"/>
              <p:cNvSpPr/>
              <p:nvPr/>
            </p:nvSpPr>
            <p:spPr>
              <a:xfrm>
                <a:off x="7707648" y="30974711"/>
                <a:ext cx="7510856" cy="646331"/>
              </a:xfrm>
              <a:prstGeom prst="rect">
                <a:avLst/>
              </a:prstGeom>
            </p:spPr>
            <p:txBody>
              <a:bodyPr wrap="square">
                <a:spAutoFit/>
              </a:bodyPr>
              <a:lstStyle/>
              <a:p>
                <a14:m>
                  <m:oMath xmlns:m="http://schemas.openxmlformats.org/officeDocument/2006/math">
                    <m:r>
                      <a:rPr lang="ja-JP" altLang="en-US" sz="3600" b="1" i="1" dirty="0">
                        <a:latin typeface="Cambria Math" panose="02040503050406030204" pitchFamily="18" charset="0"/>
                      </a:rPr>
                      <m:t>𝝋</m:t>
                    </m:r>
                  </m:oMath>
                </a14:m>
                <a:r>
                  <a:rPr lang="en-US" altLang="ja-JP" sz="3600" b="1" i="1" baseline="-25000" dirty="0" smtClean="0">
                    <a:latin typeface="Cambria Math" panose="02040503050406030204" pitchFamily="18" charset="0"/>
                  </a:rPr>
                  <a:t> </a:t>
                </a:r>
                <a:r>
                  <a:rPr lang="en-US" altLang="ja-JP" sz="3600" b="1" dirty="0" smtClean="0">
                    <a:latin typeface="Cambria Math" panose="02040503050406030204" pitchFamily="18" charset="0"/>
                  </a:rPr>
                  <a:t>: SPK1</a:t>
                </a:r>
                <a:r>
                  <a:rPr lang="ja-JP" altLang="en-US" sz="3600" b="1" dirty="0" smtClean="0">
                    <a:latin typeface="Cambria Math" panose="02040503050406030204" pitchFamily="18" charset="0"/>
                  </a:rPr>
                  <a:t>に対する</a:t>
                </a:r>
                <a:r>
                  <a:rPr lang="en-US" altLang="ja-JP" sz="3600" b="1" dirty="0" smtClean="0">
                    <a:latin typeface="Cambria Math" panose="02040503050406030204" pitchFamily="18" charset="0"/>
                  </a:rPr>
                  <a:t>SPK2</a:t>
                </a:r>
                <a:r>
                  <a:rPr lang="ja-JP" altLang="en-US" sz="3600" b="1" dirty="0" smtClean="0">
                    <a:latin typeface="Cambria Math" panose="02040503050406030204" pitchFamily="18" charset="0"/>
                  </a:rPr>
                  <a:t>の位相遅れ</a:t>
                </a:r>
                <a:endParaRPr lang="en-US" altLang="ja-JP" sz="3600" b="1" dirty="0" smtClean="0">
                  <a:latin typeface="Cambria Math" panose="02040503050406030204" pitchFamily="18" charset="0"/>
                </a:endParaRPr>
              </a:p>
            </p:txBody>
          </p:sp>
        </mc:Choice>
        <mc:Fallback>
          <p:sp>
            <p:nvSpPr>
              <p:cNvPr id="70" name="正方形/長方形 69"/>
              <p:cNvSpPr>
                <a:spLocks noRot="1" noChangeAspect="1" noMove="1" noResize="1" noEditPoints="1" noAdjustHandles="1" noChangeArrowheads="1" noChangeShapeType="1" noTextEdit="1"/>
              </p:cNvSpPr>
              <p:nvPr/>
            </p:nvSpPr>
            <p:spPr>
              <a:xfrm>
                <a:off x="7707648" y="30974711"/>
                <a:ext cx="7510856" cy="646331"/>
              </a:xfrm>
              <a:prstGeom prst="rect">
                <a:avLst/>
              </a:prstGeom>
              <a:blipFill>
                <a:blip r:embed="rId13"/>
                <a:stretch>
                  <a:fillRect t="-16981" b="-35849"/>
                </a:stretch>
              </a:blipFill>
            </p:spPr>
            <p:txBody>
              <a:bodyPr/>
              <a:lstStyle/>
              <a:p>
                <a:r>
                  <a:rPr lang="ja-JP" altLang="en-US">
                    <a:noFill/>
                  </a:rPr>
                  <a:t> </a:t>
                </a:r>
              </a:p>
            </p:txBody>
          </p:sp>
        </mc:Fallback>
      </mc:AlternateContent>
      <p:sp>
        <p:nvSpPr>
          <p:cNvPr id="71" name="テキスト ボックス 70"/>
          <p:cNvSpPr txBox="1"/>
          <p:nvPr/>
        </p:nvSpPr>
        <p:spPr>
          <a:xfrm>
            <a:off x="299153" y="34212975"/>
            <a:ext cx="15108168" cy="1200329"/>
          </a:xfrm>
          <a:prstGeom prst="rect">
            <a:avLst/>
          </a:prstGeom>
          <a:noFill/>
        </p:spPr>
        <p:txBody>
          <a:bodyPr wrap="square" rtlCol="0">
            <a:spAutoFit/>
          </a:bodyPr>
          <a:lstStyle/>
          <a:p>
            <a:r>
              <a:rPr lang="ja-JP" altLang="en-US" sz="3600" b="1" dirty="0" smtClean="0">
                <a:latin typeface="Times New Roman" panose="02020603050405020304" pitchFamily="18" charset="0"/>
              </a:rPr>
              <a:t>各位相差</a:t>
            </a:r>
            <a:r>
              <a:rPr lang="ja-JP" altLang="en-US" sz="3600" b="1" dirty="0" smtClean="0">
                <a:latin typeface="Times New Roman" panose="02020603050405020304" pitchFamily="18" charset="0"/>
              </a:rPr>
              <a:t>で</a:t>
            </a:r>
            <a:r>
              <a:rPr lang="ja-JP" altLang="en-US" sz="3600" b="1" dirty="0" smtClean="0">
                <a:latin typeface="Times New Roman" panose="02020603050405020304" pitchFamily="18" charset="0"/>
              </a:rPr>
              <a:t>の二つ</a:t>
            </a:r>
            <a:r>
              <a:rPr lang="ja-JP" altLang="en-US" sz="3600" b="1" dirty="0" smtClean="0">
                <a:latin typeface="Times New Roman" panose="02020603050405020304" pitchFamily="18" charset="0"/>
              </a:rPr>
              <a:t>センサの圧力振幅に対し</a:t>
            </a:r>
            <a:r>
              <a:rPr lang="en-US" altLang="ja-JP" sz="3600" b="1" dirty="0" smtClean="0">
                <a:latin typeface="Times New Roman" panose="02020603050405020304" pitchFamily="18" charset="0"/>
              </a:rPr>
              <a:t>Two-sensor</a:t>
            </a:r>
            <a:r>
              <a:rPr lang="ja-JP" altLang="en-US" sz="3600" b="1" dirty="0" smtClean="0">
                <a:latin typeface="Times New Roman" panose="02020603050405020304" pitchFamily="18" charset="0"/>
              </a:rPr>
              <a:t>法</a:t>
            </a:r>
            <a:r>
              <a:rPr lang="ja-JP" altLang="en-US" sz="3600" b="1" dirty="0" smtClean="0">
                <a:latin typeface="Times New Roman" panose="02020603050405020304" pitchFamily="18" charset="0"/>
              </a:rPr>
              <a:t>を適用して</a:t>
            </a:r>
            <a:r>
              <a:rPr lang="ja-JP" altLang="en-US" sz="3600" b="1" dirty="0" smtClean="0">
                <a:latin typeface="Times New Roman" panose="02020603050405020304" pitchFamily="18" charset="0"/>
              </a:rPr>
              <a:t>算出した進行波</a:t>
            </a:r>
            <a:r>
              <a:rPr lang="ja-JP" altLang="en-US" sz="3600" b="1" dirty="0" smtClean="0">
                <a:latin typeface="Times New Roman" panose="02020603050405020304" pitchFamily="18" charset="0"/>
              </a:rPr>
              <a:t>成分を記録</a:t>
            </a:r>
            <a:endParaRPr lang="en-US" altLang="ja-JP" sz="3600" b="1" dirty="0" smtClean="0">
              <a:latin typeface="Times New Roman" panose="02020603050405020304" pitchFamily="18" charset="0"/>
            </a:endParaRPr>
          </a:p>
        </p:txBody>
      </p:sp>
      <p:sp>
        <p:nvSpPr>
          <p:cNvPr id="78" name="テキスト ボックス 77"/>
          <p:cNvSpPr txBox="1"/>
          <p:nvPr/>
        </p:nvSpPr>
        <p:spPr>
          <a:xfrm>
            <a:off x="738387" y="39478270"/>
            <a:ext cx="5759672"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Fig.3</a:t>
            </a:r>
            <a:r>
              <a:rPr kumimoji="1" lang="ja-JP" altLang="en-US" sz="3200" dirty="0" smtClean="0">
                <a:latin typeface="Times New Roman" panose="02020603050405020304" pitchFamily="18" charset="0"/>
                <a:cs typeface="Times New Roman" panose="02020603050405020304" pitchFamily="18" charset="0"/>
              </a:rPr>
              <a:t>　</a:t>
            </a:r>
            <a:r>
              <a:rPr lang="ja-JP" altLang="en-US" sz="3200" dirty="0">
                <a:latin typeface="Times New Roman" panose="02020603050405020304" pitchFamily="18" charset="0"/>
                <a:cs typeface="Times New Roman" panose="02020603050405020304" pitchFamily="18" charset="0"/>
              </a:rPr>
              <a:t>位相差</a:t>
            </a:r>
            <a:r>
              <a:rPr lang="en-US" altLang="ja-JP" sz="3200" dirty="0">
                <a:latin typeface="Times New Roman" panose="02020603050405020304" pitchFamily="18" charset="0"/>
                <a:cs typeface="Times New Roman" panose="02020603050405020304" pitchFamily="18" charset="0"/>
              </a:rPr>
              <a:t>-</a:t>
            </a:r>
            <a:r>
              <a:rPr lang="ja-JP" altLang="en-US" sz="3200" dirty="0">
                <a:latin typeface="Times New Roman" panose="02020603050405020304" pitchFamily="18" charset="0"/>
                <a:cs typeface="Times New Roman" panose="02020603050405020304" pitchFamily="18" charset="0"/>
              </a:rPr>
              <a:t>進行波成分応答</a:t>
            </a:r>
          </a:p>
        </p:txBody>
      </p:sp>
      <p:sp>
        <p:nvSpPr>
          <p:cNvPr id="80" name="テキスト ボックス 79"/>
          <p:cNvSpPr txBox="1"/>
          <p:nvPr/>
        </p:nvSpPr>
        <p:spPr>
          <a:xfrm>
            <a:off x="1480558" y="39912059"/>
            <a:ext cx="12644468" cy="646331"/>
          </a:xfrm>
          <a:prstGeom prst="rect">
            <a:avLst/>
          </a:prstGeom>
          <a:noFill/>
        </p:spPr>
        <p:txBody>
          <a:bodyPr wrap="square" rtlCol="0">
            <a:spAutoFit/>
          </a:bodyPr>
          <a:lstStyle/>
          <a:p>
            <a:pPr algn="ctr"/>
            <a:r>
              <a:rPr lang="ja-JP" altLang="en-US" sz="3600" b="1" u="sng" dirty="0" smtClean="0">
                <a:latin typeface="Times New Roman" panose="02020603050405020304" pitchFamily="18" charset="0"/>
                <a:cs typeface="Times New Roman" panose="02020603050405020304" pitchFamily="18" charset="0"/>
              </a:rPr>
              <a:t>共振時のみ指向性音が発生しない</a:t>
            </a:r>
            <a:endParaRPr lang="en-US" altLang="ja-JP" sz="3600" b="1" u="sng" dirty="0" smtClean="0">
              <a:latin typeface="Times New Roman" panose="02020603050405020304" pitchFamily="18" charset="0"/>
              <a:cs typeface="Times New Roman" panose="02020603050405020304" pitchFamily="18" charset="0"/>
            </a:endParaRPr>
          </a:p>
        </p:txBody>
      </p:sp>
      <p:sp>
        <p:nvSpPr>
          <p:cNvPr id="81" name="正方形/長方形 80"/>
          <p:cNvSpPr/>
          <p:nvPr/>
        </p:nvSpPr>
        <p:spPr>
          <a:xfrm>
            <a:off x="15618339" y="38730901"/>
            <a:ext cx="14546263" cy="89138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b="1" dirty="0">
                <a:latin typeface="Times New Roman" panose="02020603050405020304" pitchFamily="18" charset="0"/>
                <a:cs typeface="Times New Roman" panose="02020603050405020304" pitchFamily="18" charset="0"/>
              </a:rPr>
              <a:t>まとめ・今後の課題</a:t>
            </a:r>
            <a:endParaRPr kumimoji="1" lang="ja-JP" altLang="en-US" sz="4400" b="1" dirty="0">
              <a:latin typeface="Times New Roman" panose="02020603050405020304" pitchFamily="18" charset="0"/>
              <a:cs typeface="Times New Roman" panose="02020603050405020304" pitchFamily="18" charset="0"/>
            </a:endParaRPr>
          </a:p>
        </p:txBody>
      </p:sp>
      <p:sp>
        <p:nvSpPr>
          <p:cNvPr id="82" name="正方形/長方形 81"/>
          <p:cNvSpPr/>
          <p:nvPr/>
        </p:nvSpPr>
        <p:spPr>
          <a:xfrm>
            <a:off x="15442066" y="24644622"/>
            <a:ext cx="14546263" cy="891385"/>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b="1" dirty="0" smtClean="0">
                <a:latin typeface="Times New Roman" panose="02020603050405020304" pitchFamily="18" charset="0"/>
                <a:cs typeface="Times New Roman" panose="02020603050405020304" pitchFamily="18" charset="0"/>
              </a:rPr>
              <a:t>進行波音場の発振制御</a:t>
            </a:r>
            <a:endParaRPr kumimoji="1" lang="ja-JP" altLang="en-US" sz="4400" b="1" dirty="0">
              <a:latin typeface="Times New Roman" panose="02020603050405020304" pitchFamily="18" charset="0"/>
              <a:cs typeface="Times New Roman" panose="02020603050405020304" pitchFamily="18" charset="0"/>
            </a:endParaRPr>
          </a:p>
        </p:txBody>
      </p:sp>
      <p:sp>
        <p:nvSpPr>
          <p:cNvPr id="88" name="テキスト ボックス 87"/>
          <p:cNvSpPr txBox="1"/>
          <p:nvPr/>
        </p:nvSpPr>
        <p:spPr>
          <a:xfrm>
            <a:off x="15490624" y="24059847"/>
            <a:ext cx="5907110"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Fig.7</a:t>
            </a:r>
            <a:r>
              <a:rPr kumimoji="1" lang="ja-JP" altLang="en-US" sz="3200" dirty="0" smtClean="0">
                <a:latin typeface="Times New Roman" panose="02020603050405020304" pitchFamily="18" charset="0"/>
                <a:cs typeface="Times New Roman" panose="02020603050405020304" pitchFamily="18" charset="0"/>
              </a:rPr>
              <a:t>　改良後の実験装置構成図</a:t>
            </a:r>
            <a:endParaRPr kumimoji="1" lang="ja-JP" altLang="en-US" sz="3200" dirty="0">
              <a:latin typeface="Times New Roman" panose="02020603050405020304" pitchFamily="18" charset="0"/>
              <a:cs typeface="Times New Roman" panose="02020603050405020304" pitchFamily="18" charset="0"/>
            </a:endParaRPr>
          </a:p>
        </p:txBody>
      </p:sp>
      <p:sp>
        <p:nvSpPr>
          <p:cNvPr id="89" name="テキスト ボックス 88"/>
          <p:cNvSpPr txBox="1"/>
          <p:nvPr/>
        </p:nvSpPr>
        <p:spPr>
          <a:xfrm>
            <a:off x="17003550" y="11306293"/>
            <a:ext cx="6239342"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Fig.5</a:t>
            </a:r>
            <a:r>
              <a:rPr kumimoji="1" lang="ja-JP" altLang="en-US" sz="3200" dirty="0" smtClean="0">
                <a:latin typeface="Times New Roman" panose="02020603050405020304" pitchFamily="18" charset="0"/>
                <a:cs typeface="Times New Roman" panose="02020603050405020304" pitchFamily="18" charset="0"/>
              </a:rPr>
              <a:t>　</a:t>
            </a:r>
            <a:r>
              <a:rPr lang="ja-JP" altLang="en-US" sz="3200" dirty="0" smtClean="0">
                <a:latin typeface="Times New Roman" panose="02020603050405020304" pitchFamily="18" charset="0"/>
                <a:cs typeface="Times New Roman" panose="02020603050405020304" pitchFamily="18" charset="0"/>
              </a:rPr>
              <a:t>周波数応答結果</a:t>
            </a:r>
            <a:endParaRPr kumimoji="1" lang="ja-JP" altLang="en-US" sz="3200" dirty="0">
              <a:latin typeface="Times New Roman" panose="02020603050405020304" pitchFamily="18" charset="0"/>
              <a:cs typeface="Times New Roman" panose="02020603050405020304" pitchFamily="18" charset="0"/>
            </a:endParaRPr>
          </a:p>
        </p:txBody>
      </p:sp>
      <p:sp>
        <p:nvSpPr>
          <p:cNvPr id="93" name="テキスト ボックス 92"/>
          <p:cNvSpPr txBox="1"/>
          <p:nvPr/>
        </p:nvSpPr>
        <p:spPr>
          <a:xfrm>
            <a:off x="24845403" y="11188972"/>
            <a:ext cx="3641061"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Fig.6</a:t>
            </a:r>
            <a:r>
              <a:rPr kumimoji="1" lang="ja-JP" altLang="en-US" sz="3200" dirty="0" smtClean="0">
                <a:latin typeface="Times New Roman" panose="02020603050405020304" pitchFamily="18" charset="0"/>
                <a:cs typeface="Times New Roman" panose="02020603050405020304" pitchFamily="18" charset="0"/>
              </a:rPr>
              <a:t>　</a:t>
            </a:r>
            <a:r>
              <a:rPr lang="ja-JP" altLang="en-US" sz="3200" dirty="0" smtClean="0">
                <a:latin typeface="Times New Roman" panose="02020603050405020304" pitchFamily="18" charset="0"/>
                <a:cs typeface="Times New Roman" panose="02020603050405020304" pitchFamily="18" charset="0"/>
              </a:rPr>
              <a:t>進行波成分</a:t>
            </a:r>
            <a:endParaRPr kumimoji="1" lang="ja-JP" altLang="en-US" sz="3200" dirty="0">
              <a:latin typeface="Times New Roman" panose="02020603050405020304" pitchFamily="18" charset="0"/>
              <a:cs typeface="Times New Roman" panose="02020603050405020304" pitchFamily="18" charset="0"/>
            </a:endParaRPr>
          </a:p>
        </p:txBody>
      </p:sp>
      <p:sp>
        <p:nvSpPr>
          <p:cNvPr id="95" name="テキスト ボックス 94"/>
          <p:cNvSpPr txBox="1"/>
          <p:nvPr/>
        </p:nvSpPr>
        <p:spPr>
          <a:xfrm>
            <a:off x="22610032" y="24059847"/>
            <a:ext cx="6470561"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Fig.8</a:t>
            </a:r>
            <a:r>
              <a:rPr kumimoji="1" lang="ja-JP" altLang="en-US" sz="3200" dirty="0" smtClean="0">
                <a:latin typeface="Times New Roman" panose="02020603050405020304" pitchFamily="18" charset="0"/>
                <a:cs typeface="Times New Roman" panose="02020603050405020304" pitchFamily="18" charset="0"/>
              </a:rPr>
              <a:t>　改良後の</a:t>
            </a:r>
            <a:r>
              <a:rPr lang="ja-JP" altLang="en-US" sz="3200" dirty="0" smtClean="0">
                <a:latin typeface="Times New Roman" panose="02020603050405020304" pitchFamily="18" charset="0"/>
                <a:cs typeface="Times New Roman" panose="02020603050405020304" pitchFamily="18" charset="0"/>
              </a:rPr>
              <a:t>位相差</a:t>
            </a:r>
            <a:r>
              <a:rPr lang="en-US" altLang="ja-JP" sz="3200" dirty="0" smtClean="0">
                <a:latin typeface="Times New Roman" panose="02020603050405020304" pitchFamily="18" charset="0"/>
                <a:cs typeface="Times New Roman" panose="02020603050405020304" pitchFamily="18" charset="0"/>
              </a:rPr>
              <a:t>-</a:t>
            </a:r>
            <a:r>
              <a:rPr lang="ja-JP" altLang="en-US" sz="3200" dirty="0" smtClean="0">
                <a:latin typeface="Times New Roman" panose="02020603050405020304" pitchFamily="18" charset="0"/>
                <a:cs typeface="Times New Roman" panose="02020603050405020304" pitchFamily="18" charset="0"/>
              </a:rPr>
              <a:t>進行波成分</a:t>
            </a:r>
            <a:endParaRPr kumimoji="1" lang="ja-JP" altLang="en-US" sz="3200" dirty="0">
              <a:latin typeface="Times New Roman" panose="02020603050405020304" pitchFamily="18" charset="0"/>
              <a:cs typeface="Times New Roman" panose="02020603050405020304" pitchFamily="18" charset="0"/>
            </a:endParaRPr>
          </a:p>
        </p:txBody>
      </p:sp>
      <p:sp>
        <p:nvSpPr>
          <p:cNvPr id="96" name="テキスト ボックス 95"/>
          <p:cNvSpPr txBox="1"/>
          <p:nvPr/>
        </p:nvSpPr>
        <p:spPr>
          <a:xfrm>
            <a:off x="15570366" y="12042936"/>
            <a:ext cx="14482328" cy="1200329"/>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・各スピーカから各センサの圧力振幅の周波数応答を取得</a:t>
            </a:r>
            <a:r>
              <a:rPr lang="en-US" altLang="ja-JP" sz="3600" b="1" dirty="0" smtClean="0">
                <a:latin typeface="Times New Roman" panose="02020603050405020304" pitchFamily="18" charset="0"/>
                <a:cs typeface="Times New Roman" panose="02020603050405020304" pitchFamily="18" charset="0"/>
              </a:rPr>
              <a:t>(Fig.5)</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Fig.5</a:t>
            </a:r>
            <a:r>
              <a:rPr lang="ja-JP" altLang="en-US" sz="3600" b="1" dirty="0" smtClean="0">
                <a:latin typeface="Times New Roman" panose="02020603050405020304" pitchFamily="18" charset="0"/>
                <a:cs typeface="Times New Roman" panose="02020603050405020304" pitchFamily="18" charset="0"/>
              </a:rPr>
              <a:t>の応答から求めた進行波成分</a:t>
            </a:r>
            <a:r>
              <a:rPr lang="en-US" altLang="ja-JP" sz="3600" b="1" dirty="0" smtClean="0">
                <a:latin typeface="Times New Roman" panose="02020603050405020304" pitchFamily="18" charset="0"/>
                <a:cs typeface="Times New Roman" panose="02020603050405020304" pitchFamily="18" charset="0"/>
              </a:rPr>
              <a:t>(Fig.6)</a:t>
            </a:r>
            <a:r>
              <a:rPr lang="ja-JP" altLang="en-US" sz="3600" b="1" dirty="0" smtClean="0">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も</a:t>
            </a:r>
            <a:r>
              <a:rPr lang="en-US" altLang="ja-JP" sz="3600" b="1" dirty="0" smtClean="0">
                <a:latin typeface="Times New Roman" panose="02020603050405020304" pitchFamily="18" charset="0"/>
                <a:cs typeface="Times New Roman" panose="02020603050405020304" pitchFamily="18" charset="0"/>
              </a:rPr>
              <a:t>Fig.3, Fig.4</a:t>
            </a:r>
            <a:r>
              <a:rPr lang="ja-JP" altLang="en-US" sz="3600" b="1" dirty="0" smtClean="0">
                <a:latin typeface="Times New Roman" panose="02020603050405020304" pitchFamily="18" charset="0"/>
                <a:cs typeface="Times New Roman" panose="02020603050405020304" pitchFamily="18" charset="0"/>
              </a:rPr>
              <a:t>と同様の</a:t>
            </a:r>
            <a:r>
              <a:rPr lang="ja-JP" altLang="en-US" sz="3600" b="1" dirty="0" smtClean="0">
                <a:latin typeface="Times New Roman" panose="02020603050405020304" pitchFamily="18" charset="0"/>
                <a:cs typeface="Times New Roman" panose="02020603050405020304" pitchFamily="18" charset="0"/>
              </a:rPr>
              <a:t>結果</a:t>
            </a:r>
            <a:endParaRPr lang="en-US" altLang="ja-JP" sz="3600" b="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74" name="正方形/長方形 73"/>
              <p:cNvSpPr/>
              <p:nvPr/>
            </p:nvSpPr>
            <p:spPr>
              <a:xfrm>
                <a:off x="317088" y="32500897"/>
                <a:ext cx="7510856" cy="1077218"/>
              </a:xfrm>
              <a:prstGeom prst="rect">
                <a:avLst/>
              </a:prstGeom>
            </p:spPr>
            <p:txBody>
              <a:bodyPr wrap="square">
                <a:spAutoFit/>
              </a:bodyPr>
              <a:lstStyle/>
              <a:p>
                <a:r>
                  <a:rPr lang="ja-JP" altLang="en-US" sz="3200" b="1" dirty="0">
                    <a:latin typeface="Times New Roman" panose="02020603050405020304" pitchFamily="18" charset="0"/>
                    <a:cs typeface="Times New Roman" panose="02020603050405020304" pitchFamily="18" charset="0"/>
                  </a:rPr>
                  <a:t>発生</a:t>
                </a:r>
                <a:r>
                  <a:rPr lang="ja-JP" altLang="en-US" sz="3200" b="1" dirty="0" smtClean="0">
                    <a:latin typeface="Times New Roman" panose="02020603050405020304" pitchFamily="18" charset="0"/>
                    <a:cs typeface="Times New Roman" panose="02020603050405020304" pitchFamily="18" charset="0"/>
                  </a:rPr>
                  <a:t>させた</a:t>
                </a:r>
                <a:r>
                  <a:rPr lang="ja-JP" altLang="en-US" sz="3200" b="1" dirty="0">
                    <a:latin typeface="Times New Roman" panose="02020603050405020304" pitchFamily="18" charset="0"/>
                    <a:cs typeface="Times New Roman" panose="02020603050405020304" pitchFamily="18" charset="0"/>
                  </a:rPr>
                  <a:t>音</a:t>
                </a:r>
                <a:r>
                  <a:rPr lang="ja-JP" altLang="en-US" sz="3200" b="1" dirty="0" smtClean="0">
                    <a:latin typeface="Times New Roman" panose="02020603050405020304" pitchFamily="18" charset="0"/>
                    <a:cs typeface="Times New Roman" panose="02020603050405020304" pitchFamily="18" charset="0"/>
                  </a:rPr>
                  <a:t>が最も指向性音に近づく</a:t>
                </a:r>
                <a:r>
                  <a:rPr lang="ja-JP" altLang="en-US" sz="3200" b="1" dirty="0">
                    <a:latin typeface="Times New Roman" panose="02020603050405020304" pitchFamily="18" charset="0"/>
                    <a:cs typeface="Times New Roman" panose="02020603050405020304" pitchFamily="18" charset="0"/>
                  </a:rPr>
                  <a:t>位相差</a:t>
                </a:r>
                <a14:m>
                  <m:oMath xmlns:m="http://schemas.openxmlformats.org/officeDocument/2006/math">
                    <m:r>
                      <a:rPr lang="ja-JP" altLang="en-US" sz="3200" b="1" i="1" dirty="0">
                        <a:latin typeface="Cambria Math" panose="02040503050406030204" pitchFamily="18" charset="0"/>
                      </a:rPr>
                      <m:t>𝝋</m:t>
                    </m:r>
                    <m:r>
                      <a:rPr lang="en-US" altLang="ja-JP" sz="3200" b="1" i="1" baseline="-25000" dirty="0">
                        <a:latin typeface="Cambria Math" panose="02040503050406030204" pitchFamily="18" charset="0"/>
                      </a:rPr>
                      <m:t>𝑺𝑷</m:t>
                    </m:r>
                  </m:oMath>
                </a14:m>
                <a:r>
                  <a:rPr lang="ja-JP" altLang="en-US" sz="3200" b="1" dirty="0">
                    <a:latin typeface="Times New Roman" panose="02020603050405020304" pitchFamily="18" charset="0"/>
                    <a:cs typeface="Times New Roman" panose="02020603050405020304" pitchFamily="18" charset="0"/>
                  </a:rPr>
                  <a:t>は</a:t>
                </a:r>
                <a:endParaRPr lang="en-US" altLang="ja-JP" sz="3200" b="1" dirty="0" smtClean="0">
                  <a:latin typeface="Times New Roman" panose="02020603050405020304" pitchFamily="18" charset="0"/>
                  <a:cs typeface="Times New Roman" panose="02020603050405020304" pitchFamily="18" charset="0"/>
                </a:endParaRPr>
              </a:p>
            </p:txBody>
          </p:sp>
        </mc:Choice>
        <mc:Fallback>
          <p:sp>
            <p:nvSpPr>
              <p:cNvPr id="74" name="正方形/長方形 73"/>
              <p:cNvSpPr>
                <a:spLocks noRot="1" noChangeAspect="1" noMove="1" noResize="1" noEditPoints="1" noAdjustHandles="1" noChangeArrowheads="1" noChangeShapeType="1" noTextEdit="1"/>
              </p:cNvSpPr>
              <p:nvPr/>
            </p:nvSpPr>
            <p:spPr>
              <a:xfrm>
                <a:off x="317088" y="32500897"/>
                <a:ext cx="7510856" cy="1077218"/>
              </a:xfrm>
              <a:prstGeom prst="rect">
                <a:avLst/>
              </a:prstGeom>
              <a:blipFill>
                <a:blip r:embed="rId14"/>
                <a:stretch>
                  <a:fillRect l="-2029" t="-7386" b="-15909"/>
                </a:stretch>
              </a:blipFill>
            </p:spPr>
            <p:txBody>
              <a:bodyPr/>
              <a:lstStyle/>
              <a:p>
                <a:r>
                  <a:rPr lang="ja-JP" altLang="en-US">
                    <a:noFill/>
                  </a:rPr>
                  <a:t> </a:t>
                </a:r>
              </a:p>
            </p:txBody>
          </p:sp>
        </mc:Fallback>
      </mc:AlternateContent>
      <p:sp>
        <p:nvSpPr>
          <p:cNvPr id="75" name="テキスト ボックス 74"/>
          <p:cNvSpPr txBox="1"/>
          <p:nvPr/>
        </p:nvSpPr>
        <p:spPr>
          <a:xfrm>
            <a:off x="4138092" y="8414824"/>
            <a:ext cx="2614389" cy="584775"/>
          </a:xfrm>
          <a:prstGeom prst="rect">
            <a:avLst/>
          </a:prstGeom>
          <a:noFill/>
        </p:spPr>
        <p:txBody>
          <a:bodyPr wrap="square" rtlCol="0">
            <a:spAutoFit/>
          </a:bodyPr>
          <a:lstStyle/>
          <a:p>
            <a:r>
              <a:rPr kumimoji="1" lang="ja-JP" altLang="en-US" sz="3200" b="1" i="1" dirty="0">
                <a:latin typeface="Times New Roman" panose="02020603050405020304" pitchFamily="18" charset="0"/>
                <a:cs typeface="Times New Roman" panose="02020603050405020304" pitchFamily="18" charset="0"/>
              </a:rPr>
              <a:t>　</a:t>
            </a:r>
            <a:r>
              <a:rPr lang="en-US" altLang="ja-JP" sz="3200" b="1" i="1" dirty="0">
                <a:solidFill>
                  <a:srgbClr val="FF0000"/>
                </a:solidFill>
                <a:latin typeface="Times New Roman" panose="02020603050405020304" pitchFamily="18" charset="0"/>
                <a:cs typeface="Times New Roman" panose="02020603050405020304" pitchFamily="18" charset="0"/>
              </a:rPr>
              <a:t>T</a:t>
            </a:r>
            <a:r>
              <a:rPr lang="en-US" altLang="ja-JP" sz="3200" b="1" i="1" baseline="-25000" dirty="0">
                <a:solidFill>
                  <a:srgbClr val="FF0000"/>
                </a:solidFill>
                <a:latin typeface="Times New Roman" panose="02020603050405020304" pitchFamily="18" charset="0"/>
                <a:cs typeface="Times New Roman" panose="02020603050405020304" pitchFamily="18" charset="0"/>
              </a:rPr>
              <a:t>H</a:t>
            </a:r>
            <a:endParaRPr lang="en-US" altLang="ja-JP" sz="1200" b="1" i="1" baseline="-25000" dirty="0">
              <a:solidFill>
                <a:srgbClr val="FF0000"/>
              </a:solidFill>
              <a:latin typeface="Times New Roman" panose="02020603050405020304" pitchFamily="18" charset="0"/>
              <a:cs typeface="Times New Roman" panose="02020603050405020304" pitchFamily="18" charset="0"/>
            </a:endParaRPr>
          </a:p>
        </p:txBody>
      </p:sp>
      <p:sp>
        <p:nvSpPr>
          <p:cNvPr id="76" name="テキスト ボックス 75"/>
          <p:cNvSpPr txBox="1"/>
          <p:nvPr/>
        </p:nvSpPr>
        <p:spPr>
          <a:xfrm>
            <a:off x="2516381" y="8431040"/>
            <a:ext cx="943015" cy="584775"/>
          </a:xfrm>
          <a:prstGeom prst="rect">
            <a:avLst/>
          </a:prstGeom>
          <a:noFill/>
        </p:spPr>
        <p:txBody>
          <a:bodyPr wrap="square" rtlCol="0">
            <a:spAutoFit/>
          </a:bodyPr>
          <a:lstStyle/>
          <a:p>
            <a:r>
              <a:rPr kumimoji="1" lang="ja-JP" altLang="en-US" sz="3200" b="1" i="1" dirty="0">
                <a:solidFill>
                  <a:schemeClr val="accent1"/>
                </a:solidFill>
                <a:latin typeface="Times New Roman" panose="02020603050405020304" pitchFamily="18" charset="0"/>
                <a:cs typeface="Times New Roman" panose="02020603050405020304" pitchFamily="18" charset="0"/>
              </a:rPr>
              <a:t>　</a:t>
            </a:r>
            <a:r>
              <a:rPr lang="en-US" altLang="ja-JP" sz="3200" b="1" i="1" dirty="0" smtClean="0">
                <a:solidFill>
                  <a:schemeClr val="accent1"/>
                </a:solidFill>
                <a:latin typeface="Times New Roman" panose="02020603050405020304" pitchFamily="18" charset="0"/>
                <a:cs typeface="Times New Roman" panose="02020603050405020304" pitchFamily="18" charset="0"/>
              </a:rPr>
              <a:t>T</a:t>
            </a:r>
            <a:r>
              <a:rPr lang="en-US" altLang="ja-JP" sz="3200" b="1" i="1" baseline="-25000" dirty="0" smtClean="0">
                <a:solidFill>
                  <a:schemeClr val="accent1"/>
                </a:solidFill>
                <a:latin typeface="Times New Roman" panose="02020603050405020304" pitchFamily="18" charset="0"/>
                <a:cs typeface="Times New Roman" panose="02020603050405020304" pitchFamily="18" charset="0"/>
              </a:rPr>
              <a:t>C</a:t>
            </a:r>
            <a:endParaRPr lang="en-US" altLang="ja-JP" sz="1200" b="1" i="1" baseline="-25000" dirty="0">
              <a:solidFill>
                <a:schemeClr val="accent1"/>
              </a:solidFill>
              <a:latin typeface="Times New Roman" panose="02020603050405020304" pitchFamily="18" charset="0"/>
              <a:cs typeface="Times New Roman" panose="02020603050405020304" pitchFamily="18" charset="0"/>
            </a:endParaRPr>
          </a:p>
        </p:txBody>
      </p:sp>
      <p:sp>
        <p:nvSpPr>
          <p:cNvPr id="85" name="テキスト ボックス 84"/>
          <p:cNvSpPr txBox="1"/>
          <p:nvPr/>
        </p:nvSpPr>
        <p:spPr>
          <a:xfrm>
            <a:off x="2516381" y="10021720"/>
            <a:ext cx="943015" cy="584775"/>
          </a:xfrm>
          <a:prstGeom prst="rect">
            <a:avLst/>
          </a:prstGeom>
          <a:noFill/>
        </p:spPr>
        <p:txBody>
          <a:bodyPr wrap="square" rtlCol="0">
            <a:spAutoFit/>
          </a:bodyPr>
          <a:lstStyle/>
          <a:p>
            <a:r>
              <a:rPr kumimoji="1" lang="ja-JP" altLang="en-US" sz="3200" b="1" i="1" dirty="0">
                <a:solidFill>
                  <a:schemeClr val="accent1"/>
                </a:solidFill>
                <a:latin typeface="Times New Roman" panose="02020603050405020304" pitchFamily="18" charset="0"/>
                <a:cs typeface="Times New Roman" panose="02020603050405020304" pitchFamily="18" charset="0"/>
              </a:rPr>
              <a:t>　</a:t>
            </a:r>
            <a:r>
              <a:rPr lang="en-US" altLang="ja-JP" sz="3200" b="1" i="1" dirty="0" smtClean="0">
                <a:solidFill>
                  <a:schemeClr val="accent1"/>
                </a:solidFill>
                <a:latin typeface="Times New Roman" panose="02020603050405020304" pitchFamily="18" charset="0"/>
                <a:cs typeface="Times New Roman" panose="02020603050405020304" pitchFamily="18" charset="0"/>
              </a:rPr>
              <a:t>T</a:t>
            </a:r>
            <a:r>
              <a:rPr lang="en-US" altLang="ja-JP" sz="3200" b="1" i="1" baseline="-25000" dirty="0" smtClean="0">
                <a:solidFill>
                  <a:schemeClr val="accent1"/>
                </a:solidFill>
                <a:latin typeface="Times New Roman" panose="02020603050405020304" pitchFamily="18" charset="0"/>
                <a:cs typeface="Times New Roman" panose="02020603050405020304" pitchFamily="18" charset="0"/>
              </a:rPr>
              <a:t>C</a:t>
            </a:r>
            <a:endParaRPr lang="en-US" altLang="ja-JP" sz="1200" b="1" i="1" baseline="-25000" dirty="0">
              <a:solidFill>
                <a:schemeClr val="accent1"/>
              </a:solidFill>
              <a:latin typeface="Times New Roman" panose="02020603050405020304" pitchFamily="18" charset="0"/>
              <a:cs typeface="Times New Roman" panose="02020603050405020304" pitchFamily="18" charset="0"/>
            </a:endParaRPr>
          </a:p>
        </p:txBody>
      </p:sp>
      <p:graphicFrame>
        <p:nvGraphicFramePr>
          <p:cNvPr id="35" name="表 34"/>
          <p:cNvGraphicFramePr>
            <a:graphicFrameLocks noGrp="1"/>
          </p:cNvGraphicFramePr>
          <p:nvPr>
            <p:extLst>
              <p:ext uri="{D42A27DB-BD31-4B8C-83A1-F6EECF244321}">
                <p14:modId xmlns:p14="http://schemas.microsoft.com/office/powerpoint/2010/main" val="2984187163"/>
              </p:ext>
            </p:extLst>
          </p:nvPr>
        </p:nvGraphicFramePr>
        <p:xfrm>
          <a:off x="23535094" y="13893914"/>
          <a:ext cx="6480000" cy="2804160"/>
        </p:xfrm>
        <a:graphic>
          <a:graphicData uri="http://schemas.openxmlformats.org/drawingml/2006/table">
            <a:tbl>
              <a:tblPr firstRow="1" bandRow="1">
                <a:tableStyleId>{5940675A-B579-460E-94D1-54222C63F5DA}</a:tableStyleId>
              </a:tblPr>
              <a:tblGrid>
                <a:gridCol w="1296000">
                  <a:extLst>
                    <a:ext uri="{9D8B030D-6E8A-4147-A177-3AD203B41FA5}">
                      <a16:colId xmlns:a16="http://schemas.microsoft.com/office/drawing/2014/main" val="1735915836"/>
                    </a:ext>
                  </a:extLst>
                </a:gridCol>
                <a:gridCol w="1296000">
                  <a:extLst>
                    <a:ext uri="{9D8B030D-6E8A-4147-A177-3AD203B41FA5}">
                      <a16:colId xmlns:a16="http://schemas.microsoft.com/office/drawing/2014/main" val="3210442804"/>
                    </a:ext>
                  </a:extLst>
                </a:gridCol>
                <a:gridCol w="1296000">
                  <a:extLst>
                    <a:ext uri="{9D8B030D-6E8A-4147-A177-3AD203B41FA5}">
                      <a16:colId xmlns:a16="http://schemas.microsoft.com/office/drawing/2014/main" val="101155461"/>
                    </a:ext>
                  </a:extLst>
                </a:gridCol>
                <a:gridCol w="1296000">
                  <a:extLst>
                    <a:ext uri="{9D8B030D-6E8A-4147-A177-3AD203B41FA5}">
                      <a16:colId xmlns:a16="http://schemas.microsoft.com/office/drawing/2014/main" val="1730508076"/>
                    </a:ext>
                  </a:extLst>
                </a:gridCol>
                <a:gridCol w="1296000">
                  <a:extLst>
                    <a:ext uri="{9D8B030D-6E8A-4147-A177-3AD203B41FA5}">
                      <a16:colId xmlns:a16="http://schemas.microsoft.com/office/drawing/2014/main" val="2816354450"/>
                    </a:ext>
                  </a:extLst>
                </a:gridCol>
              </a:tblGrid>
              <a:tr h="576000">
                <a:tc>
                  <a:txBody>
                    <a:bodyPr/>
                    <a:lstStyle/>
                    <a:p>
                      <a:pPr algn="ctr"/>
                      <a:r>
                        <a:rPr kumimoji="1" lang="ja-JP" altLang="en-US" sz="3200" b="1" dirty="0" smtClean="0"/>
                        <a:t>直管</a:t>
                      </a:r>
                      <a:r>
                        <a:rPr kumimoji="1" lang="en-US" altLang="ja-JP" sz="3200" b="1" dirty="0" smtClean="0"/>
                        <a:t>A</a:t>
                      </a:r>
                    </a:p>
                    <a:p>
                      <a:pPr algn="ctr"/>
                      <a:r>
                        <a:rPr kumimoji="1" lang="en-US" altLang="ja-JP" sz="3200" b="1" dirty="0" smtClean="0"/>
                        <a:t>[mm]</a:t>
                      </a:r>
                      <a:endParaRPr kumimoji="1" lang="ja-JP" altLang="en-US" sz="3200" b="1" dirty="0"/>
                    </a:p>
                  </a:txBody>
                  <a:tcPr/>
                </a:tc>
                <a:tc>
                  <a:txBody>
                    <a:bodyPr/>
                    <a:lstStyle/>
                    <a:p>
                      <a:pPr algn="ctr"/>
                      <a:r>
                        <a:rPr kumimoji="1" lang="ja-JP" altLang="en-US" sz="3200" b="1" dirty="0" smtClean="0"/>
                        <a:t>直管</a:t>
                      </a:r>
                      <a:r>
                        <a:rPr kumimoji="1" lang="en-US" altLang="ja-JP" sz="3200" b="1" dirty="0" smtClean="0"/>
                        <a:t>B</a:t>
                      </a:r>
                    </a:p>
                    <a:p>
                      <a:pPr marL="0" marR="0" indent="0" algn="ctr" defTabSz="4114800" rtl="0" eaLnBrk="1" fontAlgn="auto" latinLnBrk="0" hangingPunct="1">
                        <a:lnSpc>
                          <a:spcPct val="100000"/>
                        </a:lnSpc>
                        <a:spcBef>
                          <a:spcPts val="0"/>
                        </a:spcBef>
                        <a:spcAft>
                          <a:spcPts val="0"/>
                        </a:spcAft>
                        <a:buClrTx/>
                        <a:buSzTx/>
                        <a:buFontTx/>
                        <a:buNone/>
                        <a:tabLst/>
                        <a:defRPr/>
                      </a:pPr>
                      <a:r>
                        <a:rPr kumimoji="1" lang="en-US" altLang="ja-JP" sz="3200" b="1" dirty="0" smtClean="0"/>
                        <a:t>[mm]</a:t>
                      </a:r>
                      <a:endParaRPr kumimoji="1" lang="ja-JP" altLang="en-US" sz="3200" b="1" dirty="0" smtClean="0"/>
                    </a:p>
                  </a:txBody>
                  <a:tcPr/>
                </a:tc>
                <a:tc>
                  <a:txBody>
                    <a:bodyPr/>
                    <a:lstStyle/>
                    <a:p>
                      <a:pPr algn="ctr"/>
                      <a:r>
                        <a:rPr kumimoji="1" lang="ja-JP" altLang="en-US" sz="3200" b="1" dirty="0" smtClean="0"/>
                        <a:t>直管</a:t>
                      </a:r>
                      <a:r>
                        <a:rPr kumimoji="1" lang="en-US" altLang="ja-JP" sz="3200" b="1" dirty="0" smtClean="0"/>
                        <a:t>C</a:t>
                      </a:r>
                      <a:endParaRPr kumimoji="1" lang="en-US" altLang="ja-JP" sz="3200" b="1" dirty="0" smtClean="0"/>
                    </a:p>
                    <a:p>
                      <a:pPr marL="0" marR="0" indent="0" algn="ctr" defTabSz="4114800" rtl="0" eaLnBrk="1" fontAlgn="auto" latinLnBrk="0" hangingPunct="1">
                        <a:lnSpc>
                          <a:spcPct val="100000"/>
                        </a:lnSpc>
                        <a:spcBef>
                          <a:spcPts val="0"/>
                        </a:spcBef>
                        <a:spcAft>
                          <a:spcPts val="0"/>
                        </a:spcAft>
                        <a:buClrTx/>
                        <a:buSzTx/>
                        <a:buFontTx/>
                        <a:buNone/>
                        <a:tabLst/>
                        <a:defRPr/>
                      </a:pPr>
                      <a:r>
                        <a:rPr kumimoji="1" lang="en-US" altLang="ja-JP" sz="3200" b="1" dirty="0" smtClean="0"/>
                        <a:t>[mm]</a:t>
                      </a:r>
                      <a:endParaRPr kumimoji="1" lang="ja-JP" altLang="en-US" sz="3200" b="1" dirty="0" smtClean="0"/>
                    </a:p>
                  </a:txBody>
                  <a:tcPr/>
                </a:tc>
                <a:tc>
                  <a:txBody>
                    <a:bodyPr/>
                    <a:lstStyle/>
                    <a:p>
                      <a:pPr algn="ctr"/>
                      <a:r>
                        <a:rPr kumimoji="1" lang="ja-JP" altLang="en-US" sz="3200" b="1" dirty="0" smtClean="0"/>
                        <a:t>直管</a:t>
                      </a:r>
                      <a:r>
                        <a:rPr kumimoji="1" lang="en-US" altLang="ja-JP" sz="3200" b="1" dirty="0" smtClean="0"/>
                        <a:t>D</a:t>
                      </a:r>
                      <a:endParaRPr kumimoji="1" lang="en-US" altLang="ja-JP" sz="3200" b="1" dirty="0" smtClean="0"/>
                    </a:p>
                    <a:p>
                      <a:pPr marL="0" marR="0" indent="0" algn="ctr" defTabSz="4114800" rtl="0" eaLnBrk="1" fontAlgn="auto" latinLnBrk="0" hangingPunct="1">
                        <a:lnSpc>
                          <a:spcPct val="100000"/>
                        </a:lnSpc>
                        <a:spcBef>
                          <a:spcPts val="0"/>
                        </a:spcBef>
                        <a:spcAft>
                          <a:spcPts val="0"/>
                        </a:spcAft>
                        <a:buClrTx/>
                        <a:buSzTx/>
                        <a:buFontTx/>
                        <a:buNone/>
                        <a:tabLst/>
                        <a:defRPr/>
                      </a:pPr>
                      <a:r>
                        <a:rPr kumimoji="1" lang="en-US" altLang="ja-JP" sz="3200" b="1" dirty="0" smtClean="0"/>
                        <a:t>[mm]</a:t>
                      </a:r>
                      <a:endParaRPr kumimoji="1" lang="ja-JP" altLang="en-US" sz="3200" b="1" dirty="0" smtClean="0"/>
                    </a:p>
                  </a:txBody>
                  <a:tcPr/>
                </a:tc>
                <a:tc>
                  <a:txBody>
                    <a:bodyPr/>
                    <a:lstStyle/>
                    <a:p>
                      <a:pPr algn="ctr"/>
                      <a:r>
                        <a:rPr kumimoji="1" lang="ja-JP" altLang="en-US" sz="3200" b="1" dirty="0" smtClean="0"/>
                        <a:t>全長</a:t>
                      </a:r>
                      <a:endParaRPr kumimoji="1" lang="en-US" altLang="ja-JP" sz="3200" b="1" dirty="0" smtClean="0"/>
                    </a:p>
                    <a:p>
                      <a:pPr marL="0" marR="0" indent="0" algn="ctr" defTabSz="4114800" rtl="0" eaLnBrk="1" fontAlgn="auto" latinLnBrk="0" hangingPunct="1">
                        <a:lnSpc>
                          <a:spcPct val="100000"/>
                        </a:lnSpc>
                        <a:spcBef>
                          <a:spcPts val="0"/>
                        </a:spcBef>
                        <a:spcAft>
                          <a:spcPts val="0"/>
                        </a:spcAft>
                        <a:buClrTx/>
                        <a:buSzTx/>
                        <a:buFontTx/>
                        <a:buNone/>
                        <a:tabLst/>
                        <a:defRPr/>
                      </a:pPr>
                      <a:r>
                        <a:rPr kumimoji="1" lang="en-US" altLang="ja-JP" sz="3200" b="1" dirty="0" smtClean="0"/>
                        <a:t>[mm]</a:t>
                      </a:r>
                      <a:endParaRPr kumimoji="1" lang="ja-JP" altLang="en-US" sz="3200" b="1" dirty="0" smtClean="0"/>
                    </a:p>
                  </a:txBody>
                  <a:tcPr/>
                </a:tc>
                <a:extLst>
                  <a:ext uri="{0D108BD9-81ED-4DB2-BD59-A6C34878D82A}">
                    <a16:rowId xmlns:a16="http://schemas.microsoft.com/office/drawing/2014/main" val="1782167889"/>
                  </a:ext>
                </a:extLst>
              </a:tr>
              <a:tr h="576000">
                <a:tc>
                  <a:txBody>
                    <a:bodyPr/>
                    <a:lstStyle/>
                    <a:p>
                      <a:pPr algn="ctr"/>
                      <a:r>
                        <a:rPr kumimoji="1" lang="en-US" altLang="ja-JP" sz="3200" b="1" dirty="0" smtClean="0"/>
                        <a:t>913</a:t>
                      </a:r>
                      <a:endParaRPr kumimoji="1" lang="ja-JP" altLang="en-US" sz="3200" b="1" dirty="0"/>
                    </a:p>
                  </a:txBody>
                  <a:tcPr/>
                </a:tc>
                <a:tc>
                  <a:txBody>
                    <a:bodyPr/>
                    <a:lstStyle/>
                    <a:p>
                      <a:pPr algn="ctr"/>
                      <a:r>
                        <a:rPr kumimoji="1" lang="en-US" altLang="ja-JP" sz="3200" b="1" dirty="0" smtClean="0"/>
                        <a:t>518</a:t>
                      </a:r>
                      <a:endParaRPr kumimoji="1" lang="ja-JP" altLang="en-US" sz="3200" b="1" dirty="0"/>
                    </a:p>
                  </a:txBody>
                  <a:tcPr/>
                </a:tc>
                <a:tc>
                  <a:txBody>
                    <a:bodyPr/>
                    <a:lstStyle/>
                    <a:p>
                      <a:pPr algn="ctr"/>
                      <a:r>
                        <a:rPr kumimoji="1" lang="en-US" altLang="ja-JP" sz="3200" b="1" dirty="0" smtClean="0"/>
                        <a:t>434</a:t>
                      </a:r>
                      <a:endParaRPr kumimoji="1" lang="ja-JP" altLang="en-US" sz="3200" b="1" dirty="0"/>
                    </a:p>
                  </a:txBody>
                  <a:tcPr/>
                </a:tc>
                <a:tc>
                  <a:txBody>
                    <a:bodyPr/>
                    <a:lstStyle/>
                    <a:p>
                      <a:pPr algn="ctr"/>
                      <a:r>
                        <a:rPr kumimoji="1" lang="en-US" altLang="ja-JP" sz="3200" b="1" dirty="0" smtClean="0"/>
                        <a:t>456</a:t>
                      </a:r>
                      <a:endParaRPr kumimoji="1" lang="ja-JP" altLang="en-US" sz="3200" b="1" dirty="0"/>
                    </a:p>
                  </a:txBody>
                  <a:tcPr/>
                </a:tc>
                <a:tc>
                  <a:txBody>
                    <a:bodyPr/>
                    <a:lstStyle/>
                    <a:p>
                      <a:pPr algn="ctr"/>
                      <a:r>
                        <a:rPr kumimoji="1" lang="en-US" altLang="ja-JP" sz="3200" b="1" dirty="0" smtClean="0"/>
                        <a:t>5090</a:t>
                      </a:r>
                      <a:endParaRPr kumimoji="1" lang="ja-JP" altLang="en-US" sz="3200" b="1" dirty="0"/>
                    </a:p>
                  </a:txBody>
                  <a:tcPr/>
                </a:tc>
                <a:extLst>
                  <a:ext uri="{0D108BD9-81ED-4DB2-BD59-A6C34878D82A}">
                    <a16:rowId xmlns:a16="http://schemas.microsoft.com/office/drawing/2014/main" val="3559127544"/>
                  </a:ext>
                </a:extLst>
              </a:tr>
              <a:tr h="576000">
                <a:tc>
                  <a:txBody>
                    <a:bodyPr/>
                    <a:lstStyle/>
                    <a:p>
                      <a:pPr algn="ctr"/>
                      <a:r>
                        <a:rPr kumimoji="1" lang="en-US" altLang="ja-JP" sz="3200" b="1" dirty="0" smtClean="0"/>
                        <a:t>600</a:t>
                      </a:r>
                      <a:endParaRPr kumimoji="1" lang="ja-JP" altLang="en-US" sz="3200" b="1" dirty="0"/>
                    </a:p>
                  </a:txBody>
                  <a:tcPr/>
                </a:tc>
                <a:tc>
                  <a:txBody>
                    <a:bodyPr/>
                    <a:lstStyle/>
                    <a:p>
                      <a:pPr algn="ctr"/>
                      <a:r>
                        <a:rPr kumimoji="1" lang="en-US" altLang="ja-JP" sz="3200" b="1" dirty="0" smtClean="0"/>
                        <a:t>518</a:t>
                      </a:r>
                      <a:endParaRPr kumimoji="1" lang="ja-JP" altLang="en-US" sz="3200" b="1" dirty="0"/>
                    </a:p>
                  </a:txBody>
                  <a:tcPr/>
                </a:tc>
                <a:tc>
                  <a:txBody>
                    <a:bodyPr/>
                    <a:lstStyle/>
                    <a:p>
                      <a:pPr algn="ctr"/>
                      <a:r>
                        <a:rPr kumimoji="1" lang="en-US" altLang="ja-JP" sz="3200" b="1" dirty="0" smtClean="0"/>
                        <a:t>91</a:t>
                      </a:r>
                      <a:endParaRPr kumimoji="1" lang="ja-JP" altLang="en-US" sz="3200" b="1" dirty="0"/>
                    </a:p>
                  </a:txBody>
                  <a:tcPr/>
                </a:tc>
                <a:tc>
                  <a:txBody>
                    <a:bodyPr/>
                    <a:lstStyle/>
                    <a:p>
                      <a:pPr algn="ctr"/>
                      <a:r>
                        <a:rPr kumimoji="1" lang="en-US" altLang="ja-JP" sz="3200" b="1" dirty="0" smtClean="0"/>
                        <a:t>91</a:t>
                      </a:r>
                      <a:endParaRPr kumimoji="1" lang="ja-JP" altLang="en-US" sz="3200" b="1" dirty="0"/>
                    </a:p>
                  </a:txBody>
                  <a:tcPr/>
                </a:tc>
                <a:tc>
                  <a:txBody>
                    <a:bodyPr/>
                    <a:lstStyle/>
                    <a:p>
                      <a:pPr algn="ctr"/>
                      <a:r>
                        <a:rPr kumimoji="1" lang="en-US" altLang="ja-JP" sz="3200" b="1" dirty="0" smtClean="0"/>
                        <a:t>3040</a:t>
                      </a:r>
                      <a:endParaRPr kumimoji="1" lang="ja-JP" altLang="en-US" sz="3200" b="1" dirty="0"/>
                    </a:p>
                  </a:txBody>
                  <a:tcPr/>
                </a:tc>
                <a:extLst>
                  <a:ext uri="{0D108BD9-81ED-4DB2-BD59-A6C34878D82A}">
                    <a16:rowId xmlns:a16="http://schemas.microsoft.com/office/drawing/2014/main" val="158037239"/>
                  </a:ext>
                </a:extLst>
              </a:tr>
              <a:tr h="576000">
                <a:tc>
                  <a:txBody>
                    <a:bodyPr/>
                    <a:lstStyle/>
                    <a:p>
                      <a:pPr algn="ctr"/>
                      <a:r>
                        <a:rPr kumimoji="1" lang="en-US" altLang="ja-JP" sz="3200" b="1" dirty="0" smtClean="0"/>
                        <a:t>316</a:t>
                      </a:r>
                      <a:endParaRPr kumimoji="1" lang="ja-JP" altLang="en-US" sz="3200" b="1" dirty="0"/>
                    </a:p>
                  </a:txBody>
                  <a:tcPr/>
                </a:tc>
                <a:tc>
                  <a:txBody>
                    <a:bodyPr/>
                    <a:lstStyle/>
                    <a:p>
                      <a:pPr algn="ctr"/>
                      <a:r>
                        <a:rPr kumimoji="1" lang="en-US" altLang="ja-JP" sz="3200" b="1" dirty="0" smtClean="0"/>
                        <a:t>700</a:t>
                      </a:r>
                      <a:endParaRPr kumimoji="1" lang="ja-JP" altLang="en-US" sz="3200" b="1" dirty="0"/>
                    </a:p>
                  </a:txBody>
                  <a:tcPr/>
                </a:tc>
                <a:tc>
                  <a:txBody>
                    <a:bodyPr/>
                    <a:lstStyle/>
                    <a:p>
                      <a:pPr algn="ctr"/>
                      <a:r>
                        <a:rPr kumimoji="1" lang="en-US" altLang="ja-JP" sz="3200" b="1" dirty="0" smtClean="0"/>
                        <a:t>91</a:t>
                      </a:r>
                      <a:endParaRPr kumimoji="1" lang="ja-JP" altLang="en-US" sz="3200" b="1" dirty="0"/>
                    </a:p>
                  </a:txBody>
                  <a:tcPr/>
                </a:tc>
                <a:tc>
                  <a:txBody>
                    <a:bodyPr/>
                    <a:lstStyle/>
                    <a:p>
                      <a:pPr algn="ctr"/>
                      <a:r>
                        <a:rPr kumimoji="1" lang="en-US" altLang="ja-JP" sz="3200" b="1" dirty="0" smtClean="0"/>
                        <a:t>91</a:t>
                      </a:r>
                      <a:endParaRPr kumimoji="1" lang="ja-JP" altLang="en-US" sz="3200" b="1" dirty="0"/>
                    </a:p>
                  </a:txBody>
                  <a:tcPr/>
                </a:tc>
                <a:tc>
                  <a:txBody>
                    <a:bodyPr/>
                    <a:lstStyle/>
                    <a:p>
                      <a:pPr algn="ctr"/>
                      <a:r>
                        <a:rPr kumimoji="1" lang="en-US" altLang="ja-JP" sz="3200" b="1" dirty="0" smtClean="0"/>
                        <a:t>2972</a:t>
                      </a:r>
                      <a:endParaRPr kumimoji="1" lang="ja-JP" altLang="en-US" sz="3200" b="1" dirty="0"/>
                    </a:p>
                  </a:txBody>
                  <a:tcPr/>
                </a:tc>
                <a:extLst>
                  <a:ext uri="{0D108BD9-81ED-4DB2-BD59-A6C34878D82A}">
                    <a16:rowId xmlns:a16="http://schemas.microsoft.com/office/drawing/2014/main" val="3811366554"/>
                  </a:ext>
                </a:extLst>
              </a:tr>
            </a:tbl>
          </a:graphicData>
        </a:graphic>
      </p:graphicFrame>
      <p:sp>
        <p:nvSpPr>
          <p:cNvPr id="87" name="テキスト ボックス 86"/>
          <p:cNvSpPr txBox="1"/>
          <p:nvPr/>
        </p:nvSpPr>
        <p:spPr>
          <a:xfrm>
            <a:off x="15708048" y="13307063"/>
            <a:ext cx="7467215" cy="769441"/>
          </a:xfrm>
          <a:prstGeom prst="rect">
            <a:avLst/>
          </a:prstGeom>
          <a:noFill/>
          <a:ln>
            <a:solidFill>
              <a:schemeClr val="tx1"/>
            </a:solidFill>
          </a:ln>
        </p:spPr>
        <p:txBody>
          <a:bodyPr wrap="square" rtlCol="0">
            <a:spAutoFit/>
          </a:bodyPr>
          <a:lstStyle/>
          <a:p>
            <a:pPr algn="ctr"/>
            <a:r>
              <a:rPr lang="ja-JP" altLang="en-US" sz="4400" dirty="0" smtClean="0">
                <a:latin typeface="Times New Roman" panose="02020603050405020304" pitchFamily="18" charset="0"/>
                <a:cs typeface="Times New Roman" panose="02020603050405020304" pitchFamily="18" charset="0"/>
              </a:rPr>
              <a:t>装置を変更した実験</a:t>
            </a:r>
            <a:endParaRPr kumimoji="1" lang="ja-JP" altLang="en-US" sz="4400" dirty="0">
              <a:latin typeface="Times New Roman" panose="02020603050405020304" pitchFamily="18" charset="0"/>
              <a:cs typeface="Times New Roman" panose="02020603050405020304" pitchFamily="18" charset="0"/>
            </a:endParaRPr>
          </a:p>
        </p:txBody>
      </p:sp>
      <p:sp>
        <p:nvSpPr>
          <p:cNvPr id="90" name="正方形/長方形 89"/>
          <p:cNvSpPr/>
          <p:nvPr/>
        </p:nvSpPr>
        <p:spPr>
          <a:xfrm>
            <a:off x="15593839" y="14308405"/>
            <a:ext cx="7775169" cy="2308324"/>
          </a:xfrm>
          <a:prstGeom prst="rect">
            <a:avLst/>
          </a:prstGeom>
        </p:spPr>
        <p:txBody>
          <a:bodyPr wrap="square">
            <a:spAutoFit/>
          </a:bodyPr>
          <a:lstStyle/>
          <a:p>
            <a:r>
              <a:rPr lang="ja-JP" altLang="en-US" sz="3600" b="1" dirty="0">
                <a:latin typeface="Times New Roman" panose="02020603050405020304" pitchFamily="18" charset="0"/>
                <a:cs typeface="Times New Roman" panose="02020603050405020304" pitchFamily="18" charset="0"/>
              </a:rPr>
              <a:t>・実験装置の全長、スピーカ間</a:t>
            </a:r>
            <a:r>
              <a:rPr lang="ja-JP" altLang="en-US" sz="3600" b="1" dirty="0" smtClean="0">
                <a:latin typeface="Times New Roman" panose="02020603050405020304" pitchFamily="18" charset="0"/>
                <a:cs typeface="Times New Roman" panose="02020603050405020304" pitchFamily="18" charset="0"/>
              </a:rPr>
              <a:t>距離、</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スピーカ</a:t>
            </a:r>
            <a:r>
              <a:rPr lang="ja-JP" altLang="en-US" sz="3600" b="1" dirty="0">
                <a:latin typeface="Times New Roman" panose="02020603050405020304" pitchFamily="18" charset="0"/>
                <a:cs typeface="Times New Roman" panose="02020603050405020304" pitchFamily="18" charset="0"/>
              </a:rPr>
              <a:t>の駆動電圧、エルボ</a:t>
            </a:r>
            <a:r>
              <a:rPr lang="ja-JP" altLang="en-US" sz="3600" b="1" dirty="0" smtClean="0">
                <a:latin typeface="Times New Roman" panose="02020603050405020304" pitchFamily="18" charset="0"/>
                <a:cs typeface="Times New Roman" panose="02020603050405020304" pitchFamily="18" charset="0"/>
              </a:rPr>
              <a:t>の曲げ</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半径</a:t>
            </a:r>
            <a:r>
              <a:rPr lang="ja-JP" altLang="en-US" sz="3600" b="1" dirty="0">
                <a:latin typeface="Times New Roman" panose="02020603050405020304" pitchFamily="18" charset="0"/>
                <a:cs typeface="Times New Roman" panose="02020603050405020304" pitchFamily="18" charset="0"/>
              </a:rPr>
              <a:t>などを変更させ</a:t>
            </a:r>
            <a:r>
              <a:rPr lang="ja-JP" altLang="en-US" sz="3600" b="1" dirty="0" smtClean="0">
                <a:latin typeface="Times New Roman" panose="02020603050405020304" pitchFamily="18" charset="0"/>
                <a:cs typeface="Times New Roman" panose="02020603050405020304" pitchFamily="18" charset="0"/>
              </a:rPr>
              <a:t>実験</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　　共振</a:t>
            </a:r>
            <a:r>
              <a:rPr lang="ja-JP" altLang="en-US" sz="3600" b="1" dirty="0">
                <a:latin typeface="Times New Roman" panose="02020603050405020304" pitchFamily="18" charset="0"/>
                <a:cs typeface="Times New Roman" panose="02020603050405020304" pitchFamily="18" charset="0"/>
              </a:rPr>
              <a:t>時のみ理論と異なる</a:t>
            </a:r>
            <a:r>
              <a:rPr lang="ja-JP" altLang="en-US" sz="3600" b="1" dirty="0" smtClean="0">
                <a:latin typeface="Times New Roman" panose="02020603050405020304" pitchFamily="18" charset="0"/>
                <a:cs typeface="Times New Roman" panose="02020603050405020304" pitchFamily="18" charset="0"/>
              </a:rPr>
              <a:t>結果</a:t>
            </a:r>
            <a:endParaRPr lang="en-US" altLang="ja-JP" sz="3600" b="1" dirty="0">
              <a:latin typeface="Times New Roman" panose="02020603050405020304" pitchFamily="18" charset="0"/>
              <a:cs typeface="Times New Roman" panose="02020603050405020304" pitchFamily="18" charset="0"/>
            </a:endParaRPr>
          </a:p>
        </p:txBody>
      </p:sp>
      <p:sp>
        <p:nvSpPr>
          <p:cNvPr id="91" name="正方形/長方形 90"/>
          <p:cNvSpPr/>
          <p:nvPr/>
        </p:nvSpPr>
        <p:spPr>
          <a:xfrm>
            <a:off x="15644041" y="16823670"/>
            <a:ext cx="14640551" cy="1754326"/>
          </a:xfrm>
          <a:prstGeom prst="rect">
            <a:avLst/>
          </a:prstGeom>
        </p:spPr>
        <p:txBody>
          <a:bodyPr wrap="square">
            <a:spAutoFit/>
          </a:bodyPr>
          <a:lstStyle/>
          <a:p>
            <a:r>
              <a:rPr lang="en-US" altLang="ja-JP" sz="3600" b="1" dirty="0" smtClean="0">
                <a:latin typeface="Times New Roman" panose="02020603050405020304" pitchFamily="18" charset="0"/>
                <a:cs typeface="Times New Roman" panose="02020603050405020304" pitchFamily="18" charset="0"/>
              </a:rPr>
              <a:t>Fig.7</a:t>
            </a:r>
            <a:r>
              <a:rPr lang="ja-JP" altLang="en-US" sz="3600" b="1" dirty="0" err="1" smtClean="0">
                <a:latin typeface="Times New Roman" panose="02020603050405020304" pitchFamily="18" charset="0"/>
                <a:cs typeface="Times New Roman" panose="02020603050405020304" pitchFamily="18" charset="0"/>
              </a:rPr>
              <a:t>のように</a:t>
            </a:r>
            <a:r>
              <a:rPr lang="ja-JP" altLang="en-US" sz="3600" b="1" dirty="0" smtClean="0">
                <a:latin typeface="Times New Roman" panose="02020603050405020304" pitchFamily="18" charset="0"/>
                <a:cs typeface="Times New Roman" panose="02020603050405020304" pitchFamily="18" charset="0"/>
              </a:rPr>
              <a:t>スピーカから両側のエルボまでの距離が等しくなるように装置を構成することで、駆動信号の位相差は理論値</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向きの指向性</a:t>
            </a:r>
            <a:r>
              <a:rPr lang="en-US" altLang="ja-JP" sz="3600" b="1" dirty="0" smtClean="0">
                <a:latin typeface="Times New Roman" panose="02020603050405020304" pitchFamily="18" charset="0"/>
                <a:cs typeface="Times New Roman" panose="02020603050405020304" pitchFamily="18" charset="0"/>
              </a:rPr>
              <a:t>294[</a:t>
            </a:r>
            <a:r>
              <a:rPr lang="en-US" altLang="ja-JP" sz="3600" b="1" dirty="0" err="1" smtClean="0">
                <a:latin typeface="Times New Roman" panose="02020603050405020304" pitchFamily="18" charset="0"/>
                <a:cs typeface="Times New Roman" panose="02020603050405020304" pitchFamily="18" charset="0"/>
              </a:rPr>
              <a:t>deg</a:t>
            </a:r>
            <a:r>
              <a:rPr lang="en-US" altLang="ja-JP" sz="3600" b="1" dirty="0" smtClean="0">
                <a:latin typeface="Times New Roman" panose="02020603050405020304" pitchFamily="18" charset="0"/>
                <a:cs typeface="Times New Roman" panose="02020603050405020304" pitchFamily="18" charset="0"/>
              </a:rPr>
              <a:t>],</a:t>
            </a:r>
          </a:p>
          <a:p>
            <a:r>
              <a:rPr lang="en-US" altLang="ja-JP" sz="3600" b="1" dirty="0" smtClean="0">
                <a:latin typeface="Times New Roman" panose="02020603050405020304" pitchFamily="18" charset="0"/>
                <a:cs typeface="Times New Roman" panose="02020603050405020304" pitchFamily="18" charset="0"/>
              </a:rPr>
              <a:t>B</a:t>
            </a:r>
            <a:r>
              <a:rPr lang="ja-JP" altLang="en-US" sz="3600" b="1" dirty="0" smtClean="0">
                <a:latin typeface="Times New Roman" panose="02020603050405020304" pitchFamily="18" charset="0"/>
                <a:cs typeface="Times New Roman" panose="02020603050405020304" pitchFamily="18" charset="0"/>
              </a:rPr>
              <a:t>向きの指向性</a:t>
            </a:r>
            <a:r>
              <a:rPr lang="en-US" altLang="ja-JP" sz="3600" b="1" dirty="0" smtClean="0">
                <a:latin typeface="Times New Roman" panose="02020603050405020304" pitchFamily="18" charset="0"/>
                <a:cs typeface="Times New Roman" panose="02020603050405020304" pitchFamily="18" charset="0"/>
              </a:rPr>
              <a:t>66[</a:t>
            </a:r>
            <a:r>
              <a:rPr lang="en-US" altLang="ja-JP" sz="3600" b="1" smtClean="0">
                <a:latin typeface="Times New Roman" panose="02020603050405020304" pitchFamily="18" charset="0"/>
                <a:cs typeface="Times New Roman" panose="02020603050405020304" pitchFamily="18" charset="0"/>
              </a:rPr>
              <a:t>deg])</a:t>
            </a:r>
            <a:r>
              <a:rPr lang="ja-JP" altLang="en-US" sz="3600" b="1" dirty="0" smtClean="0">
                <a:latin typeface="Times New Roman" panose="02020603050405020304" pitchFamily="18" charset="0"/>
                <a:cs typeface="Times New Roman" panose="02020603050405020304" pitchFamily="18" charset="0"/>
              </a:rPr>
              <a:t>とは異なるが指向性を持たせることができた</a:t>
            </a:r>
            <a:endParaRPr lang="en-US" altLang="ja-JP" sz="3600" b="1"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97" name="テキスト ボックス 96"/>
              <p:cNvSpPr txBox="1"/>
              <p:nvPr/>
            </p:nvSpPr>
            <p:spPr>
              <a:xfrm>
                <a:off x="15507068" y="27627181"/>
                <a:ext cx="7848626" cy="1754326"/>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・進行波成分の目標振幅</a:t>
                </a:r>
                <a:r>
                  <a:rPr lang="en-US" altLang="ja-JP" sz="3600" b="1" dirty="0" smtClean="0">
                    <a:latin typeface="Times New Roman" panose="02020603050405020304" pitchFamily="18" charset="0"/>
                    <a:cs typeface="Times New Roman" panose="02020603050405020304" pitchFamily="18" charset="0"/>
                  </a:rPr>
                  <a:t>A*=300[Pa]</a:t>
                </a:r>
              </a:p>
              <a:p>
                <a:r>
                  <a:rPr lang="ja-JP" altLang="en-US" sz="3600" b="1" dirty="0">
                    <a:latin typeface="Times New Roman" panose="02020603050405020304" pitchFamily="18" charset="0"/>
                    <a:cs typeface="Times New Roman" panose="02020603050405020304" pitchFamily="18" charset="0"/>
                  </a:rPr>
                  <a:t>・ </a:t>
                </a:r>
                <a:r>
                  <a:rPr lang="en-US" altLang="ja-JP" sz="3600" b="1" dirty="0" smtClean="0">
                    <a:latin typeface="Times New Roman" panose="02020603050405020304" pitchFamily="18" charset="0"/>
                    <a:cs typeface="Times New Roman" panose="02020603050405020304" pitchFamily="18" charset="0"/>
                  </a:rPr>
                  <a:t>SPK1</a:t>
                </a:r>
                <a:r>
                  <a:rPr lang="ja-JP" altLang="en-US" sz="3600" b="1" dirty="0" smtClean="0">
                    <a:latin typeface="Times New Roman" panose="02020603050405020304" pitchFamily="18" charset="0"/>
                    <a:cs typeface="Times New Roman" panose="02020603050405020304" pitchFamily="18" charset="0"/>
                  </a:rPr>
                  <a:t>に対する</a:t>
                </a:r>
                <a:r>
                  <a:rPr lang="en-US" altLang="ja-JP" sz="3600" b="1" dirty="0" smtClean="0">
                    <a:latin typeface="Times New Roman" panose="02020603050405020304" pitchFamily="18" charset="0"/>
                    <a:cs typeface="Times New Roman" panose="02020603050405020304" pitchFamily="18" charset="0"/>
                  </a:rPr>
                  <a:t>SPK2</a:t>
                </a:r>
                <a:r>
                  <a:rPr lang="ja-JP" altLang="en-US" sz="3600" b="1" dirty="0" smtClean="0">
                    <a:latin typeface="Times New Roman" panose="02020603050405020304" pitchFamily="18" charset="0"/>
                    <a:cs typeface="Times New Roman" panose="02020603050405020304" pitchFamily="18" charset="0"/>
                  </a:rPr>
                  <a:t>の遅れ時間</a:t>
                </a:r>
                <a14:m>
                  <m:oMath xmlns:m="http://schemas.openxmlformats.org/officeDocument/2006/math">
                    <m:r>
                      <a:rPr lang="ja-JP" altLang="en-US" sz="3600" b="1" i="1" dirty="0">
                        <a:latin typeface="Cambria Math" panose="02040503050406030204" pitchFamily="18" charset="0"/>
                        <a:cs typeface="Times New Roman" panose="02020603050405020304" pitchFamily="18" charset="0"/>
                      </a:rPr>
                      <m:t>𝝉</m:t>
                    </m:r>
                    <m:r>
                      <m:rPr>
                        <m:nor/>
                      </m:rPr>
                      <a:rPr lang="en-US" altLang="ja-JP" sz="3600" b="1" i="1" baseline="-25000" dirty="0">
                        <a:latin typeface="Times New Roman" panose="02020603050405020304" pitchFamily="18" charset="0"/>
                        <a:cs typeface="Times New Roman" panose="02020603050405020304" pitchFamily="18" charset="0"/>
                      </a:rPr>
                      <m:t>SP</m:t>
                    </m:r>
                    <m:r>
                      <m:rPr>
                        <m:nor/>
                      </m:rPr>
                      <a:rPr lang="en-US" altLang="ja-JP" sz="3600" b="1" baseline="-25000" dirty="0">
                        <a:latin typeface="Times New Roman" panose="02020603050405020304" pitchFamily="18" charset="0"/>
                        <a:cs typeface="Times New Roman" panose="02020603050405020304" pitchFamily="18" charset="0"/>
                      </a:rPr>
                      <m:t> </m:t>
                    </m:r>
                  </m:oMath>
                </a14:m>
                <a:r>
                  <a:rPr lang="ja-JP" altLang="en-US" sz="3600" b="1" dirty="0" smtClean="0">
                    <a:latin typeface="Times New Roman" panose="02020603050405020304" pitchFamily="18" charset="0"/>
                    <a:cs typeface="Times New Roman" panose="02020603050405020304" pitchFamily="18" charset="0"/>
                  </a:rPr>
                  <a:t>は</a:t>
                </a:r>
                <a:r>
                  <a:rPr lang="en-US" altLang="ja-JP" sz="3600" b="1" dirty="0" smtClean="0">
                    <a:latin typeface="Times New Roman" panose="02020603050405020304" pitchFamily="18" charset="0"/>
                    <a:cs typeface="Times New Roman" panose="02020603050405020304" pitchFamily="18" charset="0"/>
                  </a:rPr>
                  <a:t>Fig8</a:t>
                </a:r>
                <a:r>
                  <a:rPr lang="ja-JP" altLang="en-US" sz="3600" b="1" dirty="0" smtClean="0">
                    <a:latin typeface="Times New Roman" panose="02020603050405020304" pitchFamily="18" charset="0"/>
                    <a:cs typeface="Times New Roman" panose="02020603050405020304" pitchFamily="18" charset="0"/>
                  </a:rPr>
                  <a:t>より</a:t>
                </a:r>
                <a:endParaRPr lang="en-US" altLang="ja-JP" sz="3600" b="1" dirty="0" smtClean="0">
                  <a:latin typeface="Times New Roman" panose="02020603050405020304" pitchFamily="18" charset="0"/>
                  <a:cs typeface="Times New Roman" panose="02020603050405020304" pitchFamily="18" charset="0"/>
                </a:endParaRPr>
              </a:p>
            </p:txBody>
          </p:sp>
        </mc:Choice>
        <mc:Fallback>
          <p:sp>
            <p:nvSpPr>
              <p:cNvPr id="97" name="テキスト ボックス 96"/>
              <p:cNvSpPr txBox="1">
                <a:spLocks noRot="1" noChangeAspect="1" noMove="1" noResize="1" noEditPoints="1" noAdjustHandles="1" noChangeArrowheads="1" noChangeShapeType="1" noTextEdit="1"/>
              </p:cNvSpPr>
              <p:nvPr/>
            </p:nvSpPr>
            <p:spPr>
              <a:xfrm>
                <a:off x="15507068" y="27627181"/>
                <a:ext cx="7848626" cy="1754326"/>
              </a:xfrm>
              <a:prstGeom prst="rect">
                <a:avLst/>
              </a:prstGeom>
              <a:blipFill>
                <a:blip r:embed="rId15"/>
                <a:stretch>
                  <a:fillRect l="-2409" t="-6597" b="-12153"/>
                </a:stretch>
              </a:blipFill>
            </p:spPr>
            <p:txBody>
              <a:bodyPr/>
              <a:lstStyle/>
              <a:p>
                <a:r>
                  <a:rPr lang="ja-JP" altLang="en-US">
                    <a:noFill/>
                  </a:rPr>
                  <a:t> </a:t>
                </a:r>
              </a:p>
            </p:txBody>
          </p:sp>
        </mc:Fallback>
      </mc:AlternateContent>
      <p:sp>
        <p:nvSpPr>
          <p:cNvPr id="98" name="テキスト ボックス 97"/>
          <p:cNvSpPr txBox="1"/>
          <p:nvPr/>
        </p:nvSpPr>
        <p:spPr>
          <a:xfrm>
            <a:off x="24851777" y="31917430"/>
            <a:ext cx="5136055"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Fig.9</a:t>
            </a:r>
            <a:r>
              <a:rPr kumimoji="1" lang="ja-JP" altLang="en-US" sz="3200" dirty="0" smtClean="0">
                <a:latin typeface="Times New Roman" panose="02020603050405020304" pitchFamily="18" charset="0"/>
                <a:cs typeface="Times New Roman" panose="02020603050405020304" pitchFamily="18" charset="0"/>
              </a:rPr>
              <a:t>　ブロック線図</a:t>
            </a:r>
            <a:endParaRPr kumimoji="1" lang="ja-JP" altLang="en-US" sz="3200" dirty="0">
              <a:latin typeface="Times New Roman" panose="02020603050405020304" pitchFamily="18" charset="0"/>
              <a:cs typeface="Times New Roman" panose="02020603050405020304" pitchFamily="18" charset="0"/>
            </a:endParaRPr>
          </a:p>
        </p:txBody>
      </p:sp>
      <p:sp>
        <p:nvSpPr>
          <p:cNvPr id="100" name="テキスト ボックス 99"/>
          <p:cNvSpPr txBox="1"/>
          <p:nvPr/>
        </p:nvSpPr>
        <p:spPr>
          <a:xfrm>
            <a:off x="16670193" y="25770616"/>
            <a:ext cx="7206500" cy="1754326"/>
          </a:xfrm>
          <a:prstGeom prst="rect">
            <a:avLst/>
          </a:prstGeom>
          <a:noFill/>
        </p:spPr>
        <p:txBody>
          <a:bodyPr wrap="square" rtlCol="0">
            <a:spAutoFit/>
          </a:bodyPr>
          <a:lstStyle/>
          <a:p>
            <a:r>
              <a:rPr lang="ja-JP" altLang="en-US" sz="3600" b="1" dirty="0">
                <a:latin typeface="Times New Roman" panose="02020603050405020304" pitchFamily="18" charset="0"/>
                <a:cs typeface="Times New Roman" panose="02020603050405020304" pitchFamily="18" charset="0"/>
              </a:rPr>
              <a:t>指向性を持たせたまま</a:t>
            </a:r>
            <a:r>
              <a:rPr lang="ja-JP" altLang="en-US" sz="3600" b="1" dirty="0" smtClean="0">
                <a:latin typeface="Times New Roman" panose="02020603050405020304" pitchFamily="18" charset="0"/>
                <a:cs typeface="Times New Roman" panose="02020603050405020304" pitchFamily="18" charset="0"/>
              </a:rPr>
              <a:t>、進行波</a:t>
            </a:r>
            <a:r>
              <a:rPr lang="ja-JP" altLang="en-US" sz="3600" b="1" dirty="0">
                <a:latin typeface="Times New Roman" panose="02020603050405020304" pitchFamily="18" charset="0"/>
                <a:cs typeface="Times New Roman" panose="02020603050405020304" pitchFamily="18" charset="0"/>
              </a:rPr>
              <a:t>成分の定常発振</a:t>
            </a:r>
            <a:r>
              <a:rPr lang="ja-JP" altLang="en-US" sz="3600" b="1" dirty="0" smtClean="0">
                <a:latin typeface="Times New Roman" panose="02020603050405020304" pitchFamily="18" charset="0"/>
                <a:cs typeface="Times New Roman" panose="02020603050405020304" pitchFamily="18" charset="0"/>
              </a:rPr>
              <a:t>制御が行えることを確認する</a:t>
            </a:r>
            <a:endParaRPr lang="en-US" altLang="ja-JP" sz="3600" b="1" dirty="0" smtClean="0">
              <a:latin typeface="Times New Roman" panose="02020603050405020304" pitchFamily="18" charset="0"/>
              <a:cs typeface="Times New Roman" panose="02020603050405020304" pitchFamily="18" charset="0"/>
            </a:endParaRPr>
          </a:p>
        </p:txBody>
      </p:sp>
      <p:sp>
        <p:nvSpPr>
          <p:cNvPr id="101" name="テキスト ボックス 100"/>
          <p:cNvSpPr txBox="1"/>
          <p:nvPr/>
        </p:nvSpPr>
        <p:spPr>
          <a:xfrm>
            <a:off x="15352248" y="25808944"/>
            <a:ext cx="1292510" cy="707886"/>
          </a:xfrm>
          <a:prstGeom prst="rect">
            <a:avLst/>
          </a:prstGeom>
          <a:noFill/>
          <a:ln>
            <a:solidFill>
              <a:schemeClr val="tx1"/>
            </a:solidFill>
          </a:ln>
        </p:spPr>
        <p:txBody>
          <a:bodyPr wrap="square" rtlCol="0">
            <a:spAutoFit/>
          </a:bodyPr>
          <a:lstStyle/>
          <a:p>
            <a:r>
              <a:rPr lang="ja-JP" altLang="en-US" sz="4000" b="1" dirty="0" smtClean="0">
                <a:latin typeface="Times New Roman" panose="02020603050405020304" pitchFamily="18" charset="0"/>
                <a:cs typeface="Times New Roman" panose="02020603050405020304" pitchFamily="18" charset="0"/>
              </a:rPr>
              <a:t>目的</a:t>
            </a:r>
            <a:endParaRPr lang="en-US" altLang="ja-JP" sz="4000" b="1" dirty="0" smtClean="0">
              <a:latin typeface="Times New Roman" panose="02020603050405020304" pitchFamily="18" charset="0"/>
              <a:cs typeface="Times New Roman" panose="02020603050405020304" pitchFamily="18" charset="0"/>
            </a:endParaRPr>
          </a:p>
        </p:txBody>
      </p:sp>
      <p:sp>
        <p:nvSpPr>
          <p:cNvPr id="104" name="テキスト ボックス 103"/>
          <p:cNvSpPr txBox="1"/>
          <p:nvPr/>
        </p:nvSpPr>
        <p:spPr>
          <a:xfrm>
            <a:off x="23743126" y="38101407"/>
            <a:ext cx="6070724"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Fig.10</a:t>
            </a:r>
            <a:r>
              <a:rPr kumimoji="1" lang="ja-JP" altLang="en-US" sz="3200" dirty="0" smtClean="0">
                <a:latin typeface="Times New Roman" panose="02020603050405020304" pitchFamily="18" charset="0"/>
                <a:cs typeface="Times New Roman" panose="02020603050405020304" pitchFamily="18" charset="0"/>
              </a:rPr>
              <a:t>　</a:t>
            </a:r>
            <a:r>
              <a:rPr kumimoji="1" lang="ja-JP" altLang="en-US" sz="3200" dirty="0" smtClean="0">
                <a:latin typeface="Times New Roman" panose="02020603050405020304" pitchFamily="18" charset="0"/>
                <a:cs typeface="Times New Roman" panose="02020603050405020304" pitchFamily="18" charset="0"/>
              </a:rPr>
              <a:t>進行波成分の</a:t>
            </a:r>
            <a:r>
              <a:rPr lang="ja-JP" altLang="en-US" sz="3200" dirty="0" smtClean="0">
                <a:latin typeface="Times New Roman" panose="02020603050405020304" pitchFamily="18" charset="0"/>
                <a:cs typeface="Times New Roman" panose="02020603050405020304" pitchFamily="18" charset="0"/>
              </a:rPr>
              <a:t>時間応答</a:t>
            </a:r>
            <a:endParaRPr kumimoji="1" lang="ja-JP" altLang="en-US" sz="3200" dirty="0">
              <a:latin typeface="Times New Roman" panose="02020603050405020304" pitchFamily="18" charset="0"/>
              <a:cs typeface="Times New Roman" panose="02020603050405020304" pitchFamily="18" charset="0"/>
            </a:endParaRPr>
          </a:p>
        </p:txBody>
      </p:sp>
      <p:sp>
        <p:nvSpPr>
          <p:cNvPr id="105" name="テキスト ボックス 104"/>
          <p:cNvSpPr txBox="1"/>
          <p:nvPr/>
        </p:nvSpPr>
        <p:spPr>
          <a:xfrm>
            <a:off x="15463758" y="33660761"/>
            <a:ext cx="3226280" cy="769441"/>
          </a:xfrm>
          <a:prstGeom prst="rect">
            <a:avLst/>
          </a:prstGeom>
          <a:noFill/>
          <a:ln>
            <a:solidFill>
              <a:schemeClr val="tx1"/>
            </a:solidFill>
          </a:ln>
        </p:spPr>
        <p:txBody>
          <a:bodyPr wrap="square" rtlCol="0">
            <a:spAutoFit/>
          </a:bodyPr>
          <a:lstStyle/>
          <a:p>
            <a:pPr algn="ctr"/>
            <a:r>
              <a:rPr lang="ja-JP" altLang="en-US" sz="4400" dirty="0" smtClean="0">
                <a:latin typeface="Times New Roman" panose="02020603050405020304" pitchFamily="18" charset="0"/>
                <a:cs typeface="Times New Roman" panose="02020603050405020304" pitchFamily="18" charset="0"/>
              </a:rPr>
              <a:t>実験</a:t>
            </a:r>
            <a:r>
              <a:rPr lang="ja-JP" altLang="en-US" sz="4400" dirty="0">
                <a:latin typeface="Times New Roman" panose="02020603050405020304" pitchFamily="18" charset="0"/>
                <a:cs typeface="Times New Roman" panose="02020603050405020304" pitchFamily="18" charset="0"/>
              </a:rPr>
              <a:t>結果</a:t>
            </a:r>
            <a:endParaRPr kumimoji="1" lang="ja-JP" altLang="en-US" sz="4400" dirty="0">
              <a:latin typeface="Times New Roman" panose="02020603050405020304" pitchFamily="18" charset="0"/>
              <a:cs typeface="Times New Roman" panose="02020603050405020304" pitchFamily="18" charset="0"/>
            </a:endParaRPr>
          </a:p>
        </p:txBody>
      </p:sp>
      <p:sp>
        <p:nvSpPr>
          <p:cNvPr id="107" name="下矢印 106"/>
          <p:cNvSpPr/>
          <p:nvPr/>
        </p:nvSpPr>
        <p:spPr>
          <a:xfrm>
            <a:off x="17821767" y="36521197"/>
            <a:ext cx="1470389" cy="643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40" name="正方形/長方形 39"/>
          <p:cNvSpPr/>
          <p:nvPr/>
        </p:nvSpPr>
        <p:spPr>
          <a:xfrm>
            <a:off x="9638858" y="26692484"/>
            <a:ext cx="549894" cy="1468993"/>
          </a:xfrm>
          <a:prstGeom prst="rect">
            <a:avLst/>
          </a:prstGeom>
        </p:spPr>
        <p:txBody>
          <a:bodyPr vert="wordArtVertRtl" wrap="square">
            <a:spAutoFit/>
          </a:bodyPr>
          <a:lstStyle/>
          <a:p>
            <a:pPr algn="ctr"/>
            <a:r>
              <a:rPr lang="ja-JP" altLang="en-US" sz="2000" b="1" dirty="0" smtClean="0"/>
              <a:t>直管</a:t>
            </a:r>
            <a:r>
              <a:rPr lang="en-US" altLang="ja-JP" sz="2000" b="1" dirty="0" smtClean="0"/>
              <a:t>B</a:t>
            </a:r>
            <a:endParaRPr lang="en-US" altLang="ja-JP" sz="2000" b="1" dirty="0"/>
          </a:p>
        </p:txBody>
      </p:sp>
      <p:sp>
        <p:nvSpPr>
          <p:cNvPr id="108" name="正方形/長方形 107"/>
          <p:cNvSpPr/>
          <p:nvPr/>
        </p:nvSpPr>
        <p:spPr>
          <a:xfrm>
            <a:off x="10447111" y="29101213"/>
            <a:ext cx="2031624" cy="400110"/>
          </a:xfrm>
          <a:prstGeom prst="rect">
            <a:avLst/>
          </a:prstGeom>
        </p:spPr>
        <p:txBody>
          <a:bodyPr wrap="square">
            <a:spAutoFit/>
          </a:bodyPr>
          <a:lstStyle/>
          <a:p>
            <a:pPr algn="ctr"/>
            <a:r>
              <a:rPr lang="ja-JP" altLang="en-US" sz="2000" b="1" dirty="0"/>
              <a:t>直管</a:t>
            </a:r>
            <a:r>
              <a:rPr lang="en-US" altLang="ja-JP" sz="2000" b="1" dirty="0"/>
              <a:t>A</a:t>
            </a:r>
          </a:p>
        </p:txBody>
      </p:sp>
      <p:sp>
        <p:nvSpPr>
          <p:cNvPr id="109" name="正方形/長方形 108"/>
          <p:cNvSpPr/>
          <p:nvPr/>
        </p:nvSpPr>
        <p:spPr>
          <a:xfrm>
            <a:off x="9946811" y="26029132"/>
            <a:ext cx="2031624" cy="400110"/>
          </a:xfrm>
          <a:prstGeom prst="rect">
            <a:avLst/>
          </a:prstGeom>
        </p:spPr>
        <p:txBody>
          <a:bodyPr wrap="square">
            <a:spAutoFit/>
          </a:bodyPr>
          <a:lstStyle/>
          <a:p>
            <a:pPr algn="ctr"/>
            <a:r>
              <a:rPr lang="ja-JP" altLang="en-US" sz="2000" b="1" dirty="0" smtClean="0"/>
              <a:t>直管</a:t>
            </a:r>
            <a:r>
              <a:rPr lang="en-US" altLang="ja-JP" sz="2000" b="1" dirty="0"/>
              <a:t>C</a:t>
            </a:r>
          </a:p>
        </p:txBody>
      </p:sp>
      <p:sp>
        <p:nvSpPr>
          <p:cNvPr id="110" name="正方形/長方形 109"/>
          <p:cNvSpPr/>
          <p:nvPr/>
        </p:nvSpPr>
        <p:spPr>
          <a:xfrm>
            <a:off x="9998571" y="28117744"/>
            <a:ext cx="2031624" cy="400110"/>
          </a:xfrm>
          <a:prstGeom prst="rect">
            <a:avLst/>
          </a:prstGeom>
        </p:spPr>
        <p:txBody>
          <a:bodyPr wrap="square">
            <a:spAutoFit/>
          </a:bodyPr>
          <a:lstStyle/>
          <a:p>
            <a:pPr algn="ctr"/>
            <a:r>
              <a:rPr lang="ja-JP" altLang="en-US" sz="2000" b="1" dirty="0" smtClean="0"/>
              <a:t>直管</a:t>
            </a:r>
            <a:r>
              <a:rPr lang="en-US" altLang="ja-JP" sz="2000" b="1" dirty="0" smtClean="0"/>
              <a:t>D</a:t>
            </a:r>
            <a:endParaRPr lang="en-US" altLang="ja-JP" sz="2000" b="1" dirty="0"/>
          </a:p>
        </p:txBody>
      </p:sp>
      <mc:AlternateContent xmlns:mc="http://schemas.openxmlformats.org/markup-compatibility/2006">
        <mc:Choice xmlns:a14="http://schemas.microsoft.com/office/drawing/2010/main" Requires="a14">
          <p:sp>
            <p:nvSpPr>
              <p:cNvPr id="43" name="正方形/長方形 42"/>
              <p:cNvSpPr/>
              <p:nvPr/>
            </p:nvSpPr>
            <p:spPr>
              <a:xfrm>
                <a:off x="9895249" y="27484195"/>
                <a:ext cx="1478592" cy="523220"/>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m:rPr>
                          <m:nor/>
                        </m:rPr>
                        <a:rPr lang="en-US" altLang="ja-JP" sz="2800" b="1" i="1" dirty="0">
                          <a:latin typeface="Times New Roman" panose="02020603050405020304" pitchFamily="18" charset="0"/>
                          <a:cs typeface="Times New Roman" panose="02020603050405020304" pitchFamily="18" charset="0"/>
                        </a:rPr>
                        <m:t>L</m:t>
                      </m:r>
                      <m:r>
                        <m:rPr>
                          <m:nor/>
                        </m:rPr>
                        <a:rPr lang="en-US" altLang="ja-JP" sz="2800" b="1" i="1" baseline="-25000" dirty="0">
                          <a:latin typeface="Times New Roman" panose="02020603050405020304" pitchFamily="18" charset="0"/>
                          <a:cs typeface="Times New Roman" panose="02020603050405020304" pitchFamily="18" charset="0"/>
                        </a:rPr>
                        <m:t>SP</m:t>
                      </m:r>
                    </m:oMath>
                  </m:oMathPara>
                </a14:m>
                <a:endParaRPr lang="ja-JP" altLang="en-US" sz="2800" dirty="0"/>
              </a:p>
            </p:txBody>
          </p:sp>
        </mc:Choice>
        <mc:Fallback>
          <p:sp>
            <p:nvSpPr>
              <p:cNvPr id="43" name="正方形/長方形 42"/>
              <p:cNvSpPr>
                <a:spLocks noRot="1" noChangeAspect="1" noMove="1" noResize="1" noEditPoints="1" noAdjustHandles="1" noChangeArrowheads="1" noChangeShapeType="1" noTextEdit="1"/>
              </p:cNvSpPr>
              <p:nvPr/>
            </p:nvSpPr>
            <p:spPr>
              <a:xfrm>
                <a:off x="9895249" y="27484195"/>
                <a:ext cx="1478592" cy="523220"/>
              </a:xfrm>
              <a:prstGeom prst="rect">
                <a:avLst/>
              </a:prstGeom>
              <a:blipFill>
                <a:blip r:embed="rId16"/>
                <a:stretch>
                  <a:fillRect/>
                </a:stretch>
              </a:blipFill>
            </p:spPr>
            <p:txBody>
              <a:bodyPr/>
              <a:lstStyle/>
              <a:p>
                <a:r>
                  <a:rPr lang="ja-JP" altLang="en-US">
                    <a:noFill/>
                  </a:rPr>
                  <a:t> </a:t>
                </a:r>
              </a:p>
            </p:txBody>
          </p:sp>
        </mc:Fallback>
      </mc:AlternateContent>
      <p:sp>
        <p:nvSpPr>
          <p:cNvPr id="112" name="正方形/長方形 111"/>
          <p:cNvSpPr/>
          <p:nvPr/>
        </p:nvSpPr>
        <p:spPr>
          <a:xfrm>
            <a:off x="10995380" y="28100416"/>
            <a:ext cx="2031624" cy="400110"/>
          </a:xfrm>
          <a:prstGeom prst="rect">
            <a:avLst/>
          </a:prstGeom>
        </p:spPr>
        <p:txBody>
          <a:bodyPr wrap="square">
            <a:spAutoFit/>
          </a:bodyPr>
          <a:lstStyle/>
          <a:p>
            <a:pPr algn="ctr"/>
            <a:r>
              <a:rPr lang="ja-JP" altLang="en-US" sz="2000" b="1" dirty="0" smtClean="0"/>
              <a:t>直管</a:t>
            </a:r>
            <a:r>
              <a:rPr lang="en-US" altLang="ja-JP" sz="2000" b="1" dirty="0"/>
              <a:t>C</a:t>
            </a:r>
          </a:p>
        </p:txBody>
      </p:sp>
      <p:sp>
        <p:nvSpPr>
          <p:cNvPr id="113" name="正方形/長方形 112"/>
          <p:cNvSpPr/>
          <p:nvPr/>
        </p:nvSpPr>
        <p:spPr>
          <a:xfrm>
            <a:off x="10995380" y="25916651"/>
            <a:ext cx="2031624" cy="400110"/>
          </a:xfrm>
          <a:prstGeom prst="rect">
            <a:avLst/>
          </a:prstGeom>
        </p:spPr>
        <p:txBody>
          <a:bodyPr wrap="square">
            <a:spAutoFit/>
          </a:bodyPr>
          <a:lstStyle/>
          <a:p>
            <a:pPr algn="ctr"/>
            <a:r>
              <a:rPr lang="ja-JP" altLang="en-US" sz="2000" b="1" dirty="0" smtClean="0"/>
              <a:t>直管</a:t>
            </a:r>
            <a:r>
              <a:rPr lang="en-US" altLang="ja-JP" sz="2000" b="1" dirty="0" smtClean="0"/>
              <a:t>D</a:t>
            </a:r>
            <a:endParaRPr lang="en-US" altLang="ja-JP" sz="2000" b="1" dirty="0"/>
          </a:p>
        </p:txBody>
      </p:sp>
      <p:sp>
        <p:nvSpPr>
          <p:cNvPr id="114" name="テキスト ボックス 113"/>
          <p:cNvSpPr txBox="1"/>
          <p:nvPr/>
        </p:nvSpPr>
        <p:spPr>
          <a:xfrm>
            <a:off x="23905025" y="13345139"/>
            <a:ext cx="6028918"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Table2  Fig2</a:t>
            </a:r>
            <a:r>
              <a:rPr kumimoji="1" lang="ja-JP" altLang="en-US" sz="3200" dirty="0" smtClean="0">
                <a:latin typeface="Times New Roman" panose="02020603050405020304" pitchFamily="18" charset="0"/>
                <a:cs typeface="Times New Roman" panose="02020603050405020304" pitchFamily="18" charset="0"/>
              </a:rPr>
              <a:t>で</a:t>
            </a:r>
            <a:r>
              <a:rPr lang="ja-JP" altLang="en-US" sz="3200" dirty="0" smtClean="0">
                <a:latin typeface="Times New Roman" panose="02020603050405020304" pitchFamily="18" charset="0"/>
                <a:cs typeface="Times New Roman" panose="02020603050405020304" pitchFamily="18" charset="0"/>
              </a:rPr>
              <a:t>実験した</a:t>
            </a:r>
            <a:r>
              <a:rPr lang="ja-JP" altLang="en-US" sz="3200" dirty="0" smtClean="0">
                <a:latin typeface="Times New Roman" panose="02020603050405020304" pitchFamily="18" charset="0"/>
                <a:cs typeface="Times New Roman" panose="02020603050405020304" pitchFamily="18" charset="0"/>
              </a:rPr>
              <a:t>装置寸法</a:t>
            </a:r>
            <a:endParaRPr kumimoji="1" lang="ja-JP" altLang="en-US" sz="3200" dirty="0">
              <a:latin typeface="Times New Roman" panose="02020603050405020304" pitchFamily="18" charset="0"/>
              <a:cs typeface="Times New Roman" panose="02020603050405020304" pitchFamily="18" charset="0"/>
            </a:endParaRPr>
          </a:p>
        </p:txBody>
      </p:sp>
      <p:sp>
        <p:nvSpPr>
          <p:cNvPr id="115" name="テキスト ボックス 114"/>
          <p:cNvSpPr txBox="1"/>
          <p:nvPr/>
        </p:nvSpPr>
        <p:spPr>
          <a:xfrm>
            <a:off x="17945715" y="39666999"/>
            <a:ext cx="11766128" cy="1323439"/>
          </a:xfrm>
          <a:prstGeom prst="rect">
            <a:avLst/>
          </a:prstGeom>
          <a:noFill/>
        </p:spPr>
        <p:txBody>
          <a:bodyPr wrap="square" rtlCol="0">
            <a:spAutoFit/>
          </a:bodyPr>
          <a:lstStyle/>
          <a:p>
            <a:r>
              <a:rPr lang="ja-JP" altLang="en-US" sz="4000" b="1" dirty="0" smtClean="0">
                <a:latin typeface="Times New Roman" panose="02020603050405020304" pitchFamily="18" charset="0"/>
                <a:cs typeface="Times New Roman" panose="02020603050405020304" pitchFamily="18" charset="0"/>
              </a:rPr>
              <a:t>二つのスピーカを用いて指向性音の発生させ、管内の</a:t>
            </a:r>
            <a:r>
              <a:rPr lang="ja-JP" altLang="en-US" sz="4000" b="1" dirty="0" smtClean="0">
                <a:latin typeface="Times New Roman" panose="02020603050405020304" pitchFamily="18" charset="0"/>
                <a:cs typeface="Times New Roman" panose="02020603050405020304" pitchFamily="18" charset="0"/>
              </a:rPr>
              <a:t>進行波成分の発振制御を行った</a:t>
            </a:r>
            <a:endParaRPr lang="en-US" altLang="ja-JP" sz="4000" b="1" dirty="0" smtClean="0">
              <a:latin typeface="Times New Roman" panose="02020603050405020304" pitchFamily="18" charset="0"/>
              <a:cs typeface="Times New Roman" panose="02020603050405020304" pitchFamily="18" charset="0"/>
            </a:endParaRPr>
          </a:p>
        </p:txBody>
      </p:sp>
      <p:sp>
        <p:nvSpPr>
          <p:cNvPr id="116" name="テキスト ボックス 115"/>
          <p:cNvSpPr txBox="1"/>
          <p:nvPr/>
        </p:nvSpPr>
        <p:spPr>
          <a:xfrm>
            <a:off x="15773578" y="39716941"/>
            <a:ext cx="1860751" cy="769441"/>
          </a:xfrm>
          <a:prstGeom prst="rect">
            <a:avLst/>
          </a:prstGeom>
          <a:noFill/>
        </p:spPr>
        <p:txBody>
          <a:bodyPr wrap="square" rtlCol="0">
            <a:spAutoFit/>
          </a:bodyPr>
          <a:lstStyle/>
          <a:p>
            <a:r>
              <a:rPr lang="ja-JP" altLang="en-US" sz="4400" b="1" dirty="0" smtClean="0">
                <a:latin typeface="Times New Roman" panose="02020603050405020304" pitchFamily="18" charset="0"/>
                <a:cs typeface="Times New Roman" panose="02020603050405020304" pitchFamily="18" charset="0"/>
              </a:rPr>
              <a:t>まと</a:t>
            </a:r>
            <a:r>
              <a:rPr lang="ja-JP" altLang="en-US" sz="4400" b="1" dirty="0">
                <a:latin typeface="Times New Roman" panose="02020603050405020304" pitchFamily="18" charset="0"/>
                <a:cs typeface="Times New Roman" panose="02020603050405020304" pitchFamily="18" charset="0"/>
              </a:rPr>
              <a:t>め</a:t>
            </a:r>
            <a:endParaRPr lang="en-US" altLang="ja-JP" sz="3600" b="1" dirty="0" smtClean="0">
              <a:latin typeface="Times New Roman" panose="02020603050405020304" pitchFamily="18" charset="0"/>
              <a:cs typeface="Times New Roman" panose="02020603050405020304" pitchFamily="18" charset="0"/>
            </a:endParaRPr>
          </a:p>
        </p:txBody>
      </p:sp>
      <p:sp>
        <p:nvSpPr>
          <p:cNvPr id="117" name="テキスト ボックス 116"/>
          <p:cNvSpPr txBox="1"/>
          <p:nvPr/>
        </p:nvSpPr>
        <p:spPr>
          <a:xfrm>
            <a:off x="15305087" y="41064187"/>
            <a:ext cx="3194125" cy="646331"/>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今後の課題</a:t>
            </a:r>
            <a:endParaRPr lang="en-US" altLang="ja-JP" sz="2800" b="1" dirty="0" smtClean="0">
              <a:latin typeface="Times New Roman" panose="02020603050405020304" pitchFamily="18" charset="0"/>
              <a:cs typeface="Times New Roman" panose="02020603050405020304" pitchFamily="18" charset="0"/>
            </a:endParaRPr>
          </a:p>
        </p:txBody>
      </p:sp>
      <p:sp>
        <p:nvSpPr>
          <p:cNvPr id="118" name="テキスト ボックス 117"/>
          <p:cNvSpPr txBox="1"/>
          <p:nvPr/>
        </p:nvSpPr>
        <p:spPr>
          <a:xfrm>
            <a:off x="17923991" y="41035151"/>
            <a:ext cx="11766128" cy="1323439"/>
          </a:xfrm>
          <a:prstGeom prst="rect">
            <a:avLst/>
          </a:prstGeom>
          <a:noFill/>
        </p:spPr>
        <p:txBody>
          <a:bodyPr wrap="square" rtlCol="0">
            <a:spAutoFit/>
          </a:bodyPr>
          <a:lstStyle/>
          <a:p>
            <a:r>
              <a:rPr lang="ja-JP" altLang="en-US" sz="4000" b="1" dirty="0">
                <a:latin typeface="Times New Roman" panose="02020603050405020304" pitchFamily="18" charset="0"/>
                <a:cs typeface="Times New Roman" panose="02020603050405020304" pitchFamily="18" charset="0"/>
              </a:rPr>
              <a:t>発生</a:t>
            </a:r>
            <a:r>
              <a:rPr lang="ja-JP" altLang="en-US" sz="4000" b="1" dirty="0" smtClean="0">
                <a:latin typeface="Times New Roman" panose="02020603050405020304" pitchFamily="18" charset="0"/>
                <a:cs typeface="Times New Roman" panose="02020603050405020304" pitchFamily="18" charset="0"/>
              </a:rPr>
              <a:t>させる音の</a:t>
            </a:r>
            <a:r>
              <a:rPr lang="ja-JP" altLang="en-US" sz="4000" b="1" dirty="0" smtClean="0">
                <a:latin typeface="Times New Roman" panose="02020603050405020304" pitchFamily="18" charset="0"/>
                <a:cs typeface="Times New Roman" panose="02020603050405020304" pitchFamily="18" charset="0"/>
              </a:rPr>
              <a:t>指向性の向上</a:t>
            </a:r>
            <a:endParaRPr lang="en-US" altLang="ja-JP" sz="4000" b="1" dirty="0" smtClean="0">
              <a:latin typeface="Times New Roman" panose="02020603050405020304" pitchFamily="18" charset="0"/>
              <a:cs typeface="Times New Roman" panose="02020603050405020304" pitchFamily="18" charset="0"/>
            </a:endParaRPr>
          </a:p>
          <a:p>
            <a:r>
              <a:rPr lang="ja-JP" altLang="en-US" sz="4000" b="1" dirty="0" smtClean="0">
                <a:latin typeface="Times New Roman" panose="02020603050405020304" pitchFamily="18" charset="0"/>
                <a:cs typeface="Times New Roman" panose="02020603050405020304" pitchFamily="18" charset="0"/>
              </a:rPr>
              <a:t>熱音響コアを用いた実験装置での定常発振制御</a:t>
            </a:r>
            <a:endParaRPr lang="en-US" altLang="ja-JP" sz="4000" b="1" dirty="0" smtClean="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44" name="正方形/長方形 43"/>
              <p:cNvSpPr/>
              <p:nvPr/>
            </p:nvSpPr>
            <p:spPr>
              <a:xfrm>
                <a:off x="12937272" y="29227767"/>
                <a:ext cx="12405603" cy="70788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m:rPr>
                          <m:nor/>
                        </m:rPr>
                        <a:rPr lang="ja-JP" altLang="en-US" sz="4000" b="1" i="1" dirty="0" smtClean="0">
                          <a:latin typeface="Times New Roman" panose="02020603050405020304" pitchFamily="18" charset="0"/>
                          <a:cs typeface="Times New Roman" panose="02020603050405020304" pitchFamily="18" charset="0"/>
                        </a:rPr>
                        <m:t>τ</m:t>
                      </m:r>
                      <m:r>
                        <m:rPr>
                          <m:nor/>
                        </m:rPr>
                        <a:rPr lang="en-US" altLang="ja-JP" sz="4000" b="1" i="1" baseline="-25000" dirty="0">
                          <a:latin typeface="Times New Roman" panose="02020603050405020304" pitchFamily="18" charset="0"/>
                          <a:cs typeface="Times New Roman" panose="02020603050405020304" pitchFamily="18" charset="0"/>
                        </a:rPr>
                        <m:t>SP</m:t>
                      </m:r>
                      <m:r>
                        <m:rPr>
                          <m:nor/>
                        </m:rPr>
                        <a:rPr lang="en-US" altLang="ja-JP" sz="4000" b="1" i="1" baseline="-25000" dirty="0">
                          <a:latin typeface="Times New Roman" panose="02020603050405020304" pitchFamily="18" charset="0"/>
                          <a:cs typeface="Times New Roman" panose="02020603050405020304" pitchFamily="18" charset="0"/>
                        </a:rPr>
                        <m:t> </m:t>
                      </m:r>
                      <m:r>
                        <m:rPr>
                          <m:nor/>
                        </m:rPr>
                        <a:rPr lang="en-US" altLang="ja-JP" sz="4000" b="1" i="0" dirty="0" smtClean="0">
                          <a:latin typeface="Times New Roman" panose="02020603050405020304" pitchFamily="18" charset="0"/>
                          <a:cs typeface="Times New Roman" panose="02020603050405020304" pitchFamily="18" charset="0"/>
                        </a:rPr>
                        <m:t>=(180-170/360)</m:t>
                      </m:r>
                      <m:r>
                        <m:rPr>
                          <m:nor/>
                        </m:rPr>
                        <a:rPr lang="en-US" altLang="ja-JP" sz="3600" b="1" i="0" dirty="0">
                          <a:latin typeface="Times New Roman" panose="02020603050405020304" pitchFamily="18" charset="0"/>
                          <a:cs typeface="Times New Roman" panose="02020603050405020304" pitchFamily="18" charset="0"/>
                        </a:rPr>
                        <m:t>/</m:t>
                      </m:r>
                      <m:r>
                        <m:rPr>
                          <m:nor/>
                        </m:rPr>
                        <a:rPr lang="en-US" altLang="ja-JP" sz="3600" b="1" i="1" dirty="0" smtClean="0">
                          <a:latin typeface="Times New Roman" panose="02020603050405020304" pitchFamily="18" charset="0"/>
                          <a:cs typeface="Times New Roman" panose="02020603050405020304" pitchFamily="18" charset="0"/>
                        </a:rPr>
                        <m:t>f</m:t>
                      </m:r>
                      <m:r>
                        <m:rPr>
                          <m:nor/>
                        </m:rPr>
                        <a:rPr lang="en-US" altLang="ja-JP" sz="3600" b="1" dirty="0">
                          <a:latin typeface="Times New Roman" panose="02020603050405020304" pitchFamily="18" charset="0"/>
                          <a:cs typeface="Times New Roman" panose="02020603050405020304" pitchFamily="18" charset="0"/>
                        </a:rPr>
                        <m:t>=</m:t>
                      </m:r>
                      <m:r>
                        <m:rPr>
                          <m:nor/>
                        </m:rPr>
                        <a:rPr lang="en-US" altLang="ja-JP" sz="3600" b="1" i="0" dirty="0" smtClean="0">
                          <a:latin typeface="Times New Roman" panose="02020603050405020304" pitchFamily="18" charset="0"/>
                          <a:cs typeface="Times New Roman" panose="02020603050405020304" pitchFamily="18" charset="0"/>
                        </a:rPr>
                        <m:t>0.3[</m:t>
                      </m:r>
                      <m:r>
                        <m:rPr>
                          <m:nor/>
                        </m:rPr>
                        <a:rPr lang="en-US" altLang="ja-JP" sz="3600" b="1" i="0" dirty="0" smtClean="0">
                          <a:latin typeface="Times New Roman" panose="02020603050405020304" pitchFamily="18" charset="0"/>
                          <a:cs typeface="Times New Roman" panose="02020603050405020304" pitchFamily="18" charset="0"/>
                        </a:rPr>
                        <m:t>ms</m:t>
                      </m:r>
                      <m:r>
                        <m:rPr>
                          <m:nor/>
                        </m:rPr>
                        <a:rPr lang="en-US" altLang="ja-JP" sz="3600" b="1" i="0" dirty="0" smtClean="0">
                          <a:latin typeface="Times New Roman" panose="02020603050405020304" pitchFamily="18" charset="0"/>
                          <a:cs typeface="Times New Roman" panose="02020603050405020304" pitchFamily="18" charset="0"/>
                        </a:rPr>
                        <m:t>]</m:t>
                      </m:r>
                    </m:oMath>
                  </m:oMathPara>
                </a14:m>
                <a:endParaRPr lang="ja-JP" altLang="en-US" sz="4800" dirty="0"/>
              </a:p>
            </p:txBody>
          </p:sp>
        </mc:Choice>
        <mc:Fallback>
          <p:sp>
            <p:nvSpPr>
              <p:cNvPr id="44" name="正方形/長方形 43"/>
              <p:cNvSpPr>
                <a:spLocks noRot="1" noChangeAspect="1" noMove="1" noResize="1" noEditPoints="1" noAdjustHandles="1" noChangeArrowheads="1" noChangeShapeType="1" noTextEdit="1"/>
              </p:cNvSpPr>
              <p:nvPr/>
            </p:nvSpPr>
            <p:spPr>
              <a:xfrm>
                <a:off x="12937272" y="29227767"/>
                <a:ext cx="12405603" cy="707886"/>
              </a:xfrm>
              <a:prstGeom prst="rect">
                <a:avLst/>
              </a:prstGeom>
              <a:blipFill>
                <a:blip r:embed="rId17"/>
                <a:stretch>
                  <a:fillRect/>
                </a:stretch>
              </a:blipFill>
            </p:spPr>
            <p:txBody>
              <a:bodyPr/>
              <a:lstStyle/>
              <a:p>
                <a:r>
                  <a:rPr lang="ja-JP" altLang="en-US">
                    <a:noFill/>
                  </a:rPr>
                  <a:t> </a:t>
                </a:r>
              </a:p>
            </p:txBody>
          </p:sp>
        </mc:Fallback>
      </mc:AlternateContent>
      <p:sp>
        <p:nvSpPr>
          <p:cNvPr id="46" name="正方形/長方形 45"/>
          <p:cNvSpPr/>
          <p:nvPr/>
        </p:nvSpPr>
        <p:spPr>
          <a:xfrm>
            <a:off x="15396882" y="31886759"/>
            <a:ext cx="15138400" cy="1200329"/>
          </a:xfrm>
          <a:prstGeom prst="rect">
            <a:avLst/>
          </a:prstGeom>
        </p:spPr>
        <p:txBody>
          <a:bodyPr>
            <a:spAutoFit/>
          </a:bodyPr>
          <a:lstStyle/>
          <a:p>
            <a:r>
              <a:rPr lang="ja-JP" altLang="en-US" sz="3600" b="1" dirty="0">
                <a:latin typeface="Times New Roman" panose="02020603050405020304" pitchFamily="18" charset="0"/>
                <a:cs typeface="Times New Roman" panose="02020603050405020304" pitchFamily="18" charset="0"/>
              </a:rPr>
              <a:t>・制御パラメータは先行</a:t>
            </a:r>
            <a:r>
              <a:rPr lang="ja-JP" altLang="en-US" sz="3600" b="1" dirty="0" smtClean="0">
                <a:latin typeface="Times New Roman" panose="02020603050405020304" pitchFamily="18" charset="0"/>
                <a:cs typeface="Times New Roman" panose="02020603050405020304" pitchFamily="18" charset="0"/>
              </a:rPr>
              <a:t>研究</a:t>
            </a:r>
            <a:r>
              <a:rPr lang="en-US" altLang="ja-JP" sz="3600" b="1" dirty="0" smtClean="0">
                <a:latin typeface="Times New Roman" panose="02020603050405020304" pitchFamily="18" charset="0"/>
                <a:cs typeface="Times New Roman" panose="02020603050405020304" pitchFamily="18" charset="0"/>
              </a:rPr>
              <a:t>[1]</a:t>
            </a:r>
            <a:r>
              <a:rPr lang="ja-JP" altLang="en-US" sz="3600" b="1" dirty="0" smtClean="0">
                <a:latin typeface="Times New Roman" panose="02020603050405020304" pitchFamily="18" charset="0"/>
                <a:cs typeface="Times New Roman" panose="02020603050405020304" pitchFamily="18" charset="0"/>
              </a:rPr>
              <a:t>より</a:t>
            </a:r>
            <a:r>
              <a:rPr lang="ja-JP" altLang="en-US" sz="3600" b="1" dirty="0">
                <a:latin typeface="Times New Roman" panose="02020603050405020304" pitchFamily="18" charset="0"/>
                <a:cs typeface="Times New Roman" panose="02020603050405020304" pitchFamily="18" charset="0"/>
              </a:rPr>
              <a:t>決定　</a:t>
            </a:r>
            <a:endParaRPr lang="en-US" altLang="ja-JP" sz="3600" b="1" dirty="0">
              <a:latin typeface="Times New Roman" panose="02020603050405020304" pitchFamily="18" charset="0"/>
              <a:cs typeface="Times New Roman" panose="02020603050405020304" pitchFamily="18" charset="0"/>
            </a:endParaRPr>
          </a:p>
          <a:p>
            <a:r>
              <a:rPr lang="ja-JP" altLang="en-US" sz="3600" b="1" dirty="0">
                <a:latin typeface="Times New Roman" panose="02020603050405020304" pitchFamily="18" charset="0"/>
                <a:cs typeface="Times New Roman" panose="02020603050405020304" pitchFamily="18" charset="0"/>
              </a:rPr>
              <a:t>　</a:t>
            </a:r>
            <a:r>
              <a:rPr lang="en-US" altLang="ja-JP" sz="3600" b="1" i="1" dirty="0">
                <a:latin typeface="Times New Roman" panose="02020603050405020304" pitchFamily="18" charset="0"/>
                <a:cs typeface="Times New Roman" panose="02020603050405020304" pitchFamily="18" charset="0"/>
              </a:rPr>
              <a:t>K</a:t>
            </a:r>
            <a:r>
              <a:rPr lang="en-US" altLang="ja-JP" sz="3600" b="1" i="1" baseline="-25000" dirty="0">
                <a:latin typeface="Times New Roman" panose="02020603050405020304" pitchFamily="18" charset="0"/>
                <a:cs typeface="Times New Roman" panose="02020603050405020304" pitchFamily="18" charset="0"/>
              </a:rPr>
              <a:t>P</a:t>
            </a:r>
            <a:r>
              <a:rPr lang="en-US" altLang="ja-JP" sz="3600" b="1" dirty="0">
                <a:latin typeface="Times New Roman" panose="02020603050405020304" pitchFamily="18" charset="0"/>
                <a:cs typeface="Times New Roman" panose="02020603050405020304" pitchFamily="18" charset="0"/>
              </a:rPr>
              <a:t>=0.005</a:t>
            </a:r>
            <a:r>
              <a:rPr lang="ja-JP" altLang="en-US" sz="3600" b="1" dirty="0" err="1">
                <a:latin typeface="Times New Roman" panose="02020603050405020304" pitchFamily="18" charset="0"/>
                <a:cs typeface="Times New Roman" panose="02020603050405020304" pitchFamily="18" charset="0"/>
              </a:rPr>
              <a:t>，</a:t>
            </a:r>
            <a:r>
              <a:rPr lang="en-US" altLang="ja-JP" sz="3600" b="1" i="1" dirty="0">
                <a:latin typeface="Times New Roman" panose="02020603050405020304" pitchFamily="18" charset="0"/>
                <a:cs typeface="Times New Roman" panose="02020603050405020304" pitchFamily="18" charset="0"/>
              </a:rPr>
              <a:t>K</a:t>
            </a:r>
            <a:r>
              <a:rPr lang="en-US" altLang="ja-JP" sz="3600" b="1" i="1" baseline="-25000" dirty="0">
                <a:latin typeface="Times New Roman" panose="02020603050405020304" pitchFamily="18" charset="0"/>
                <a:cs typeface="Times New Roman" panose="02020603050405020304" pitchFamily="18" charset="0"/>
              </a:rPr>
              <a:t>I</a:t>
            </a:r>
            <a:r>
              <a:rPr lang="ja-JP" altLang="en-US" sz="3600" b="1" i="1" baseline="-25000" dirty="0">
                <a:latin typeface="Times New Roman" panose="02020603050405020304" pitchFamily="18" charset="0"/>
                <a:cs typeface="Times New Roman" panose="02020603050405020304" pitchFamily="18" charset="0"/>
              </a:rPr>
              <a:t> </a:t>
            </a:r>
            <a:r>
              <a:rPr lang="en-US" altLang="ja-JP" sz="3600" b="1" dirty="0">
                <a:latin typeface="Times New Roman" panose="02020603050405020304" pitchFamily="18" charset="0"/>
                <a:cs typeface="Times New Roman" panose="02020603050405020304" pitchFamily="18" charset="0"/>
              </a:rPr>
              <a:t>=0.001 </a:t>
            </a:r>
            <a:endParaRPr lang="en-US" altLang="ja-JP" sz="3600" b="1" dirty="0">
              <a:latin typeface="Times New Roman" panose="02020603050405020304" pitchFamily="18" charset="0"/>
              <a:cs typeface="Times New Roman" panose="02020603050405020304" pitchFamily="18" charset="0"/>
            </a:endParaRPr>
          </a:p>
        </p:txBody>
      </p:sp>
      <p:sp>
        <p:nvSpPr>
          <p:cNvPr id="47" name="テキスト ボックス 46"/>
          <p:cNvSpPr txBox="1"/>
          <p:nvPr/>
        </p:nvSpPr>
        <p:spPr>
          <a:xfrm>
            <a:off x="23049496" y="7214982"/>
            <a:ext cx="492443" cy="1865301"/>
          </a:xfrm>
          <a:prstGeom prst="rect">
            <a:avLst/>
          </a:prstGeom>
          <a:solidFill>
            <a:schemeClr val="bg1"/>
          </a:solidFill>
        </p:spPr>
        <p:txBody>
          <a:bodyPr vert="vert270" wrap="square" rtlCol="0">
            <a:spAutoFit/>
          </a:bodyPr>
          <a:lstStyle/>
          <a:p>
            <a:r>
              <a:rPr lang="en-US" altLang="ja-JP" sz="2000" dirty="0" smtClean="0">
                <a:latin typeface="Times New Roman" panose="02020603050405020304" pitchFamily="18" charset="0"/>
                <a:cs typeface="Times New Roman" panose="02020603050405020304" pitchFamily="18" charset="0"/>
              </a:rPr>
              <a:t>Magnitude[dB]</a:t>
            </a:r>
            <a:endParaRPr kumimoji="1" lang="ja-JP" altLang="en-US" sz="2000" dirty="0">
              <a:latin typeface="Times New Roman" panose="02020603050405020304" pitchFamily="18" charset="0"/>
              <a:cs typeface="Times New Roman" panose="02020603050405020304" pitchFamily="18" charset="0"/>
            </a:endParaRPr>
          </a:p>
        </p:txBody>
      </p:sp>
      <p:sp>
        <p:nvSpPr>
          <p:cNvPr id="121" name="テキスト ボックス 120"/>
          <p:cNvSpPr txBox="1"/>
          <p:nvPr/>
        </p:nvSpPr>
        <p:spPr>
          <a:xfrm>
            <a:off x="15644043" y="7362766"/>
            <a:ext cx="492443" cy="2980198"/>
          </a:xfrm>
          <a:prstGeom prst="rect">
            <a:avLst/>
          </a:prstGeom>
          <a:solidFill>
            <a:schemeClr val="bg1"/>
          </a:solidFill>
        </p:spPr>
        <p:txBody>
          <a:bodyPr vert="vert270" wrap="square" rtlCol="0">
            <a:spAutoFit/>
          </a:bodyPr>
          <a:lstStyle/>
          <a:p>
            <a:r>
              <a:rPr lang="en-US" altLang="ja-JP" sz="2000" dirty="0" smtClean="0">
                <a:latin typeface="Times New Roman" panose="02020603050405020304" pitchFamily="18" charset="0"/>
                <a:cs typeface="Times New Roman" panose="02020603050405020304" pitchFamily="18" charset="0"/>
              </a:rPr>
              <a:t>Magnitude[dB],Phase[</a:t>
            </a:r>
            <a:r>
              <a:rPr lang="en-US" altLang="ja-JP" sz="2000" dirty="0" err="1" smtClean="0">
                <a:latin typeface="Times New Roman" panose="02020603050405020304" pitchFamily="18" charset="0"/>
                <a:cs typeface="Times New Roman" panose="02020603050405020304" pitchFamily="18" charset="0"/>
              </a:rPr>
              <a:t>deg</a:t>
            </a:r>
            <a:r>
              <a:rPr lang="en-US" altLang="ja-JP" sz="2000" dirty="0" smtClean="0">
                <a:latin typeface="Times New Roman" panose="02020603050405020304" pitchFamily="18" charset="0"/>
                <a:cs typeface="Times New Roman" panose="02020603050405020304" pitchFamily="18" charset="0"/>
              </a:rPr>
              <a:t>]</a:t>
            </a:r>
            <a:endParaRPr kumimoji="1" lang="ja-JP" altLang="en-US" sz="2000" dirty="0">
              <a:latin typeface="Times New Roman" panose="02020603050405020304" pitchFamily="18" charset="0"/>
              <a:cs typeface="Times New Roman" panose="02020603050405020304" pitchFamily="18" charset="0"/>
            </a:endParaRPr>
          </a:p>
        </p:txBody>
      </p:sp>
      <p:sp>
        <p:nvSpPr>
          <p:cNvPr id="122" name="テキスト ボックス 121"/>
          <p:cNvSpPr txBox="1"/>
          <p:nvPr/>
        </p:nvSpPr>
        <p:spPr>
          <a:xfrm>
            <a:off x="18901066" y="10942905"/>
            <a:ext cx="2287101" cy="400110"/>
          </a:xfrm>
          <a:prstGeom prst="rect">
            <a:avLst/>
          </a:prstGeom>
          <a:solidFill>
            <a:schemeClr val="bg1"/>
          </a:solidFill>
        </p:spPr>
        <p:txBody>
          <a:bodyPr vert="horz" wrap="square" rtlCol="0">
            <a:spAutoFit/>
          </a:bodyPr>
          <a:lstStyle/>
          <a:p>
            <a:r>
              <a:rPr lang="en-US" altLang="ja-JP" sz="2000" dirty="0" smtClean="0">
                <a:latin typeface="Times New Roman" panose="02020603050405020304" pitchFamily="18" charset="0"/>
                <a:cs typeface="Times New Roman" panose="02020603050405020304" pitchFamily="18" charset="0"/>
              </a:rPr>
              <a:t>frequency[Hz]</a:t>
            </a:r>
            <a:endParaRPr kumimoji="1" lang="ja-JP" altLang="en-US" sz="2000" dirty="0">
              <a:latin typeface="Times New Roman" panose="02020603050405020304" pitchFamily="18" charset="0"/>
              <a:cs typeface="Times New Roman" panose="02020603050405020304" pitchFamily="18" charset="0"/>
            </a:endParaRPr>
          </a:p>
        </p:txBody>
      </p:sp>
      <p:sp>
        <p:nvSpPr>
          <p:cNvPr id="123" name="テキスト ボックス 122"/>
          <p:cNvSpPr txBox="1"/>
          <p:nvPr/>
        </p:nvSpPr>
        <p:spPr>
          <a:xfrm>
            <a:off x="17193082" y="6008950"/>
            <a:ext cx="1820413" cy="400110"/>
          </a:xfrm>
          <a:prstGeom prst="rect">
            <a:avLst/>
          </a:prstGeom>
          <a:solidFill>
            <a:schemeClr val="bg1"/>
          </a:solidFill>
        </p:spPr>
        <p:txBody>
          <a:bodyPr vert="horz" wrap="square" rtlCol="0">
            <a:spAutoFit/>
          </a:bodyPr>
          <a:lstStyle/>
          <a:p>
            <a:r>
              <a:rPr lang="en-US" altLang="ja-JP" sz="2000" dirty="0" smtClean="0">
                <a:latin typeface="Times New Roman" panose="02020603050405020304" pitchFamily="18" charset="0"/>
                <a:cs typeface="Times New Roman" panose="02020603050405020304" pitchFamily="18" charset="0"/>
              </a:rPr>
              <a:t>From In SPK1</a:t>
            </a:r>
            <a:endParaRPr kumimoji="1" lang="ja-JP" altLang="en-US" sz="2000" dirty="0">
              <a:latin typeface="Times New Roman" panose="02020603050405020304" pitchFamily="18" charset="0"/>
              <a:cs typeface="Times New Roman" panose="02020603050405020304" pitchFamily="18" charset="0"/>
            </a:endParaRPr>
          </a:p>
        </p:txBody>
      </p:sp>
      <p:sp>
        <p:nvSpPr>
          <p:cNvPr id="124" name="テキスト ボックス 123"/>
          <p:cNvSpPr txBox="1"/>
          <p:nvPr/>
        </p:nvSpPr>
        <p:spPr>
          <a:xfrm>
            <a:off x="20278524" y="6028949"/>
            <a:ext cx="1820413" cy="400110"/>
          </a:xfrm>
          <a:prstGeom prst="rect">
            <a:avLst/>
          </a:prstGeom>
          <a:solidFill>
            <a:schemeClr val="bg1"/>
          </a:solidFill>
        </p:spPr>
        <p:txBody>
          <a:bodyPr vert="horz" wrap="square" rtlCol="0">
            <a:spAutoFit/>
          </a:bodyPr>
          <a:lstStyle/>
          <a:p>
            <a:r>
              <a:rPr lang="en-US" altLang="ja-JP" sz="2000" dirty="0" smtClean="0">
                <a:latin typeface="Times New Roman" panose="02020603050405020304" pitchFamily="18" charset="0"/>
                <a:cs typeface="Times New Roman" panose="02020603050405020304" pitchFamily="18" charset="0"/>
              </a:rPr>
              <a:t>From In SPK2</a:t>
            </a:r>
            <a:endParaRPr kumimoji="1" lang="ja-JP" altLang="en-US" sz="2000" dirty="0">
              <a:latin typeface="Times New Roman" panose="02020603050405020304" pitchFamily="18" charset="0"/>
              <a:cs typeface="Times New Roman" panose="02020603050405020304" pitchFamily="18" charset="0"/>
            </a:endParaRPr>
          </a:p>
        </p:txBody>
      </p:sp>
      <p:sp>
        <p:nvSpPr>
          <p:cNvPr id="126" name="テキスト ボックス 125"/>
          <p:cNvSpPr txBox="1"/>
          <p:nvPr/>
        </p:nvSpPr>
        <p:spPr>
          <a:xfrm>
            <a:off x="19144207" y="6018942"/>
            <a:ext cx="1071970" cy="400110"/>
          </a:xfrm>
          <a:prstGeom prst="rect">
            <a:avLst/>
          </a:prstGeom>
          <a:solidFill>
            <a:schemeClr val="bg1"/>
          </a:solidFill>
        </p:spPr>
        <p:txBody>
          <a:bodyPr vert="horz" wrap="square" rtlCol="0">
            <a:spAutoFit/>
          </a:bodyPr>
          <a:lstStyle/>
          <a:p>
            <a:r>
              <a:rPr lang="en-US" altLang="ja-JP" sz="2000" dirty="0" smtClean="0">
                <a:latin typeface="Times New Roman" panose="02020603050405020304" pitchFamily="18" charset="0"/>
                <a:cs typeface="Times New Roman" panose="02020603050405020304" pitchFamily="18" charset="0"/>
              </a:rPr>
              <a:t> </a:t>
            </a:r>
            <a:endParaRPr kumimoji="1" lang="ja-JP" altLang="en-US" sz="2000" dirty="0">
              <a:latin typeface="Times New Roman" panose="02020603050405020304" pitchFamily="18" charset="0"/>
              <a:cs typeface="Times New Roman" panose="02020603050405020304" pitchFamily="18" charset="0"/>
            </a:endParaRPr>
          </a:p>
        </p:txBody>
      </p:sp>
      <p:sp>
        <p:nvSpPr>
          <p:cNvPr id="127" name="テキスト ボックス 126"/>
          <p:cNvSpPr txBox="1"/>
          <p:nvPr/>
        </p:nvSpPr>
        <p:spPr>
          <a:xfrm rot="16200000">
            <a:off x="15763504" y="8605643"/>
            <a:ext cx="1071970" cy="400110"/>
          </a:xfrm>
          <a:prstGeom prst="rect">
            <a:avLst/>
          </a:prstGeom>
          <a:solidFill>
            <a:schemeClr val="bg1"/>
          </a:solidFill>
        </p:spPr>
        <p:txBody>
          <a:bodyPr vert="horz" wrap="square" rtlCol="0">
            <a:spAutoFit/>
          </a:bodyPr>
          <a:lstStyle/>
          <a:p>
            <a:r>
              <a:rPr lang="en-US" altLang="ja-JP" sz="2000" dirty="0" smtClean="0">
                <a:latin typeface="Times New Roman" panose="02020603050405020304" pitchFamily="18" charset="0"/>
                <a:cs typeface="Times New Roman" panose="02020603050405020304" pitchFamily="18" charset="0"/>
              </a:rPr>
              <a:t> </a:t>
            </a:r>
            <a:endParaRPr kumimoji="1" lang="ja-JP" altLang="en-US" sz="2000" dirty="0">
              <a:latin typeface="Times New Roman" panose="02020603050405020304" pitchFamily="18" charset="0"/>
              <a:cs typeface="Times New Roman" panose="02020603050405020304" pitchFamily="18" charset="0"/>
            </a:endParaRPr>
          </a:p>
        </p:txBody>
      </p:sp>
      <p:sp>
        <p:nvSpPr>
          <p:cNvPr id="125" name="テキスト ボックス 124"/>
          <p:cNvSpPr txBox="1"/>
          <p:nvPr/>
        </p:nvSpPr>
        <p:spPr>
          <a:xfrm rot="16200000">
            <a:off x="15389283" y="7439564"/>
            <a:ext cx="1820413" cy="400110"/>
          </a:xfrm>
          <a:prstGeom prst="rect">
            <a:avLst/>
          </a:prstGeom>
          <a:solidFill>
            <a:schemeClr val="bg1"/>
          </a:solidFill>
        </p:spPr>
        <p:txBody>
          <a:bodyPr vert="horz" wrap="square" rtlCol="0">
            <a:spAutoFit/>
          </a:bodyPr>
          <a:lstStyle/>
          <a:p>
            <a:r>
              <a:rPr lang="en-US" altLang="ja-JP" sz="2000" dirty="0">
                <a:latin typeface="Times New Roman" panose="02020603050405020304" pitchFamily="18" charset="0"/>
                <a:cs typeface="Times New Roman" panose="02020603050405020304" pitchFamily="18" charset="0"/>
              </a:rPr>
              <a:t>To Out </a:t>
            </a:r>
            <a:r>
              <a:rPr lang="en-US" altLang="ja-JP" sz="2000" dirty="0" smtClean="0">
                <a:latin typeface="Times New Roman" panose="02020603050405020304" pitchFamily="18" charset="0"/>
                <a:cs typeface="Times New Roman" panose="02020603050405020304" pitchFamily="18" charset="0"/>
              </a:rPr>
              <a:t>sensor1</a:t>
            </a:r>
            <a:endParaRPr kumimoji="1" lang="ja-JP" altLang="en-US" sz="2000" dirty="0">
              <a:latin typeface="Times New Roman" panose="02020603050405020304" pitchFamily="18" charset="0"/>
              <a:cs typeface="Times New Roman" panose="02020603050405020304" pitchFamily="18" charset="0"/>
            </a:endParaRPr>
          </a:p>
        </p:txBody>
      </p:sp>
      <p:sp>
        <p:nvSpPr>
          <p:cNvPr id="128" name="テキスト ボックス 127"/>
          <p:cNvSpPr txBox="1"/>
          <p:nvPr/>
        </p:nvSpPr>
        <p:spPr>
          <a:xfrm rot="16200000">
            <a:off x="15389283" y="9815158"/>
            <a:ext cx="1820413" cy="400110"/>
          </a:xfrm>
          <a:prstGeom prst="rect">
            <a:avLst/>
          </a:prstGeom>
          <a:solidFill>
            <a:schemeClr val="bg1"/>
          </a:solidFill>
        </p:spPr>
        <p:txBody>
          <a:bodyPr vert="horz" wrap="square" rtlCol="0">
            <a:spAutoFit/>
          </a:bodyPr>
          <a:lstStyle/>
          <a:p>
            <a:r>
              <a:rPr lang="en-US" altLang="ja-JP" sz="2000" dirty="0" smtClean="0">
                <a:latin typeface="Times New Roman" panose="02020603050405020304" pitchFamily="18" charset="0"/>
                <a:cs typeface="Times New Roman" panose="02020603050405020304" pitchFamily="18" charset="0"/>
              </a:rPr>
              <a:t>To Out sensor2</a:t>
            </a:r>
            <a:endParaRPr kumimoji="1" lang="ja-JP" altLang="en-US" sz="2000" dirty="0">
              <a:latin typeface="Times New Roman" panose="02020603050405020304" pitchFamily="18" charset="0"/>
              <a:cs typeface="Times New Roman" panose="02020603050405020304" pitchFamily="18" charset="0"/>
            </a:endParaRPr>
          </a:p>
        </p:txBody>
      </p:sp>
      <p:sp>
        <p:nvSpPr>
          <p:cNvPr id="94" name="テキスト ボックス 93"/>
          <p:cNvSpPr txBox="1"/>
          <p:nvPr/>
        </p:nvSpPr>
        <p:spPr>
          <a:xfrm>
            <a:off x="15825485" y="5225109"/>
            <a:ext cx="7467215" cy="769441"/>
          </a:xfrm>
          <a:prstGeom prst="rect">
            <a:avLst/>
          </a:prstGeom>
          <a:noFill/>
          <a:ln>
            <a:solidFill>
              <a:schemeClr val="tx1"/>
            </a:solidFill>
          </a:ln>
        </p:spPr>
        <p:txBody>
          <a:bodyPr wrap="square" rtlCol="0">
            <a:spAutoFit/>
          </a:bodyPr>
          <a:lstStyle/>
          <a:p>
            <a:pPr algn="ctr"/>
            <a:r>
              <a:rPr lang="ja-JP" altLang="en-US" sz="4400" dirty="0" smtClean="0">
                <a:latin typeface="Times New Roman" panose="02020603050405020304" pitchFamily="18" charset="0"/>
                <a:cs typeface="Times New Roman" panose="02020603050405020304" pitchFamily="18" charset="0"/>
              </a:rPr>
              <a:t>周波数</a:t>
            </a:r>
            <a:r>
              <a:rPr lang="ja-JP" altLang="en-US" sz="4400" dirty="0">
                <a:latin typeface="Times New Roman" panose="02020603050405020304" pitchFamily="18" charset="0"/>
                <a:cs typeface="Times New Roman" panose="02020603050405020304" pitchFamily="18" charset="0"/>
              </a:rPr>
              <a:t>応答</a:t>
            </a:r>
            <a:r>
              <a:rPr lang="ja-JP" altLang="en-US" sz="4400" dirty="0" smtClean="0">
                <a:latin typeface="Times New Roman" panose="02020603050405020304" pitchFamily="18" charset="0"/>
                <a:cs typeface="Times New Roman" panose="02020603050405020304" pitchFamily="18" charset="0"/>
              </a:rPr>
              <a:t>による確認</a:t>
            </a:r>
            <a:endParaRPr kumimoji="1" lang="ja-JP" altLang="en-US" sz="44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30" name="テキスト ボックス 129"/>
              <p:cNvSpPr txBox="1"/>
              <p:nvPr/>
            </p:nvSpPr>
            <p:spPr>
              <a:xfrm>
                <a:off x="15510324" y="30112757"/>
                <a:ext cx="7848626" cy="1200329"/>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・進行波成分</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を求めるための</a:t>
                </a:r>
                <a:endParaRPr lang="en-US" altLang="ja-JP" sz="36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遅れ時間</a:t>
                </a:r>
                <a14:m>
                  <m:oMath xmlns:m="http://schemas.openxmlformats.org/officeDocument/2006/math">
                    <m:r>
                      <a:rPr lang="ja-JP" altLang="en-US" sz="3600" b="1" i="1" dirty="0">
                        <a:latin typeface="Cambria Math" panose="02040503050406030204" pitchFamily="18" charset="0"/>
                        <a:cs typeface="Times New Roman" panose="02020603050405020304" pitchFamily="18" charset="0"/>
                      </a:rPr>
                      <m:t>𝝉</m:t>
                    </m:r>
                    <m:r>
                      <m:rPr>
                        <m:nor/>
                      </m:rPr>
                      <a:rPr lang="en-US" altLang="ja-JP" sz="3600" b="1" i="1" baseline="-25000" dirty="0">
                        <a:latin typeface="Times New Roman" panose="02020603050405020304" pitchFamily="18" charset="0"/>
                        <a:cs typeface="Times New Roman" panose="02020603050405020304" pitchFamily="18" charset="0"/>
                      </a:rPr>
                      <m:t>S</m:t>
                    </m:r>
                    <m:r>
                      <m:rPr>
                        <m:nor/>
                      </m:rPr>
                      <a:rPr lang="en-US" altLang="ja-JP" sz="3600" b="1" i="1" baseline="-25000" dirty="0" smtClean="0">
                        <a:latin typeface="Times New Roman" panose="02020603050405020304" pitchFamily="18" charset="0"/>
                        <a:cs typeface="Times New Roman" panose="02020603050405020304" pitchFamily="18" charset="0"/>
                      </a:rPr>
                      <m:t>E</m:t>
                    </m:r>
                  </m:oMath>
                </a14:m>
                <a:r>
                  <a:rPr lang="ja-JP" altLang="en-US" sz="3600" b="1" dirty="0" smtClean="0">
                    <a:latin typeface="Times New Roman" panose="02020603050405020304" pitchFamily="18" charset="0"/>
                    <a:cs typeface="Times New Roman" panose="02020603050405020304" pitchFamily="18" charset="0"/>
                  </a:rPr>
                  <a:t>は</a:t>
                </a:r>
                <a:r>
                  <a:rPr lang="en-US" altLang="ja-JP" sz="3600" b="1" dirty="0" smtClean="0">
                    <a:latin typeface="Times New Roman" panose="02020603050405020304" pitchFamily="18" charset="0"/>
                    <a:cs typeface="Times New Roman" panose="02020603050405020304" pitchFamily="18" charset="0"/>
                  </a:rPr>
                  <a:t>Fig.7</a:t>
                </a:r>
                <a:r>
                  <a:rPr lang="ja-JP" altLang="en-US" sz="3600" b="1" dirty="0" smtClean="0">
                    <a:latin typeface="Times New Roman" panose="02020603050405020304" pitchFamily="18" charset="0"/>
                    <a:cs typeface="Times New Roman" panose="02020603050405020304" pitchFamily="18" charset="0"/>
                  </a:rPr>
                  <a:t>より</a:t>
                </a:r>
                <a:endParaRPr lang="en-US" altLang="ja-JP" sz="3600" b="1" dirty="0" smtClean="0">
                  <a:latin typeface="Times New Roman" panose="02020603050405020304" pitchFamily="18" charset="0"/>
                  <a:cs typeface="Times New Roman" panose="02020603050405020304" pitchFamily="18" charset="0"/>
                </a:endParaRPr>
              </a:p>
            </p:txBody>
          </p:sp>
        </mc:Choice>
        <mc:Fallback>
          <p:sp>
            <p:nvSpPr>
              <p:cNvPr id="130" name="テキスト ボックス 129"/>
              <p:cNvSpPr txBox="1">
                <a:spLocks noRot="1" noChangeAspect="1" noMove="1" noResize="1" noEditPoints="1" noAdjustHandles="1" noChangeArrowheads="1" noChangeShapeType="1" noTextEdit="1"/>
              </p:cNvSpPr>
              <p:nvPr/>
            </p:nvSpPr>
            <p:spPr>
              <a:xfrm>
                <a:off x="15510324" y="30112757"/>
                <a:ext cx="7848626" cy="1200329"/>
              </a:xfrm>
              <a:prstGeom prst="rect">
                <a:avLst/>
              </a:prstGeom>
              <a:blipFill>
                <a:blip r:embed="rId18"/>
                <a:stretch>
                  <a:fillRect l="-2329" t="-10152" b="-18274"/>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31" name="正方形/長方形 130"/>
              <p:cNvSpPr/>
              <p:nvPr/>
            </p:nvSpPr>
            <p:spPr>
              <a:xfrm>
                <a:off x="12030195" y="31247509"/>
                <a:ext cx="12405603" cy="70788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m:rPr>
                          <m:nor/>
                        </m:rPr>
                        <a:rPr lang="ja-JP" altLang="en-US" sz="4000" b="1" i="1" dirty="0" smtClean="0">
                          <a:latin typeface="Times New Roman" panose="02020603050405020304" pitchFamily="18" charset="0"/>
                          <a:cs typeface="Times New Roman" panose="02020603050405020304" pitchFamily="18" charset="0"/>
                        </a:rPr>
                        <m:t>τ</m:t>
                      </m:r>
                      <m:r>
                        <m:rPr>
                          <m:nor/>
                        </m:rPr>
                        <a:rPr lang="en-US" altLang="ja-JP" sz="4000" b="1" i="1" baseline="-25000" dirty="0">
                          <a:latin typeface="Times New Roman" panose="02020603050405020304" pitchFamily="18" charset="0"/>
                          <a:cs typeface="Times New Roman" panose="02020603050405020304" pitchFamily="18" charset="0"/>
                        </a:rPr>
                        <m:t>S</m:t>
                      </m:r>
                      <m:r>
                        <m:rPr>
                          <m:nor/>
                        </m:rPr>
                        <a:rPr lang="en-US" altLang="ja-JP" sz="4000" b="1" i="1" baseline="-25000" dirty="0" smtClean="0">
                          <a:latin typeface="Times New Roman" panose="02020603050405020304" pitchFamily="18" charset="0"/>
                          <a:cs typeface="Times New Roman" panose="02020603050405020304" pitchFamily="18" charset="0"/>
                        </a:rPr>
                        <m:t>E</m:t>
                      </m:r>
                      <m:r>
                        <m:rPr>
                          <m:nor/>
                        </m:rPr>
                        <a:rPr lang="en-US" altLang="ja-JP" sz="4000" b="1" i="1" baseline="-25000" dirty="0">
                          <a:latin typeface="Times New Roman" panose="02020603050405020304" pitchFamily="18" charset="0"/>
                          <a:cs typeface="Times New Roman" panose="02020603050405020304" pitchFamily="18" charset="0"/>
                        </a:rPr>
                        <m:t> </m:t>
                      </m:r>
                      <m:r>
                        <m:rPr>
                          <m:nor/>
                        </m:rPr>
                        <a:rPr lang="en-US" altLang="ja-JP" sz="4000" b="1" i="0" dirty="0" smtClean="0">
                          <a:latin typeface="Times New Roman" panose="02020603050405020304" pitchFamily="18" charset="0"/>
                          <a:cs typeface="Times New Roman" panose="02020603050405020304" pitchFamily="18" charset="0"/>
                        </a:rPr>
                        <m:t>=518</m:t>
                      </m:r>
                      <m:r>
                        <m:rPr>
                          <m:nor/>
                        </m:rPr>
                        <a:rPr lang="en-US" altLang="ja-JP" sz="3600" b="1" i="0" dirty="0">
                          <a:latin typeface="Times New Roman" panose="02020603050405020304" pitchFamily="18" charset="0"/>
                          <a:cs typeface="Times New Roman" panose="02020603050405020304" pitchFamily="18" charset="0"/>
                        </a:rPr>
                        <m:t>/</m:t>
                      </m:r>
                      <m:r>
                        <m:rPr>
                          <m:nor/>
                        </m:rPr>
                        <a:rPr lang="en-US" altLang="ja-JP" sz="3600" b="1" i="0" dirty="0" smtClean="0">
                          <a:latin typeface="Times New Roman" panose="02020603050405020304" pitchFamily="18" charset="0"/>
                          <a:cs typeface="Times New Roman" panose="02020603050405020304" pitchFamily="18" charset="0"/>
                        </a:rPr>
                        <m:t>C</m:t>
                      </m:r>
                      <m:r>
                        <m:rPr>
                          <m:nor/>
                        </m:rPr>
                        <a:rPr lang="en-US" altLang="ja-JP" sz="3600" b="1" dirty="0">
                          <a:latin typeface="Times New Roman" panose="02020603050405020304" pitchFamily="18" charset="0"/>
                          <a:cs typeface="Times New Roman" panose="02020603050405020304" pitchFamily="18" charset="0"/>
                        </a:rPr>
                        <m:t>=</m:t>
                      </m:r>
                      <m:r>
                        <m:rPr>
                          <m:nor/>
                        </m:rPr>
                        <a:rPr lang="en-US" altLang="ja-JP" sz="3600" b="1" i="0" dirty="0" smtClean="0">
                          <a:latin typeface="Times New Roman" panose="02020603050405020304" pitchFamily="18" charset="0"/>
                          <a:cs typeface="Times New Roman" panose="02020603050405020304" pitchFamily="18" charset="0"/>
                        </a:rPr>
                        <m:t>1.5[</m:t>
                      </m:r>
                      <m:r>
                        <m:rPr>
                          <m:nor/>
                        </m:rPr>
                        <a:rPr lang="en-US" altLang="ja-JP" sz="3600" b="1" i="0" dirty="0" smtClean="0">
                          <a:latin typeface="Times New Roman" panose="02020603050405020304" pitchFamily="18" charset="0"/>
                          <a:cs typeface="Times New Roman" panose="02020603050405020304" pitchFamily="18" charset="0"/>
                        </a:rPr>
                        <m:t>ms</m:t>
                      </m:r>
                      <m:r>
                        <m:rPr>
                          <m:nor/>
                        </m:rPr>
                        <a:rPr lang="en-US" altLang="ja-JP" sz="3600" b="1" i="0" dirty="0" smtClean="0">
                          <a:latin typeface="Times New Roman" panose="02020603050405020304" pitchFamily="18" charset="0"/>
                          <a:cs typeface="Times New Roman" panose="02020603050405020304" pitchFamily="18" charset="0"/>
                        </a:rPr>
                        <m:t>]</m:t>
                      </m:r>
                    </m:oMath>
                  </m:oMathPara>
                </a14:m>
                <a:endParaRPr lang="ja-JP" altLang="en-US" sz="4800" dirty="0"/>
              </a:p>
            </p:txBody>
          </p:sp>
        </mc:Choice>
        <mc:Fallback>
          <p:sp>
            <p:nvSpPr>
              <p:cNvPr id="131" name="正方形/長方形 130"/>
              <p:cNvSpPr>
                <a:spLocks noRot="1" noChangeAspect="1" noMove="1" noResize="1" noEditPoints="1" noAdjustHandles="1" noChangeArrowheads="1" noChangeShapeType="1" noTextEdit="1"/>
              </p:cNvSpPr>
              <p:nvPr/>
            </p:nvSpPr>
            <p:spPr>
              <a:xfrm>
                <a:off x="12030195" y="31247509"/>
                <a:ext cx="12405603" cy="707886"/>
              </a:xfrm>
              <a:prstGeom prst="rect">
                <a:avLst/>
              </a:prstGeom>
              <a:blipFill>
                <a:blip r:embed="rId19"/>
                <a:stretch>
                  <a:fillRect/>
                </a:stretch>
              </a:blipFill>
            </p:spPr>
            <p:txBody>
              <a:bodyPr/>
              <a:lstStyle/>
              <a:p>
                <a:r>
                  <a:rPr lang="ja-JP" altLang="en-US">
                    <a:noFill/>
                  </a:rPr>
                  <a:t> </a:t>
                </a:r>
              </a:p>
            </p:txBody>
          </p:sp>
        </mc:Fallback>
      </mc:AlternateContent>
      <p:pic>
        <p:nvPicPr>
          <p:cNvPr id="133" name="図 132"/>
          <p:cNvPicPr>
            <a:picLocks noChangeAspect="1"/>
          </p:cNvPicPr>
          <p:nvPr/>
        </p:nvPicPr>
        <p:blipFill>
          <a:blip r:embed="rId20"/>
          <a:stretch>
            <a:fillRect/>
          </a:stretch>
        </p:blipFill>
        <p:spPr>
          <a:xfrm>
            <a:off x="21076073" y="18902032"/>
            <a:ext cx="9268218" cy="5094518"/>
          </a:xfrm>
          <a:prstGeom prst="rect">
            <a:avLst/>
          </a:prstGeom>
        </p:spPr>
      </p:pic>
      <p:sp>
        <p:nvSpPr>
          <p:cNvPr id="136" name="テキスト ボックス 135"/>
          <p:cNvSpPr txBox="1"/>
          <p:nvPr/>
        </p:nvSpPr>
        <p:spPr>
          <a:xfrm>
            <a:off x="25347556" y="23470474"/>
            <a:ext cx="1580696" cy="400110"/>
          </a:xfrm>
          <a:prstGeom prst="rect">
            <a:avLst/>
          </a:prstGeom>
          <a:solidFill>
            <a:schemeClr val="bg1"/>
          </a:solidFill>
        </p:spPr>
        <p:txBody>
          <a:bodyPr vert="horz" wrap="square" rtlCol="0">
            <a:spAutoFit/>
          </a:bodyPr>
          <a:lstStyle/>
          <a:p>
            <a:r>
              <a:rPr lang="ja-JP" altLang="en-US" sz="2000" dirty="0" smtClean="0">
                <a:latin typeface="Times New Roman" panose="02020603050405020304" pitchFamily="18" charset="0"/>
                <a:cs typeface="Times New Roman" panose="02020603050405020304" pitchFamily="18" charset="0"/>
              </a:rPr>
              <a:t>位相差</a:t>
            </a:r>
            <a:r>
              <a:rPr lang="en-US" altLang="ja-JP" sz="2000" dirty="0" smtClean="0">
                <a:latin typeface="Times New Roman" panose="02020603050405020304" pitchFamily="18" charset="0"/>
                <a:cs typeface="Times New Roman" panose="02020603050405020304" pitchFamily="18" charset="0"/>
              </a:rPr>
              <a:t>[</a:t>
            </a:r>
            <a:r>
              <a:rPr lang="en-US" altLang="ja-JP" sz="2000" dirty="0" err="1" smtClean="0">
                <a:latin typeface="Times New Roman" panose="02020603050405020304" pitchFamily="18" charset="0"/>
                <a:cs typeface="Times New Roman" panose="02020603050405020304" pitchFamily="18" charset="0"/>
              </a:rPr>
              <a:t>deg</a:t>
            </a:r>
            <a:r>
              <a:rPr lang="en-US" altLang="ja-JP" sz="2000" dirty="0" smtClean="0">
                <a:latin typeface="Times New Roman" panose="02020603050405020304" pitchFamily="18" charset="0"/>
                <a:cs typeface="Times New Roman" panose="02020603050405020304" pitchFamily="18" charset="0"/>
              </a:rPr>
              <a:t>]</a:t>
            </a:r>
            <a:endParaRPr kumimoji="1" lang="ja-JP" altLang="en-US" sz="2000" dirty="0">
              <a:latin typeface="Times New Roman" panose="02020603050405020304" pitchFamily="18" charset="0"/>
              <a:cs typeface="Times New Roman" panose="02020603050405020304" pitchFamily="18" charset="0"/>
            </a:endParaRPr>
          </a:p>
        </p:txBody>
      </p:sp>
      <p:sp>
        <p:nvSpPr>
          <p:cNvPr id="137" name="テキスト ボックス 136"/>
          <p:cNvSpPr txBox="1"/>
          <p:nvPr/>
        </p:nvSpPr>
        <p:spPr>
          <a:xfrm>
            <a:off x="21188730" y="20205083"/>
            <a:ext cx="492443" cy="1865301"/>
          </a:xfrm>
          <a:prstGeom prst="rect">
            <a:avLst/>
          </a:prstGeom>
          <a:solidFill>
            <a:schemeClr val="bg1"/>
          </a:solidFill>
        </p:spPr>
        <p:txBody>
          <a:bodyPr vert="vert270" wrap="square" rtlCol="0">
            <a:spAutoFit/>
          </a:bodyPr>
          <a:lstStyle/>
          <a:p>
            <a:r>
              <a:rPr lang="ja-JP" altLang="en-US" sz="2000" dirty="0" smtClean="0">
                <a:latin typeface="Times New Roman" panose="02020603050405020304" pitchFamily="18" charset="0"/>
                <a:cs typeface="Times New Roman" panose="02020603050405020304" pitchFamily="18" charset="0"/>
              </a:rPr>
              <a:t>進行波</a:t>
            </a:r>
            <a:r>
              <a:rPr lang="ja-JP" altLang="en-US" sz="2000" dirty="0">
                <a:latin typeface="Times New Roman" panose="02020603050405020304" pitchFamily="18" charset="0"/>
                <a:cs typeface="Times New Roman" panose="02020603050405020304" pitchFamily="18" charset="0"/>
              </a:rPr>
              <a:t>成分</a:t>
            </a:r>
            <a:r>
              <a:rPr lang="en-US" altLang="ja-JP" sz="2000" dirty="0" smtClean="0">
                <a:latin typeface="Times New Roman" panose="02020603050405020304" pitchFamily="18" charset="0"/>
                <a:cs typeface="Times New Roman" panose="02020603050405020304" pitchFamily="18" charset="0"/>
              </a:rPr>
              <a:t>[Pa]</a:t>
            </a:r>
            <a:endParaRPr kumimoji="1" lang="ja-JP" altLang="en-US" sz="2000" dirty="0">
              <a:latin typeface="Times New Roman" panose="02020603050405020304" pitchFamily="18" charset="0"/>
              <a:cs typeface="Times New Roman" panose="02020603050405020304" pitchFamily="18" charset="0"/>
            </a:endParaRPr>
          </a:p>
        </p:txBody>
      </p:sp>
      <p:sp>
        <p:nvSpPr>
          <p:cNvPr id="138" name="テキスト ボックス 137"/>
          <p:cNvSpPr txBox="1"/>
          <p:nvPr/>
        </p:nvSpPr>
        <p:spPr>
          <a:xfrm>
            <a:off x="26156177" y="37778201"/>
            <a:ext cx="1580696" cy="400110"/>
          </a:xfrm>
          <a:prstGeom prst="rect">
            <a:avLst/>
          </a:prstGeom>
          <a:solidFill>
            <a:schemeClr val="bg1"/>
          </a:solidFill>
        </p:spPr>
        <p:txBody>
          <a:bodyPr vert="horz" wrap="square" rtlCol="0">
            <a:spAutoFit/>
          </a:bodyPr>
          <a:lstStyle/>
          <a:p>
            <a:r>
              <a:rPr lang="ja-JP" altLang="en-US" sz="2000" dirty="0" smtClean="0">
                <a:latin typeface="Times New Roman" panose="02020603050405020304" pitchFamily="18" charset="0"/>
                <a:cs typeface="Times New Roman" panose="02020603050405020304" pitchFamily="18" charset="0"/>
              </a:rPr>
              <a:t>時間</a:t>
            </a:r>
            <a:r>
              <a:rPr lang="en-US" altLang="ja-JP" sz="2000" dirty="0" smtClean="0">
                <a:latin typeface="Times New Roman" panose="02020603050405020304" pitchFamily="18" charset="0"/>
                <a:cs typeface="Times New Roman" panose="02020603050405020304" pitchFamily="18" charset="0"/>
              </a:rPr>
              <a:t>[sec]</a:t>
            </a:r>
            <a:endParaRPr kumimoji="1" lang="ja-JP" altLang="en-US" sz="2000" dirty="0">
              <a:latin typeface="Times New Roman" panose="02020603050405020304" pitchFamily="18" charset="0"/>
              <a:cs typeface="Times New Roman" panose="02020603050405020304" pitchFamily="18" charset="0"/>
            </a:endParaRPr>
          </a:p>
        </p:txBody>
      </p:sp>
      <p:sp>
        <p:nvSpPr>
          <p:cNvPr id="139" name="テキスト ボックス 138"/>
          <p:cNvSpPr txBox="1"/>
          <p:nvPr/>
        </p:nvSpPr>
        <p:spPr>
          <a:xfrm>
            <a:off x="22854251" y="33573614"/>
            <a:ext cx="492443" cy="1865301"/>
          </a:xfrm>
          <a:prstGeom prst="rect">
            <a:avLst/>
          </a:prstGeom>
          <a:solidFill>
            <a:schemeClr val="bg1"/>
          </a:solidFill>
        </p:spPr>
        <p:txBody>
          <a:bodyPr vert="vert270" wrap="square" rtlCol="0">
            <a:spAutoFit/>
          </a:bodyPr>
          <a:lstStyle/>
          <a:p>
            <a:r>
              <a:rPr lang="ja-JP" altLang="en-US" sz="2000" dirty="0" smtClean="0">
                <a:latin typeface="Times New Roman" panose="02020603050405020304" pitchFamily="18" charset="0"/>
                <a:cs typeface="Times New Roman" panose="02020603050405020304" pitchFamily="18" charset="0"/>
              </a:rPr>
              <a:t>進行波</a:t>
            </a:r>
            <a:r>
              <a:rPr lang="ja-JP" altLang="en-US" sz="2000" dirty="0">
                <a:latin typeface="Times New Roman" panose="02020603050405020304" pitchFamily="18" charset="0"/>
                <a:cs typeface="Times New Roman" panose="02020603050405020304" pitchFamily="18" charset="0"/>
              </a:rPr>
              <a:t>成分</a:t>
            </a:r>
            <a:r>
              <a:rPr lang="en-US" altLang="ja-JP" sz="2000" dirty="0" smtClean="0">
                <a:latin typeface="Times New Roman" panose="02020603050405020304" pitchFamily="18" charset="0"/>
                <a:cs typeface="Times New Roman" panose="02020603050405020304" pitchFamily="18" charset="0"/>
              </a:rPr>
              <a:t>[Pa]</a:t>
            </a:r>
            <a:endParaRPr kumimoji="1" lang="ja-JP" altLang="en-US" sz="2000" dirty="0">
              <a:latin typeface="Times New Roman" panose="02020603050405020304" pitchFamily="18" charset="0"/>
              <a:cs typeface="Times New Roman" panose="02020603050405020304" pitchFamily="18" charset="0"/>
            </a:endParaRPr>
          </a:p>
        </p:txBody>
      </p:sp>
      <p:sp>
        <p:nvSpPr>
          <p:cNvPr id="140" name="テキスト ボックス 139"/>
          <p:cNvSpPr txBox="1"/>
          <p:nvPr/>
        </p:nvSpPr>
        <p:spPr>
          <a:xfrm>
            <a:off x="29842650" y="33506754"/>
            <a:ext cx="492443" cy="1865301"/>
          </a:xfrm>
          <a:prstGeom prst="rect">
            <a:avLst/>
          </a:prstGeom>
          <a:solidFill>
            <a:schemeClr val="bg1"/>
          </a:solidFill>
        </p:spPr>
        <p:txBody>
          <a:bodyPr vert="vert270" wrap="square" rtlCol="0">
            <a:spAutoFit/>
          </a:bodyPr>
          <a:lstStyle/>
          <a:p>
            <a:pPr algn="ctr"/>
            <a:r>
              <a:rPr kumimoji="1" lang="ja-JP" altLang="en-US" sz="2000" dirty="0" smtClean="0">
                <a:latin typeface="Times New Roman" panose="02020603050405020304" pitchFamily="18" charset="0"/>
                <a:cs typeface="Times New Roman" panose="02020603050405020304" pitchFamily="18" charset="0"/>
              </a:rPr>
              <a:t>ゲイン</a:t>
            </a:r>
            <a:endParaRPr kumimoji="1" lang="ja-JP" altLang="en-US" sz="20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41" name="テキスト ボックス 140"/>
              <p:cNvSpPr txBox="1"/>
              <p:nvPr/>
            </p:nvSpPr>
            <p:spPr>
              <a:xfrm>
                <a:off x="10922467" y="39118230"/>
                <a:ext cx="2014805" cy="400110"/>
              </a:xfrm>
              <a:prstGeom prst="rect">
                <a:avLst/>
              </a:prstGeom>
              <a:solidFill>
                <a:schemeClr val="bg1"/>
              </a:solidFill>
            </p:spPr>
            <p:txBody>
              <a:bodyPr vert="horz" wrap="square" rtlCol="0">
                <a:spAutoFit/>
              </a:bodyPr>
              <a:lstStyle/>
              <a:p>
                <a:r>
                  <a:rPr lang="ja-JP" altLang="en-US" sz="2000" dirty="0" smtClean="0">
                    <a:latin typeface="Times New Roman" panose="02020603050405020304" pitchFamily="18" charset="0"/>
                    <a:cs typeface="Times New Roman" panose="02020603050405020304" pitchFamily="18" charset="0"/>
                  </a:rPr>
                  <a:t>位相差</a:t>
                </a:r>
                <a14:m>
                  <m:oMath xmlns:m="http://schemas.openxmlformats.org/officeDocument/2006/math">
                    <m:r>
                      <a:rPr lang="ja-JP" altLang="en-US" sz="2000" b="1" i="1" dirty="0">
                        <a:latin typeface="Cambria Math" panose="02040503050406030204" pitchFamily="18" charset="0"/>
                      </a:rPr>
                      <m:t>𝝋</m:t>
                    </m:r>
                  </m:oMath>
                </a14:m>
                <a:r>
                  <a:rPr lang="en-US" altLang="ja-JP" sz="2000" dirty="0" smtClean="0">
                    <a:latin typeface="Times New Roman" panose="02020603050405020304" pitchFamily="18" charset="0"/>
                    <a:cs typeface="Times New Roman" panose="02020603050405020304" pitchFamily="18" charset="0"/>
                  </a:rPr>
                  <a:t>[</a:t>
                </a:r>
                <a:r>
                  <a:rPr lang="en-US" altLang="ja-JP" sz="2000" dirty="0" err="1" smtClean="0">
                    <a:latin typeface="Times New Roman" panose="02020603050405020304" pitchFamily="18" charset="0"/>
                    <a:cs typeface="Times New Roman" panose="02020603050405020304" pitchFamily="18" charset="0"/>
                  </a:rPr>
                  <a:t>deg</a:t>
                </a:r>
                <a:r>
                  <a:rPr lang="en-US" altLang="ja-JP" sz="2000" dirty="0" smtClean="0">
                    <a:latin typeface="Times New Roman" panose="02020603050405020304" pitchFamily="18" charset="0"/>
                    <a:cs typeface="Times New Roman" panose="02020603050405020304" pitchFamily="18" charset="0"/>
                  </a:rPr>
                  <a:t>]</a:t>
                </a:r>
                <a:endParaRPr kumimoji="1" lang="ja-JP" altLang="en-US" sz="2000" dirty="0">
                  <a:latin typeface="Times New Roman" panose="02020603050405020304" pitchFamily="18" charset="0"/>
                  <a:cs typeface="Times New Roman" panose="02020603050405020304" pitchFamily="18" charset="0"/>
                </a:endParaRPr>
              </a:p>
            </p:txBody>
          </p:sp>
        </mc:Choice>
        <mc:Fallback>
          <p:sp>
            <p:nvSpPr>
              <p:cNvPr id="141" name="テキスト ボックス 140"/>
              <p:cNvSpPr txBox="1">
                <a:spLocks noRot="1" noChangeAspect="1" noMove="1" noResize="1" noEditPoints="1" noAdjustHandles="1" noChangeArrowheads="1" noChangeShapeType="1" noTextEdit="1"/>
              </p:cNvSpPr>
              <p:nvPr/>
            </p:nvSpPr>
            <p:spPr>
              <a:xfrm>
                <a:off x="10922467" y="39118230"/>
                <a:ext cx="2014805" cy="400110"/>
              </a:xfrm>
              <a:prstGeom prst="rect">
                <a:avLst/>
              </a:prstGeom>
              <a:blipFill>
                <a:blip r:embed="rId21"/>
                <a:stretch>
                  <a:fillRect l="-3333" t="-10606" b="-27273"/>
                </a:stretch>
              </a:blipFill>
            </p:spPr>
            <p:txBody>
              <a:bodyPr/>
              <a:lstStyle/>
              <a:p>
                <a:r>
                  <a:rPr lang="ja-JP" altLang="en-US">
                    <a:noFill/>
                  </a:rPr>
                  <a:t> </a:t>
                </a:r>
              </a:p>
            </p:txBody>
          </p:sp>
        </mc:Fallback>
      </mc:AlternateContent>
      <p:sp>
        <p:nvSpPr>
          <p:cNvPr id="79" name="テキスト ボックス 78"/>
          <p:cNvSpPr txBox="1"/>
          <p:nvPr/>
        </p:nvSpPr>
        <p:spPr>
          <a:xfrm>
            <a:off x="7150441" y="39478270"/>
            <a:ext cx="8884930" cy="584775"/>
          </a:xfrm>
          <a:prstGeom prst="rect">
            <a:avLst/>
          </a:prstGeom>
          <a:noFill/>
        </p:spPr>
        <p:txBody>
          <a:bodyPr wrap="square" rtlCol="0">
            <a:spAutoFit/>
          </a:bodyPr>
          <a:lstStyle/>
          <a:p>
            <a:r>
              <a:rPr kumimoji="1" lang="en-US" altLang="ja-JP" sz="3200" dirty="0" smtClean="0">
                <a:latin typeface="Times New Roman" panose="02020603050405020304" pitchFamily="18" charset="0"/>
                <a:cs typeface="Times New Roman" panose="02020603050405020304" pitchFamily="18" charset="0"/>
              </a:rPr>
              <a:t>Fig.4</a:t>
            </a:r>
            <a:r>
              <a:rPr kumimoji="1" lang="ja-JP" altLang="en-US" sz="3200" dirty="0" smtClean="0">
                <a:latin typeface="Times New Roman" panose="02020603050405020304" pitchFamily="18" charset="0"/>
                <a:cs typeface="Times New Roman" panose="02020603050405020304" pitchFamily="18" charset="0"/>
              </a:rPr>
              <a:t>　</a:t>
            </a:r>
            <a:r>
              <a:rPr lang="ja-JP" altLang="en-US" sz="3200" dirty="0">
                <a:latin typeface="Times New Roman" panose="02020603050405020304" pitchFamily="18" charset="0"/>
                <a:cs typeface="Times New Roman" panose="02020603050405020304" pitchFamily="18" charset="0"/>
              </a:rPr>
              <a:t>共振</a:t>
            </a:r>
            <a:r>
              <a:rPr lang="ja-JP" altLang="en-US" sz="3200" dirty="0" smtClean="0">
                <a:latin typeface="Times New Roman" panose="02020603050405020304" pitchFamily="18" charset="0"/>
                <a:cs typeface="Times New Roman" panose="02020603050405020304" pitchFamily="18" charset="0"/>
              </a:rPr>
              <a:t>時</a:t>
            </a:r>
            <a:r>
              <a:rPr lang="en-US" altLang="ja-JP" sz="3200" dirty="0" smtClean="0">
                <a:latin typeface="Times New Roman" panose="02020603050405020304" pitchFamily="18" charset="0"/>
                <a:cs typeface="Times New Roman" panose="02020603050405020304" pitchFamily="18" charset="0"/>
              </a:rPr>
              <a:t>(93Hz)</a:t>
            </a:r>
            <a:r>
              <a:rPr lang="ja-JP" altLang="en-US" sz="3200" dirty="0" smtClean="0">
                <a:latin typeface="Times New Roman" panose="02020603050405020304" pitchFamily="18" charset="0"/>
                <a:cs typeface="Times New Roman" panose="02020603050405020304" pitchFamily="18" charset="0"/>
              </a:rPr>
              <a:t>の位相差</a:t>
            </a:r>
            <a:r>
              <a:rPr lang="en-US" altLang="ja-JP" sz="3200" dirty="0">
                <a:latin typeface="Times New Roman" panose="02020603050405020304" pitchFamily="18" charset="0"/>
                <a:cs typeface="Times New Roman" panose="02020603050405020304" pitchFamily="18" charset="0"/>
              </a:rPr>
              <a:t>-</a:t>
            </a:r>
            <a:r>
              <a:rPr lang="ja-JP" altLang="en-US" sz="3200" dirty="0" smtClean="0">
                <a:latin typeface="Times New Roman" panose="02020603050405020304" pitchFamily="18" charset="0"/>
                <a:cs typeface="Times New Roman" panose="02020603050405020304" pitchFamily="18" charset="0"/>
              </a:rPr>
              <a:t>進行波成分応答</a:t>
            </a:r>
            <a:r>
              <a:rPr lang="en-US" altLang="ja-JP" sz="3200" dirty="0" smtClean="0">
                <a:latin typeface="Times New Roman" panose="02020603050405020304" pitchFamily="18" charset="0"/>
                <a:cs typeface="Times New Roman" panose="02020603050405020304" pitchFamily="18" charset="0"/>
              </a:rPr>
              <a:t> </a:t>
            </a:r>
            <a:endParaRPr lang="ja-JP" altLang="en-US" sz="3200" dirty="0">
              <a:latin typeface="Times New Roman" panose="02020603050405020304" pitchFamily="18" charset="0"/>
              <a:cs typeface="Times New Roman" panose="02020603050405020304" pitchFamily="18" charset="0"/>
            </a:endParaRPr>
          </a:p>
        </p:txBody>
      </p:sp>
      <p:sp>
        <p:nvSpPr>
          <p:cNvPr id="142" name="テキスト ボックス 141"/>
          <p:cNvSpPr txBox="1"/>
          <p:nvPr/>
        </p:nvSpPr>
        <p:spPr>
          <a:xfrm>
            <a:off x="7629494" y="35999190"/>
            <a:ext cx="461665" cy="1865301"/>
          </a:xfrm>
          <a:prstGeom prst="rect">
            <a:avLst/>
          </a:prstGeom>
          <a:solidFill>
            <a:schemeClr val="bg1"/>
          </a:solidFill>
        </p:spPr>
        <p:txBody>
          <a:bodyPr vert="vert270" wrap="square" rtlCol="0">
            <a:spAutoFit/>
          </a:bodyPr>
          <a:lstStyle/>
          <a:p>
            <a:r>
              <a:rPr lang="ja-JP" altLang="en-US" sz="1800" dirty="0" smtClean="0">
                <a:latin typeface="Times New Roman" panose="02020603050405020304" pitchFamily="18" charset="0"/>
                <a:cs typeface="Times New Roman" panose="02020603050405020304" pitchFamily="18" charset="0"/>
              </a:rPr>
              <a:t>進行波</a:t>
            </a:r>
            <a:r>
              <a:rPr lang="ja-JP" altLang="en-US" sz="1800" dirty="0">
                <a:latin typeface="Times New Roman" panose="02020603050405020304" pitchFamily="18" charset="0"/>
                <a:cs typeface="Times New Roman" panose="02020603050405020304" pitchFamily="18" charset="0"/>
              </a:rPr>
              <a:t>成分</a:t>
            </a:r>
            <a:r>
              <a:rPr lang="en-US" altLang="ja-JP" sz="1800" dirty="0" smtClean="0">
                <a:latin typeface="Times New Roman" panose="02020603050405020304" pitchFamily="18" charset="0"/>
                <a:cs typeface="Times New Roman" panose="02020603050405020304" pitchFamily="18" charset="0"/>
              </a:rPr>
              <a:t>[Pa]</a:t>
            </a:r>
            <a:endParaRPr kumimoji="1" lang="ja-JP" altLang="en-US" sz="1800" dirty="0">
              <a:latin typeface="Times New Roman" panose="02020603050405020304" pitchFamily="18" charset="0"/>
              <a:cs typeface="Times New Roman" panose="02020603050405020304" pitchFamily="18" charset="0"/>
            </a:endParaRPr>
          </a:p>
        </p:txBody>
      </p:sp>
      <p:sp>
        <p:nvSpPr>
          <p:cNvPr id="143" name="テキスト ボックス 142"/>
          <p:cNvSpPr txBox="1"/>
          <p:nvPr/>
        </p:nvSpPr>
        <p:spPr>
          <a:xfrm>
            <a:off x="1418" y="35948074"/>
            <a:ext cx="461665" cy="1865301"/>
          </a:xfrm>
          <a:prstGeom prst="rect">
            <a:avLst/>
          </a:prstGeom>
          <a:solidFill>
            <a:schemeClr val="bg1"/>
          </a:solidFill>
        </p:spPr>
        <p:txBody>
          <a:bodyPr vert="vert270" wrap="square" rtlCol="0">
            <a:spAutoFit/>
          </a:bodyPr>
          <a:lstStyle/>
          <a:p>
            <a:r>
              <a:rPr lang="ja-JP" altLang="en-US" sz="1800" dirty="0" smtClean="0">
                <a:latin typeface="Times New Roman" panose="02020603050405020304" pitchFamily="18" charset="0"/>
                <a:cs typeface="Times New Roman" panose="02020603050405020304" pitchFamily="18" charset="0"/>
              </a:rPr>
              <a:t>進行波</a:t>
            </a:r>
            <a:r>
              <a:rPr lang="ja-JP" altLang="en-US" sz="1800" dirty="0">
                <a:latin typeface="Times New Roman" panose="02020603050405020304" pitchFamily="18" charset="0"/>
                <a:cs typeface="Times New Roman" panose="02020603050405020304" pitchFamily="18" charset="0"/>
              </a:rPr>
              <a:t>成分</a:t>
            </a:r>
            <a:r>
              <a:rPr lang="en-US" altLang="ja-JP" sz="1800" dirty="0" smtClean="0">
                <a:latin typeface="Times New Roman" panose="02020603050405020304" pitchFamily="18" charset="0"/>
                <a:cs typeface="Times New Roman" panose="02020603050405020304" pitchFamily="18" charset="0"/>
              </a:rPr>
              <a:t>[Pa]</a:t>
            </a:r>
            <a:endParaRPr kumimoji="1" lang="ja-JP" altLang="en-US" sz="18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44" name="テキスト ボックス 143"/>
              <p:cNvSpPr txBox="1"/>
              <p:nvPr/>
            </p:nvSpPr>
            <p:spPr>
              <a:xfrm>
                <a:off x="2918649" y="38997441"/>
                <a:ext cx="2014805" cy="400110"/>
              </a:xfrm>
              <a:prstGeom prst="rect">
                <a:avLst/>
              </a:prstGeom>
              <a:solidFill>
                <a:schemeClr val="bg1"/>
              </a:solidFill>
            </p:spPr>
            <p:txBody>
              <a:bodyPr vert="horz" wrap="square" rtlCol="0">
                <a:spAutoFit/>
              </a:bodyPr>
              <a:lstStyle/>
              <a:p>
                <a:r>
                  <a:rPr lang="ja-JP" altLang="en-US" sz="2000" dirty="0" smtClean="0">
                    <a:latin typeface="Times New Roman" panose="02020603050405020304" pitchFamily="18" charset="0"/>
                    <a:cs typeface="Times New Roman" panose="02020603050405020304" pitchFamily="18" charset="0"/>
                  </a:rPr>
                  <a:t>位相差</a:t>
                </a:r>
                <a14:m>
                  <m:oMath xmlns:m="http://schemas.openxmlformats.org/officeDocument/2006/math">
                    <m:r>
                      <a:rPr lang="ja-JP" altLang="en-US" sz="2000" b="1" i="1" dirty="0">
                        <a:latin typeface="Cambria Math" panose="02040503050406030204" pitchFamily="18" charset="0"/>
                      </a:rPr>
                      <m:t>𝝋</m:t>
                    </m:r>
                  </m:oMath>
                </a14:m>
                <a:r>
                  <a:rPr lang="en-US" altLang="ja-JP" sz="2000" dirty="0" smtClean="0">
                    <a:latin typeface="Times New Roman" panose="02020603050405020304" pitchFamily="18" charset="0"/>
                    <a:cs typeface="Times New Roman" panose="02020603050405020304" pitchFamily="18" charset="0"/>
                  </a:rPr>
                  <a:t>[</a:t>
                </a:r>
                <a:r>
                  <a:rPr lang="en-US" altLang="ja-JP" sz="2000" dirty="0" err="1" smtClean="0">
                    <a:latin typeface="Times New Roman" panose="02020603050405020304" pitchFamily="18" charset="0"/>
                    <a:cs typeface="Times New Roman" panose="02020603050405020304" pitchFamily="18" charset="0"/>
                  </a:rPr>
                  <a:t>deg</a:t>
                </a:r>
                <a:r>
                  <a:rPr lang="en-US" altLang="ja-JP" sz="2000" dirty="0" smtClean="0">
                    <a:latin typeface="Times New Roman" panose="02020603050405020304" pitchFamily="18" charset="0"/>
                    <a:cs typeface="Times New Roman" panose="02020603050405020304" pitchFamily="18" charset="0"/>
                  </a:rPr>
                  <a:t>]</a:t>
                </a:r>
                <a:endParaRPr kumimoji="1" lang="ja-JP" altLang="en-US" sz="2000" dirty="0">
                  <a:latin typeface="Times New Roman" panose="02020603050405020304" pitchFamily="18" charset="0"/>
                  <a:cs typeface="Times New Roman" panose="02020603050405020304" pitchFamily="18" charset="0"/>
                </a:endParaRPr>
              </a:p>
            </p:txBody>
          </p:sp>
        </mc:Choice>
        <mc:Fallback>
          <p:sp>
            <p:nvSpPr>
              <p:cNvPr id="144" name="テキスト ボックス 143"/>
              <p:cNvSpPr txBox="1">
                <a:spLocks noRot="1" noChangeAspect="1" noMove="1" noResize="1" noEditPoints="1" noAdjustHandles="1" noChangeArrowheads="1" noChangeShapeType="1" noTextEdit="1"/>
              </p:cNvSpPr>
              <p:nvPr/>
            </p:nvSpPr>
            <p:spPr>
              <a:xfrm>
                <a:off x="2918649" y="38997441"/>
                <a:ext cx="2014805" cy="400110"/>
              </a:xfrm>
              <a:prstGeom prst="rect">
                <a:avLst/>
              </a:prstGeom>
              <a:blipFill>
                <a:blip r:embed="rId22"/>
                <a:stretch>
                  <a:fillRect l="-3333" t="-10606" b="-27273"/>
                </a:stretch>
              </a:blipFill>
            </p:spPr>
            <p:txBody>
              <a:bodyPr/>
              <a:lstStyle/>
              <a:p>
                <a:r>
                  <a:rPr lang="ja-JP" altLang="en-US">
                    <a:noFill/>
                  </a:rPr>
                  <a:t> </a:t>
                </a:r>
              </a:p>
            </p:txBody>
          </p:sp>
        </mc:Fallback>
      </mc:AlternateContent>
      <p:sp>
        <p:nvSpPr>
          <p:cNvPr id="145" name="正方形/長方形 144"/>
          <p:cNvSpPr/>
          <p:nvPr/>
        </p:nvSpPr>
        <p:spPr>
          <a:xfrm>
            <a:off x="446965" y="40641950"/>
            <a:ext cx="14422571" cy="20417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Times New Roman" panose="02020603050405020304" pitchFamily="18" charset="0"/>
              <a:cs typeface="Times New Roman" panose="02020603050405020304" pitchFamily="18" charset="0"/>
            </a:endParaRPr>
          </a:p>
        </p:txBody>
      </p:sp>
      <p:sp>
        <p:nvSpPr>
          <p:cNvPr id="146" name="テキスト ボックス 145"/>
          <p:cNvSpPr txBox="1"/>
          <p:nvPr/>
        </p:nvSpPr>
        <p:spPr>
          <a:xfrm>
            <a:off x="666379" y="40270358"/>
            <a:ext cx="2654721" cy="646331"/>
          </a:xfrm>
          <a:prstGeom prst="rect">
            <a:avLst/>
          </a:prstGeom>
          <a:solidFill>
            <a:schemeClr val="bg1"/>
          </a:solidFill>
          <a:ln>
            <a:solidFill>
              <a:schemeClr val="accent1">
                <a:lumMod val="75000"/>
              </a:schemeClr>
            </a:solidFill>
          </a:ln>
        </p:spPr>
        <p:txBody>
          <a:bodyPr wrap="square" rtlCol="0">
            <a:spAutoFit/>
          </a:bodyPr>
          <a:lstStyle/>
          <a:p>
            <a:pPr algn="ctr"/>
            <a:r>
              <a:rPr lang="ja-JP" altLang="en-US" sz="3600" b="1" dirty="0" smtClean="0">
                <a:latin typeface="Times New Roman" panose="02020603050405020304" pitchFamily="18" charset="0"/>
                <a:cs typeface="Times New Roman" panose="02020603050405020304" pitchFamily="18" charset="0"/>
              </a:rPr>
              <a:t>参考</a:t>
            </a:r>
            <a:r>
              <a:rPr lang="ja-JP" altLang="en-US" sz="3600" b="1" dirty="0">
                <a:latin typeface="Times New Roman" panose="02020603050405020304" pitchFamily="18" charset="0"/>
                <a:cs typeface="Times New Roman" panose="02020603050405020304" pitchFamily="18" charset="0"/>
              </a:rPr>
              <a:t>文献</a:t>
            </a:r>
            <a:endParaRPr kumimoji="1" lang="ja-JP" altLang="en-US" sz="3600" b="1" dirty="0">
              <a:latin typeface="Times New Roman" panose="02020603050405020304" pitchFamily="18" charset="0"/>
              <a:cs typeface="Times New Roman" panose="02020603050405020304" pitchFamily="18" charset="0"/>
            </a:endParaRPr>
          </a:p>
        </p:txBody>
      </p:sp>
      <p:sp>
        <p:nvSpPr>
          <p:cNvPr id="147" name="テキスト ボックス 146"/>
          <p:cNvSpPr txBox="1"/>
          <p:nvPr/>
        </p:nvSpPr>
        <p:spPr>
          <a:xfrm>
            <a:off x="738387" y="41784467"/>
            <a:ext cx="14023514" cy="954107"/>
          </a:xfrm>
          <a:prstGeom prst="rect">
            <a:avLst/>
          </a:prstGeom>
          <a:noFill/>
        </p:spPr>
        <p:txBody>
          <a:bodyPr wrap="square" rtlCol="0">
            <a:spAutoFit/>
          </a:bodyPr>
          <a:lstStyle/>
          <a:p>
            <a:r>
              <a:rPr lang="en-US" altLang="ja-JP" sz="2800" b="1" dirty="0" smtClean="0">
                <a:latin typeface="Times New Roman" panose="02020603050405020304" pitchFamily="18" charset="0"/>
                <a:cs typeface="Times New Roman" panose="02020603050405020304" pitchFamily="18" charset="0"/>
              </a:rPr>
              <a:t>[2]</a:t>
            </a:r>
            <a:r>
              <a:rPr lang="ja-JP" altLang="en-US" sz="2800" b="1" dirty="0" smtClean="0">
                <a:latin typeface="Times New Roman" panose="02020603050405020304" pitchFamily="18" charset="0"/>
                <a:cs typeface="Times New Roman" panose="02020603050405020304" pitchFamily="18" charset="0"/>
              </a:rPr>
              <a:t>廣瀬 耕太郎</a:t>
            </a:r>
            <a:r>
              <a:rPr lang="en-US" altLang="ja-JP" sz="2800" b="1" dirty="0">
                <a:latin typeface="Times New Roman" panose="02020603050405020304" pitchFamily="18" charset="0"/>
                <a:cs typeface="Times New Roman" panose="02020603050405020304" pitchFamily="18" charset="0"/>
              </a:rPr>
              <a:t>, </a:t>
            </a:r>
            <a:r>
              <a:rPr lang="ja-JP" altLang="en-US" sz="2800" b="1" dirty="0">
                <a:latin typeface="Times New Roman" panose="02020603050405020304" pitchFamily="18" charset="0"/>
                <a:cs typeface="Times New Roman" panose="02020603050405020304" pitchFamily="18" charset="0"/>
              </a:rPr>
              <a:t>小林 泰秀</a:t>
            </a:r>
            <a:r>
              <a:rPr lang="en-US" altLang="ja-JP" sz="2800" b="1" dirty="0" smtClean="0">
                <a:latin typeface="Times New Roman" panose="02020603050405020304" pitchFamily="18" charset="0"/>
                <a:cs typeface="Times New Roman" panose="02020603050405020304" pitchFamily="18" charset="0"/>
              </a:rPr>
              <a:t>:</a:t>
            </a:r>
            <a:r>
              <a:rPr lang="ja-JP" altLang="en-US" sz="2800" b="1" dirty="0">
                <a:latin typeface="Times New Roman" panose="02020603050405020304" pitchFamily="18" charset="0"/>
                <a:cs typeface="Times New Roman" panose="02020603050405020304" pitchFamily="18" charset="0"/>
              </a:rPr>
              <a:t>熱線風速計と</a:t>
            </a:r>
            <a:r>
              <a:rPr lang="en-US" altLang="ja-JP" sz="2800" b="1" dirty="0">
                <a:latin typeface="Times New Roman" panose="02020603050405020304" pitchFamily="18" charset="0"/>
                <a:cs typeface="Times New Roman" panose="02020603050405020304" pitchFamily="18" charset="0"/>
              </a:rPr>
              <a:t>2</a:t>
            </a:r>
            <a:r>
              <a:rPr lang="ja-JP" altLang="en-US" sz="2800" b="1" dirty="0">
                <a:latin typeface="Times New Roman" panose="02020603050405020304" pitchFamily="18" charset="0"/>
                <a:cs typeface="Times New Roman" panose="02020603050405020304" pitchFamily="18" charset="0"/>
              </a:rPr>
              <a:t>センサ法を組み合わせた熱音響システム内</a:t>
            </a:r>
            <a:r>
              <a:rPr lang="ja-JP" altLang="en-US" sz="2800" b="1" dirty="0" smtClean="0">
                <a:latin typeface="Times New Roman" panose="02020603050405020304" pitchFamily="18" charset="0"/>
                <a:cs typeface="Times New Roman" panose="02020603050405020304" pitchFamily="18" charset="0"/>
              </a:rPr>
              <a:t>の</a:t>
            </a:r>
            <a:endParaRPr lang="en-US" altLang="ja-JP" sz="2800" b="1" dirty="0" smtClean="0">
              <a:latin typeface="Times New Roman" panose="02020603050405020304" pitchFamily="18" charset="0"/>
              <a:cs typeface="Times New Roman" panose="02020603050405020304" pitchFamily="18" charset="0"/>
            </a:endParaRPr>
          </a:p>
          <a:p>
            <a:r>
              <a:rPr lang="ja-JP" altLang="en-US" sz="2800" b="1" dirty="0" smtClean="0">
                <a:latin typeface="Times New Roman" panose="02020603050405020304" pitchFamily="18" charset="0"/>
                <a:cs typeface="Times New Roman" panose="02020603050405020304" pitchFamily="18" charset="0"/>
              </a:rPr>
              <a:t>音響流</a:t>
            </a:r>
            <a:r>
              <a:rPr lang="ja-JP" altLang="en-US" sz="2800" b="1" dirty="0">
                <a:latin typeface="Times New Roman" panose="02020603050405020304" pitchFamily="18" charset="0"/>
                <a:cs typeface="Times New Roman" panose="02020603050405020304" pitchFamily="18" charset="0"/>
              </a:rPr>
              <a:t>の測定</a:t>
            </a:r>
            <a:r>
              <a:rPr lang="en-US" altLang="ja-JP" sz="2800" b="1" dirty="0" smtClean="0">
                <a:latin typeface="Times New Roman" panose="02020603050405020304" pitchFamily="18" charset="0"/>
                <a:cs typeface="Times New Roman" panose="02020603050405020304" pitchFamily="18" charset="0"/>
              </a:rPr>
              <a:t>(</a:t>
            </a:r>
            <a:r>
              <a:rPr lang="ja-JP" altLang="en-US" sz="2800" b="1" dirty="0" smtClean="0">
                <a:latin typeface="Times New Roman" panose="02020603050405020304" pitchFamily="18" charset="0"/>
                <a:cs typeface="Times New Roman" panose="02020603050405020304" pitchFamily="18" charset="0"/>
              </a:rPr>
              <a:t>平成</a:t>
            </a:r>
            <a:r>
              <a:rPr lang="en-US" altLang="ja-JP" sz="2800" b="1" dirty="0" smtClean="0">
                <a:latin typeface="Times New Roman" panose="02020603050405020304" pitchFamily="18" charset="0"/>
                <a:cs typeface="Times New Roman" panose="02020603050405020304" pitchFamily="18" charset="0"/>
              </a:rPr>
              <a:t>28,B4</a:t>
            </a:r>
            <a:r>
              <a:rPr lang="ja-JP" altLang="en-US" sz="2800" b="1" dirty="0">
                <a:latin typeface="Times New Roman" panose="02020603050405020304" pitchFamily="18" charset="0"/>
                <a:cs typeface="Times New Roman" panose="02020603050405020304" pitchFamily="18" charset="0"/>
              </a:rPr>
              <a:t>ポスター</a:t>
            </a:r>
            <a:r>
              <a:rPr lang="en-US" altLang="ja-JP" sz="2800" b="1" dirty="0" smtClean="0">
                <a:latin typeface="Times New Roman" panose="02020603050405020304" pitchFamily="18" charset="0"/>
                <a:cs typeface="Times New Roman" panose="02020603050405020304" pitchFamily="18" charset="0"/>
              </a:rPr>
              <a:t>)</a:t>
            </a:r>
          </a:p>
        </p:txBody>
      </p:sp>
      <p:sp>
        <p:nvSpPr>
          <p:cNvPr id="148" name="テキスト ボックス 147"/>
          <p:cNvSpPr txBox="1"/>
          <p:nvPr/>
        </p:nvSpPr>
        <p:spPr>
          <a:xfrm>
            <a:off x="738387" y="40971574"/>
            <a:ext cx="14579332" cy="954107"/>
          </a:xfrm>
          <a:prstGeom prst="rect">
            <a:avLst/>
          </a:prstGeom>
          <a:noFill/>
        </p:spPr>
        <p:txBody>
          <a:bodyPr wrap="square" rtlCol="0">
            <a:spAutoFit/>
          </a:bodyPr>
          <a:lstStyle/>
          <a:p>
            <a:r>
              <a:rPr lang="en-US" altLang="ja-JP" sz="2800" b="1" dirty="0" smtClean="0">
                <a:latin typeface="Times New Roman" panose="02020603050405020304" pitchFamily="18" charset="0"/>
                <a:cs typeface="Times New Roman" panose="02020603050405020304" pitchFamily="18" charset="0"/>
              </a:rPr>
              <a:t>[1]</a:t>
            </a:r>
            <a:r>
              <a:rPr lang="ja-JP" altLang="en-US" sz="2800" b="1" dirty="0">
                <a:latin typeface="Times New Roman" panose="02020603050405020304" pitchFamily="18" charset="0"/>
                <a:cs typeface="Times New Roman" panose="02020603050405020304" pitchFamily="18" charset="0"/>
              </a:rPr>
              <a:t>櫻井 一晃</a:t>
            </a:r>
            <a:r>
              <a:rPr lang="en-US" altLang="ja-JP" sz="2800" b="1" dirty="0">
                <a:latin typeface="Times New Roman" panose="02020603050405020304" pitchFamily="18" charset="0"/>
                <a:cs typeface="Times New Roman" panose="02020603050405020304" pitchFamily="18" charset="0"/>
              </a:rPr>
              <a:t>, </a:t>
            </a:r>
            <a:r>
              <a:rPr lang="ja-JP" altLang="en-US" sz="2800" b="1" dirty="0">
                <a:latin typeface="Times New Roman" panose="02020603050405020304" pitchFamily="18" charset="0"/>
                <a:cs typeface="Times New Roman" panose="02020603050405020304" pitchFamily="18" charset="0"/>
              </a:rPr>
              <a:t>小林 泰秀，他 ”定在波型熱音響エンジンの適応定常発振制御に</a:t>
            </a:r>
            <a:r>
              <a:rPr lang="ja-JP" altLang="en-US" sz="2800" b="1" dirty="0" smtClean="0">
                <a:latin typeface="Times New Roman" panose="02020603050405020304" pitchFamily="18" charset="0"/>
                <a:cs typeface="Times New Roman" panose="02020603050405020304" pitchFamily="18" charset="0"/>
              </a:rPr>
              <a:t>基づく</a:t>
            </a:r>
            <a:endParaRPr lang="en-US" altLang="ja-JP" sz="2800" b="1" dirty="0" smtClean="0">
              <a:latin typeface="Times New Roman" panose="02020603050405020304" pitchFamily="18" charset="0"/>
              <a:cs typeface="Times New Roman" panose="02020603050405020304" pitchFamily="18" charset="0"/>
            </a:endParaRPr>
          </a:p>
          <a:p>
            <a:r>
              <a:rPr lang="ja-JP" altLang="en-US" sz="2800" b="1" dirty="0" smtClean="0">
                <a:latin typeface="Times New Roman" panose="02020603050405020304" pitchFamily="18" charset="0"/>
                <a:cs typeface="Times New Roman" panose="02020603050405020304" pitchFamily="18" charset="0"/>
              </a:rPr>
              <a:t>臨界</a:t>
            </a:r>
            <a:r>
              <a:rPr lang="ja-JP" altLang="en-US" sz="2800" b="1" dirty="0">
                <a:latin typeface="Times New Roman" panose="02020603050405020304" pitchFamily="18" charset="0"/>
                <a:cs typeface="Times New Roman" panose="02020603050405020304" pitchFamily="18" charset="0"/>
              </a:rPr>
              <a:t>温度比測定”</a:t>
            </a:r>
            <a:r>
              <a:rPr lang="en-US" altLang="ja-JP" sz="2800" b="1" dirty="0" smtClean="0">
                <a:latin typeface="Times New Roman" panose="02020603050405020304" pitchFamily="18" charset="0"/>
                <a:cs typeface="Times New Roman" panose="02020603050405020304" pitchFamily="18" charset="0"/>
              </a:rPr>
              <a:t>,</a:t>
            </a:r>
            <a:r>
              <a:rPr lang="ja-JP" altLang="en-US" sz="2800" b="1" dirty="0" smtClean="0">
                <a:latin typeface="Times New Roman" panose="02020603050405020304" pitchFamily="18" charset="0"/>
                <a:cs typeface="Times New Roman" panose="02020603050405020304" pitchFamily="18" charset="0"/>
              </a:rPr>
              <a:t>日本</a:t>
            </a:r>
            <a:r>
              <a:rPr lang="ja-JP" altLang="en-US" sz="2800" b="1" dirty="0">
                <a:latin typeface="Times New Roman" panose="02020603050405020304" pitchFamily="18" charset="0"/>
                <a:cs typeface="Times New Roman" panose="02020603050405020304" pitchFamily="18" charset="0"/>
              </a:rPr>
              <a:t>音響学</a:t>
            </a:r>
            <a:r>
              <a:rPr lang="ja-JP" altLang="en-US" sz="2800" b="1" dirty="0" smtClean="0">
                <a:latin typeface="Times New Roman" panose="02020603050405020304" pitchFamily="18" charset="0"/>
                <a:cs typeface="Times New Roman" panose="02020603050405020304" pitchFamily="18" charset="0"/>
              </a:rPr>
              <a:t>会誌 </a:t>
            </a:r>
            <a:r>
              <a:rPr lang="en-US" altLang="ja-JP" sz="2800" b="1" dirty="0" smtClean="0">
                <a:latin typeface="Times New Roman" panose="02020603050405020304" pitchFamily="18" charset="0"/>
                <a:cs typeface="Times New Roman" panose="02020603050405020304" pitchFamily="18" charset="0"/>
              </a:rPr>
              <a:t>,73-2, pp. 93-99(2017)</a:t>
            </a:r>
            <a:endParaRPr lang="en-US" altLang="ja-JP" sz="2800" b="1" dirty="0" smtClean="0">
              <a:latin typeface="Times New Roman" panose="02020603050405020304" pitchFamily="18" charset="0"/>
              <a:cs typeface="Times New Roman" panose="02020603050405020304" pitchFamily="18" charset="0"/>
            </a:endParaRPr>
          </a:p>
        </p:txBody>
      </p:sp>
      <p:sp>
        <p:nvSpPr>
          <p:cNvPr id="59" name="正方形/長方形 58"/>
          <p:cNvSpPr/>
          <p:nvPr/>
        </p:nvSpPr>
        <p:spPr>
          <a:xfrm>
            <a:off x="81590" y="920373"/>
            <a:ext cx="31124905" cy="830997"/>
          </a:xfrm>
          <a:prstGeom prst="rect">
            <a:avLst/>
          </a:prstGeom>
        </p:spPr>
        <p:txBody>
          <a:bodyPr wrap="square">
            <a:spAutoFit/>
          </a:bodyPr>
          <a:lstStyle/>
          <a:p>
            <a:pPr algn="ctr"/>
            <a:r>
              <a:rPr lang="en-US" altLang="ja-JP" sz="4800" b="1" dirty="0">
                <a:latin typeface="Times New Roman" panose="02020603050405020304" pitchFamily="18" charset="0"/>
                <a:cs typeface="Times New Roman" panose="02020603050405020304" pitchFamily="18" charset="0"/>
              </a:rPr>
              <a:t>steady-state oscillation control of looped-tube traveling-wave thermoacoustic engine</a:t>
            </a:r>
            <a:endParaRPr lang="ja-JP" altLang="en-US" sz="4800" dirty="0"/>
          </a:p>
        </p:txBody>
      </p:sp>
      <p:sp>
        <p:nvSpPr>
          <p:cNvPr id="149" name="タイトル 1"/>
          <p:cNvSpPr txBox="1">
            <a:spLocks/>
          </p:cNvSpPr>
          <p:nvPr/>
        </p:nvSpPr>
        <p:spPr>
          <a:xfrm>
            <a:off x="6857995" y="1822359"/>
            <a:ext cx="16352670" cy="825928"/>
          </a:xfrm>
          <a:prstGeom prst="rect">
            <a:avLst/>
          </a:prstGeom>
        </p:spPr>
        <p:txBody>
          <a:bodyPr vert="horz" lIns="411480" tIns="205740" rIns="411480" bIns="205740" rtlCol="0" anchor="ctr">
            <a:noAutofit/>
          </a:bodyPr>
          <a:lstStyle>
            <a:lvl1pPr algn="ctr" defTabSz="4114800" rtl="0" eaLnBrk="1" latinLnBrk="0" hangingPunct="1">
              <a:spcBef>
                <a:spcPct val="0"/>
              </a:spcBef>
              <a:buNone/>
              <a:defRPr kumimoji="1" sz="19800" kern="1200">
                <a:solidFill>
                  <a:schemeClr val="tx1"/>
                </a:solidFill>
                <a:latin typeface="+mj-lt"/>
                <a:ea typeface="+mj-ea"/>
                <a:cs typeface="+mj-cs"/>
              </a:defRPr>
            </a:lvl1pPr>
          </a:lstStyle>
          <a:p>
            <a:r>
              <a:rPr lang="en-US" altLang="ja-JP" sz="3200" dirty="0" smtClean="0">
                <a:latin typeface="Times New Roman" panose="02020603050405020304" pitchFamily="18" charset="0"/>
                <a:ea typeface="+mn-ea"/>
                <a:cs typeface="Times New Roman" panose="02020603050405020304" pitchFamily="18" charset="0"/>
              </a:rPr>
              <a:t>Student ID No. : 16301390      </a:t>
            </a:r>
            <a:r>
              <a:rPr lang="en-US" altLang="ja-JP" sz="3200" dirty="0" err="1" smtClean="0">
                <a:latin typeface="Times New Roman" panose="02020603050405020304" pitchFamily="18" charset="0"/>
                <a:ea typeface="+mn-ea"/>
                <a:cs typeface="Times New Roman" panose="02020603050405020304" pitchFamily="18" charset="0"/>
              </a:rPr>
              <a:t>Name:</a:t>
            </a:r>
            <a:r>
              <a:rPr lang="en-US" altLang="ja-JP" sz="3200" dirty="0" err="1" smtClean="0">
                <a:latin typeface="Times New Roman" panose="02020603050405020304" pitchFamily="18" charset="0"/>
                <a:ea typeface="+mn-ea"/>
                <a:cs typeface="Times New Roman" panose="02020603050405020304" pitchFamily="18" charset="0"/>
              </a:rPr>
              <a:t>Kosuke</a:t>
            </a:r>
            <a:r>
              <a:rPr lang="en-US" altLang="ja-JP" sz="3200" dirty="0">
                <a:latin typeface="Times New Roman" panose="02020603050405020304" pitchFamily="18" charset="0"/>
                <a:cs typeface="Times New Roman" panose="02020603050405020304" pitchFamily="18" charset="0"/>
              </a:rPr>
              <a:t> </a:t>
            </a:r>
            <a:r>
              <a:rPr lang="en-US" altLang="ja-JP" sz="3200" dirty="0" err="1" smtClean="0">
                <a:latin typeface="Times New Roman" panose="02020603050405020304" pitchFamily="18" charset="0"/>
                <a:cs typeface="Times New Roman" panose="02020603050405020304" pitchFamily="18" charset="0"/>
              </a:rPr>
              <a:t>Iwafune</a:t>
            </a:r>
            <a:r>
              <a:rPr lang="en-US" altLang="ja-JP" sz="3200" dirty="0" smtClean="0">
                <a:latin typeface="Times New Roman" panose="02020603050405020304" pitchFamily="18" charset="0"/>
                <a:cs typeface="Times New Roman" panose="02020603050405020304" pitchFamily="18" charset="0"/>
              </a:rPr>
              <a:t>      </a:t>
            </a:r>
            <a:r>
              <a:rPr lang="en-US" altLang="ja-JP" sz="3200" dirty="0" err="1" smtClean="0">
                <a:latin typeface="Times New Roman" panose="02020603050405020304" pitchFamily="18" charset="0"/>
                <a:ea typeface="+mn-ea"/>
                <a:cs typeface="Times New Roman" panose="02020603050405020304" pitchFamily="18" charset="0"/>
              </a:rPr>
              <a:t>Supervisor:Yasuhide</a:t>
            </a:r>
            <a:r>
              <a:rPr lang="en-US" altLang="ja-JP" sz="3200" dirty="0" smtClean="0">
                <a:latin typeface="Times New Roman" panose="02020603050405020304" pitchFamily="18" charset="0"/>
                <a:ea typeface="+mn-ea"/>
                <a:cs typeface="Times New Roman" panose="02020603050405020304" pitchFamily="18" charset="0"/>
              </a:rPr>
              <a:t> Kobayashi</a:t>
            </a:r>
            <a:endParaRPr lang="ja-JP" altLang="en-US" sz="3200" dirty="0">
              <a:latin typeface="Times New Roman" panose="02020603050405020304" pitchFamily="18" charset="0"/>
              <a:ea typeface="+mn-ea"/>
              <a:cs typeface="Times New Roman" panose="02020603050405020304" pitchFamily="18" charset="0"/>
            </a:endParaRPr>
          </a:p>
        </p:txBody>
      </p:sp>
      <p:sp>
        <p:nvSpPr>
          <p:cNvPr id="61" name="正方形/長方形 60"/>
          <p:cNvSpPr/>
          <p:nvPr/>
        </p:nvSpPr>
        <p:spPr>
          <a:xfrm>
            <a:off x="26486607" y="26460319"/>
            <a:ext cx="332142" cy="338554"/>
          </a:xfrm>
          <a:prstGeom prst="rect">
            <a:avLst/>
          </a:prstGeom>
        </p:spPr>
        <p:txBody>
          <a:bodyPr wrap="none">
            <a:spAutoFit/>
          </a:bodyPr>
          <a:lstStyle/>
          <a:p>
            <a:r>
              <a:rPr lang="en-US" altLang="ja-JP" sz="1600" dirty="0">
                <a:latin typeface="Times New Roman" panose="02020603050405020304" pitchFamily="18" charset="0"/>
                <a:cs typeface="Times New Roman" panose="02020603050405020304" pitchFamily="18" charset="0"/>
              </a:rPr>
              <a:t>A</a:t>
            </a:r>
            <a:endParaRPr lang="ja-JP" altLang="en-US" sz="1600" dirty="0">
              <a:latin typeface="Times New Roman" panose="02020603050405020304" pitchFamily="18" charset="0"/>
              <a:cs typeface="Times New Roman" panose="02020603050405020304" pitchFamily="18" charset="0"/>
            </a:endParaRPr>
          </a:p>
        </p:txBody>
      </p:sp>
      <p:sp>
        <p:nvSpPr>
          <p:cNvPr id="151" name="正方形/長方形 150"/>
          <p:cNvSpPr/>
          <p:nvPr/>
        </p:nvSpPr>
        <p:spPr>
          <a:xfrm>
            <a:off x="26509049" y="26358251"/>
            <a:ext cx="287258" cy="338554"/>
          </a:xfrm>
          <a:prstGeom prst="rect">
            <a:avLst/>
          </a:prstGeom>
        </p:spPr>
        <p:txBody>
          <a:bodyPr wrap="none">
            <a:spAutoFit/>
          </a:bodyPr>
          <a:lstStyle/>
          <a:p>
            <a:r>
              <a:rPr lang="en-US" altLang="ja-JP" sz="1600" dirty="0" smtClean="0">
                <a:latin typeface="Times New Roman" panose="02020603050405020304" pitchFamily="18" charset="0"/>
                <a:cs typeface="Times New Roman" panose="02020603050405020304" pitchFamily="18" charset="0"/>
              </a:rPr>
              <a:t>^</a:t>
            </a:r>
            <a:endParaRPr lang="ja-JP" altLang="en-US" sz="1600" dirty="0">
              <a:latin typeface="Times New Roman" panose="02020603050405020304" pitchFamily="18" charset="0"/>
              <a:cs typeface="Times New Roman" panose="02020603050405020304" pitchFamily="18" charset="0"/>
            </a:endParaRPr>
          </a:p>
        </p:txBody>
      </p:sp>
      <p:sp>
        <p:nvSpPr>
          <p:cNvPr id="106" name="テキスト ボックス 105"/>
          <p:cNvSpPr txBox="1"/>
          <p:nvPr/>
        </p:nvSpPr>
        <p:spPr>
          <a:xfrm>
            <a:off x="15292309" y="35282162"/>
            <a:ext cx="7841634" cy="3293209"/>
          </a:xfrm>
          <a:prstGeom prst="rect">
            <a:avLst/>
          </a:prstGeom>
          <a:noFill/>
        </p:spPr>
        <p:txBody>
          <a:bodyPr wrap="square" rtlCol="0">
            <a:spAutoFit/>
          </a:bodyPr>
          <a:lstStyle/>
          <a:p>
            <a:r>
              <a:rPr lang="ja-JP" altLang="en-US" sz="3600" b="1" dirty="0" smtClean="0">
                <a:latin typeface="Times New Roman" panose="02020603050405020304" pitchFamily="18" charset="0"/>
                <a:cs typeface="Times New Roman" panose="02020603050405020304" pitchFamily="18" charset="0"/>
              </a:rPr>
              <a:t>進行波成分</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は</a:t>
            </a:r>
            <a:r>
              <a:rPr lang="ja-JP" altLang="en-US" sz="3600" b="1" dirty="0" smtClean="0">
                <a:latin typeface="Times New Roman" panose="02020603050405020304" pitchFamily="18" charset="0"/>
                <a:cs typeface="Times New Roman" panose="02020603050405020304" pitchFamily="18" charset="0"/>
              </a:rPr>
              <a:t>発振後、</a:t>
            </a:r>
            <a:r>
              <a:rPr lang="ja-JP" altLang="en-US" sz="3600" b="1" dirty="0" smtClean="0">
                <a:latin typeface="Times New Roman" panose="02020603050405020304" pitchFamily="18" charset="0"/>
                <a:cs typeface="Times New Roman" panose="02020603050405020304" pitchFamily="18" charset="0"/>
              </a:rPr>
              <a:t>目標値</a:t>
            </a:r>
            <a:r>
              <a:rPr lang="en-US" altLang="ja-JP" sz="3600" b="1" dirty="0" smtClean="0">
                <a:latin typeface="Times New Roman" panose="02020603050405020304" pitchFamily="18" charset="0"/>
                <a:cs typeface="Times New Roman" panose="02020603050405020304" pitchFamily="18" charset="0"/>
              </a:rPr>
              <a:t>300[Pa]</a:t>
            </a:r>
            <a:r>
              <a:rPr lang="ja-JP" altLang="en-US" sz="3600" b="1" dirty="0" smtClean="0">
                <a:latin typeface="Times New Roman" panose="02020603050405020304" pitchFamily="18" charset="0"/>
                <a:cs typeface="Times New Roman" panose="02020603050405020304" pitchFamily="18" charset="0"/>
              </a:rPr>
              <a:t> </a:t>
            </a:r>
            <a:r>
              <a:rPr lang="ja-JP" altLang="en-US" sz="3600" b="1" dirty="0" smtClean="0">
                <a:latin typeface="Times New Roman" panose="02020603050405020304" pitchFamily="18" charset="0"/>
                <a:cs typeface="Times New Roman" panose="02020603050405020304" pitchFamily="18" charset="0"/>
              </a:rPr>
              <a:t>進行波成分</a:t>
            </a:r>
            <a:r>
              <a:rPr lang="en-US" altLang="ja-JP" sz="3600" b="1" dirty="0" smtClean="0">
                <a:latin typeface="Times New Roman" panose="02020603050405020304" pitchFamily="18" charset="0"/>
                <a:cs typeface="Times New Roman" panose="02020603050405020304" pitchFamily="18" charset="0"/>
              </a:rPr>
              <a:t>B</a:t>
            </a:r>
            <a:r>
              <a:rPr lang="ja-JP" altLang="en-US" sz="3600" b="1" dirty="0">
                <a:latin typeface="Times New Roman" panose="02020603050405020304" pitchFamily="18" charset="0"/>
                <a:cs typeface="Times New Roman" panose="02020603050405020304" pitchFamily="18" charset="0"/>
              </a:rPr>
              <a:t>は</a:t>
            </a:r>
            <a:r>
              <a:rPr lang="ja-JP" altLang="en-US" sz="3600" b="1" dirty="0" smtClean="0">
                <a:latin typeface="Times New Roman" panose="02020603050405020304" pitchFamily="18" charset="0"/>
                <a:cs typeface="Times New Roman" panose="02020603050405020304" pitchFamily="18" charset="0"/>
              </a:rPr>
              <a:t>発振後</a:t>
            </a:r>
            <a:r>
              <a:rPr lang="en-US" altLang="ja-JP" sz="3600" b="1" dirty="0" smtClean="0">
                <a:latin typeface="Times New Roman" panose="02020603050405020304" pitchFamily="18" charset="0"/>
                <a:cs typeface="Times New Roman" panose="02020603050405020304" pitchFamily="18" charset="0"/>
              </a:rPr>
              <a:t>100[Pa]</a:t>
            </a:r>
            <a:endParaRPr lang="en-US" altLang="ja-JP" sz="3600" b="1" dirty="0" smtClean="0">
              <a:latin typeface="Times New Roman" panose="02020603050405020304" pitchFamily="18" charset="0"/>
              <a:cs typeface="Times New Roman" panose="02020603050405020304" pitchFamily="18" charset="0"/>
            </a:endParaRPr>
          </a:p>
          <a:p>
            <a:endParaRPr lang="en-US" altLang="ja-JP" sz="3200" b="1" dirty="0">
              <a:latin typeface="Times New Roman" panose="02020603050405020304" pitchFamily="18" charset="0"/>
              <a:cs typeface="Times New Roman" panose="02020603050405020304" pitchFamily="18" charset="0"/>
            </a:endParaRPr>
          </a:p>
          <a:p>
            <a:endParaRPr lang="en-US" altLang="ja-JP" sz="3200" b="1" dirty="0" smtClean="0">
              <a:latin typeface="Times New Roman" panose="02020603050405020304" pitchFamily="18" charset="0"/>
              <a:cs typeface="Times New Roman" panose="02020603050405020304" pitchFamily="18" charset="0"/>
            </a:endParaRPr>
          </a:p>
          <a:p>
            <a:r>
              <a:rPr lang="ja-JP" altLang="en-US" sz="3600" b="1" dirty="0" smtClean="0">
                <a:latin typeface="Times New Roman" panose="02020603050405020304" pitchFamily="18" charset="0"/>
                <a:cs typeface="Times New Roman" panose="02020603050405020304" pitchFamily="18" charset="0"/>
              </a:rPr>
              <a:t>指向性を持たせたまま、進行波成分の定常</a:t>
            </a:r>
            <a:r>
              <a:rPr lang="ja-JP" altLang="en-US" sz="3600" b="1" dirty="0" smtClean="0">
                <a:latin typeface="Times New Roman" panose="02020603050405020304" pitchFamily="18" charset="0"/>
                <a:cs typeface="Times New Roman" panose="02020603050405020304" pitchFamily="18" charset="0"/>
              </a:rPr>
              <a:t>発振制御が</a:t>
            </a:r>
            <a:r>
              <a:rPr lang="ja-JP" altLang="en-US" sz="3600" b="1" dirty="0" smtClean="0">
                <a:latin typeface="Times New Roman" panose="02020603050405020304" pitchFamily="18" charset="0"/>
                <a:cs typeface="Times New Roman" panose="02020603050405020304" pitchFamily="18" charset="0"/>
              </a:rPr>
              <a:t>行えることを確認</a:t>
            </a:r>
            <a:endParaRPr lang="en-US" altLang="ja-JP" sz="3600" b="1" dirty="0" smtClean="0">
              <a:latin typeface="Times New Roman" panose="02020603050405020304" pitchFamily="18" charset="0"/>
              <a:cs typeface="Times New Roman" panose="02020603050405020304" pitchFamily="18" charset="0"/>
            </a:endParaRPr>
          </a:p>
        </p:txBody>
      </p:sp>
      <p:sp>
        <p:nvSpPr>
          <p:cNvPr id="152" name="屈折矢印 151"/>
          <p:cNvSpPr/>
          <p:nvPr/>
        </p:nvSpPr>
        <p:spPr>
          <a:xfrm rot="5400000">
            <a:off x="15922379" y="15798064"/>
            <a:ext cx="468548" cy="89934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正方形/長方形 152"/>
          <p:cNvSpPr/>
          <p:nvPr/>
        </p:nvSpPr>
        <p:spPr>
          <a:xfrm>
            <a:off x="18121681" y="21459086"/>
            <a:ext cx="644995" cy="338554"/>
          </a:xfrm>
          <a:prstGeom prst="rect">
            <a:avLst/>
          </a:prstGeom>
          <a:solidFill>
            <a:schemeClr val="bg1"/>
          </a:solidFill>
        </p:spPr>
        <p:txBody>
          <a:bodyPr wrap="square">
            <a:spAutoFit/>
          </a:bodyPr>
          <a:lstStyle/>
          <a:p>
            <a:pPr algn="r"/>
            <a:r>
              <a:rPr lang="en-US" altLang="ja-JP" sz="1600" dirty="0" smtClean="0">
                <a:latin typeface="Times New Roman" panose="02020603050405020304" pitchFamily="18" charset="0"/>
                <a:cs typeface="Times New Roman" panose="02020603050405020304" pitchFamily="18" charset="0"/>
              </a:rPr>
              <a:t>518</a:t>
            </a:r>
            <a:endParaRPr lang="ja-JP" altLang="en-US" sz="1600" dirty="0">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26367700" y="29412433"/>
            <a:ext cx="644995" cy="338554"/>
          </a:xfrm>
          <a:prstGeom prst="rect">
            <a:avLst/>
          </a:prstGeom>
          <a:solidFill>
            <a:schemeClr val="bg1"/>
          </a:solidFill>
        </p:spPr>
        <p:txBody>
          <a:bodyPr wrap="square">
            <a:spAutoFit/>
          </a:bodyPr>
          <a:lstStyle/>
          <a:p>
            <a:pPr algn="r"/>
            <a:r>
              <a:rPr lang="en-US" altLang="ja-JP" sz="1600" dirty="0" smtClean="0">
                <a:latin typeface="Times New Roman" panose="02020603050405020304" pitchFamily="18" charset="0"/>
                <a:cs typeface="Times New Roman" panose="02020603050405020304" pitchFamily="18" charset="0"/>
              </a:rPr>
              <a:t>518</a:t>
            </a:r>
            <a:endParaRPr lang="ja-JP" altLang="en-US" sz="1600" dirty="0">
              <a:latin typeface="Times New Roman" panose="02020603050405020304" pitchFamily="18" charset="0"/>
              <a:cs typeface="Times New Roman" panose="02020603050405020304" pitchFamily="18" charset="0"/>
            </a:endParaRPr>
          </a:p>
        </p:txBody>
      </p:sp>
      <p:sp>
        <p:nvSpPr>
          <p:cNvPr id="155" name="テキスト ボックス 154"/>
          <p:cNvSpPr txBox="1"/>
          <p:nvPr/>
        </p:nvSpPr>
        <p:spPr>
          <a:xfrm>
            <a:off x="25775933" y="10874327"/>
            <a:ext cx="2287101" cy="400110"/>
          </a:xfrm>
          <a:prstGeom prst="rect">
            <a:avLst/>
          </a:prstGeom>
          <a:solidFill>
            <a:schemeClr val="bg1"/>
          </a:solidFill>
        </p:spPr>
        <p:txBody>
          <a:bodyPr vert="horz" wrap="square" rtlCol="0">
            <a:spAutoFit/>
          </a:bodyPr>
          <a:lstStyle/>
          <a:p>
            <a:r>
              <a:rPr lang="en-US" altLang="ja-JP" sz="2000" dirty="0" smtClean="0">
                <a:latin typeface="Times New Roman" panose="02020603050405020304" pitchFamily="18" charset="0"/>
                <a:cs typeface="Times New Roman" panose="02020603050405020304" pitchFamily="18" charset="0"/>
              </a:rPr>
              <a:t>frequency[Hz]</a:t>
            </a:r>
            <a:endParaRPr kumimoji="1" lang="ja-JP"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2315650"/>
      </p:ext>
    </p:extLst>
  </p:cSld>
  <p:clrMapOvr>
    <a:masterClrMapping/>
  </p:clrMapOvr>
</p:sld>
</file>

<file path=ppt/theme/theme1.xml><?xml version="1.0" encoding="utf-8"?>
<a:theme xmlns:a="http://schemas.openxmlformats.org/drawingml/2006/main" name="Office ​​テーマ">
  <a:themeElements>
    <a:clrScheme name="Googleマテリアル">
      <a:dk1>
        <a:sysClr val="windowText" lastClr="000000"/>
      </a:dk1>
      <a:lt1>
        <a:sysClr val="window" lastClr="FFFFFF"/>
      </a:lt1>
      <a:dk2>
        <a:srgbClr val="1A237E"/>
      </a:dk2>
      <a:lt2>
        <a:srgbClr val="9E9E9E"/>
      </a:lt2>
      <a:accent1>
        <a:srgbClr val="2196F3"/>
      </a:accent1>
      <a:accent2>
        <a:srgbClr val="E04336"/>
      </a:accent2>
      <a:accent3>
        <a:srgbClr val="4CAF50"/>
      </a:accent3>
      <a:accent4>
        <a:srgbClr val="9C27B0"/>
      </a:accent4>
      <a:accent5>
        <a:srgbClr val="00BCD4"/>
      </a:accent5>
      <a:accent6>
        <a:srgbClr val="FF9800"/>
      </a:accent6>
      <a:hlink>
        <a:srgbClr val="3F51B5"/>
      </a:hlink>
      <a:folHlink>
        <a:srgbClr val="607D8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42341</TotalTime>
  <Words>840</Words>
  <Application>Microsoft Office PowerPoint</Application>
  <PresentationFormat>ユーザー設定</PresentationFormat>
  <Paragraphs>167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Cambria Math</vt:lpstr>
      <vt:lpstr>Times New Roman</vt:lpstr>
      <vt:lpstr>Office ​​テーマ</vt:lpstr>
      <vt:lpstr>ループ管進行波型熱音響エンジンの定常発振制御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齋藤 浄</dc:creator>
  <cp:lastModifiedBy>小林研究室</cp:lastModifiedBy>
  <cp:revision>950</cp:revision>
  <cp:lastPrinted>2016-12-11T08:23:16Z</cp:lastPrinted>
  <dcterms:created xsi:type="dcterms:W3CDTF">2014-12-12T02:14:06Z</dcterms:created>
  <dcterms:modified xsi:type="dcterms:W3CDTF">2017-09-29T02:40:28Z</dcterms:modified>
</cp:coreProperties>
</file>