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370" r:id="rId3"/>
    <p:sldId id="371" r:id="rId4"/>
    <p:sldId id="372" r:id="rId5"/>
    <p:sldId id="373" r:id="rId6"/>
    <p:sldId id="374" r:id="rId7"/>
    <p:sldId id="375" r:id="rId8"/>
    <p:sldId id="381" r:id="rId9"/>
    <p:sldId id="383" r:id="rId10"/>
    <p:sldId id="384" r:id="rId11"/>
    <p:sldId id="379" r:id="rId12"/>
    <p:sldId id="369" r:id="rId13"/>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8DA"/>
    <a:srgbClr val="0389F7"/>
    <a:srgbClr val="FA607A"/>
    <a:srgbClr val="F9B3C5"/>
    <a:srgbClr val="A7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784" autoAdjust="0"/>
  </p:normalViewPr>
  <p:slideViewPr>
    <p:cSldViewPr snapToGrid="0" showGuides="1">
      <p:cViewPr varScale="1">
        <p:scale>
          <a:sx n="62" d="100"/>
          <a:sy n="62" d="100"/>
        </p:scale>
        <p:origin x="1232" y="5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45" d="100"/>
          <a:sy n="4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3078427" cy="513510"/>
          </a:xfrm>
          <a:prstGeom prst="rect">
            <a:avLst/>
          </a:prstGeom>
        </p:spPr>
        <p:txBody>
          <a:bodyPr vert="horz" lIns="94655" tIns="47326" rIns="94655" bIns="4732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5" y="1"/>
            <a:ext cx="3078427" cy="513510"/>
          </a:xfrm>
          <a:prstGeom prst="rect">
            <a:avLst/>
          </a:prstGeom>
        </p:spPr>
        <p:txBody>
          <a:bodyPr vert="horz" lIns="94655" tIns="47326" rIns="94655" bIns="47326" rtlCol="0"/>
          <a:lstStyle>
            <a:lvl1pPr algn="r">
              <a:defRPr sz="1200"/>
            </a:lvl1pPr>
          </a:lstStyle>
          <a:p>
            <a:fld id="{5D0D0FEC-C585-4A0A-B8C4-7313DAF46909}" type="datetimeFigureOut">
              <a:rPr kumimoji="1" lang="ja-JP" altLang="en-US" smtClean="0"/>
              <a:t>2020/10/29</a:t>
            </a:fld>
            <a:endParaRPr kumimoji="1" lang="ja-JP" altLang="en-US"/>
          </a:p>
        </p:txBody>
      </p:sp>
      <p:sp>
        <p:nvSpPr>
          <p:cNvPr id="4" name="フッター プレースホルダー 3"/>
          <p:cNvSpPr>
            <a:spLocks noGrp="1"/>
          </p:cNvSpPr>
          <p:nvPr>
            <p:ph type="ftr" sz="quarter" idx="2"/>
          </p:nvPr>
        </p:nvSpPr>
        <p:spPr>
          <a:xfrm>
            <a:off x="3" y="9721108"/>
            <a:ext cx="3078427" cy="513507"/>
          </a:xfrm>
          <a:prstGeom prst="rect">
            <a:avLst/>
          </a:prstGeom>
        </p:spPr>
        <p:txBody>
          <a:bodyPr vert="horz" lIns="94655" tIns="47326" rIns="94655" bIns="4732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5" y="9721108"/>
            <a:ext cx="3078427" cy="513507"/>
          </a:xfrm>
          <a:prstGeom prst="rect">
            <a:avLst/>
          </a:prstGeom>
        </p:spPr>
        <p:txBody>
          <a:bodyPr vert="horz" lIns="94655" tIns="47326" rIns="94655" bIns="47326" rtlCol="0" anchor="b"/>
          <a:lstStyle>
            <a:lvl1pPr algn="r">
              <a:defRPr sz="1200"/>
            </a:lvl1pPr>
          </a:lstStyle>
          <a:p>
            <a:fld id="{A4BC1641-2AFB-4463-991A-B438BFD4C721}" type="slidenum">
              <a:rPr kumimoji="1" lang="ja-JP" altLang="en-US" smtClean="0"/>
              <a:t>‹#›</a:t>
            </a:fld>
            <a:endParaRPr kumimoji="1" lang="ja-JP" altLang="en-US"/>
          </a:p>
        </p:txBody>
      </p:sp>
    </p:spTree>
    <p:extLst>
      <p:ext uri="{BB962C8B-B14F-4D97-AF65-F5344CB8AC3E}">
        <p14:creationId xmlns:p14="http://schemas.microsoft.com/office/powerpoint/2010/main" val="215336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3078427" cy="513510"/>
          </a:xfrm>
          <a:prstGeom prst="rect">
            <a:avLst/>
          </a:prstGeom>
        </p:spPr>
        <p:txBody>
          <a:bodyPr vert="horz" lIns="94655" tIns="47326" rIns="94655" bIns="47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5" y="1"/>
            <a:ext cx="3078427" cy="513510"/>
          </a:xfrm>
          <a:prstGeom prst="rect">
            <a:avLst/>
          </a:prstGeom>
        </p:spPr>
        <p:txBody>
          <a:bodyPr vert="horz" lIns="94655" tIns="47326" rIns="94655" bIns="47326" rtlCol="0"/>
          <a:lstStyle>
            <a:lvl1pPr algn="r">
              <a:defRPr sz="1200"/>
            </a:lvl1pPr>
          </a:lstStyle>
          <a:p>
            <a:fld id="{3F3458A5-82C0-438D-8B6F-8BC06985FA2D}" type="datetimeFigureOut">
              <a:rPr kumimoji="1" lang="ja-JP" altLang="en-US" smtClean="0"/>
              <a:t>2020/10/29</a:t>
            </a:fld>
            <a:endParaRPr kumimoji="1" lang="ja-JP" altLang="en-US"/>
          </a:p>
        </p:txBody>
      </p:sp>
      <p:sp>
        <p:nvSpPr>
          <p:cNvPr id="4" name="スライド イメージ プレースホルダー 3"/>
          <p:cNvSpPr>
            <a:spLocks noGrp="1" noRot="1" noChangeAspect="1"/>
          </p:cNvSpPr>
          <p:nvPr>
            <p:ph type="sldImg" idx="2"/>
          </p:nvPr>
        </p:nvSpPr>
        <p:spPr>
          <a:xfrm>
            <a:off x="1249363" y="1277938"/>
            <a:ext cx="4605337" cy="3455987"/>
          </a:xfrm>
          <a:prstGeom prst="rect">
            <a:avLst/>
          </a:prstGeom>
          <a:noFill/>
          <a:ln w="12700">
            <a:solidFill>
              <a:prstClr val="black"/>
            </a:solidFill>
          </a:ln>
        </p:spPr>
        <p:txBody>
          <a:bodyPr vert="horz" lIns="94655" tIns="47326" rIns="94655" bIns="47326" rtlCol="0" anchor="ctr"/>
          <a:lstStyle/>
          <a:p>
            <a:endParaRPr lang="ja-JP" altLang="en-US"/>
          </a:p>
        </p:txBody>
      </p:sp>
      <p:sp>
        <p:nvSpPr>
          <p:cNvPr id="5" name="ノート プレースホルダー 4"/>
          <p:cNvSpPr>
            <a:spLocks noGrp="1"/>
          </p:cNvSpPr>
          <p:nvPr>
            <p:ph type="body" sz="quarter" idx="3"/>
          </p:nvPr>
        </p:nvSpPr>
        <p:spPr>
          <a:xfrm>
            <a:off x="710407" y="4925412"/>
            <a:ext cx="5683250" cy="4029879"/>
          </a:xfrm>
          <a:prstGeom prst="rect">
            <a:avLst/>
          </a:prstGeom>
        </p:spPr>
        <p:txBody>
          <a:bodyPr vert="horz" lIns="94655" tIns="47326" rIns="94655" bIns="473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08"/>
            <a:ext cx="3078427" cy="513507"/>
          </a:xfrm>
          <a:prstGeom prst="rect">
            <a:avLst/>
          </a:prstGeom>
        </p:spPr>
        <p:txBody>
          <a:bodyPr vert="horz" lIns="94655" tIns="47326" rIns="94655" bIns="47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5" y="9721108"/>
            <a:ext cx="3078427" cy="513507"/>
          </a:xfrm>
          <a:prstGeom prst="rect">
            <a:avLst/>
          </a:prstGeom>
        </p:spPr>
        <p:txBody>
          <a:bodyPr vert="horz" lIns="94655" tIns="47326" rIns="94655" bIns="47326" rtlCol="0" anchor="b"/>
          <a:lstStyle>
            <a:lvl1pPr algn="r">
              <a:defRPr sz="1200"/>
            </a:lvl1pPr>
          </a:lstStyle>
          <a:p>
            <a:fld id="{7076C713-6ADE-4C22-9667-ECD6B44AACEF}" type="slidenum">
              <a:rPr kumimoji="1" lang="ja-JP" altLang="en-US" smtClean="0"/>
              <a:t>‹#›</a:t>
            </a:fld>
            <a:endParaRPr kumimoji="1" lang="ja-JP" altLang="en-US"/>
          </a:p>
        </p:txBody>
      </p:sp>
    </p:spTree>
    <p:extLst>
      <p:ext uri="{BB962C8B-B14F-4D97-AF65-F5344CB8AC3E}">
        <p14:creationId xmlns:p14="http://schemas.microsoft.com/office/powerpoint/2010/main" val="229832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a:t>
            </a:fld>
            <a:endParaRPr kumimoji="1" lang="ja-JP" altLang="en-US"/>
          </a:p>
        </p:txBody>
      </p:sp>
    </p:spTree>
    <p:extLst>
      <p:ext uri="{BB962C8B-B14F-4D97-AF65-F5344CB8AC3E}">
        <p14:creationId xmlns:p14="http://schemas.microsoft.com/office/powerpoint/2010/main" val="386396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76C713-6ADE-4C22-9667-ECD6B44AACEF}" type="slidenum">
              <a:rPr kumimoji="1" lang="ja-JP" altLang="en-US" smtClean="0"/>
              <a:t>11</a:t>
            </a:fld>
            <a:endParaRPr kumimoji="1" lang="ja-JP" altLang="en-US"/>
          </a:p>
        </p:txBody>
      </p:sp>
    </p:spTree>
    <p:extLst>
      <p:ext uri="{BB962C8B-B14F-4D97-AF65-F5344CB8AC3E}">
        <p14:creationId xmlns:p14="http://schemas.microsoft.com/office/powerpoint/2010/main" val="249589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76C713-6ADE-4C22-9667-ECD6B44AACEF}" type="slidenum">
              <a:rPr kumimoji="1" lang="ja-JP" altLang="en-US" smtClean="0"/>
              <a:t>12</a:t>
            </a:fld>
            <a:endParaRPr kumimoji="1" lang="ja-JP" altLang="en-US"/>
          </a:p>
        </p:txBody>
      </p:sp>
    </p:spTree>
    <p:extLst>
      <p:ext uri="{BB962C8B-B14F-4D97-AF65-F5344CB8AC3E}">
        <p14:creationId xmlns:p14="http://schemas.microsoft.com/office/powerpoint/2010/main" val="193027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77425-1F46-4EE3-87A6-ED5CDAC50C9A}" type="datetime1">
              <a:rPr kumimoji="1" lang="ja-JP" altLang="en-US" smtClean="0"/>
              <a:t>2020/10/29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40502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8A7A4F-6983-4944-B2CD-437F0BCC8BDB}" type="datetime1">
              <a:rPr kumimoji="1" lang="ja-JP" altLang="en-US" smtClean="0"/>
              <a:t>2020/10/29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81086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AC7393-76AD-4232-BE38-00C90B3BDD84}" type="datetime1">
              <a:rPr kumimoji="1" lang="ja-JP" altLang="en-US" smtClean="0"/>
              <a:t>2020/10/29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02668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98A6CE-524D-401D-859C-97350E257D0F}" type="datetime1">
              <a:rPr kumimoji="1" lang="ja-JP" altLang="en-US" smtClean="0"/>
              <a:t>2020/10/29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75765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DAA55B-D9AD-4D88-A514-0B9E9D74438A}" type="datetime1">
              <a:rPr kumimoji="1" lang="ja-JP" altLang="en-US" smtClean="0"/>
              <a:t>2020/10/29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9048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104A5-DEF1-4440-8506-26BAE1889135}" type="datetime1">
              <a:rPr kumimoji="1" lang="ja-JP" altLang="en-US" smtClean="0"/>
              <a:t>2020/10/29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040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E2697F9-C3EE-42F3-A7E4-6B31620D6EBB}" type="datetime1">
              <a:rPr kumimoji="1" lang="ja-JP" altLang="en-US" smtClean="0"/>
              <a:t>2020/10/29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80870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987AC2-FC71-49A3-BFCF-09E43894D659}" type="datetime1">
              <a:rPr kumimoji="1" lang="ja-JP" altLang="en-US" smtClean="0"/>
              <a:t>2020/10/29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12231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D286C-8DED-44A9-8B8C-6F6A44EAFB5F}" type="datetime1">
              <a:rPr kumimoji="1" lang="ja-JP" altLang="en-US" smtClean="0"/>
              <a:t>2020/10/29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318021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95159C-4323-44E0-A5FF-C798C739F196}" type="datetime1">
              <a:rPr kumimoji="1" lang="ja-JP" altLang="en-US" smtClean="0"/>
              <a:t>2020/10/29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32258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3FA6B5-CC8F-44A2-AA8E-631F3D851376}" type="datetime1">
              <a:rPr kumimoji="1" lang="ja-JP" altLang="en-US" smtClean="0"/>
              <a:t>2020/10/29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18800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48938-B1E6-4E7B-B2FB-2D4DEA847446}" type="datetime1">
              <a:rPr kumimoji="1" lang="ja-JP" altLang="en-US" smtClean="0"/>
              <a:t>2020/10/29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1AADE-A0EC-439D-811A-359813556A13}" type="slidenum">
              <a:rPr kumimoji="1" lang="ja-JP" altLang="en-US" smtClean="0"/>
              <a:t>‹#›</a:t>
            </a:fld>
            <a:endParaRPr kumimoji="1" lang="ja-JP" altLang="en-US"/>
          </a:p>
        </p:txBody>
      </p:sp>
    </p:spTree>
    <p:extLst>
      <p:ext uri="{BB962C8B-B14F-4D97-AF65-F5344CB8AC3E}">
        <p14:creationId xmlns:p14="http://schemas.microsoft.com/office/powerpoint/2010/main" val="2513878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24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30.png"/><Relationship Id="rId10" Type="http://schemas.openxmlformats.org/officeDocument/2006/relationships/image" Target="../media/image260.PNG"/><Relationship Id="rId4"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94684" y="1345077"/>
            <a:ext cx="8954632" cy="2083923"/>
          </a:xfrm>
        </p:spPr>
        <p:txBody>
          <a:bodyPr>
            <a:noAutofit/>
          </a:bodyPr>
          <a:lstStyle/>
          <a:p>
            <a:pPr>
              <a:lnSpc>
                <a:spcPct val="100000"/>
              </a:lnSpc>
            </a:pPr>
            <a:r>
              <a:rPr lang="ja-JP" altLang="en-US" sz="3600" dirty="0"/>
              <a:t>共振周波数を掃引して</a:t>
            </a:r>
            <a:br>
              <a:rPr lang="en-US" altLang="ja-JP" sz="3600" dirty="0"/>
            </a:br>
            <a:r>
              <a:rPr lang="ja-JP" altLang="en-US" sz="3600" dirty="0"/>
              <a:t>大振幅加振する周波数応答計測系の製作</a:t>
            </a:r>
            <a:br>
              <a:rPr lang="en-US" altLang="ja-JP" sz="3600" dirty="0"/>
            </a:br>
            <a:endParaRPr lang="ja-JP" altLang="en-US" sz="1800" dirty="0">
              <a:latin typeface="Arial" panose="020B0604020202020204" pitchFamily="34" charset="0"/>
              <a:cs typeface="Arial" panose="020B0604020202020204" pitchFamily="34" charset="0"/>
            </a:endParaRPr>
          </a:p>
        </p:txBody>
      </p:sp>
      <p:sp>
        <p:nvSpPr>
          <p:cNvPr id="5" name="サブタイトル 2"/>
          <p:cNvSpPr>
            <a:spLocks noGrp="1"/>
          </p:cNvSpPr>
          <p:nvPr>
            <p:ph type="subTitle" idx="1"/>
          </p:nvPr>
        </p:nvSpPr>
        <p:spPr>
          <a:xfrm>
            <a:off x="3392906" y="4266766"/>
            <a:ext cx="5443876" cy="1849582"/>
          </a:xfrm>
        </p:spPr>
        <p:txBody>
          <a:bodyPr rtlCol="0">
            <a:normAutofit/>
          </a:bodyPr>
          <a:lstStyle/>
          <a:p>
            <a:pPr algn="r" eaLnBrk="1" fontAlgn="auto" hangingPunct="1">
              <a:spcAft>
                <a:spcPts val="0"/>
              </a:spcAft>
              <a:defRPr/>
            </a:pPr>
            <a:r>
              <a:rPr lang="ja-JP" altLang="en-US" kern="100" dirty="0">
                <a:latin typeface="Times New Roman" panose="02020603050405020304" pitchFamily="18" charset="0"/>
                <a:ea typeface="ＭＳ Ｐゴシック" panose="020B0600070205080204" pitchFamily="50" charset="-128"/>
                <a:cs typeface="Times New Roman" panose="02020603050405020304" pitchFamily="18" charset="0"/>
              </a:rPr>
              <a:t>長岡技術科学大学　機械創造工学課程</a:t>
            </a:r>
            <a:endParaRPr lang="en-US" altLang="ja-JP" kern="100" dirty="0">
              <a:latin typeface="Times New Roman" panose="02020603050405020304" pitchFamily="18" charset="0"/>
              <a:ea typeface="ＭＳ Ｐゴシック" panose="020B0600070205080204" pitchFamily="50" charset="-128"/>
              <a:cs typeface="Times New Roman" panose="02020603050405020304" pitchFamily="18" charset="0"/>
            </a:endParaRPr>
          </a:p>
          <a:p>
            <a:pPr algn="r" eaLnBrk="1" fontAlgn="auto" hangingPunct="1">
              <a:spcAft>
                <a:spcPts val="0"/>
              </a:spcAft>
              <a:defRPr/>
            </a:pPr>
            <a:r>
              <a:rPr lang="ja-JP" altLang="en-US" kern="100" dirty="0">
                <a:latin typeface="Times New Roman" panose="02020603050405020304" pitchFamily="18" charset="0"/>
                <a:ea typeface="ＭＳ Ｐゴシック" panose="020B0600070205080204" pitchFamily="50" charset="-128"/>
                <a:cs typeface="Times New Roman" panose="02020603050405020304" pitchFamily="18" charset="0"/>
              </a:rPr>
              <a:t>学籍番号：</a:t>
            </a:r>
            <a:r>
              <a:rPr lang="en-US" altLang="ja-JP" kern="100" dirty="0">
                <a:latin typeface="Times New Roman" panose="02020603050405020304" pitchFamily="18" charset="0"/>
                <a:ea typeface="ＭＳ Ｐゴシック" panose="020B0600070205080204" pitchFamily="50" charset="-128"/>
                <a:cs typeface="Times New Roman" panose="02020603050405020304" pitchFamily="18" charset="0"/>
              </a:rPr>
              <a:t>17107082</a:t>
            </a:r>
          </a:p>
          <a:p>
            <a:pPr algn="r" eaLnBrk="1" fontAlgn="auto" hangingPunct="1">
              <a:spcAft>
                <a:spcPts val="0"/>
              </a:spcAft>
              <a:defRPr/>
            </a:pPr>
            <a:r>
              <a:rPr lang="ja-JP" altLang="en-US" kern="100" dirty="0">
                <a:latin typeface="Times New Roman" panose="02020603050405020304" pitchFamily="18" charset="0"/>
                <a:ea typeface="ＭＳ Ｐゴシック" panose="020B0600070205080204" pitchFamily="50" charset="-128"/>
                <a:cs typeface="Times New Roman" panose="02020603050405020304" pitchFamily="18" charset="0"/>
              </a:rPr>
              <a:t>氏名：廣川　楽</a:t>
            </a:r>
            <a:endParaRPr lang="en-US" altLang="ja-JP" kern="100" dirty="0">
              <a:latin typeface="Times New Roman" panose="02020603050405020304" pitchFamily="18" charset="0"/>
              <a:ea typeface="ＭＳ Ｐゴシック" panose="020B0600070205080204" pitchFamily="50" charset="-128"/>
              <a:cs typeface="Times New Roman" panose="02020603050405020304" pitchFamily="18" charset="0"/>
            </a:endParaRPr>
          </a:p>
          <a:p>
            <a:pPr algn="r" eaLnBrk="1" fontAlgn="auto" hangingPunct="1">
              <a:spcAft>
                <a:spcPts val="0"/>
              </a:spcAft>
              <a:defRPr/>
            </a:pPr>
            <a:r>
              <a:rPr lang="ja-JP" altLang="en-US" kern="100" dirty="0">
                <a:latin typeface="Times New Roman" panose="02020603050405020304" pitchFamily="18" charset="0"/>
                <a:ea typeface="ＭＳ Ｐゴシック" panose="020B0600070205080204" pitchFamily="50" charset="-128"/>
                <a:cs typeface="Times New Roman" panose="02020603050405020304" pitchFamily="18" charset="0"/>
              </a:rPr>
              <a:t>指導教員：小林　泰秀　准教授</a:t>
            </a:r>
            <a:endParaRPr lang="en-US" altLang="ja-JP" kern="1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2C52B90-A15D-4FAA-9107-B09126537250}"/>
              </a:ext>
            </a:extLst>
          </p:cNvPr>
          <p:cNvSpPr>
            <a:spLocks noGrp="1"/>
          </p:cNvSpPr>
          <p:nvPr>
            <p:ph type="sldNum" sz="quarter" idx="12"/>
          </p:nvPr>
        </p:nvSpPr>
        <p:spPr/>
        <p:txBody>
          <a:bodyPr/>
          <a:lstStyle/>
          <a:p>
            <a:fld id="{BC61AADE-A0EC-439D-811A-359813556A13}" type="slidenum">
              <a:rPr kumimoji="1" lang="ja-JP" altLang="en-US" smtClean="0"/>
              <a:t>1</a:t>
            </a:fld>
            <a:endParaRPr kumimoji="1" lang="ja-JP" altLang="en-US"/>
          </a:p>
        </p:txBody>
      </p:sp>
    </p:spTree>
    <p:extLst>
      <p:ext uri="{BB962C8B-B14F-4D97-AF65-F5344CB8AC3E}">
        <p14:creationId xmlns:p14="http://schemas.microsoft.com/office/powerpoint/2010/main" val="1823573185"/>
      </p:ext>
    </p:extLst>
  </p:cSld>
  <p:clrMapOvr>
    <a:masterClrMapping/>
  </p:clrMapOvr>
  <mc:AlternateContent xmlns:mc="http://schemas.openxmlformats.org/markup-compatibility/2006" xmlns:p14="http://schemas.microsoft.com/office/powerpoint/2010/main">
    <mc:Choice Requires="p14">
      <p:transition spd="slow" p14:dur="2000" advTm="2505"/>
    </mc:Choice>
    <mc:Fallback xmlns="">
      <p:transition spd="slow" advTm="25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6" y="113754"/>
            <a:ext cx="6813405" cy="719395"/>
          </a:xfrm>
        </p:spPr>
        <p:txBody>
          <a:bodyPr>
            <a:normAutofit/>
          </a:bodyPr>
          <a:lstStyle/>
          <a:p>
            <a:r>
              <a:rPr kumimoji="1" lang="en-US" altLang="ja-JP" sz="4000" dirty="0"/>
              <a:t>- </a:t>
            </a:r>
            <a:r>
              <a:rPr kumimoji="1" lang="ja-JP" altLang="en-US" sz="4000" dirty="0"/>
              <a:t>実験と解析の比較</a:t>
            </a:r>
            <a:r>
              <a:rPr lang="ja-JP" altLang="en-US" sz="4000" dirty="0"/>
              <a:t> </a:t>
            </a:r>
            <a:r>
              <a:rPr kumimoji="1" lang="en-US" altLang="ja-JP" sz="4000" dirty="0"/>
              <a:t>-</a:t>
            </a:r>
            <a:endParaRPr kumimoji="1" lang="ja-JP" altLang="en-US" sz="4000" dirty="0"/>
          </a:p>
        </p:txBody>
      </p:sp>
      <p:pic>
        <p:nvPicPr>
          <p:cNvPr id="3" name="図 2">
            <a:extLst>
              <a:ext uri="{FF2B5EF4-FFF2-40B4-BE49-F238E27FC236}">
                <a16:creationId xmlns:a16="http://schemas.microsoft.com/office/drawing/2014/main" id="{C32726CD-9769-4479-A767-28452A5D7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9565"/>
            <a:ext cx="5158365" cy="2479185"/>
          </a:xfrm>
          <a:prstGeom prst="rect">
            <a:avLst/>
          </a:prstGeom>
        </p:spPr>
      </p:pic>
      <p:pic>
        <p:nvPicPr>
          <p:cNvPr id="5" name="図 4">
            <a:extLst>
              <a:ext uri="{FF2B5EF4-FFF2-40B4-BE49-F238E27FC236}">
                <a16:creationId xmlns:a16="http://schemas.microsoft.com/office/drawing/2014/main" id="{BFDEC231-4DCC-49A8-8A39-CE321D9AF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381847"/>
            <a:ext cx="5158365" cy="2479186"/>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FCF1F41-B721-4C4C-99E8-A5DDCA1BABB3}"/>
                  </a:ext>
                </a:extLst>
              </p:cNvPr>
              <p:cNvSpPr txBox="1"/>
              <p:nvPr/>
            </p:nvSpPr>
            <p:spPr>
              <a:xfrm>
                <a:off x="5159389" y="1189286"/>
                <a:ext cx="3811403" cy="1631216"/>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管路長</a:t>
                </a:r>
                <a14:m>
                  <m:oMath xmlns:m="http://schemas.openxmlformats.org/officeDocument/2006/math">
                    <m:r>
                      <a:rPr lang="en-US" altLang="ja-JP" sz="2000" b="0" i="1" smtClean="0">
                        <a:latin typeface="Cambria Math" panose="02040503050406030204" pitchFamily="18" charset="0"/>
                      </a:rPr>
                      <m:t>𝐿</m:t>
                    </m:r>
                  </m:oMath>
                </a14:m>
                <a:r>
                  <a:rPr lang="ja-JP" altLang="en-US" sz="2000" dirty="0"/>
                  <a:t>を</a:t>
                </a:r>
                <a:r>
                  <a:rPr lang="en-US" altLang="ja-JP" sz="2000" dirty="0">
                    <a:latin typeface="Cambria Math" panose="02040503050406030204" pitchFamily="18" charset="0"/>
                    <a:ea typeface="Cambria Math" panose="02040503050406030204" pitchFamily="18" charset="0"/>
                  </a:rPr>
                  <a:t>230</a:t>
                </a:r>
                <a:r>
                  <a:rPr lang="en-US" altLang="ja-JP" sz="2000" dirty="0"/>
                  <a:t>cm</a:t>
                </a:r>
                <a:r>
                  <a:rPr lang="ja-JP" altLang="en-US" sz="2000" dirty="0"/>
                  <a:t>で固定</a:t>
                </a:r>
                <a:endParaRPr lang="en-US" altLang="ja-JP" sz="2000" dirty="0"/>
              </a:p>
              <a:p>
                <a:pPr marL="457200" indent="-457200">
                  <a:buFont typeface="Arial" panose="020B0604020202020204" pitchFamily="34" charset="0"/>
                  <a:buChar char="•"/>
                </a:pPr>
                <a:r>
                  <a:rPr lang="ja-JP" altLang="en-US" sz="2000" dirty="0"/>
                  <a:t>目標圧力振幅に収束する際の遅れ時間と発振周波数の関係について，実験と解析を比較</a:t>
                </a:r>
                <a:endParaRPr lang="en-US" altLang="ja-JP" sz="2000" dirty="0"/>
              </a:p>
            </p:txBody>
          </p:sp>
        </mc:Choice>
        <mc:Fallback xmlns="">
          <p:sp>
            <p:nvSpPr>
              <p:cNvPr id="8" name="テキスト ボックス 7">
                <a:extLst>
                  <a:ext uri="{FF2B5EF4-FFF2-40B4-BE49-F238E27FC236}">
                    <a16:creationId xmlns:a16="http://schemas.microsoft.com/office/drawing/2014/main" id="{9FCF1F41-B721-4C4C-99E8-A5DDCA1BABB3}"/>
                  </a:ext>
                </a:extLst>
              </p:cNvPr>
              <p:cNvSpPr txBox="1">
                <a:spLocks noRot="1" noChangeAspect="1" noMove="1" noResize="1" noEditPoints="1" noAdjustHandles="1" noChangeArrowheads="1" noChangeShapeType="1" noTextEdit="1"/>
              </p:cNvSpPr>
              <p:nvPr/>
            </p:nvSpPr>
            <p:spPr>
              <a:xfrm>
                <a:off x="5159389" y="1189286"/>
                <a:ext cx="3811403" cy="1631216"/>
              </a:xfrm>
              <a:prstGeom prst="rect">
                <a:avLst/>
              </a:prstGeom>
              <a:blipFill>
                <a:blip r:embed="rId4"/>
                <a:stretch>
                  <a:fillRect l="-1438" t="-2985" b="-4478"/>
                </a:stretch>
              </a:blipFill>
            </p:spPr>
            <p:txBody>
              <a:bodyPr/>
              <a:lstStyle/>
              <a:p>
                <a:r>
                  <a:rPr lang="ja-JP" altLang="en-US">
                    <a:noFill/>
                  </a:rPr>
                  <a:t> </a:t>
                </a:r>
              </a:p>
            </p:txBody>
          </p:sp>
        </mc:Fallback>
      </mc:AlternateContent>
      <p:sp>
        <p:nvSpPr>
          <p:cNvPr id="9" name="コンテンツ プレースホルダ 2">
            <a:extLst>
              <a:ext uri="{FF2B5EF4-FFF2-40B4-BE49-F238E27FC236}">
                <a16:creationId xmlns:a16="http://schemas.microsoft.com/office/drawing/2014/main" id="{BBF5ED69-B23D-4981-8AE4-9052E7C406D1}"/>
              </a:ext>
            </a:extLst>
          </p:cNvPr>
          <p:cNvSpPr txBox="1">
            <a:spLocks/>
          </p:cNvSpPr>
          <p:nvPr/>
        </p:nvSpPr>
        <p:spPr bwMode="auto">
          <a:xfrm>
            <a:off x="4724460" y="830322"/>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＜内容</a:t>
            </a:r>
            <a:r>
              <a:rPr lang="ja-JP" altLang="en-US" sz="2000" dirty="0">
                <a:cs typeface="游ゴシック"/>
              </a:rPr>
              <a:t>＞</a:t>
            </a:r>
            <a:endParaRPr lang="ja-JP" altLang="en-US" sz="2000" dirty="0">
              <a:latin typeface="+mn-lt"/>
              <a:cs typeface="游ゴシック"/>
            </a:endParaRPr>
          </a:p>
        </p:txBody>
      </p:sp>
      <p:sp>
        <p:nvSpPr>
          <p:cNvPr id="10" name="コンテンツ プレースホルダ 2">
            <a:extLst>
              <a:ext uri="{FF2B5EF4-FFF2-40B4-BE49-F238E27FC236}">
                <a16:creationId xmlns:a16="http://schemas.microsoft.com/office/drawing/2014/main" id="{7AA3AD43-BEFC-4435-BE34-5AEC158A1AAB}"/>
              </a:ext>
            </a:extLst>
          </p:cNvPr>
          <p:cNvSpPr txBox="1">
            <a:spLocks/>
          </p:cNvSpPr>
          <p:nvPr/>
        </p:nvSpPr>
        <p:spPr bwMode="auto">
          <a:xfrm>
            <a:off x="4724460" y="2820502"/>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＜結果</a:t>
            </a:r>
            <a:r>
              <a:rPr lang="ja-JP" altLang="en-US" sz="2000" dirty="0">
                <a:cs typeface="游ゴシック"/>
              </a:rPr>
              <a:t>＞</a:t>
            </a:r>
            <a:endParaRPr lang="ja-JP" altLang="en-US" sz="2000" dirty="0">
              <a:latin typeface="+mn-lt"/>
              <a:cs typeface="游ゴシック"/>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93EC084-E5B9-49F0-B65D-1F7006404CE5}"/>
                  </a:ext>
                </a:extLst>
              </p:cNvPr>
              <p:cNvSpPr txBox="1"/>
              <p:nvPr/>
            </p:nvSpPr>
            <p:spPr>
              <a:xfrm>
                <a:off x="5159389" y="3177524"/>
                <a:ext cx="3811403" cy="1323439"/>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遅れ時間</a:t>
                </a:r>
                <a14:m>
                  <m:oMath xmlns:m="http://schemas.openxmlformats.org/officeDocument/2006/math">
                    <m:r>
                      <a:rPr lang="ja-JP" altLang="en-US" sz="2000" i="1" smtClean="0">
                        <a:latin typeface="Cambria Math" panose="02040503050406030204" pitchFamily="18" charset="0"/>
                      </a:rPr>
                      <m:t>𝜏</m:t>
                    </m:r>
                  </m:oMath>
                </a14:m>
                <a:r>
                  <a:rPr lang="ja-JP" altLang="en-US" sz="2000" dirty="0"/>
                  <a:t>が</a:t>
                </a:r>
                <a:r>
                  <a:rPr lang="en-US" altLang="ja-JP" sz="2000" dirty="0">
                    <a:latin typeface="Cambria Math" panose="02040503050406030204" pitchFamily="18" charset="0"/>
                    <a:ea typeface="Cambria Math" panose="02040503050406030204" pitchFamily="18" charset="0"/>
                  </a:rPr>
                  <a:t>11.0</a:t>
                </a:r>
                <a:r>
                  <a:rPr lang="en-US" altLang="ja-JP" sz="2000" dirty="0"/>
                  <a:t>ms</a:t>
                </a:r>
                <a:r>
                  <a:rPr lang="ja-JP" altLang="en-US" sz="2000" dirty="0"/>
                  <a:t>で周波数が切り替わる</a:t>
                </a:r>
                <a:endParaRPr lang="en-US" altLang="ja-JP" sz="2000" dirty="0"/>
              </a:p>
              <a:p>
                <a:pPr marL="457200" indent="-457200">
                  <a:buFont typeface="Arial" panose="020B0604020202020204" pitchFamily="34" charset="0"/>
                  <a:buChar char="•"/>
                </a:pPr>
                <a:r>
                  <a:rPr lang="ja-JP" altLang="en-US" sz="2000" dirty="0"/>
                  <a:t>解析と実験で一致した結果が得られた</a:t>
                </a:r>
                <a:endParaRPr lang="en-US" altLang="ja-JP" sz="2000" dirty="0"/>
              </a:p>
            </p:txBody>
          </p:sp>
        </mc:Choice>
        <mc:Fallback xmlns="">
          <p:sp>
            <p:nvSpPr>
              <p:cNvPr id="6" name="テキスト ボックス 5">
                <a:extLst>
                  <a:ext uri="{FF2B5EF4-FFF2-40B4-BE49-F238E27FC236}">
                    <a16:creationId xmlns:a16="http://schemas.microsoft.com/office/drawing/2014/main" id="{C93EC084-E5B9-49F0-B65D-1F7006404CE5}"/>
                  </a:ext>
                </a:extLst>
              </p:cNvPr>
              <p:cNvSpPr txBox="1">
                <a:spLocks noRot="1" noChangeAspect="1" noMove="1" noResize="1" noEditPoints="1" noAdjustHandles="1" noChangeArrowheads="1" noChangeShapeType="1" noTextEdit="1"/>
              </p:cNvSpPr>
              <p:nvPr/>
            </p:nvSpPr>
            <p:spPr>
              <a:xfrm>
                <a:off x="5159389" y="3177524"/>
                <a:ext cx="3811403" cy="1323439"/>
              </a:xfrm>
              <a:prstGeom prst="rect">
                <a:avLst/>
              </a:prstGeom>
              <a:blipFill>
                <a:blip r:embed="rId5"/>
                <a:stretch>
                  <a:fillRect l="-1438" t="-3687" r="-1597" b="-59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コンテンツ プレースホルダ 2">
                <a:extLst>
                  <a:ext uri="{FF2B5EF4-FFF2-40B4-BE49-F238E27FC236}">
                    <a16:creationId xmlns:a16="http://schemas.microsoft.com/office/drawing/2014/main" id="{CE546DA3-C87F-4F4E-AAE0-6431CE596EAD}"/>
                  </a:ext>
                </a:extLst>
              </p:cNvPr>
              <p:cNvSpPr txBox="1">
                <a:spLocks/>
              </p:cNvSpPr>
              <p:nvPr/>
            </p:nvSpPr>
            <p:spPr bwMode="auto">
              <a:xfrm>
                <a:off x="5383658" y="5109158"/>
                <a:ext cx="3131692" cy="751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pPr>
                <a:r>
                  <a:rPr lang="en-US" altLang="ja-JP" sz="2000" dirty="0">
                    <a:latin typeface="Cambria Math" panose="02040503050406030204" pitchFamily="18" charset="0"/>
                    <a:ea typeface="Cambria Math" panose="02040503050406030204" pitchFamily="18" charset="0"/>
                    <a:cs typeface="游ゴシック"/>
                  </a:rPr>
                  <a:t>110</a:t>
                </a:r>
                <a:r>
                  <a:rPr lang="en-US" altLang="ja-JP" sz="2000" dirty="0">
                    <a:latin typeface="+mn-lt"/>
                    <a:cs typeface="游ゴシック"/>
                  </a:rPr>
                  <a:t>Hz</a:t>
                </a:r>
                <a:r>
                  <a:rPr lang="ja-JP" altLang="en-US" sz="2000" dirty="0">
                    <a:latin typeface="+mn-lt"/>
                    <a:cs typeface="游ゴシック"/>
                  </a:rPr>
                  <a:t>付近で発振する</a:t>
                </a:r>
                <a:endParaRPr lang="en-US" altLang="ja-JP" sz="2000" b="0" i="0" dirty="0">
                  <a:latin typeface="Cambria Math" panose="02040503050406030204" pitchFamily="18" charset="0"/>
                </a:endParaRPr>
              </a:p>
              <a:p>
                <a:pPr marL="0" indent="0" algn="ctr" eaLnBrk="1" hangingPunct="1">
                  <a:buNone/>
                </a:pPr>
                <a14:m>
                  <m:oMath xmlns:m="http://schemas.openxmlformats.org/officeDocument/2006/math">
                    <m:r>
                      <a:rPr lang="en-US" altLang="ja-JP" sz="2000" b="0" i="0" smtClean="0">
                        <a:latin typeface="Cambria Math" panose="02040503050406030204" pitchFamily="18" charset="0"/>
                      </a:rPr>
                      <m:t> </m:t>
                    </m:r>
                    <m:r>
                      <a:rPr lang="ja-JP" altLang="en-US" sz="2000" i="1">
                        <a:latin typeface="Cambria Math" panose="02040503050406030204" pitchFamily="18" charset="0"/>
                      </a:rPr>
                      <m:t>𝜏</m:t>
                    </m:r>
                    <m:r>
                      <a:rPr lang="en-US" altLang="ja-JP" sz="2000" b="0" i="1" smtClean="0">
                        <a:latin typeface="Cambria Math" panose="02040503050406030204" pitchFamily="18" charset="0"/>
                      </a:rPr>
                      <m:t>=10.8</m:t>
                    </m:r>
                    <m:r>
                      <a:rPr lang="en-US" altLang="ja-JP" sz="2000" b="0" i="0" smtClean="0">
                        <a:latin typeface="Cambria Math" panose="02040503050406030204" pitchFamily="18" charset="0"/>
                      </a:rPr>
                      <m:t> </m:t>
                    </m:r>
                    <m:r>
                      <m:rPr>
                        <m:sty m:val="p"/>
                      </m:rPr>
                      <a:rPr lang="en-US" altLang="ja-JP" sz="2000" b="0" i="0" smtClean="0">
                        <a:latin typeface="Cambria Math" panose="02040503050406030204" pitchFamily="18" charset="0"/>
                      </a:rPr>
                      <m:t>ms</m:t>
                    </m:r>
                    <m:r>
                      <a:rPr lang="en-US" altLang="ja-JP" sz="2000" b="0" i="0" smtClean="0">
                        <a:latin typeface="Cambria Math" panose="02040503050406030204" pitchFamily="18" charset="0"/>
                      </a:rPr>
                      <m:t> </m:t>
                    </m:r>
                  </m:oMath>
                </a14:m>
                <a:r>
                  <a:rPr lang="ja-JP" altLang="en-US" sz="2000" dirty="0">
                    <a:latin typeface="+mn-lt"/>
                    <a:cs typeface="游ゴシック"/>
                  </a:rPr>
                  <a:t>に設定</a:t>
                </a:r>
              </a:p>
            </p:txBody>
          </p:sp>
        </mc:Choice>
        <mc:Fallback xmlns="">
          <p:sp>
            <p:nvSpPr>
              <p:cNvPr id="11" name="コンテンツ プレースホルダ 2">
                <a:extLst>
                  <a:ext uri="{FF2B5EF4-FFF2-40B4-BE49-F238E27FC236}">
                    <a16:creationId xmlns:a16="http://schemas.microsoft.com/office/drawing/2014/main" id="{CE546DA3-C87F-4F4E-AAE0-6431CE596EAD}"/>
                  </a:ext>
                </a:extLst>
              </p:cNvPr>
              <p:cNvSpPr txBox="1">
                <a:spLocks noRot="1" noChangeAspect="1" noMove="1" noResize="1" noEditPoints="1" noAdjustHandles="1" noChangeArrowheads="1" noChangeShapeType="1" noTextEdit="1"/>
              </p:cNvSpPr>
              <p:nvPr/>
            </p:nvSpPr>
            <p:spPr bwMode="auto">
              <a:xfrm>
                <a:off x="5383658" y="5109158"/>
                <a:ext cx="3131692" cy="751875"/>
              </a:xfrm>
              <a:prstGeom prst="rect">
                <a:avLst/>
              </a:prstGeom>
              <a:blipFill>
                <a:blip r:embed="rId6"/>
                <a:stretch>
                  <a:fillRect t="-10569" b="-146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33F73102-6D6D-428B-9770-5F647C3D2B84}"/>
              </a:ext>
            </a:extLst>
          </p:cNvPr>
          <p:cNvSpPr>
            <a:spLocks noGrp="1"/>
          </p:cNvSpPr>
          <p:nvPr>
            <p:ph type="sldNum" sz="quarter" idx="12"/>
          </p:nvPr>
        </p:nvSpPr>
        <p:spPr/>
        <p:txBody>
          <a:bodyPr/>
          <a:lstStyle/>
          <a:p>
            <a:fld id="{BC61AADE-A0EC-439D-811A-359813556A13}" type="slidenum">
              <a:rPr kumimoji="1" lang="ja-JP" altLang="en-US" smtClean="0"/>
              <a:t>10</a:t>
            </a:fld>
            <a:endParaRPr kumimoji="1" lang="ja-JP" altLang="en-US"/>
          </a:p>
        </p:txBody>
      </p:sp>
    </p:spTree>
    <p:extLst>
      <p:ext uri="{BB962C8B-B14F-4D97-AF65-F5344CB8AC3E}">
        <p14:creationId xmlns:p14="http://schemas.microsoft.com/office/powerpoint/2010/main" val="670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6" y="113754"/>
            <a:ext cx="6813405" cy="719395"/>
          </a:xfrm>
        </p:spPr>
        <p:txBody>
          <a:bodyPr>
            <a:normAutofit/>
          </a:bodyPr>
          <a:lstStyle/>
          <a:p>
            <a:r>
              <a:rPr kumimoji="1" lang="en-US" altLang="ja-JP" sz="4000" dirty="0"/>
              <a:t>- </a:t>
            </a:r>
            <a:r>
              <a:rPr lang="ja-JP" altLang="en-US" sz="4000" dirty="0"/>
              <a:t>管路長の手動制御 </a:t>
            </a:r>
            <a:r>
              <a:rPr kumimoji="1" lang="en-US" altLang="ja-JP" sz="4000" dirty="0"/>
              <a:t>-</a:t>
            </a:r>
            <a:endParaRPr kumimoji="1" lang="ja-JP" altLang="en-US" sz="4000" dirty="0"/>
          </a:p>
        </p:txBody>
      </p:sp>
      <p:pic>
        <p:nvPicPr>
          <p:cNvPr id="3" name="図 2">
            <a:extLst>
              <a:ext uri="{FF2B5EF4-FFF2-40B4-BE49-F238E27FC236}">
                <a16:creationId xmlns:a16="http://schemas.microsoft.com/office/drawing/2014/main" id="{5C521EBE-6865-4EAE-8937-FE34FBBCE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32" y="1333603"/>
            <a:ext cx="6030930" cy="2814728"/>
          </a:xfrm>
          <a:prstGeom prst="rect">
            <a:avLst/>
          </a:prstGeom>
        </p:spPr>
      </p:pic>
      <p:sp>
        <p:nvSpPr>
          <p:cNvPr id="7" name="コンテンツ プレースホルダ 2">
            <a:extLst>
              <a:ext uri="{FF2B5EF4-FFF2-40B4-BE49-F238E27FC236}">
                <a16:creationId xmlns:a16="http://schemas.microsoft.com/office/drawing/2014/main" id="{4E8D0CCA-8B62-4E4A-B324-03946D55CCA0}"/>
              </a:ext>
            </a:extLst>
          </p:cNvPr>
          <p:cNvSpPr txBox="1">
            <a:spLocks/>
          </p:cNvSpPr>
          <p:nvPr/>
        </p:nvSpPr>
        <p:spPr bwMode="auto">
          <a:xfrm>
            <a:off x="914395" y="4251613"/>
            <a:ext cx="7479589" cy="106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1" hangingPunct="1"/>
            <a:r>
              <a:rPr lang="ja-JP" altLang="en-US" sz="2000" dirty="0">
                <a:latin typeface="+mn-lt"/>
                <a:cs typeface="游ゴシック"/>
              </a:rPr>
              <a:t>管路長が長くなると，発振周波数は単調に減少する</a:t>
            </a:r>
            <a:endParaRPr lang="en-US" altLang="ja-JP" sz="2000" dirty="0">
              <a:latin typeface="+mn-lt"/>
              <a:cs typeface="游ゴシック"/>
            </a:endParaRPr>
          </a:p>
          <a:p>
            <a:pPr eaLnBrk="1" hangingPunct="1"/>
            <a:r>
              <a:rPr lang="ja-JP" altLang="en-US" sz="2000" dirty="0">
                <a:latin typeface="+mn-lt"/>
                <a:cs typeface="游ゴシック"/>
              </a:rPr>
              <a:t>発振周波数が目標の周波数より大きい場合は管路長を長くし，小さい場合は管路長を短くすることで一致させることができる</a:t>
            </a:r>
          </a:p>
        </p:txBody>
      </p:sp>
      <p:sp>
        <p:nvSpPr>
          <p:cNvPr id="6" name="下矢印 183">
            <a:extLst>
              <a:ext uri="{FF2B5EF4-FFF2-40B4-BE49-F238E27FC236}">
                <a16:creationId xmlns:a16="http://schemas.microsoft.com/office/drawing/2014/main" id="{504FDB8F-B2C9-45AA-80A6-2DF6BB7045A9}"/>
              </a:ext>
            </a:extLst>
          </p:cNvPr>
          <p:cNvSpPr/>
          <p:nvPr/>
        </p:nvSpPr>
        <p:spPr>
          <a:xfrm rot="10800000" flipH="1" flipV="1">
            <a:off x="4223505" y="5433042"/>
            <a:ext cx="696987" cy="47271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 name="コンテンツ プレースホルダ 2">
            <a:extLst>
              <a:ext uri="{FF2B5EF4-FFF2-40B4-BE49-F238E27FC236}">
                <a16:creationId xmlns:a16="http://schemas.microsoft.com/office/drawing/2014/main" id="{9804471A-1BE4-44CD-9967-8D34C7D4B2F5}"/>
              </a:ext>
            </a:extLst>
          </p:cNvPr>
          <p:cNvSpPr txBox="1">
            <a:spLocks/>
          </p:cNvSpPr>
          <p:nvPr/>
        </p:nvSpPr>
        <p:spPr bwMode="auto">
          <a:xfrm>
            <a:off x="873301" y="6019715"/>
            <a:ext cx="7397392" cy="83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pPr>
            <a:r>
              <a:rPr lang="en-US" altLang="ja-JP" sz="2000" dirty="0">
                <a:latin typeface="+mn-lt"/>
                <a:cs typeface="游ゴシック"/>
              </a:rPr>
              <a:t>PI</a:t>
            </a:r>
            <a:r>
              <a:rPr lang="ja-JP" altLang="en-US" sz="2000" dirty="0">
                <a:latin typeface="+mn-lt"/>
                <a:cs typeface="游ゴシック"/>
              </a:rPr>
              <a:t>補償器を用いて，発振周波数を目標の周波数に</a:t>
            </a:r>
            <a:endParaRPr lang="en-US" altLang="ja-JP" sz="2000" dirty="0">
              <a:latin typeface="+mn-lt"/>
              <a:cs typeface="游ゴシック"/>
            </a:endParaRPr>
          </a:p>
          <a:p>
            <a:pPr marL="0" indent="0" algn="ctr" eaLnBrk="1" hangingPunct="1">
              <a:buNone/>
            </a:pPr>
            <a:r>
              <a:rPr lang="ja-JP" altLang="en-US" sz="2000" dirty="0">
                <a:latin typeface="+mn-lt"/>
                <a:cs typeface="游ゴシック"/>
              </a:rPr>
              <a:t>一致するよう</a:t>
            </a:r>
            <a:r>
              <a:rPr lang="ja-JP" altLang="en-US" sz="2000" dirty="0">
                <a:solidFill>
                  <a:srgbClr val="FF0000"/>
                </a:solidFill>
                <a:latin typeface="+mn-lt"/>
                <a:cs typeface="游ゴシック"/>
              </a:rPr>
              <a:t>自動調整</a:t>
            </a:r>
            <a:r>
              <a:rPr lang="ja-JP" altLang="en-US" sz="2000" dirty="0">
                <a:latin typeface="+mn-lt"/>
                <a:cs typeface="游ゴシック"/>
              </a:rPr>
              <a:t>することができる</a:t>
            </a:r>
          </a:p>
        </p:txBody>
      </p:sp>
      <p:sp>
        <p:nvSpPr>
          <p:cNvPr id="12" name="コンテンツ プレースホルダ 2">
            <a:extLst>
              <a:ext uri="{FF2B5EF4-FFF2-40B4-BE49-F238E27FC236}">
                <a16:creationId xmlns:a16="http://schemas.microsoft.com/office/drawing/2014/main" id="{D864FB44-6B2B-4EF8-ABD4-14831CE59A49}"/>
              </a:ext>
            </a:extLst>
          </p:cNvPr>
          <p:cNvSpPr txBox="1">
            <a:spLocks/>
          </p:cNvSpPr>
          <p:nvPr/>
        </p:nvSpPr>
        <p:spPr bwMode="auto">
          <a:xfrm>
            <a:off x="597418" y="833149"/>
            <a:ext cx="8113544" cy="4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発振周波数を自動調整するため，管路長と発振周波数の関係を調査</a:t>
            </a:r>
            <a:endParaRPr lang="en-US" altLang="ja-JP" sz="2000" dirty="0">
              <a:latin typeface="+mn-lt"/>
              <a:cs typeface="游ゴシック"/>
            </a:endParaRPr>
          </a:p>
        </p:txBody>
      </p:sp>
      <p:sp>
        <p:nvSpPr>
          <p:cNvPr id="2" name="スライド番号プレースホルダー 1">
            <a:extLst>
              <a:ext uri="{FF2B5EF4-FFF2-40B4-BE49-F238E27FC236}">
                <a16:creationId xmlns:a16="http://schemas.microsoft.com/office/drawing/2014/main" id="{372710A4-B005-4120-9A8E-4B90B0F69B5E}"/>
              </a:ext>
            </a:extLst>
          </p:cNvPr>
          <p:cNvSpPr>
            <a:spLocks noGrp="1"/>
          </p:cNvSpPr>
          <p:nvPr>
            <p:ph type="sldNum" sz="quarter" idx="12"/>
          </p:nvPr>
        </p:nvSpPr>
        <p:spPr/>
        <p:txBody>
          <a:bodyPr/>
          <a:lstStyle/>
          <a:p>
            <a:fld id="{BC61AADE-A0EC-439D-811A-359813556A13}" type="slidenum">
              <a:rPr kumimoji="1" lang="ja-JP" altLang="en-US" smtClean="0"/>
              <a:t>11</a:t>
            </a:fld>
            <a:endParaRPr kumimoji="1" lang="ja-JP" altLang="en-US"/>
          </a:p>
        </p:txBody>
      </p:sp>
    </p:spTree>
    <p:extLst>
      <p:ext uri="{BB962C8B-B14F-4D97-AF65-F5344CB8AC3E}">
        <p14:creationId xmlns:p14="http://schemas.microsoft.com/office/powerpoint/2010/main" val="2916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7" y="113754"/>
            <a:ext cx="3735525" cy="719395"/>
          </a:xfrm>
        </p:spPr>
        <p:txBody>
          <a:bodyPr>
            <a:normAutofit/>
          </a:bodyPr>
          <a:lstStyle/>
          <a:p>
            <a:r>
              <a:rPr kumimoji="1" lang="en-US" altLang="ja-JP" sz="4000" dirty="0"/>
              <a:t>- </a:t>
            </a:r>
            <a:r>
              <a:rPr kumimoji="1" lang="ja-JP" altLang="en-US" sz="4000" dirty="0"/>
              <a:t>まとめ</a:t>
            </a:r>
            <a:r>
              <a:rPr lang="ja-JP" altLang="en-US" sz="4000" dirty="0"/>
              <a:t> </a:t>
            </a:r>
            <a:r>
              <a:rPr kumimoji="1" lang="en-US" altLang="ja-JP" sz="4000" dirty="0"/>
              <a:t>-</a:t>
            </a:r>
            <a:endParaRPr kumimoji="1" lang="ja-JP" altLang="en-US" sz="4000" dirty="0"/>
          </a:p>
        </p:txBody>
      </p:sp>
      <p:sp>
        <p:nvSpPr>
          <p:cNvPr id="3" name="テキスト ボックス 2">
            <a:extLst>
              <a:ext uri="{FF2B5EF4-FFF2-40B4-BE49-F238E27FC236}">
                <a16:creationId xmlns:a16="http://schemas.microsoft.com/office/drawing/2014/main" id="{8F17EF04-9D64-4C62-86CC-C9E2D7ABBE0F}"/>
              </a:ext>
            </a:extLst>
          </p:cNvPr>
          <p:cNvSpPr txBox="1"/>
          <p:nvPr/>
        </p:nvSpPr>
        <p:spPr>
          <a:xfrm>
            <a:off x="369910" y="1098982"/>
            <a:ext cx="8671348"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管路長を連続的に変化させる機構を製作し，大振幅加振の達成と共振周波数が変化することを示した</a:t>
            </a:r>
            <a:endParaRPr lang="en-US" altLang="ja-JP" sz="2400" dirty="0"/>
          </a:p>
          <a:p>
            <a:pPr marL="342900" indent="-342900">
              <a:buFont typeface="Wingdings" panose="05000000000000000000" pitchFamily="2" charset="2"/>
              <a:buChar char="l"/>
            </a:pPr>
            <a:r>
              <a:rPr lang="ja-JP" altLang="en-US" sz="2400" dirty="0"/>
              <a:t>遅れ時間と発振周波数の関係を実験と解析での比較と遅れ時間の設定を行った</a:t>
            </a:r>
            <a:endParaRPr lang="en-US" altLang="ja-JP" sz="2400" dirty="0"/>
          </a:p>
          <a:p>
            <a:pPr marL="342900" indent="-342900">
              <a:buFont typeface="Wingdings" panose="05000000000000000000" pitchFamily="2" charset="2"/>
              <a:buChar char="l"/>
            </a:pPr>
            <a:r>
              <a:rPr lang="ja-JP" altLang="en-US" sz="2400" dirty="0"/>
              <a:t>発振周波数と管路長の関係を示し，自動化できることを示した</a:t>
            </a:r>
            <a:endParaRPr lang="en-US" altLang="ja-JP" sz="2400" dirty="0"/>
          </a:p>
        </p:txBody>
      </p:sp>
      <p:sp>
        <p:nvSpPr>
          <p:cNvPr id="5" name="タイトル 1">
            <a:extLst>
              <a:ext uri="{FF2B5EF4-FFF2-40B4-BE49-F238E27FC236}">
                <a16:creationId xmlns:a16="http://schemas.microsoft.com/office/drawing/2014/main" id="{64C1A5A0-82CF-4A59-813C-FC32CEB26AD8}"/>
              </a:ext>
            </a:extLst>
          </p:cNvPr>
          <p:cNvSpPr txBox="1">
            <a:spLocks/>
          </p:cNvSpPr>
          <p:nvPr/>
        </p:nvSpPr>
        <p:spPr>
          <a:xfrm>
            <a:off x="148576" y="3201298"/>
            <a:ext cx="3735525" cy="719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t>- </a:t>
            </a:r>
            <a:r>
              <a:rPr lang="ja-JP" altLang="en-US" sz="4000" dirty="0"/>
              <a:t>今後の課題 </a:t>
            </a:r>
            <a:r>
              <a:rPr lang="en-US" altLang="ja-JP" sz="4000" dirty="0"/>
              <a:t>-</a:t>
            </a:r>
            <a:endParaRPr lang="ja-JP" altLang="en-US" sz="4000" dirty="0"/>
          </a:p>
        </p:txBody>
      </p:sp>
      <p:sp>
        <p:nvSpPr>
          <p:cNvPr id="2" name="テキスト ボックス 1">
            <a:extLst>
              <a:ext uri="{FF2B5EF4-FFF2-40B4-BE49-F238E27FC236}">
                <a16:creationId xmlns:a16="http://schemas.microsoft.com/office/drawing/2014/main" id="{07A9B1D8-63F8-4D10-9532-7F5B5703C258}"/>
              </a:ext>
            </a:extLst>
          </p:cNvPr>
          <p:cNvSpPr txBox="1"/>
          <p:nvPr/>
        </p:nvSpPr>
        <p:spPr>
          <a:xfrm>
            <a:off x="369910" y="3920693"/>
            <a:ext cx="8774090"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発振周波数を自動調整する制御系の適用</a:t>
            </a:r>
            <a:endParaRPr lang="en-US" altLang="ja-JP" sz="2400" dirty="0"/>
          </a:p>
        </p:txBody>
      </p:sp>
      <p:sp>
        <p:nvSpPr>
          <p:cNvPr id="4" name="スライド番号プレースホルダー 3">
            <a:extLst>
              <a:ext uri="{FF2B5EF4-FFF2-40B4-BE49-F238E27FC236}">
                <a16:creationId xmlns:a16="http://schemas.microsoft.com/office/drawing/2014/main" id="{A57990ED-D042-4F73-BCBB-E3089DD0A207}"/>
              </a:ext>
            </a:extLst>
          </p:cNvPr>
          <p:cNvSpPr>
            <a:spLocks noGrp="1"/>
          </p:cNvSpPr>
          <p:nvPr>
            <p:ph type="sldNum" sz="quarter" idx="12"/>
          </p:nvPr>
        </p:nvSpPr>
        <p:spPr/>
        <p:txBody>
          <a:bodyPr/>
          <a:lstStyle/>
          <a:p>
            <a:fld id="{BC61AADE-A0EC-439D-811A-359813556A13}" type="slidenum">
              <a:rPr kumimoji="1" lang="ja-JP" altLang="en-US" smtClean="0"/>
              <a:t>12</a:t>
            </a:fld>
            <a:endParaRPr kumimoji="1" lang="ja-JP" altLang="en-US"/>
          </a:p>
        </p:txBody>
      </p:sp>
    </p:spTree>
    <p:extLst>
      <p:ext uri="{BB962C8B-B14F-4D97-AF65-F5344CB8AC3E}">
        <p14:creationId xmlns:p14="http://schemas.microsoft.com/office/powerpoint/2010/main" val="78851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9816" y="833149"/>
            <a:ext cx="8939535" cy="523220"/>
          </a:xfrm>
          <a:prstGeom prst="rect">
            <a:avLst/>
          </a:prstGeom>
          <a:noFill/>
        </p:spPr>
        <p:txBody>
          <a:bodyPr wrap="square" rtlCol="0">
            <a:spAutoFit/>
          </a:bodyPr>
          <a:lstStyle/>
          <a:p>
            <a:pPr marL="457200" indent="-457200">
              <a:buFont typeface="Wingdings" panose="05000000000000000000" pitchFamily="2" charset="2"/>
              <a:buChar char="l"/>
            </a:pPr>
            <a:r>
              <a:rPr lang="ja-JP" altLang="en-US" sz="2800" dirty="0">
                <a:solidFill>
                  <a:srgbClr val="FF0000"/>
                </a:solidFill>
              </a:rPr>
              <a:t>大振幅</a:t>
            </a:r>
            <a:r>
              <a:rPr lang="ja-JP" altLang="en-US" sz="2800" dirty="0"/>
              <a:t>の状況下で周波数応答計測を行うことに需要</a:t>
            </a:r>
            <a:endParaRPr lang="en-US" altLang="ja-JP" sz="2800" dirty="0"/>
          </a:p>
        </p:txBody>
      </p:sp>
      <p:sp>
        <p:nvSpPr>
          <p:cNvPr id="9" name="テキスト ボックス 8"/>
          <p:cNvSpPr txBox="1"/>
          <p:nvPr/>
        </p:nvSpPr>
        <p:spPr>
          <a:xfrm>
            <a:off x="1330683" y="1356369"/>
            <a:ext cx="7185097" cy="461665"/>
          </a:xfrm>
          <a:prstGeom prst="rect">
            <a:avLst/>
          </a:prstGeom>
          <a:noFill/>
        </p:spPr>
        <p:txBody>
          <a:bodyPr wrap="square" rtlCol="0">
            <a:spAutoFit/>
          </a:bodyPr>
          <a:lstStyle/>
          <a:p>
            <a:r>
              <a:rPr lang="ja-JP" altLang="en-US" sz="2400" dirty="0"/>
              <a:t>大振幅：数</a:t>
            </a:r>
            <a:r>
              <a:rPr lang="en-US" altLang="ja-JP" sz="2400" dirty="0"/>
              <a:t>kPa</a:t>
            </a:r>
            <a:r>
              <a:rPr lang="ja-JP" altLang="en-US" sz="2400" dirty="0"/>
              <a:t>以上</a:t>
            </a:r>
            <a:endParaRPr lang="en-US" altLang="ja-JP" sz="2400" dirty="0"/>
          </a:p>
        </p:txBody>
      </p:sp>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8" y="113754"/>
            <a:ext cx="2792536" cy="719395"/>
          </a:xfrm>
        </p:spPr>
        <p:txBody>
          <a:bodyPr>
            <a:normAutofit/>
          </a:bodyPr>
          <a:lstStyle/>
          <a:p>
            <a:r>
              <a:rPr kumimoji="1" lang="en-US" altLang="ja-JP" sz="4000" dirty="0"/>
              <a:t>- </a:t>
            </a:r>
            <a:r>
              <a:rPr kumimoji="1" lang="ja-JP" altLang="en-US" sz="4000" dirty="0"/>
              <a:t>研究背景 </a:t>
            </a:r>
            <a:r>
              <a:rPr kumimoji="1" lang="en-US" altLang="ja-JP" sz="4000" dirty="0"/>
              <a:t>-</a:t>
            </a:r>
            <a:endParaRPr kumimoji="1" lang="ja-JP" altLang="en-US" sz="4000" dirty="0"/>
          </a:p>
        </p:txBody>
      </p:sp>
      <p:grpSp>
        <p:nvGrpSpPr>
          <p:cNvPr id="62" name="グループ化 61">
            <a:extLst>
              <a:ext uri="{FF2B5EF4-FFF2-40B4-BE49-F238E27FC236}">
                <a16:creationId xmlns:a16="http://schemas.microsoft.com/office/drawing/2014/main" id="{91B36C25-8712-4609-ABC0-33A07B6C6677}"/>
              </a:ext>
            </a:extLst>
          </p:cNvPr>
          <p:cNvGrpSpPr/>
          <p:nvPr/>
        </p:nvGrpSpPr>
        <p:grpSpPr>
          <a:xfrm>
            <a:off x="4413323" y="4827550"/>
            <a:ext cx="3661935" cy="1574386"/>
            <a:chOff x="4264249" y="3547761"/>
            <a:chExt cx="4251101" cy="1810835"/>
          </a:xfrm>
        </p:grpSpPr>
        <p:sp>
          <p:nvSpPr>
            <p:cNvPr id="23" name="テキスト ボックス 22">
              <a:extLst>
                <a:ext uri="{FF2B5EF4-FFF2-40B4-BE49-F238E27FC236}">
                  <a16:creationId xmlns:a16="http://schemas.microsoft.com/office/drawing/2014/main" id="{AF005954-D080-49D7-A9FB-736A27455C40}"/>
                </a:ext>
              </a:extLst>
            </p:cNvPr>
            <p:cNvSpPr txBox="1"/>
            <p:nvPr/>
          </p:nvSpPr>
          <p:spPr>
            <a:xfrm>
              <a:off x="5936422" y="3808270"/>
              <a:ext cx="1025679" cy="400110"/>
            </a:xfrm>
            <a:prstGeom prst="rect">
              <a:avLst/>
            </a:prstGeom>
            <a:noFill/>
          </p:spPr>
          <p:txBody>
            <a:bodyPr wrap="square" rtlCol="0">
              <a:spAutoFit/>
            </a:bodyPr>
            <a:lstStyle/>
            <a:p>
              <a:r>
                <a:rPr kumimoji="1" lang="ja-JP" altLang="en-US" sz="2000" dirty="0">
                  <a:solidFill>
                    <a:srgbClr val="0070C0"/>
                  </a:solidFill>
                </a:rPr>
                <a:t>冷却</a:t>
              </a:r>
            </a:p>
          </p:txBody>
        </p:sp>
        <p:sp>
          <p:nvSpPr>
            <p:cNvPr id="24" name="テキスト ボックス 23">
              <a:extLst>
                <a:ext uri="{FF2B5EF4-FFF2-40B4-BE49-F238E27FC236}">
                  <a16:creationId xmlns:a16="http://schemas.microsoft.com/office/drawing/2014/main" id="{72E0D458-D640-4C05-98B5-F1255DA0C525}"/>
                </a:ext>
              </a:extLst>
            </p:cNvPr>
            <p:cNvSpPr txBox="1"/>
            <p:nvPr/>
          </p:nvSpPr>
          <p:spPr>
            <a:xfrm>
              <a:off x="5248538" y="3547761"/>
              <a:ext cx="2299076" cy="400110"/>
            </a:xfrm>
            <a:prstGeom prst="rect">
              <a:avLst/>
            </a:prstGeom>
            <a:noFill/>
          </p:spPr>
          <p:txBody>
            <a:bodyPr wrap="square" rtlCol="0">
              <a:spAutoFit/>
            </a:bodyPr>
            <a:lstStyle/>
            <a:p>
              <a:r>
                <a:rPr lang="ja-JP" altLang="en-US" sz="2000" dirty="0">
                  <a:solidFill>
                    <a:srgbClr val="FF0000"/>
                  </a:solidFill>
                </a:rPr>
                <a:t>加熱</a:t>
              </a:r>
              <a:endParaRPr kumimoji="1" lang="ja-JP" altLang="en-US" sz="2000" dirty="0">
                <a:solidFill>
                  <a:srgbClr val="FF0000"/>
                </a:solidFill>
              </a:endParaRPr>
            </a:p>
          </p:txBody>
        </p:sp>
        <p:sp>
          <p:nvSpPr>
            <p:cNvPr id="25" name="テキスト ボックス 24">
              <a:extLst>
                <a:ext uri="{FF2B5EF4-FFF2-40B4-BE49-F238E27FC236}">
                  <a16:creationId xmlns:a16="http://schemas.microsoft.com/office/drawing/2014/main" id="{E25F9EED-DF21-4332-88BF-B86AB6DD71A2}"/>
                </a:ext>
              </a:extLst>
            </p:cNvPr>
            <p:cNvSpPr txBox="1"/>
            <p:nvPr/>
          </p:nvSpPr>
          <p:spPr>
            <a:xfrm>
              <a:off x="7657255" y="4339412"/>
              <a:ext cx="858095" cy="400110"/>
            </a:xfrm>
            <a:prstGeom prst="rect">
              <a:avLst/>
            </a:prstGeom>
            <a:noFill/>
          </p:spPr>
          <p:txBody>
            <a:bodyPr wrap="square" rtlCol="0">
              <a:spAutoFit/>
            </a:bodyPr>
            <a:lstStyle/>
            <a:p>
              <a:r>
                <a:rPr kumimoji="1" lang="ja-JP" altLang="en-US" sz="2000" dirty="0"/>
                <a:t>音波</a:t>
              </a:r>
            </a:p>
          </p:txBody>
        </p:sp>
        <p:grpSp>
          <p:nvGrpSpPr>
            <p:cNvPr id="32" name="グループ化 31">
              <a:extLst>
                <a:ext uri="{FF2B5EF4-FFF2-40B4-BE49-F238E27FC236}">
                  <a16:creationId xmlns:a16="http://schemas.microsoft.com/office/drawing/2014/main" id="{DFD978E9-AC79-4EC8-95CB-E44DF51BC54D}"/>
                </a:ext>
              </a:extLst>
            </p:cNvPr>
            <p:cNvGrpSpPr/>
            <p:nvPr/>
          </p:nvGrpSpPr>
          <p:grpSpPr>
            <a:xfrm>
              <a:off x="4264249" y="4094331"/>
              <a:ext cx="3735736" cy="1264265"/>
              <a:chOff x="1397746" y="4128689"/>
              <a:chExt cx="3735736" cy="1264265"/>
            </a:xfrm>
          </p:grpSpPr>
          <p:grpSp>
            <p:nvGrpSpPr>
              <p:cNvPr id="33" name="グループ化 32">
                <a:extLst>
                  <a:ext uri="{FF2B5EF4-FFF2-40B4-BE49-F238E27FC236}">
                    <a16:creationId xmlns:a16="http://schemas.microsoft.com/office/drawing/2014/main" id="{F5576C6A-AE69-4F1D-AB6D-CD49E0D3C147}"/>
                  </a:ext>
                </a:extLst>
              </p:cNvPr>
              <p:cNvGrpSpPr/>
              <p:nvPr/>
            </p:nvGrpSpPr>
            <p:grpSpPr>
              <a:xfrm>
                <a:off x="1397746" y="4128689"/>
                <a:ext cx="3735736" cy="1082712"/>
                <a:chOff x="883709" y="3534408"/>
                <a:chExt cx="3735736" cy="1082712"/>
              </a:xfrm>
            </p:grpSpPr>
            <p:sp>
              <p:nvSpPr>
                <p:cNvPr id="38" name="円柱 37">
                  <a:extLst>
                    <a:ext uri="{FF2B5EF4-FFF2-40B4-BE49-F238E27FC236}">
                      <a16:creationId xmlns:a16="http://schemas.microsoft.com/office/drawing/2014/main" id="{0A43976A-B099-4A2F-A280-6F15D60953AC}"/>
                    </a:ext>
                  </a:extLst>
                </p:cNvPr>
                <p:cNvSpPr>
                  <a:spLocks noChangeArrowheads="1"/>
                </p:cNvSpPr>
                <p:nvPr/>
              </p:nvSpPr>
              <p:spPr bwMode="auto">
                <a:xfrm rot="6621938">
                  <a:off x="2321410" y="2319085"/>
                  <a:ext cx="860334" cy="3735736"/>
                </a:xfrm>
                <a:prstGeom prst="can">
                  <a:avLst>
                    <a:gd name="adj" fmla="val 71705"/>
                  </a:avLst>
                </a:prstGeom>
                <a:gradFill flip="none" rotWithShape="1">
                  <a:gsLst>
                    <a:gs pos="100000">
                      <a:schemeClr val="bg1">
                        <a:lumMod val="65000"/>
                      </a:schemeClr>
                    </a:gs>
                    <a:gs pos="46900">
                      <a:schemeClr val="accent3">
                        <a:lumMod val="20000"/>
                        <a:lumOff val="80000"/>
                      </a:schemeClr>
                    </a:gs>
                    <a:gs pos="0">
                      <a:schemeClr val="bg1">
                        <a:lumMod val="65000"/>
                      </a:schemeClr>
                    </a:gs>
                  </a:gsLst>
                  <a:lin ang="21594000" scaled="0"/>
                  <a:tileRect/>
                </a:gradFill>
                <a:ln w="12700" algn="ctr">
                  <a:solidFill>
                    <a:srgbClr val="000000"/>
                  </a:solidFill>
                  <a:round/>
                  <a:headEnd/>
                  <a:tailEnd/>
                </a:ln>
              </p:spPr>
              <p:txBody>
                <a:bodyPr rot="10800000" vert="eaVert"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schemeClr val="bg1"/>
                    </a:solidFill>
                    <a:effectLst/>
                    <a:highlight>
                      <a:srgbClr val="FFFF00"/>
                    </a:highlight>
                    <a:uLnTx/>
                    <a:uFillTx/>
                    <a:latin typeface="Arial"/>
                    <a:ea typeface="ＭＳ Ｐゴシック"/>
                  </a:endParaRPr>
                </a:p>
              </p:txBody>
            </p:sp>
            <p:grpSp>
              <p:nvGrpSpPr>
                <p:cNvPr id="39" name="グループ化 38">
                  <a:extLst>
                    <a:ext uri="{FF2B5EF4-FFF2-40B4-BE49-F238E27FC236}">
                      <a16:creationId xmlns:a16="http://schemas.microsoft.com/office/drawing/2014/main" id="{8D765443-AEB5-4D6C-A3A0-5A453458FDD8}"/>
                    </a:ext>
                  </a:extLst>
                </p:cNvPr>
                <p:cNvGrpSpPr/>
                <p:nvPr/>
              </p:nvGrpSpPr>
              <p:grpSpPr>
                <a:xfrm>
                  <a:off x="1422002" y="3534408"/>
                  <a:ext cx="1427012" cy="970405"/>
                  <a:chOff x="1848722" y="3694963"/>
                  <a:chExt cx="1427012" cy="970405"/>
                </a:xfrm>
              </p:grpSpPr>
              <p:sp>
                <p:nvSpPr>
                  <p:cNvPr id="40" name="円柱 39">
                    <a:extLst>
                      <a:ext uri="{FF2B5EF4-FFF2-40B4-BE49-F238E27FC236}">
                        <a16:creationId xmlns:a16="http://schemas.microsoft.com/office/drawing/2014/main" id="{10003A45-35B0-4277-860E-B2FD988EDF0C}"/>
                      </a:ext>
                    </a:extLst>
                  </p:cNvPr>
                  <p:cNvSpPr>
                    <a:spLocks noChangeArrowheads="1"/>
                  </p:cNvSpPr>
                  <p:nvPr/>
                </p:nvSpPr>
                <p:spPr bwMode="auto">
                  <a:xfrm rot="6575249">
                    <a:off x="2138624" y="3405061"/>
                    <a:ext cx="847207" cy="1427012"/>
                  </a:xfrm>
                  <a:prstGeom prst="can">
                    <a:avLst>
                      <a:gd name="adj" fmla="val 71705"/>
                    </a:avLst>
                  </a:prstGeom>
                  <a:gradFill flip="none" rotWithShape="1">
                    <a:gsLst>
                      <a:gs pos="67000">
                        <a:srgbClr val="0389F7"/>
                      </a:gs>
                      <a:gs pos="37000">
                        <a:srgbClr val="0070C0"/>
                      </a:gs>
                      <a:gs pos="100000">
                        <a:srgbClr val="FF0000"/>
                      </a:gs>
                      <a:gs pos="92000">
                        <a:srgbClr val="FA607A"/>
                      </a:gs>
                      <a:gs pos="83000">
                        <a:srgbClr val="F9B3C5"/>
                      </a:gs>
                      <a:gs pos="76000">
                        <a:srgbClr val="A7DCFD"/>
                      </a:gs>
                    </a:gsLst>
                    <a:path path="circle">
                      <a:fillToRect l="50000" t="-80000" r="50000" b="180000"/>
                    </a:path>
                    <a:tileRect/>
                  </a:gradFill>
                  <a:ln w="3175" algn="ctr">
                    <a:solidFill>
                      <a:schemeClr val="bg1">
                        <a:lumMod val="50000"/>
                      </a:schemeClr>
                    </a:solidFill>
                    <a:prstDash val="solid"/>
                    <a:round/>
                    <a:headEnd/>
                    <a:tailEnd/>
                  </a:ln>
                </p:spPr>
                <p:txBody>
                  <a:bodyPr rot="10800000" vert="eaVert"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schemeClr val="bg1"/>
                      </a:solidFill>
                      <a:effectLst/>
                      <a:highlight>
                        <a:srgbClr val="FFFF00"/>
                      </a:highlight>
                      <a:uLnTx/>
                      <a:uFillTx/>
                      <a:latin typeface="Arial"/>
                      <a:ea typeface="ＭＳ Ｐゴシック"/>
                    </a:endParaRPr>
                  </a:p>
                </p:txBody>
              </p:sp>
              <p:sp>
                <p:nvSpPr>
                  <p:cNvPr id="41" name="楕円 40">
                    <a:extLst>
                      <a:ext uri="{FF2B5EF4-FFF2-40B4-BE49-F238E27FC236}">
                        <a16:creationId xmlns:a16="http://schemas.microsoft.com/office/drawing/2014/main" id="{776C4D9B-79F4-4D32-96C7-614D6D3E93EA}"/>
                      </a:ext>
                    </a:extLst>
                  </p:cNvPr>
                  <p:cNvSpPr/>
                  <p:nvPr/>
                </p:nvSpPr>
                <p:spPr>
                  <a:xfrm rot="1285678">
                    <a:off x="2639606" y="3817539"/>
                    <a:ext cx="602690" cy="847829"/>
                  </a:xfrm>
                  <a:prstGeom prst="ellipse">
                    <a:avLst/>
                  </a:prstGeom>
                  <a:pattFill prst="lgGrid">
                    <a:fgClr>
                      <a:schemeClr val="tx1"/>
                    </a:fgClr>
                    <a:bgClr>
                      <a:srgbClr val="1678DA"/>
                    </a:bgClr>
                  </a:patt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34" name="グループ化 33">
                <a:extLst>
                  <a:ext uri="{FF2B5EF4-FFF2-40B4-BE49-F238E27FC236}">
                    <a16:creationId xmlns:a16="http://schemas.microsoft.com/office/drawing/2014/main" id="{024F26EE-C451-4932-8EA0-EDC8D4493A0D}"/>
                  </a:ext>
                </a:extLst>
              </p:cNvPr>
              <p:cNvGrpSpPr/>
              <p:nvPr/>
            </p:nvGrpSpPr>
            <p:grpSpPr>
              <a:xfrm rot="1262551">
                <a:off x="3800839" y="4725649"/>
                <a:ext cx="436048" cy="667305"/>
                <a:chOff x="5544891" y="5235603"/>
                <a:chExt cx="436048" cy="667305"/>
              </a:xfrm>
            </p:grpSpPr>
            <p:sp>
              <p:nvSpPr>
                <p:cNvPr id="35" name="月 34">
                  <a:extLst>
                    <a:ext uri="{FF2B5EF4-FFF2-40B4-BE49-F238E27FC236}">
                      <a16:creationId xmlns:a16="http://schemas.microsoft.com/office/drawing/2014/main" id="{162D1B02-C713-4682-9B36-7887EBEB738F}"/>
                    </a:ext>
                  </a:extLst>
                </p:cNvPr>
                <p:cNvSpPr/>
                <p:nvPr/>
              </p:nvSpPr>
              <p:spPr>
                <a:xfrm rot="10800000">
                  <a:off x="5668862" y="5369114"/>
                  <a:ext cx="109981" cy="400283"/>
                </a:xfrm>
                <a:prstGeom prst="moon">
                  <a:avLst>
                    <a:gd name="adj" fmla="val 312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月 35">
                  <a:extLst>
                    <a:ext uri="{FF2B5EF4-FFF2-40B4-BE49-F238E27FC236}">
                      <a16:creationId xmlns:a16="http://schemas.microsoft.com/office/drawing/2014/main" id="{614DA832-6C46-4126-8622-427DA4ED35D9}"/>
                    </a:ext>
                  </a:extLst>
                </p:cNvPr>
                <p:cNvSpPr/>
                <p:nvPr/>
              </p:nvSpPr>
              <p:spPr>
                <a:xfrm rot="10800000">
                  <a:off x="5833716" y="5235603"/>
                  <a:ext cx="147223" cy="667305"/>
                </a:xfrm>
                <a:prstGeom prst="moon">
                  <a:avLst>
                    <a:gd name="adj" fmla="val 269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月 36">
                  <a:extLst>
                    <a:ext uri="{FF2B5EF4-FFF2-40B4-BE49-F238E27FC236}">
                      <a16:creationId xmlns:a16="http://schemas.microsoft.com/office/drawing/2014/main" id="{21FE0688-8F8C-4BF4-8F4A-CAF8460567C1}"/>
                    </a:ext>
                  </a:extLst>
                </p:cNvPr>
                <p:cNvSpPr/>
                <p:nvPr/>
              </p:nvSpPr>
              <p:spPr>
                <a:xfrm rot="10800000">
                  <a:off x="5544891" y="5463371"/>
                  <a:ext cx="62540" cy="211772"/>
                </a:xfrm>
                <a:prstGeom prst="moon">
                  <a:avLst>
                    <a:gd name="adj" fmla="val 439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cxnSp>
          <p:nvCxnSpPr>
            <p:cNvPr id="50" name="直線コネクタ 49">
              <a:extLst>
                <a:ext uri="{FF2B5EF4-FFF2-40B4-BE49-F238E27FC236}">
                  <a16:creationId xmlns:a16="http://schemas.microsoft.com/office/drawing/2014/main" id="{96C83EF0-F0DB-4CF0-8A46-1773BD6BA0C0}"/>
                </a:ext>
              </a:extLst>
            </p:cNvPr>
            <p:cNvCxnSpPr>
              <a:cxnSpLocks/>
              <a:endCxn id="25" idx="1"/>
            </p:cNvCxnSpPr>
            <p:nvPr/>
          </p:nvCxnSpPr>
          <p:spPr>
            <a:xfrm flipV="1">
              <a:off x="6972095" y="4539467"/>
              <a:ext cx="685160" cy="528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テキスト ボックス 73">
            <a:extLst>
              <a:ext uri="{FF2B5EF4-FFF2-40B4-BE49-F238E27FC236}">
                <a16:creationId xmlns:a16="http://schemas.microsoft.com/office/drawing/2014/main" id="{59D68383-E3BC-4762-BF66-93D771C17A4F}"/>
              </a:ext>
            </a:extLst>
          </p:cNvPr>
          <p:cNvSpPr txBox="1"/>
          <p:nvPr/>
        </p:nvSpPr>
        <p:spPr>
          <a:xfrm>
            <a:off x="209816" y="2011435"/>
            <a:ext cx="8934184" cy="954107"/>
          </a:xfrm>
          <a:prstGeom prst="rect">
            <a:avLst/>
          </a:prstGeom>
          <a:noFill/>
        </p:spPr>
        <p:txBody>
          <a:bodyPr wrap="square" rtlCol="0">
            <a:spAutoFit/>
          </a:bodyPr>
          <a:lstStyle/>
          <a:p>
            <a:pPr marL="457200" indent="-457200">
              <a:buFont typeface="Wingdings" panose="05000000000000000000" pitchFamily="2" charset="2"/>
              <a:buChar char="l"/>
            </a:pPr>
            <a:r>
              <a:rPr lang="ja-JP" altLang="en-US" sz="2800" dirty="0"/>
              <a:t>熱音響システム </a:t>
            </a:r>
            <a:r>
              <a:rPr lang="en-US" altLang="ja-JP" sz="2800" dirty="0"/>
              <a:t>: </a:t>
            </a:r>
            <a:r>
              <a:rPr lang="ja-JP" altLang="en-US" sz="2800" dirty="0"/>
              <a:t>熱と音波の相互エネルギ変換現象</a:t>
            </a:r>
            <a:r>
              <a:rPr lang="en-US" altLang="ja-JP" sz="2800" dirty="0"/>
              <a:t>			</a:t>
            </a:r>
            <a:r>
              <a:rPr lang="ja-JP" altLang="en-US" sz="2800" dirty="0"/>
              <a:t>　（熱音響現象）を利用した外燃機関</a:t>
            </a:r>
            <a:endParaRPr kumimoji="1" lang="en-US" altLang="ja-JP" sz="2800" dirty="0"/>
          </a:p>
        </p:txBody>
      </p:sp>
      <p:sp>
        <p:nvSpPr>
          <p:cNvPr id="80" name="テキスト ボックス 79">
            <a:extLst>
              <a:ext uri="{FF2B5EF4-FFF2-40B4-BE49-F238E27FC236}">
                <a16:creationId xmlns:a16="http://schemas.microsoft.com/office/drawing/2014/main" id="{F74A3058-C71F-4156-A8B8-E4F3F2224C52}"/>
              </a:ext>
            </a:extLst>
          </p:cNvPr>
          <p:cNvSpPr txBox="1"/>
          <p:nvPr/>
        </p:nvSpPr>
        <p:spPr>
          <a:xfrm>
            <a:off x="1330683" y="2965542"/>
            <a:ext cx="6744575" cy="830997"/>
          </a:xfrm>
          <a:prstGeom prst="rect">
            <a:avLst/>
          </a:prstGeom>
          <a:noFill/>
        </p:spPr>
        <p:txBody>
          <a:bodyPr wrap="square" rtlCol="0">
            <a:spAutoFit/>
          </a:bodyPr>
          <a:lstStyle/>
          <a:p>
            <a:r>
              <a:rPr lang="ja-JP" altLang="en-US" sz="2400" dirty="0"/>
              <a:t>・設計段階での自励発振時圧力振幅の推定が重要</a:t>
            </a:r>
            <a:endParaRPr lang="en-US" altLang="ja-JP" sz="2400" dirty="0"/>
          </a:p>
          <a:p>
            <a:r>
              <a:rPr kumimoji="1" lang="ja-JP" altLang="en-US" sz="2400" dirty="0"/>
              <a:t>・一般的に大振幅で発振</a:t>
            </a:r>
            <a:endParaRPr kumimoji="1" lang="en-US" altLang="ja-JP" sz="2400" dirty="0"/>
          </a:p>
        </p:txBody>
      </p:sp>
      <p:sp>
        <p:nvSpPr>
          <p:cNvPr id="3" name="テキスト ボックス 2">
            <a:extLst>
              <a:ext uri="{FF2B5EF4-FFF2-40B4-BE49-F238E27FC236}">
                <a16:creationId xmlns:a16="http://schemas.microsoft.com/office/drawing/2014/main" id="{18FF4B3E-A089-4A54-8858-9D6DBFB37F78}"/>
              </a:ext>
            </a:extLst>
          </p:cNvPr>
          <p:cNvSpPr txBox="1"/>
          <p:nvPr/>
        </p:nvSpPr>
        <p:spPr>
          <a:xfrm>
            <a:off x="466726" y="4288981"/>
            <a:ext cx="8448674" cy="461665"/>
          </a:xfrm>
          <a:prstGeom prst="rect">
            <a:avLst/>
          </a:prstGeom>
          <a:noFill/>
        </p:spPr>
        <p:txBody>
          <a:bodyPr wrap="square" rtlCol="0">
            <a:spAutoFit/>
          </a:bodyPr>
          <a:lstStyle/>
          <a:p>
            <a:pPr algn="ctr"/>
            <a:r>
              <a:rPr kumimoji="1" lang="ja-JP" altLang="en-US" sz="2400" dirty="0"/>
              <a:t>推定のために大振幅下での周波数応答計測を利用している</a:t>
            </a:r>
            <a:endParaRPr kumimoji="1" lang="en-US" altLang="ja-JP" sz="2400" dirty="0"/>
          </a:p>
        </p:txBody>
      </p:sp>
      <p:cxnSp>
        <p:nvCxnSpPr>
          <p:cNvPr id="4" name="直線矢印コネクタ 3">
            <a:extLst>
              <a:ext uri="{FF2B5EF4-FFF2-40B4-BE49-F238E27FC236}">
                <a16:creationId xmlns:a16="http://schemas.microsoft.com/office/drawing/2014/main" id="{85794116-FB68-44AA-9844-E4EA5B2777A2}"/>
              </a:ext>
            </a:extLst>
          </p:cNvPr>
          <p:cNvCxnSpPr>
            <a:cxnSpLocks/>
            <a:stCxn id="80" idx="2"/>
            <a:endCxn id="3" idx="0"/>
          </p:cNvCxnSpPr>
          <p:nvPr/>
        </p:nvCxnSpPr>
        <p:spPr>
          <a:xfrm flipH="1">
            <a:off x="4691063" y="3796539"/>
            <a:ext cx="11908" cy="492442"/>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B2E4F5D4-A8B8-4893-BA17-11496D5594AC}"/>
              </a:ext>
            </a:extLst>
          </p:cNvPr>
          <p:cNvSpPr>
            <a:spLocks noGrp="1"/>
          </p:cNvSpPr>
          <p:nvPr>
            <p:ph type="sldNum" sz="quarter" idx="12"/>
          </p:nvPr>
        </p:nvSpPr>
        <p:spPr/>
        <p:txBody>
          <a:bodyPr/>
          <a:lstStyle/>
          <a:p>
            <a:fld id="{BC61AADE-A0EC-439D-811A-359813556A13}" type="slidenum">
              <a:rPr kumimoji="1" lang="ja-JP" altLang="en-US" smtClean="0"/>
              <a:t>2</a:t>
            </a:fld>
            <a:endParaRPr kumimoji="1" lang="ja-JP" altLang="en-US"/>
          </a:p>
        </p:txBody>
      </p:sp>
    </p:spTree>
    <p:extLst>
      <p:ext uri="{BB962C8B-B14F-4D97-AF65-F5344CB8AC3E}">
        <p14:creationId xmlns:p14="http://schemas.microsoft.com/office/powerpoint/2010/main" val="187174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7A32940-32C7-4C70-A367-B7026899BEDB}"/>
              </a:ext>
            </a:extLst>
          </p:cNvPr>
          <p:cNvSpPr/>
          <p:nvPr/>
        </p:nvSpPr>
        <p:spPr>
          <a:xfrm>
            <a:off x="291197" y="5200560"/>
            <a:ext cx="8561606" cy="82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8" y="113754"/>
            <a:ext cx="2792536" cy="719395"/>
          </a:xfrm>
        </p:spPr>
        <p:txBody>
          <a:bodyPr>
            <a:normAutofit/>
          </a:bodyPr>
          <a:lstStyle/>
          <a:p>
            <a:r>
              <a:rPr kumimoji="1" lang="en-US" altLang="ja-JP" sz="4000" dirty="0"/>
              <a:t>- </a:t>
            </a:r>
            <a:r>
              <a:rPr lang="ja-JP" altLang="en-US" sz="4000" dirty="0"/>
              <a:t>研究目的 </a:t>
            </a:r>
            <a:r>
              <a:rPr kumimoji="1" lang="en-US" altLang="ja-JP" sz="4000" dirty="0"/>
              <a:t>-</a:t>
            </a:r>
            <a:endParaRPr kumimoji="1" lang="ja-JP" altLang="en-US" sz="4000" dirty="0"/>
          </a:p>
        </p:txBody>
      </p:sp>
      <p:sp>
        <p:nvSpPr>
          <p:cNvPr id="2" name="正方形/長方形 1">
            <a:extLst>
              <a:ext uri="{FF2B5EF4-FFF2-40B4-BE49-F238E27FC236}">
                <a16:creationId xmlns:a16="http://schemas.microsoft.com/office/drawing/2014/main" id="{366A17F8-1B28-4B37-B9B8-70A2B31B9475}"/>
              </a:ext>
            </a:extLst>
          </p:cNvPr>
          <p:cNvSpPr/>
          <p:nvPr/>
        </p:nvSpPr>
        <p:spPr>
          <a:xfrm>
            <a:off x="520112" y="5432542"/>
            <a:ext cx="8332691" cy="461665"/>
          </a:xfrm>
          <a:prstGeom prst="rect">
            <a:avLst/>
          </a:prstGeom>
        </p:spPr>
        <p:txBody>
          <a:bodyPr wrap="square">
            <a:spAutoFit/>
          </a:bodyPr>
          <a:lstStyle/>
          <a:p>
            <a:r>
              <a:rPr lang="ja-JP" altLang="en-US" sz="2400" dirty="0">
                <a:latin typeface="ＭＳ Ｐゴシック" panose="020B0600070205080204" pitchFamily="50" charset="-128"/>
              </a:rPr>
              <a:t>測定管路長を連続的に変化させる機構の製作</a:t>
            </a:r>
          </a:p>
        </p:txBody>
      </p:sp>
      <p:sp>
        <p:nvSpPr>
          <p:cNvPr id="16" name="テキスト ボックス 15">
            <a:extLst>
              <a:ext uri="{FF2B5EF4-FFF2-40B4-BE49-F238E27FC236}">
                <a16:creationId xmlns:a16="http://schemas.microsoft.com/office/drawing/2014/main" id="{8EFBB846-746F-4979-9A81-FD5531DC3B91}"/>
              </a:ext>
            </a:extLst>
          </p:cNvPr>
          <p:cNvSpPr txBox="1"/>
          <p:nvPr/>
        </p:nvSpPr>
        <p:spPr>
          <a:xfrm>
            <a:off x="424916" y="4899951"/>
            <a:ext cx="2355932" cy="523220"/>
          </a:xfrm>
          <a:prstGeom prst="rect">
            <a:avLst/>
          </a:prstGeom>
          <a:solidFill>
            <a:schemeClr val="bg1"/>
          </a:solidFill>
        </p:spPr>
        <p:txBody>
          <a:bodyPr wrap="square" rtlCol="0">
            <a:spAutoFit/>
          </a:bodyPr>
          <a:lstStyle/>
          <a:p>
            <a:pPr algn="ctr"/>
            <a:r>
              <a:rPr lang="ja-JP" altLang="en-US" sz="2800" dirty="0">
                <a:latin typeface="ＭＳ Ｐゴシック" panose="020B0600070205080204" pitchFamily="50" charset="-128"/>
              </a:rPr>
              <a:t>本研究の目的</a:t>
            </a:r>
            <a:endParaRPr lang="en-US" altLang="ja-JP" sz="2800" dirty="0">
              <a:latin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825E4A8B-97AC-43AF-A311-B34FAA9E9D7D}"/>
              </a:ext>
            </a:extLst>
          </p:cNvPr>
          <p:cNvSpPr txBox="1"/>
          <p:nvPr/>
        </p:nvSpPr>
        <p:spPr>
          <a:xfrm>
            <a:off x="193975" y="724164"/>
            <a:ext cx="7520573"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＜先行研究</a:t>
            </a:r>
            <a:r>
              <a:rPr lang="en-US" altLang="ja-JP" sz="2800" dirty="0">
                <a:latin typeface="ＭＳ Ｐゴシック" panose="020B0600070205080204" pitchFamily="50" charset="-128"/>
                <a:ea typeface="ＭＳ Ｐゴシック" panose="020B0600070205080204" pitchFamily="50" charset="-128"/>
              </a:rPr>
              <a:t>[1]</a:t>
            </a:r>
            <a:r>
              <a:rPr lang="ja-JP" altLang="en-US" sz="2800" dirty="0">
                <a:latin typeface="ＭＳ Ｐゴシック" panose="020B0600070205080204" pitchFamily="50" charset="-128"/>
                <a:ea typeface="ＭＳ Ｐゴシック" panose="020B0600070205080204" pitchFamily="50" charset="-128"/>
              </a:rPr>
              <a:t>＞</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C41A58C4-1DF2-4FCC-97ED-9A99039C9B30}"/>
              </a:ext>
            </a:extLst>
          </p:cNvPr>
          <p:cNvSpPr/>
          <p:nvPr/>
        </p:nvSpPr>
        <p:spPr>
          <a:xfrm>
            <a:off x="424915" y="1244549"/>
            <a:ext cx="8332691" cy="1015663"/>
          </a:xfrm>
          <a:prstGeom prst="rect">
            <a:avLst/>
          </a:prstGeom>
        </p:spPr>
        <p:txBody>
          <a:bodyPr wrap="square">
            <a:spAutoFit/>
          </a:bodyPr>
          <a:lstStyle/>
          <a:p>
            <a:pPr marL="342900" indent="-342900">
              <a:buFont typeface="Wingdings" panose="05000000000000000000" pitchFamily="2" charset="2"/>
              <a:buChar char="l"/>
            </a:pPr>
            <a:r>
              <a:rPr lang="ja-JP" altLang="en-US" sz="2000" dirty="0">
                <a:latin typeface="ＭＳ Ｐゴシック" panose="020B0600070205080204" pitchFamily="50" charset="-128"/>
              </a:rPr>
              <a:t>計測系の</a:t>
            </a:r>
            <a:r>
              <a:rPr lang="ja-JP" altLang="en-US" sz="2000" dirty="0">
                <a:solidFill>
                  <a:srgbClr val="FF0000"/>
                </a:solidFill>
                <a:latin typeface="ＭＳ Ｐゴシック" panose="020B0600070205080204" pitchFamily="50" charset="-128"/>
              </a:rPr>
              <a:t>共振</a:t>
            </a:r>
            <a:r>
              <a:rPr lang="ja-JP" altLang="en-US" sz="2000" dirty="0">
                <a:latin typeface="ＭＳ Ｐゴシック" panose="020B0600070205080204" pitchFamily="50" charset="-128"/>
              </a:rPr>
              <a:t>を利用し，音源の出力に依存しない大振幅加振を達成</a:t>
            </a:r>
            <a:endParaRPr lang="en-US" altLang="ja-JP" sz="2000" dirty="0">
              <a:latin typeface="ＭＳ Ｐゴシック" panose="020B0600070205080204" pitchFamily="50" charset="-128"/>
            </a:endParaRPr>
          </a:p>
          <a:p>
            <a:pPr marL="342900" indent="-342900">
              <a:buFont typeface="Wingdings" panose="05000000000000000000" pitchFamily="2" charset="2"/>
              <a:buChar char="l"/>
            </a:pPr>
            <a:r>
              <a:rPr lang="ja-JP" altLang="en-US" sz="2000" dirty="0">
                <a:latin typeface="ＭＳ Ｐゴシック" panose="020B0600070205080204" pitchFamily="50" charset="-128"/>
              </a:rPr>
              <a:t>測定管路長に依存する</a:t>
            </a:r>
            <a:r>
              <a:rPr lang="ja-JP" altLang="en-US" sz="2000" dirty="0">
                <a:solidFill>
                  <a:srgbClr val="FF0000"/>
                </a:solidFill>
                <a:latin typeface="ＭＳ Ｐゴシック" panose="020B0600070205080204" pitchFamily="50" charset="-128"/>
              </a:rPr>
              <a:t>共振周波数で発振する制御系</a:t>
            </a:r>
            <a:r>
              <a:rPr lang="ja-JP" altLang="en-US" sz="2000" dirty="0">
                <a:latin typeface="ＭＳ Ｐゴシック" panose="020B0600070205080204" pitchFamily="50" charset="-128"/>
              </a:rPr>
              <a:t>を提案</a:t>
            </a:r>
            <a:endParaRPr lang="en-US" altLang="ja-JP" sz="2000" dirty="0">
              <a:latin typeface="ＭＳ Ｐゴシック" panose="020B0600070205080204" pitchFamily="50" charset="-128"/>
            </a:endParaRPr>
          </a:p>
          <a:p>
            <a:pPr marL="342900" indent="-342900">
              <a:buFont typeface="Wingdings" panose="05000000000000000000" pitchFamily="2" charset="2"/>
              <a:buChar char="l"/>
            </a:pPr>
            <a:r>
              <a:rPr lang="ja-JP" altLang="en-US" sz="2000" dirty="0">
                <a:latin typeface="ＭＳ Ｐゴシック" panose="020B0600070205080204" pitchFamily="50" charset="-128"/>
              </a:rPr>
              <a:t>発振周波数を利用した周波数応答計測</a:t>
            </a:r>
          </a:p>
        </p:txBody>
      </p:sp>
      <p:sp>
        <p:nvSpPr>
          <p:cNvPr id="7" name="正方形/長方形 6">
            <a:extLst>
              <a:ext uri="{FF2B5EF4-FFF2-40B4-BE49-F238E27FC236}">
                <a16:creationId xmlns:a16="http://schemas.microsoft.com/office/drawing/2014/main" id="{6E2AAE12-BB9D-4272-AB0A-D1938C64EFF3}"/>
              </a:ext>
            </a:extLst>
          </p:cNvPr>
          <p:cNvSpPr/>
          <p:nvPr/>
        </p:nvSpPr>
        <p:spPr>
          <a:xfrm>
            <a:off x="636594" y="2728820"/>
            <a:ext cx="8332691" cy="707886"/>
          </a:xfrm>
          <a:prstGeom prst="rect">
            <a:avLst/>
          </a:prstGeom>
        </p:spPr>
        <p:txBody>
          <a:bodyPr wrap="square">
            <a:spAutoFit/>
          </a:bodyPr>
          <a:lstStyle/>
          <a:p>
            <a:r>
              <a:rPr lang="ja-JP" altLang="en-US" sz="2000" dirty="0">
                <a:uFill>
                  <a:solidFill>
                    <a:srgbClr val="FF0000"/>
                  </a:solidFill>
                </a:uFill>
              </a:rPr>
              <a:t>管路長を変更する際，測定系を構成するサニタリー管を長さの異なるものに直接交換している</a:t>
            </a:r>
            <a:endParaRPr lang="ja-JP" altLang="en-US" sz="2000" dirty="0">
              <a:latin typeface="ＭＳ Ｐゴシック" panose="020B0600070205080204" pitchFamily="50" charset="-128"/>
            </a:endParaRPr>
          </a:p>
        </p:txBody>
      </p:sp>
      <p:sp>
        <p:nvSpPr>
          <p:cNvPr id="6" name="タイトル 1">
            <a:extLst>
              <a:ext uri="{FF2B5EF4-FFF2-40B4-BE49-F238E27FC236}">
                <a16:creationId xmlns:a16="http://schemas.microsoft.com/office/drawing/2014/main" id="{7BE88B0B-8D28-4D19-8191-AA7D3BB749EA}"/>
              </a:ext>
            </a:extLst>
          </p:cNvPr>
          <p:cNvSpPr txBox="1">
            <a:spLocks/>
          </p:cNvSpPr>
          <p:nvPr/>
        </p:nvSpPr>
        <p:spPr>
          <a:xfrm>
            <a:off x="195195" y="6195988"/>
            <a:ext cx="8774090" cy="6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dirty="0"/>
              <a:t>[1]</a:t>
            </a:r>
            <a:r>
              <a:rPr lang="ja-JP" altLang="en-US" sz="1600" dirty="0"/>
              <a:t>小林諒也他：管路長による共振を利用して発振周波数を自動決定する大振幅音響計測制御機構に基づく熱音響自励発振時圧力振幅の推定，音響学会</a:t>
            </a:r>
            <a:r>
              <a:rPr lang="en-US" altLang="ja-JP" sz="1600" dirty="0"/>
              <a:t>(2020)</a:t>
            </a:r>
            <a:endParaRPr lang="ja-JP" altLang="en-US" sz="1600" dirty="0"/>
          </a:p>
        </p:txBody>
      </p:sp>
      <p:sp>
        <p:nvSpPr>
          <p:cNvPr id="8" name="正方形/長方形 7">
            <a:extLst>
              <a:ext uri="{FF2B5EF4-FFF2-40B4-BE49-F238E27FC236}">
                <a16:creationId xmlns:a16="http://schemas.microsoft.com/office/drawing/2014/main" id="{50C7A47E-EE37-4E2D-B839-11FEA336208C}"/>
              </a:ext>
            </a:extLst>
          </p:cNvPr>
          <p:cNvSpPr/>
          <p:nvPr/>
        </p:nvSpPr>
        <p:spPr>
          <a:xfrm>
            <a:off x="382229" y="2269583"/>
            <a:ext cx="1161383" cy="461665"/>
          </a:xfrm>
          <a:prstGeom prst="rect">
            <a:avLst/>
          </a:prstGeom>
        </p:spPr>
        <p:txBody>
          <a:bodyPr wrap="square">
            <a:spAutoFit/>
          </a:bodyPr>
          <a:lstStyle/>
          <a:p>
            <a:r>
              <a:rPr lang="ja-JP" altLang="en-US" sz="2400" dirty="0">
                <a:uFill>
                  <a:solidFill>
                    <a:srgbClr val="FF0000"/>
                  </a:solidFill>
                </a:uFill>
              </a:rPr>
              <a:t>問題点</a:t>
            </a:r>
            <a:endParaRPr lang="ja-JP" altLang="en-US" sz="2400" dirty="0">
              <a:latin typeface="ＭＳ Ｐゴシック" panose="020B0600070205080204" pitchFamily="50" charset="-128"/>
            </a:endParaRPr>
          </a:p>
        </p:txBody>
      </p:sp>
      <p:sp>
        <p:nvSpPr>
          <p:cNvPr id="9" name="正方形/長方形 8">
            <a:extLst>
              <a:ext uri="{FF2B5EF4-FFF2-40B4-BE49-F238E27FC236}">
                <a16:creationId xmlns:a16="http://schemas.microsoft.com/office/drawing/2014/main" id="{9401EAD1-8144-41D3-8218-A618C265C131}"/>
              </a:ext>
            </a:extLst>
          </p:cNvPr>
          <p:cNvSpPr/>
          <p:nvPr/>
        </p:nvSpPr>
        <p:spPr>
          <a:xfrm>
            <a:off x="636594" y="3896701"/>
            <a:ext cx="8332691" cy="400110"/>
          </a:xfrm>
          <a:prstGeom prst="rect">
            <a:avLst/>
          </a:prstGeom>
        </p:spPr>
        <p:txBody>
          <a:bodyPr wrap="square">
            <a:spAutoFit/>
          </a:bodyPr>
          <a:lstStyle/>
          <a:p>
            <a:r>
              <a:rPr lang="ja-JP" altLang="en-US" sz="2000" dirty="0">
                <a:uFill>
                  <a:solidFill>
                    <a:srgbClr val="FF0000"/>
                  </a:solidFill>
                </a:uFill>
              </a:rPr>
              <a:t>測定管路長を動的に可変とする機構の製作</a:t>
            </a:r>
            <a:endParaRPr lang="ja-JP" altLang="en-US" sz="2000" dirty="0">
              <a:latin typeface="ＭＳ Ｐゴシック" panose="020B0600070205080204" pitchFamily="50" charset="-128"/>
            </a:endParaRPr>
          </a:p>
        </p:txBody>
      </p:sp>
      <p:sp>
        <p:nvSpPr>
          <p:cNvPr id="11" name="正方形/長方形 10">
            <a:extLst>
              <a:ext uri="{FF2B5EF4-FFF2-40B4-BE49-F238E27FC236}">
                <a16:creationId xmlns:a16="http://schemas.microsoft.com/office/drawing/2014/main" id="{21EF62B3-C654-4662-B9B3-5DF2EA6FFBC2}"/>
              </a:ext>
            </a:extLst>
          </p:cNvPr>
          <p:cNvSpPr/>
          <p:nvPr/>
        </p:nvSpPr>
        <p:spPr>
          <a:xfrm>
            <a:off x="382229" y="3418795"/>
            <a:ext cx="1599094" cy="461665"/>
          </a:xfrm>
          <a:prstGeom prst="rect">
            <a:avLst/>
          </a:prstGeom>
        </p:spPr>
        <p:txBody>
          <a:bodyPr wrap="square">
            <a:spAutoFit/>
          </a:bodyPr>
          <a:lstStyle/>
          <a:p>
            <a:r>
              <a:rPr lang="ja-JP" altLang="en-US" sz="2400" dirty="0">
                <a:uFill>
                  <a:solidFill>
                    <a:srgbClr val="FF0000"/>
                  </a:solidFill>
                </a:uFill>
              </a:rPr>
              <a:t>最終目標</a:t>
            </a:r>
            <a:endParaRPr lang="ja-JP" altLang="en-US" sz="2400" dirty="0">
              <a:latin typeface="ＭＳ Ｐゴシック" panose="020B0600070205080204" pitchFamily="50" charset="-128"/>
            </a:endParaRPr>
          </a:p>
        </p:txBody>
      </p:sp>
      <p:sp>
        <p:nvSpPr>
          <p:cNvPr id="10" name="スライド番号プレースホルダー 9">
            <a:extLst>
              <a:ext uri="{FF2B5EF4-FFF2-40B4-BE49-F238E27FC236}">
                <a16:creationId xmlns:a16="http://schemas.microsoft.com/office/drawing/2014/main" id="{CC05DE5D-AC50-4755-94F3-8FA16AAF9138}"/>
              </a:ext>
            </a:extLst>
          </p:cNvPr>
          <p:cNvSpPr>
            <a:spLocks noGrp="1"/>
          </p:cNvSpPr>
          <p:nvPr>
            <p:ph type="sldNum" sz="quarter" idx="12"/>
          </p:nvPr>
        </p:nvSpPr>
        <p:spPr/>
        <p:txBody>
          <a:bodyPr/>
          <a:lstStyle/>
          <a:p>
            <a:fld id="{BC61AADE-A0EC-439D-811A-359813556A13}" type="slidenum">
              <a:rPr kumimoji="1" lang="ja-JP" altLang="en-US" smtClean="0"/>
              <a:t>3</a:t>
            </a:fld>
            <a:endParaRPr kumimoji="1" lang="ja-JP" altLang="en-US"/>
          </a:p>
        </p:txBody>
      </p:sp>
    </p:spTree>
    <p:extLst>
      <p:ext uri="{BB962C8B-B14F-4D97-AF65-F5344CB8AC3E}">
        <p14:creationId xmlns:p14="http://schemas.microsoft.com/office/powerpoint/2010/main" val="316576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8" y="113754"/>
            <a:ext cx="4271022" cy="719395"/>
          </a:xfrm>
        </p:spPr>
        <p:txBody>
          <a:bodyPr>
            <a:normAutofit/>
          </a:bodyPr>
          <a:lstStyle/>
          <a:p>
            <a:r>
              <a:rPr kumimoji="1" lang="en-US" altLang="ja-JP" sz="4000" dirty="0"/>
              <a:t>- </a:t>
            </a:r>
            <a:r>
              <a:rPr kumimoji="1" lang="ja-JP" altLang="en-US" sz="4000" dirty="0"/>
              <a:t>装置の考案 </a:t>
            </a:r>
            <a:r>
              <a:rPr kumimoji="1" lang="en-US" altLang="ja-JP" sz="4000" dirty="0"/>
              <a:t>-</a:t>
            </a:r>
            <a:endParaRPr kumimoji="1" lang="ja-JP" altLang="en-US" sz="4000" dirty="0"/>
          </a:p>
        </p:txBody>
      </p:sp>
      <p:pic>
        <p:nvPicPr>
          <p:cNvPr id="2" name="図 1">
            <a:extLst>
              <a:ext uri="{FF2B5EF4-FFF2-40B4-BE49-F238E27FC236}">
                <a16:creationId xmlns:a16="http://schemas.microsoft.com/office/drawing/2014/main" id="{06EC7385-260C-40BA-AF12-6F68F0C722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32070" y="880903"/>
            <a:ext cx="3792215" cy="1142980"/>
          </a:xfrm>
          <a:prstGeom prst="rect">
            <a:avLst/>
          </a:prstGeom>
        </p:spPr>
      </p:pic>
      <p:pic>
        <p:nvPicPr>
          <p:cNvPr id="3" name="図 2">
            <a:extLst>
              <a:ext uri="{FF2B5EF4-FFF2-40B4-BE49-F238E27FC236}">
                <a16:creationId xmlns:a16="http://schemas.microsoft.com/office/drawing/2014/main" id="{4B38C9B0-CCED-4F82-BBBA-221AFA1422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584" y="833149"/>
            <a:ext cx="3461243" cy="1314124"/>
          </a:xfrm>
          <a:prstGeom prst="rect">
            <a:avLst/>
          </a:prstGeom>
        </p:spPr>
      </p:pic>
      <p:sp>
        <p:nvSpPr>
          <p:cNvPr id="77" name="コンテンツ プレースホルダ 2">
            <a:extLst>
              <a:ext uri="{FF2B5EF4-FFF2-40B4-BE49-F238E27FC236}">
                <a16:creationId xmlns:a16="http://schemas.microsoft.com/office/drawing/2014/main" id="{7D5EC19A-AB69-4D57-82D1-ADF5FE03589C}"/>
              </a:ext>
            </a:extLst>
          </p:cNvPr>
          <p:cNvSpPr txBox="1">
            <a:spLocks/>
          </p:cNvSpPr>
          <p:nvPr/>
        </p:nvSpPr>
        <p:spPr bwMode="auto">
          <a:xfrm>
            <a:off x="228600" y="833149"/>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＜初期案</a:t>
            </a:r>
            <a:r>
              <a:rPr lang="en-US" altLang="ja-JP" sz="2000" dirty="0">
                <a:latin typeface="+mn-lt"/>
                <a:cs typeface="游ゴシック"/>
              </a:rPr>
              <a:t>1</a:t>
            </a:r>
            <a:r>
              <a:rPr lang="ja-JP" altLang="en-US" sz="2000" dirty="0">
                <a:cs typeface="游ゴシック"/>
              </a:rPr>
              <a:t>＞</a:t>
            </a:r>
            <a:endParaRPr lang="ja-JP" altLang="en-US" sz="2000" dirty="0">
              <a:latin typeface="+mn-lt"/>
              <a:cs typeface="游ゴシック"/>
            </a:endParaRPr>
          </a:p>
        </p:txBody>
      </p:sp>
      <p:sp>
        <p:nvSpPr>
          <p:cNvPr id="4" name="テキスト ボックス 3">
            <a:extLst>
              <a:ext uri="{FF2B5EF4-FFF2-40B4-BE49-F238E27FC236}">
                <a16:creationId xmlns:a16="http://schemas.microsoft.com/office/drawing/2014/main" id="{B19C58C6-B6D5-486D-BB09-58B69078C01C}"/>
              </a:ext>
            </a:extLst>
          </p:cNvPr>
          <p:cNvSpPr txBox="1"/>
          <p:nvPr/>
        </p:nvSpPr>
        <p:spPr>
          <a:xfrm>
            <a:off x="621467" y="2172220"/>
            <a:ext cx="3811403" cy="707886"/>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スピーカの位置は可変</a:t>
            </a:r>
            <a:endParaRPr lang="en-US" altLang="ja-JP" sz="2000" dirty="0"/>
          </a:p>
          <a:p>
            <a:pPr marL="457200" indent="-457200">
              <a:buFont typeface="Arial" panose="020B0604020202020204" pitchFamily="34" charset="0"/>
              <a:buChar char="•"/>
            </a:pPr>
            <a:r>
              <a:rPr lang="ja-JP" altLang="en-US" sz="2000" dirty="0"/>
              <a:t>管の移動あり</a:t>
            </a:r>
            <a:endParaRPr lang="en-US" altLang="ja-JP" sz="2000" dirty="0"/>
          </a:p>
        </p:txBody>
      </p:sp>
      <p:sp>
        <p:nvSpPr>
          <p:cNvPr id="6" name="テキスト ボックス 5">
            <a:extLst>
              <a:ext uri="{FF2B5EF4-FFF2-40B4-BE49-F238E27FC236}">
                <a16:creationId xmlns:a16="http://schemas.microsoft.com/office/drawing/2014/main" id="{96173158-D17D-4ACE-A529-20BBE46BA27A}"/>
              </a:ext>
            </a:extLst>
          </p:cNvPr>
          <p:cNvSpPr txBox="1"/>
          <p:nvPr/>
        </p:nvSpPr>
        <p:spPr>
          <a:xfrm>
            <a:off x="5620096" y="2172220"/>
            <a:ext cx="3811403" cy="707886"/>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スピーカの位置は不変</a:t>
            </a:r>
            <a:endParaRPr lang="en-US" altLang="ja-JP" sz="2000" dirty="0"/>
          </a:p>
          <a:p>
            <a:pPr marL="457200" indent="-457200">
              <a:buFont typeface="Arial" panose="020B0604020202020204" pitchFamily="34" charset="0"/>
              <a:buChar char="•"/>
            </a:pPr>
            <a:r>
              <a:rPr lang="ja-JP" altLang="en-US" sz="2000" dirty="0"/>
              <a:t>管の移動なし</a:t>
            </a:r>
            <a:endParaRPr lang="en-US" altLang="ja-JP" sz="2000" dirty="0"/>
          </a:p>
        </p:txBody>
      </p:sp>
      <p:sp>
        <p:nvSpPr>
          <p:cNvPr id="82" name="コンテンツ プレースホルダ 2">
            <a:extLst>
              <a:ext uri="{FF2B5EF4-FFF2-40B4-BE49-F238E27FC236}">
                <a16:creationId xmlns:a16="http://schemas.microsoft.com/office/drawing/2014/main" id="{495FCACF-264A-4C75-8EC5-5509FC1FD84F}"/>
              </a:ext>
            </a:extLst>
          </p:cNvPr>
          <p:cNvSpPr txBox="1">
            <a:spLocks/>
          </p:cNvSpPr>
          <p:nvPr/>
        </p:nvSpPr>
        <p:spPr bwMode="auto">
          <a:xfrm>
            <a:off x="346646" y="2880106"/>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＜最終案</a:t>
            </a:r>
            <a:r>
              <a:rPr lang="ja-JP" altLang="en-US" sz="2000" dirty="0">
                <a:cs typeface="游ゴシック"/>
              </a:rPr>
              <a:t>＞</a:t>
            </a:r>
            <a:endParaRPr lang="ja-JP" altLang="en-US" sz="2000" dirty="0">
              <a:latin typeface="+mn-lt"/>
              <a:cs typeface="游ゴシック"/>
            </a:endParaRPr>
          </a:p>
        </p:txBody>
      </p:sp>
      <p:pic>
        <p:nvPicPr>
          <p:cNvPr id="12" name="図 11">
            <a:extLst>
              <a:ext uri="{FF2B5EF4-FFF2-40B4-BE49-F238E27FC236}">
                <a16:creationId xmlns:a16="http://schemas.microsoft.com/office/drawing/2014/main" id="{ACEA1091-1978-4042-B7FF-4DB11DD832A2}"/>
              </a:ext>
            </a:extLst>
          </p:cNvPr>
          <p:cNvPicPr>
            <a:picLocks noChangeAspect="1"/>
          </p:cNvPicPr>
          <p:nvPr/>
        </p:nvPicPr>
        <p:blipFill>
          <a:blip r:embed="rId4"/>
          <a:stretch>
            <a:fillRect/>
          </a:stretch>
        </p:blipFill>
        <p:spPr>
          <a:xfrm>
            <a:off x="1764914" y="3259579"/>
            <a:ext cx="5335911" cy="1657641"/>
          </a:xfrm>
          <a:prstGeom prst="rect">
            <a:avLst/>
          </a:prstGeom>
        </p:spPr>
      </p:pic>
      <p:sp>
        <p:nvSpPr>
          <p:cNvPr id="16" name="テキスト ボックス 15">
            <a:extLst>
              <a:ext uri="{FF2B5EF4-FFF2-40B4-BE49-F238E27FC236}">
                <a16:creationId xmlns:a16="http://schemas.microsoft.com/office/drawing/2014/main" id="{547BB9F2-221F-41A0-9283-8E1CF78E5FBD}"/>
              </a:ext>
            </a:extLst>
          </p:cNvPr>
          <p:cNvSpPr txBox="1"/>
          <p:nvPr/>
        </p:nvSpPr>
        <p:spPr>
          <a:xfrm>
            <a:off x="446399" y="4885308"/>
            <a:ext cx="4814733" cy="400110"/>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スピーカの位置は可変，管の移動なし</a:t>
            </a:r>
            <a:endParaRPr lang="en-US" altLang="ja-JP" sz="2000" dirty="0"/>
          </a:p>
        </p:txBody>
      </p:sp>
      <p:sp>
        <p:nvSpPr>
          <p:cNvPr id="65" name="下矢印 183">
            <a:extLst>
              <a:ext uri="{FF2B5EF4-FFF2-40B4-BE49-F238E27FC236}">
                <a16:creationId xmlns:a16="http://schemas.microsoft.com/office/drawing/2014/main" id="{93BB31F6-C595-499B-8FF0-8400930D139B}"/>
              </a:ext>
            </a:extLst>
          </p:cNvPr>
          <p:cNvSpPr/>
          <p:nvPr/>
        </p:nvSpPr>
        <p:spPr>
          <a:xfrm rot="5400000" flipH="1" flipV="1">
            <a:off x="749664" y="5362435"/>
            <a:ext cx="429850" cy="5066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72" name="下矢印 183">
            <a:extLst>
              <a:ext uri="{FF2B5EF4-FFF2-40B4-BE49-F238E27FC236}">
                <a16:creationId xmlns:a16="http://schemas.microsoft.com/office/drawing/2014/main" id="{C28D928C-2EE4-4019-8F0E-989EB3A57153}"/>
              </a:ext>
            </a:extLst>
          </p:cNvPr>
          <p:cNvSpPr/>
          <p:nvPr/>
        </p:nvSpPr>
        <p:spPr>
          <a:xfrm rot="5400000" flipH="1" flipV="1">
            <a:off x="749664" y="6213472"/>
            <a:ext cx="429850" cy="5066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3" name="テキスト ボックス 72">
            <a:extLst>
              <a:ext uri="{FF2B5EF4-FFF2-40B4-BE49-F238E27FC236}">
                <a16:creationId xmlns:a16="http://schemas.microsoft.com/office/drawing/2014/main" id="{0C362EEF-539B-4026-ADFD-3CE704565BF2}"/>
              </a:ext>
            </a:extLst>
          </p:cNvPr>
          <p:cNvSpPr txBox="1"/>
          <p:nvPr/>
        </p:nvSpPr>
        <p:spPr>
          <a:xfrm>
            <a:off x="1217924" y="5266656"/>
            <a:ext cx="7114399" cy="707886"/>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solidFill>
                  <a:srgbClr val="FF0000"/>
                </a:solidFill>
              </a:rPr>
              <a:t>圧力の腹で加振</a:t>
            </a:r>
            <a:r>
              <a:rPr lang="ja-JP" altLang="en-US" sz="2000" dirty="0"/>
              <a:t>できる</a:t>
            </a:r>
            <a:endParaRPr lang="en-US" altLang="ja-JP" sz="2000" dirty="0"/>
          </a:p>
          <a:p>
            <a:pPr marL="457200" indent="-457200">
              <a:buFont typeface="Arial" panose="020B0604020202020204" pitchFamily="34" charset="0"/>
              <a:buChar char="•"/>
            </a:pPr>
            <a:r>
              <a:rPr lang="ja-JP" altLang="en-US" sz="2000" dirty="0"/>
              <a:t>可動部を</a:t>
            </a:r>
            <a:r>
              <a:rPr lang="ja-JP" altLang="en-US" sz="2000" dirty="0">
                <a:solidFill>
                  <a:srgbClr val="FF0000"/>
                </a:solidFill>
              </a:rPr>
              <a:t>軽量化</a:t>
            </a:r>
            <a:r>
              <a:rPr lang="ja-JP" altLang="en-US" sz="2000" dirty="0"/>
              <a:t>できる</a:t>
            </a:r>
            <a:endParaRPr lang="en-US" altLang="ja-JP" sz="2000" dirty="0"/>
          </a:p>
        </p:txBody>
      </p:sp>
      <p:sp>
        <p:nvSpPr>
          <p:cNvPr id="74" name="テキスト ボックス 73">
            <a:extLst>
              <a:ext uri="{FF2B5EF4-FFF2-40B4-BE49-F238E27FC236}">
                <a16:creationId xmlns:a16="http://schemas.microsoft.com/office/drawing/2014/main" id="{26F0B1FA-8D08-49E7-ACAA-DD82E6244578}"/>
              </a:ext>
            </a:extLst>
          </p:cNvPr>
          <p:cNvSpPr txBox="1"/>
          <p:nvPr/>
        </p:nvSpPr>
        <p:spPr>
          <a:xfrm>
            <a:off x="407560" y="5901387"/>
            <a:ext cx="4367563" cy="400110"/>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可動部の管路の径を大きくする</a:t>
            </a:r>
            <a:endParaRPr lang="en-US" altLang="ja-JP" sz="2000" dirty="0"/>
          </a:p>
        </p:txBody>
      </p:sp>
      <p:sp>
        <p:nvSpPr>
          <p:cNvPr id="75" name="テキスト ボックス 74">
            <a:extLst>
              <a:ext uri="{FF2B5EF4-FFF2-40B4-BE49-F238E27FC236}">
                <a16:creationId xmlns:a16="http://schemas.microsoft.com/office/drawing/2014/main" id="{B4CD270E-ACCB-4004-8C9D-6092C1E2D489}"/>
              </a:ext>
            </a:extLst>
          </p:cNvPr>
          <p:cNvSpPr txBox="1"/>
          <p:nvPr/>
        </p:nvSpPr>
        <p:spPr>
          <a:xfrm>
            <a:off x="1256024" y="6281623"/>
            <a:ext cx="6706448" cy="400110"/>
          </a:xfrm>
          <a:prstGeom prst="rect">
            <a:avLst/>
          </a:prstGeom>
          <a:noFill/>
        </p:spPr>
        <p:txBody>
          <a:bodyPr wrap="square" rtlCol="0">
            <a:spAutoFit/>
          </a:bodyPr>
          <a:lstStyle/>
          <a:p>
            <a:r>
              <a:rPr lang="ja-JP" altLang="en-US" sz="2000" dirty="0"/>
              <a:t>径の変化がない場合より共振周波数の変化量を大きくできる</a:t>
            </a:r>
            <a:endParaRPr lang="en-US" altLang="ja-JP" sz="2000" dirty="0"/>
          </a:p>
        </p:txBody>
      </p:sp>
      <p:sp>
        <p:nvSpPr>
          <p:cNvPr id="17" name="コンテンツ プレースホルダ 2">
            <a:extLst>
              <a:ext uri="{FF2B5EF4-FFF2-40B4-BE49-F238E27FC236}">
                <a16:creationId xmlns:a16="http://schemas.microsoft.com/office/drawing/2014/main" id="{829443F9-22F0-4094-ACE3-29C41FDFB558}"/>
              </a:ext>
            </a:extLst>
          </p:cNvPr>
          <p:cNvSpPr txBox="1">
            <a:spLocks/>
          </p:cNvSpPr>
          <p:nvPr/>
        </p:nvSpPr>
        <p:spPr bwMode="auto">
          <a:xfrm>
            <a:off x="4126251" y="799885"/>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＜初期案</a:t>
            </a:r>
            <a:r>
              <a:rPr lang="en-US" altLang="ja-JP" sz="2000" dirty="0">
                <a:latin typeface="+mn-lt"/>
                <a:cs typeface="游ゴシック"/>
              </a:rPr>
              <a:t>2</a:t>
            </a:r>
            <a:r>
              <a:rPr lang="ja-JP" altLang="en-US" sz="2000" dirty="0">
                <a:cs typeface="游ゴシック"/>
              </a:rPr>
              <a:t>＞</a:t>
            </a:r>
            <a:endParaRPr lang="ja-JP" altLang="en-US" sz="2000" dirty="0">
              <a:latin typeface="+mn-lt"/>
              <a:cs typeface="游ゴシック"/>
            </a:endParaRPr>
          </a:p>
        </p:txBody>
      </p:sp>
      <p:sp>
        <p:nvSpPr>
          <p:cNvPr id="5" name="スライド番号プレースホルダー 4">
            <a:extLst>
              <a:ext uri="{FF2B5EF4-FFF2-40B4-BE49-F238E27FC236}">
                <a16:creationId xmlns:a16="http://schemas.microsoft.com/office/drawing/2014/main" id="{0610D979-8293-4928-B5D4-8D89AA442D70}"/>
              </a:ext>
            </a:extLst>
          </p:cNvPr>
          <p:cNvSpPr>
            <a:spLocks noGrp="1"/>
          </p:cNvSpPr>
          <p:nvPr>
            <p:ph type="sldNum" sz="quarter" idx="12"/>
          </p:nvPr>
        </p:nvSpPr>
        <p:spPr/>
        <p:txBody>
          <a:bodyPr/>
          <a:lstStyle/>
          <a:p>
            <a:fld id="{BC61AADE-A0EC-439D-811A-359813556A13}" type="slidenum">
              <a:rPr kumimoji="1" lang="ja-JP" altLang="en-US" smtClean="0"/>
              <a:t>4</a:t>
            </a:fld>
            <a:endParaRPr kumimoji="1" lang="ja-JP" altLang="en-US"/>
          </a:p>
        </p:txBody>
      </p:sp>
    </p:spTree>
    <p:extLst>
      <p:ext uri="{BB962C8B-B14F-4D97-AF65-F5344CB8AC3E}">
        <p14:creationId xmlns:p14="http://schemas.microsoft.com/office/powerpoint/2010/main" val="36039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8" y="113754"/>
            <a:ext cx="4271022" cy="719395"/>
          </a:xfrm>
        </p:spPr>
        <p:txBody>
          <a:bodyPr>
            <a:normAutofit/>
          </a:bodyPr>
          <a:lstStyle/>
          <a:p>
            <a:r>
              <a:rPr kumimoji="1" lang="en-US" altLang="ja-JP" sz="4000" dirty="0"/>
              <a:t>- </a:t>
            </a:r>
            <a:r>
              <a:rPr kumimoji="1" lang="ja-JP" altLang="en-US" sz="4000" dirty="0"/>
              <a:t>装置の製作 </a:t>
            </a:r>
            <a:r>
              <a:rPr kumimoji="1" lang="en-US" altLang="ja-JP" sz="4000" dirty="0"/>
              <a:t>-</a:t>
            </a:r>
            <a:endParaRPr kumimoji="1" lang="ja-JP" altLang="en-US" sz="4000" dirty="0"/>
          </a:p>
        </p:txBody>
      </p:sp>
      <p:sp>
        <p:nvSpPr>
          <p:cNvPr id="16" name="テキスト ボックス 15">
            <a:extLst>
              <a:ext uri="{FF2B5EF4-FFF2-40B4-BE49-F238E27FC236}">
                <a16:creationId xmlns:a16="http://schemas.microsoft.com/office/drawing/2014/main" id="{547BB9F2-221F-41A0-9283-8E1CF78E5FBD}"/>
              </a:ext>
            </a:extLst>
          </p:cNvPr>
          <p:cNvSpPr txBox="1"/>
          <p:nvPr/>
        </p:nvSpPr>
        <p:spPr>
          <a:xfrm>
            <a:off x="408136" y="3796182"/>
            <a:ext cx="8327732" cy="1323439"/>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管路部は塩ビ管</a:t>
            </a:r>
            <a:endParaRPr lang="en-US" altLang="ja-JP" sz="2000" dirty="0"/>
          </a:p>
          <a:p>
            <a:pPr marL="457200" indent="-457200">
              <a:buFont typeface="Arial" panose="020B0604020202020204" pitchFamily="34" charset="0"/>
              <a:buChar char="•"/>
            </a:pPr>
            <a:r>
              <a:rPr lang="ja-JP" altLang="en-US" sz="2000" dirty="0"/>
              <a:t>可動板は</a:t>
            </a:r>
            <a:r>
              <a:rPr lang="en-US" altLang="ja-JP" sz="2000" dirty="0"/>
              <a:t>MDF</a:t>
            </a:r>
            <a:r>
              <a:rPr lang="ja-JP" altLang="en-US" sz="2000" dirty="0"/>
              <a:t>板で製作し，スピーカを固定</a:t>
            </a:r>
            <a:endParaRPr lang="en-US" altLang="ja-JP" sz="2000" dirty="0"/>
          </a:p>
          <a:p>
            <a:pPr marL="457200" indent="-457200">
              <a:buFont typeface="Arial" panose="020B0604020202020204" pitchFamily="34" charset="0"/>
              <a:buChar char="•"/>
            </a:pPr>
            <a:r>
              <a:rPr lang="ja-JP" altLang="en-US" sz="2000" dirty="0"/>
              <a:t>可動量は</a:t>
            </a:r>
            <a:r>
              <a:rPr lang="en-US" altLang="ja-JP" sz="2000" dirty="0"/>
              <a:t>30cm</a:t>
            </a:r>
            <a:r>
              <a:rPr lang="ja-JP" altLang="en-US" sz="2000" dirty="0"/>
              <a:t>に設定</a:t>
            </a:r>
            <a:endParaRPr lang="en-US" altLang="ja-JP" sz="2000" dirty="0"/>
          </a:p>
          <a:p>
            <a:pPr marL="457200" indent="-457200">
              <a:buFont typeface="Arial" panose="020B0604020202020204" pitchFamily="34" charset="0"/>
              <a:buChar char="•"/>
            </a:pPr>
            <a:r>
              <a:rPr lang="ja-JP" altLang="en-US" sz="2000" dirty="0"/>
              <a:t>台形ねじとステッピングモータを利用し，可動板の位置を動かす</a:t>
            </a:r>
            <a:endParaRPr lang="en-US" altLang="ja-JP" sz="2000" dirty="0"/>
          </a:p>
        </p:txBody>
      </p:sp>
      <p:sp>
        <p:nvSpPr>
          <p:cNvPr id="17" name="コンテンツ プレースホルダ 2">
            <a:extLst>
              <a:ext uri="{FF2B5EF4-FFF2-40B4-BE49-F238E27FC236}">
                <a16:creationId xmlns:a16="http://schemas.microsoft.com/office/drawing/2014/main" id="{BD072F8D-409D-4649-858F-2F4991AA4B4C}"/>
              </a:ext>
            </a:extLst>
          </p:cNvPr>
          <p:cNvSpPr txBox="1">
            <a:spLocks/>
          </p:cNvSpPr>
          <p:nvPr/>
        </p:nvSpPr>
        <p:spPr bwMode="auto">
          <a:xfrm>
            <a:off x="1730142" y="5250007"/>
            <a:ext cx="5378919"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動作確認を行い，管内を可動板が動くことを確認</a:t>
            </a:r>
          </a:p>
        </p:txBody>
      </p:sp>
      <p:sp>
        <p:nvSpPr>
          <p:cNvPr id="5" name="下矢印 183">
            <a:extLst>
              <a:ext uri="{FF2B5EF4-FFF2-40B4-BE49-F238E27FC236}">
                <a16:creationId xmlns:a16="http://schemas.microsoft.com/office/drawing/2014/main" id="{1272C8D7-0584-45B2-ABA1-EED5AF45EFDA}"/>
              </a:ext>
            </a:extLst>
          </p:cNvPr>
          <p:cNvSpPr/>
          <p:nvPr/>
        </p:nvSpPr>
        <p:spPr>
          <a:xfrm rot="10800000" flipH="1" flipV="1">
            <a:off x="4204675" y="5732537"/>
            <a:ext cx="429850" cy="5066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コンテンツ プレースホルダ 2">
            <a:extLst>
              <a:ext uri="{FF2B5EF4-FFF2-40B4-BE49-F238E27FC236}">
                <a16:creationId xmlns:a16="http://schemas.microsoft.com/office/drawing/2014/main" id="{35D2F7E9-331D-4DE6-9055-3D4B212B9A96}"/>
              </a:ext>
            </a:extLst>
          </p:cNvPr>
          <p:cNvSpPr txBox="1">
            <a:spLocks/>
          </p:cNvSpPr>
          <p:nvPr/>
        </p:nvSpPr>
        <p:spPr bwMode="auto">
          <a:xfrm>
            <a:off x="2099681" y="6302932"/>
            <a:ext cx="4639838"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管路長を連続的に変化させる機構が完成</a:t>
            </a:r>
          </a:p>
        </p:txBody>
      </p:sp>
      <p:pic>
        <p:nvPicPr>
          <p:cNvPr id="3" name="図 2" descr="屋内, テーブル, 木製, 部屋 が含まれている画像&#10;&#10;自動的に生成された説明">
            <a:extLst>
              <a:ext uri="{FF2B5EF4-FFF2-40B4-BE49-F238E27FC236}">
                <a16:creationId xmlns:a16="http://schemas.microsoft.com/office/drawing/2014/main" id="{8310CCCC-D0FE-4D7E-9F52-8FEDCA392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62" y="841768"/>
            <a:ext cx="5226319" cy="2222614"/>
          </a:xfrm>
          <a:prstGeom prst="rect">
            <a:avLst/>
          </a:prstGeom>
        </p:spPr>
      </p:pic>
      <p:pic>
        <p:nvPicPr>
          <p:cNvPr id="6" name="図 5">
            <a:extLst>
              <a:ext uri="{FF2B5EF4-FFF2-40B4-BE49-F238E27FC236}">
                <a16:creationId xmlns:a16="http://schemas.microsoft.com/office/drawing/2014/main" id="{3BBD484D-CD2A-4598-A1A7-D1FCDDAED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636" y="807578"/>
            <a:ext cx="2195419" cy="2256804"/>
          </a:xfrm>
          <a:prstGeom prst="rect">
            <a:avLst/>
          </a:prstGeom>
        </p:spPr>
      </p:pic>
      <p:sp>
        <p:nvSpPr>
          <p:cNvPr id="2" name="スライド番号プレースホルダー 1">
            <a:extLst>
              <a:ext uri="{FF2B5EF4-FFF2-40B4-BE49-F238E27FC236}">
                <a16:creationId xmlns:a16="http://schemas.microsoft.com/office/drawing/2014/main" id="{A94468A1-8098-4FE3-9495-02217AB628CE}"/>
              </a:ext>
            </a:extLst>
          </p:cNvPr>
          <p:cNvSpPr>
            <a:spLocks noGrp="1"/>
          </p:cNvSpPr>
          <p:nvPr>
            <p:ph type="sldNum" sz="quarter" idx="12"/>
          </p:nvPr>
        </p:nvSpPr>
        <p:spPr>
          <a:xfrm>
            <a:off x="6457950" y="6302932"/>
            <a:ext cx="2057400" cy="365125"/>
          </a:xfrm>
        </p:spPr>
        <p:txBody>
          <a:bodyPr/>
          <a:lstStyle/>
          <a:p>
            <a:fld id="{BC61AADE-A0EC-439D-811A-359813556A13}" type="slidenum">
              <a:rPr kumimoji="1" lang="ja-JP" altLang="en-US" smtClean="0"/>
              <a:t>5</a:t>
            </a:fld>
            <a:endParaRPr kumimoji="1" lang="ja-JP" altLang="en-US"/>
          </a:p>
        </p:txBody>
      </p:sp>
      <p:sp>
        <p:nvSpPr>
          <p:cNvPr id="18" name="コンテンツ プレースホルダ 2">
            <a:extLst>
              <a:ext uri="{FF2B5EF4-FFF2-40B4-BE49-F238E27FC236}">
                <a16:creationId xmlns:a16="http://schemas.microsoft.com/office/drawing/2014/main" id="{5E7B23DC-6D37-44A3-8FD6-022C64919349}"/>
              </a:ext>
            </a:extLst>
          </p:cNvPr>
          <p:cNvSpPr txBox="1">
            <a:spLocks/>
          </p:cNvSpPr>
          <p:nvPr/>
        </p:nvSpPr>
        <p:spPr bwMode="auto">
          <a:xfrm>
            <a:off x="7767677" y="1723581"/>
            <a:ext cx="9120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モータ</a:t>
            </a:r>
          </a:p>
        </p:txBody>
      </p:sp>
      <p:sp>
        <p:nvSpPr>
          <p:cNvPr id="22" name="コンテンツ プレースホルダ 2">
            <a:extLst>
              <a:ext uri="{FF2B5EF4-FFF2-40B4-BE49-F238E27FC236}">
                <a16:creationId xmlns:a16="http://schemas.microsoft.com/office/drawing/2014/main" id="{96B8052C-AFC0-47AE-BA30-8BAF6882E745}"/>
              </a:ext>
            </a:extLst>
          </p:cNvPr>
          <p:cNvSpPr txBox="1">
            <a:spLocks/>
          </p:cNvSpPr>
          <p:nvPr/>
        </p:nvSpPr>
        <p:spPr bwMode="auto">
          <a:xfrm>
            <a:off x="7109061" y="372505"/>
            <a:ext cx="1475299"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カップリング</a:t>
            </a:r>
          </a:p>
        </p:txBody>
      </p:sp>
      <p:sp>
        <p:nvSpPr>
          <p:cNvPr id="28" name="コンテンツ プレースホルダ 2">
            <a:extLst>
              <a:ext uri="{FF2B5EF4-FFF2-40B4-BE49-F238E27FC236}">
                <a16:creationId xmlns:a16="http://schemas.microsoft.com/office/drawing/2014/main" id="{92024AE9-8A33-4557-9D97-3AF46E8276F9}"/>
              </a:ext>
            </a:extLst>
          </p:cNvPr>
          <p:cNvSpPr txBox="1">
            <a:spLocks/>
          </p:cNvSpPr>
          <p:nvPr/>
        </p:nvSpPr>
        <p:spPr bwMode="auto">
          <a:xfrm>
            <a:off x="5557064" y="369351"/>
            <a:ext cx="1475299"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台形ねじ</a:t>
            </a:r>
          </a:p>
        </p:txBody>
      </p:sp>
      <p:sp>
        <p:nvSpPr>
          <p:cNvPr id="32" name="コンテンツ プレースホルダ 2">
            <a:extLst>
              <a:ext uri="{FF2B5EF4-FFF2-40B4-BE49-F238E27FC236}">
                <a16:creationId xmlns:a16="http://schemas.microsoft.com/office/drawing/2014/main" id="{BC3F91F6-664D-46FF-AEE8-8A2AED7B9E06}"/>
              </a:ext>
            </a:extLst>
          </p:cNvPr>
          <p:cNvSpPr txBox="1">
            <a:spLocks/>
          </p:cNvSpPr>
          <p:nvPr/>
        </p:nvSpPr>
        <p:spPr bwMode="auto">
          <a:xfrm>
            <a:off x="6606744" y="3132644"/>
            <a:ext cx="1087465"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スピーカ</a:t>
            </a:r>
          </a:p>
        </p:txBody>
      </p:sp>
      <p:sp>
        <p:nvSpPr>
          <p:cNvPr id="35" name="コンテンツ プレースホルダ 2">
            <a:extLst>
              <a:ext uri="{FF2B5EF4-FFF2-40B4-BE49-F238E27FC236}">
                <a16:creationId xmlns:a16="http://schemas.microsoft.com/office/drawing/2014/main" id="{9BF31D65-E595-40E6-8A0E-8239602AC8DB}"/>
              </a:ext>
            </a:extLst>
          </p:cNvPr>
          <p:cNvSpPr txBox="1">
            <a:spLocks/>
          </p:cNvSpPr>
          <p:nvPr/>
        </p:nvSpPr>
        <p:spPr bwMode="auto">
          <a:xfrm>
            <a:off x="5460554" y="3145935"/>
            <a:ext cx="1087465"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可動板</a:t>
            </a:r>
          </a:p>
        </p:txBody>
      </p:sp>
      <p:cxnSp>
        <p:nvCxnSpPr>
          <p:cNvPr id="37" name="直線矢印コネクタ 36">
            <a:extLst>
              <a:ext uri="{FF2B5EF4-FFF2-40B4-BE49-F238E27FC236}">
                <a16:creationId xmlns:a16="http://schemas.microsoft.com/office/drawing/2014/main" id="{68968691-F121-489F-9986-F8E7AA21F10E}"/>
              </a:ext>
            </a:extLst>
          </p:cNvPr>
          <p:cNvCxnSpPr>
            <a:cxnSpLocks/>
            <a:stCxn id="35" idx="0"/>
          </p:cNvCxnSpPr>
          <p:nvPr/>
        </p:nvCxnSpPr>
        <p:spPr>
          <a:xfrm flipH="1" flipV="1">
            <a:off x="5944567" y="1528441"/>
            <a:ext cx="59720" cy="161749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1D5E0962-9850-422F-B3CB-B1022CE7EA6D}"/>
              </a:ext>
            </a:extLst>
          </p:cNvPr>
          <p:cNvCxnSpPr>
            <a:cxnSpLocks/>
          </p:cNvCxnSpPr>
          <p:nvPr/>
        </p:nvCxnSpPr>
        <p:spPr>
          <a:xfrm flipH="1" flipV="1">
            <a:off x="6384187" y="1662630"/>
            <a:ext cx="571417" cy="1401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68854AC3-9167-42B3-B5A5-7CF531BF63DE}"/>
              </a:ext>
            </a:extLst>
          </p:cNvPr>
          <p:cNvCxnSpPr>
            <a:cxnSpLocks/>
          </p:cNvCxnSpPr>
          <p:nvPr/>
        </p:nvCxnSpPr>
        <p:spPr>
          <a:xfrm flipH="1" flipV="1">
            <a:off x="7486650" y="1662629"/>
            <a:ext cx="390014" cy="29044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E033448-4710-450D-B670-B4A7C0A9EC87}"/>
              </a:ext>
            </a:extLst>
          </p:cNvPr>
          <p:cNvCxnSpPr>
            <a:cxnSpLocks/>
          </p:cNvCxnSpPr>
          <p:nvPr/>
        </p:nvCxnSpPr>
        <p:spPr>
          <a:xfrm flipH="1">
            <a:off x="6739519" y="807578"/>
            <a:ext cx="724241" cy="36747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C787EC42-EF7B-406E-86BE-28EBF8E3433E}"/>
              </a:ext>
            </a:extLst>
          </p:cNvPr>
          <p:cNvCxnSpPr>
            <a:cxnSpLocks/>
          </p:cNvCxnSpPr>
          <p:nvPr/>
        </p:nvCxnSpPr>
        <p:spPr>
          <a:xfrm>
            <a:off x="6164494" y="788157"/>
            <a:ext cx="413179" cy="3868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3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8" grpId="0"/>
      <p:bldP spid="22" grpId="0"/>
      <p:bldP spid="28" grpId="0"/>
      <p:bldP spid="32"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7" y="113754"/>
            <a:ext cx="4566034" cy="719395"/>
          </a:xfrm>
        </p:spPr>
        <p:txBody>
          <a:bodyPr>
            <a:normAutofit/>
          </a:bodyPr>
          <a:lstStyle/>
          <a:p>
            <a:r>
              <a:rPr kumimoji="1" lang="en-US" altLang="ja-JP" sz="4000" dirty="0"/>
              <a:t>- </a:t>
            </a:r>
            <a:r>
              <a:rPr lang="ja-JP" altLang="en-US" sz="4000" dirty="0"/>
              <a:t>実験装置 </a:t>
            </a:r>
            <a:r>
              <a:rPr kumimoji="1" lang="en-US" altLang="ja-JP" sz="4000" dirty="0"/>
              <a:t>-</a:t>
            </a:r>
            <a:endParaRPr kumimoji="1" lang="ja-JP" altLang="en-US" sz="4000" dirty="0"/>
          </a:p>
        </p:txBody>
      </p:sp>
      <p:pic>
        <p:nvPicPr>
          <p:cNvPr id="2" name="図 1">
            <a:extLst>
              <a:ext uri="{FF2B5EF4-FFF2-40B4-BE49-F238E27FC236}">
                <a16:creationId xmlns:a16="http://schemas.microsoft.com/office/drawing/2014/main" id="{29BB4F5F-E10E-400C-A011-D063CBC23D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7452" y="946872"/>
            <a:ext cx="5350074" cy="3354525"/>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6E97C0C-7FA6-453A-B1C5-11FFD3414EBC}"/>
                  </a:ext>
                </a:extLst>
              </p:cNvPr>
              <p:cNvSpPr txBox="1"/>
              <p:nvPr/>
            </p:nvSpPr>
            <p:spPr>
              <a:xfrm>
                <a:off x="607057" y="5698677"/>
                <a:ext cx="8215108" cy="1015663"/>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測定対象の熱音響コアは省略</a:t>
                </a:r>
                <a:endParaRPr lang="en-US" altLang="ja-JP" sz="2000" dirty="0"/>
              </a:p>
              <a:p>
                <a:pPr marL="457200" indent="-457200">
                  <a:buFont typeface="Arial" panose="020B0604020202020204" pitchFamily="34" charset="0"/>
                  <a:buChar char="•"/>
                </a:pPr>
                <a:r>
                  <a:rPr lang="ja-JP" altLang="en-US" sz="2000" dirty="0"/>
                  <a:t>管路長</a:t>
                </a:r>
                <a14:m>
                  <m:oMath xmlns:m="http://schemas.openxmlformats.org/officeDocument/2006/math">
                    <m:r>
                      <a:rPr lang="en-US" altLang="ja-JP" sz="2000" b="0" i="1" smtClean="0">
                        <a:latin typeface="Cambria Math" panose="02040503050406030204" pitchFamily="18" charset="0"/>
                      </a:rPr>
                      <m:t>𝐿</m:t>
                    </m:r>
                  </m:oMath>
                </a14:m>
                <a:r>
                  <a:rPr lang="ja-JP" altLang="en-US" sz="2000" dirty="0"/>
                  <a:t>は</a:t>
                </a:r>
                <a:r>
                  <a:rPr lang="en-US" altLang="ja-JP" sz="2000" dirty="0"/>
                  <a:t>230cm</a:t>
                </a:r>
                <a:r>
                  <a:rPr lang="ja-JP" altLang="en-US" sz="2000" dirty="0"/>
                  <a:t>～</a:t>
                </a:r>
                <a:r>
                  <a:rPr lang="en-US" altLang="ja-JP" sz="2000" dirty="0"/>
                  <a:t>200cm</a:t>
                </a:r>
                <a:r>
                  <a:rPr lang="ja-JP" altLang="en-US" sz="2000" dirty="0"/>
                  <a:t>で調整可能</a:t>
                </a:r>
                <a:endParaRPr lang="en-US" altLang="ja-JP" sz="2000" dirty="0"/>
              </a:p>
              <a:p>
                <a:pPr marL="457200" indent="-457200">
                  <a:buFont typeface="Arial" panose="020B0604020202020204" pitchFamily="34" charset="0"/>
                  <a:buChar char="•"/>
                </a:pPr>
                <a:r>
                  <a:rPr lang="ja-JP" altLang="en-US" sz="2000" dirty="0"/>
                  <a:t>周波数帯域を限定するため，</a:t>
                </a:r>
                <a:r>
                  <a:rPr lang="en-US" altLang="ja-JP" sz="2000" dirty="0"/>
                  <a:t>BPF(HPF70Hz</a:t>
                </a:r>
                <a:r>
                  <a:rPr lang="ja-JP" altLang="en-US" sz="2000" dirty="0"/>
                  <a:t>，</a:t>
                </a:r>
                <a:r>
                  <a:rPr lang="en-US" altLang="ja-JP" sz="2000" dirty="0"/>
                  <a:t>LPF170Hz)</a:t>
                </a:r>
                <a:r>
                  <a:rPr lang="ja-JP" altLang="en-US" sz="2000" dirty="0"/>
                  <a:t>を利用</a:t>
                </a:r>
                <a:endParaRPr lang="en-US" altLang="ja-JP" sz="2000" dirty="0"/>
              </a:p>
            </p:txBody>
          </p:sp>
        </mc:Choice>
        <mc:Fallback xmlns="">
          <p:sp>
            <p:nvSpPr>
              <p:cNvPr id="3" name="テキスト ボックス 2">
                <a:extLst>
                  <a:ext uri="{FF2B5EF4-FFF2-40B4-BE49-F238E27FC236}">
                    <a16:creationId xmlns:a16="http://schemas.microsoft.com/office/drawing/2014/main" id="{66E97C0C-7FA6-453A-B1C5-11FFD3414EBC}"/>
                  </a:ext>
                </a:extLst>
              </p:cNvPr>
              <p:cNvSpPr txBox="1">
                <a:spLocks noRot="1" noChangeAspect="1" noMove="1" noResize="1" noEditPoints="1" noAdjustHandles="1" noChangeArrowheads="1" noChangeShapeType="1" noTextEdit="1"/>
              </p:cNvSpPr>
              <p:nvPr/>
            </p:nvSpPr>
            <p:spPr>
              <a:xfrm>
                <a:off x="607057" y="5698677"/>
                <a:ext cx="8215108" cy="1015663"/>
              </a:xfrm>
              <a:prstGeom prst="rect">
                <a:avLst/>
              </a:prstGeom>
              <a:blipFill>
                <a:blip r:embed="rId3"/>
                <a:stretch>
                  <a:fillRect l="-668" t="-5422" b="-10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40CD513-8AB2-42C1-8A9E-783AD25EA002}"/>
                  </a:ext>
                </a:extLst>
              </p:cNvPr>
              <p:cNvSpPr txBox="1"/>
              <p:nvPr/>
            </p:nvSpPr>
            <p:spPr>
              <a:xfrm>
                <a:off x="2739877" y="4413125"/>
                <a:ext cx="3949468" cy="12320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000" i="1" smtClean="0">
                              <a:latin typeface="Cambria Math" panose="02040503050406030204" pitchFamily="18" charset="0"/>
                            </a:rPr>
                          </m:ctrlPr>
                        </m:dPr>
                        <m:e>
                          <m:eqArr>
                            <m:eqArrPr>
                              <m:ctrlPr>
                                <a:rPr kumimoji="1" lang="en-US" altLang="ja-JP" sz="2000" i="1" smtClean="0">
                                  <a:latin typeface="Cambria Math" panose="02040503050406030204" pitchFamily="18" charset="0"/>
                                </a:rPr>
                              </m:ctrlPr>
                            </m:eqArrPr>
                            <m:e>
                              <m:r>
                                <a:rPr kumimoji="1" lang="en-US" altLang="ja-JP" sz="2000" b="0" i="1" smtClean="0">
                                  <a:latin typeface="Cambria Math" panose="02040503050406030204" pitchFamily="18" charset="0"/>
                                </a:rPr>
                                <m:t>𝑢</m:t>
                              </m:r>
                              <m:r>
                                <a:rPr kumimoji="1" lang="en-US" altLang="ja-JP" sz="2000" b="0" i="1" smtClean="0">
                                  <a:latin typeface="Cambria Math" panose="02040503050406030204" pitchFamily="18" charset="0"/>
                                </a:rPr>
                                <m:t>:</m:t>
                              </m:r>
                              <m:r>
                                <a:rPr lang="ja-JP" altLang="en-US" sz="2000" i="1">
                                  <a:latin typeface="Cambria Math" panose="02040503050406030204" pitchFamily="18" charset="0"/>
                                </a:rPr>
                                <m:t>スピーカの駆動信号</m:t>
                              </m:r>
                              <m:r>
                                <a:rPr lang="en-US" altLang="ja-JP" sz="2000" b="0" i="1" smtClean="0">
                                  <a:latin typeface="Cambria Math" panose="02040503050406030204" pitchFamily="18" charset="0"/>
                                </a:rPr>
                                <m:t>                                  </m:t>
                              </m:r>
                            </m:e>
                            <m:e>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m:t>
                              </m:r>
                              <m:r>
                                <a:rPr lang="ja-JP" altLang="en-US" sz="2000" i="1">
                                  <a:latin typeface="Cambria Math" panose="02040503050406030204" pitchFamily="18" charset="0"/>
                                </a:rPr>
                                <m:t>圧力センサの信号</m:t>
                              </m:r>
                              <m:r>
                                <a:rPr lang="en-US" altLang="ja-JP" sz="2000" b="0" i="1" smtClean="0">
                                  <a:latin typeface="Cambria Math" panose="02040503050406030204" pitchFamily="18" charset="0"/>
                                </a:rPr>
                                <m:t>                                      </m:t>
                              </m:r>
                            </m:e>
                            <m:e>
                              <m:r>
                                <a:rPr kumimoji="1" lang="en-US" altLang="ja-JP" sz="2000" b="0" i="1" smtClean="0">
                                  <a:latin typeface="Cambria Math" panose="02040503050406030204" pitchFamily="18" charset="0"/>
                                </a:rPr>
                                <m:t>𝑤</m:t>
                              </m:r>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BPF</m:t>
                              </m:r>
                              <m:r>
                                <a:rPr lang="ja-JP" altLang="en-US" sz="2000" i="1">
                                  <a:latin typeface="Cambria Math" panose="02040503050406030204" pitchFamily="18" charset="0"/>
                                </a:rPr>
                                <m:t>通過後の圧力センサの信号</m:t>
                              </m:r>
                              <m:r>
                                <a:rPr lang="en-US" altLang="ja-JP" sz="2000" b="0" i="1" smtClean="0">
                                  <a:latin typeface="Cambria Math" panose="02040503050406030204" pitchFamily="18" charset="0"/>
                                </a:rPr>
                                <m:t>            </m:t>
                              </m:r>
                            </m:e>
                          </m:eqArr>
                        </m:e>
                      </m:d>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640CD513-8AB2-42C1-8A9E-783AD25EA002}"/>
                  </a:ext>
                </a:extLst>
              </p:cNvPr>
              <p:cNvSpPr txBox="1">
                <a:spLocks noRot="1" noChangeAspect="1" noMove="1" noResize="1" noEditPoints="1" noAdjustHandles="1" noChangeArrowheads="1" noChangeShapeType="1" noTextEdit="1"/>
              </p:cNvSpPr>
              <p:nvPr/>
            </p:nvSpPr>
            <p:spPr>
              <a:xfrm>
                <a:off x="2739877" y="4413125"/>
                <a:ext cx="3949468" cy="1232004"/>
              </a:xfrm>
              <a:prstGeom prst="rect">
                <a:avLst/>
              </a:prstGeom>
              <a:blipFill>
                <a:blip r:embed="rId4"/>
                <a:stretch>
                  <a:fillRect r="-926"/>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9FF68A28-FFDB-4C08-89BB-2AA66C031D64}"/>
              </a:ext>
            </a:extLst>
          </p:cNvPr>
          <p:cNvSpPr>
            <a:spLocks noGrp="1"/>
          </p:cNvSpPr>
          <p:nvPr>
            <p:ph type="sldNum" sz="quarter" idx="12"/>
          </p:nvPr>
        </p:nvSpPr>
        <p:spPr/>
        <p:txBody>
          <a:bodyPr/>
          <a:lstStyle/>
          <a:p>
            <a:fld id="{BC61AADE-A0EC-439D-811A-359813556A13}" type="slidenum">
              <a:rPr kumimoji="1" lang="ja-JP" altLang="en-US" smtClean="0"/>
              <a:t>6</a:t>
            </a:fld>
            <a:endParaRPr kumimoji="1" lang="ja-JP" altLang="en-US"/>
          </a:p>
        </p:txBody>
      </p:sp>
    </p:spTree>
    <p:extLst>
      <p:ext uri="{BB962C8B-B14F-4D97-AF65-F5344CB8AC3E}">
        <p14:creationId xmlns:p14="http://schemas.microsoft.com/office/powerpoint/2010/main" val="40142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6" y="113754"/>
            <a:ext cx="5071123" cy="719395"/>
          </a:xfrm>
        </p:spPr>
        <p:txBody>
          <a:bodyPr>
            <a:normAutofit/>
          </a:bodyPr>
          <a:lstStyle/>
          <a:p>
            <a:r>
              <a:rPr kumimoji="1" lang="en-US" altLang="ja-JP" sz="4000" dirty="0"/>
              <a:t>- </a:t>
            </a:r>
            <a:r>
              <a:rPr kumimoji="1" lang="ja-JP" altLang="en-US" sz="4000" dirty="0"/>
              <a:t>周波数応答実験</a:t>
            </a:r>
            <a:r>
              <a:rPr lang="ja-JP" altLang="en-US" sz="4000" dirty="0"/>
              <a:t> </a:t>
            </a:r>
            <a:r>
              <a:rPr kumimoji="1" lang="en-US" altLang="ja-JP" sz="4000" dirty="0"/>
              <a:t>-</a:t>
            </a:r>
            <a:endParaRPr kumimoji="1" lang="ja-JP" altLang="en-US" sz="4000"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C98C58C-86E8-4A28-8C75-8B7361D10FA0}"/>
                  </a:ext>
                </a:extLst>
              </p:cNvPr>
              <p:cNvSpPr txBox="1"/>
              <p:nvPr/>
            </p:nvSpPr>
            <p:spPr>
              <a:xfrm>
                <a:off x="5158366" y="1707117"/>
                <a:ext cx="3811403" cy="1323439"/>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管路長</a:t>
                </a:r>
                <a14:m>
                  <m:oMath xmlns:m="http://schemas.openxmlformats.org/officeDocument/2006/math">
                    <m:r>
                      <a:rPr lang="en-US" altLang="ja-JP" sz="2000" b="0" i="1" smtClean="0">
                        <a:latin typeface="Cambria Math" panose="02040503050406030204" pitchFamily="18" charset="0"/>
                      </a:rPr>
                      <m:t>𝐿</m:t>
                    </m:r>
                  </m:oMath>
                </a14:m>
                <a:r>
                  <a:rPr lang="ja-JP" altLang="en-US" sz="2000" dirty="0"/>
                  <a:t>を</a:t>
                </a:r>
                <a:r>
                  <a:rPr lang="en-US" altLang="ja-JP" sz="2000" dirty="0"/>
                  <a:t>230</a:t>
                </a:r>
                <a:r>
                  <a:rPr lang="ja-JP" altLang="en-US" sz="2000" dirty="0"/>
                  <a:t>，</a:t>
                </a:r>
                <a:r>
                  <a:rPr lang="en-US" altLang="ja-JP" sz="2000" dirty="0"/>
                  <a:t>220</a:t>
                </a:r>
                <a:r>
                  <a:rPr lang="ja-JP" altLang="en-US" sz="2000" dirty="0"/>
                  <a:t>，</a:t>
                </a:r>
                <a:r>
                  <a:rPr lang="en-US" altLang="ja-JP" sz="2000" dirty="0"/>
                  <a:t>210</a:t>
                </a:r>
                <a:r>
                  <a:rPr lang="ja-JP" altLang="en-US" sz="2000" dirty="0"/>
                  <a:t>，</a:t>
                </a:r>
                <a:r>
                  <a:rPr lang="en-US" altLang="ja-JP" sz="2000" dirty="0"/>
                  <a:t>200cm</a:t>
                </a:r>
                <a:r>
                  <a:rPr lang="ja-JP" altLang="en-US" sz="2000" dirty="0"/>
                  <a:t>に調整</a:t>
                </a:r>
                <a:endParaRPr lang="en-US" altLang="ja-JP" sz="2000" dirty="0"/>
              </a:p>
              <a:p>
                <a:pPr marL="457200" indent="-457200">
                  <a:buFont typeface="Arial" panose="020B0604020202020204" pitchFamily="34" charset="0"/>
                  <a:buChar char="•"/>
                </a:pPr>
                <a:r>
                  <a:rPr lang="ja-JP" altLang="en-US" sz="2000" dirty="0"/>
                  <a:t>各管路長における</a:t>
                </a:r>
                <a14:m>
                  <m:oMath xmlns:m="http://schemas.openxmlformats.org/officeDocument/2006/math">
                    <m:r>
                      <a:rPr lang="en-US" altLang="ja-JP" sz="2000" b="0" i="1" smtClean="0">
                        <a:latin typeface="Cambria Math" panose="02040503050406030204" pitchFamily="18" charset="0"/>
                        <a:cs typeface="游ゴシック"/>
                      </a:rPr>
                      <m:t>𝑢</m:t>
                    </m:r>
                  </m:oMath>
                </a14:m>
                <a:r>
                  <a:rPr lang="ja-JP" altLang="en-US" sz="2000" dirty="0">
                    <a:latin typeface="+mn-lt"/>
                    <a:cs typeface="游ゴシック"/>
                  </a:rPr>
                  <a:t>から</a:t>
                </a:r>
                <a14:m>
                  <m:oMath xmlns:m="http://schemas.openxmlformats.org/officeDocument/2006/math">
                    <m:r>
                      <a:rPr lang="en-US" altLang="ja-JP" sz="2000" b="0" i="1" dirty="0" smtClean="0">
                        <a:latin typeface="Cambria Math" panose="02040503050406030204" pitchFamily="18" charset="0"/>
                        <a:cs typeface="游ゴシック"/>
                      </a:rPr>
                      <m:t>𝑤</m:t>
                    </m:r>
                  </m:oMath>
                </a14:m>
                <a:r>
                  <a:rPr lang="ja-JP" altLang="en-US" sz="2000" dirty="0"/>
                  <a:t>までの周波数応答を取得</a:t>
                </a:r>
                <a:endParaRPr lang="en-US" altLang="ja-JP" sz="2000" dirty="0"/>
              </a:p>
            </p:txBody>
          </p:sp>
        </mc:Choice>
        <mc:Fallback xmlns="">
          <p:sp>
            <p:nvSpPr>
              <p:cNvPr id="2" name="テキスト ボックス 1">
                <a:extLst>
                  <a:ext uri="{FF2B5EF4-FFF2-40B4-BE49-F238E27FC236}">
                    <a16:creationId xmlns:a16="http://schemas.microsoft.com/office/drawing/2014/main" id="{EC98C58C-86E8-4A28-8C75-8B7361D10FA0}"/>
                  </a:ext>
                </a:extLst>
              </p:cNvPr>
              <p:cNvSpPr txBox="1">
                <a:spLocks noRot="1" noChangeAspect="1" noMove="1" noResize="1" noEditPoints="1" noAdjustHandles="1" noChangeArrowheads="1" noChangeShapeType="1" noTextEdit="1"/>
              </p:cNvSpPr>
              <p:nvPr/>
            </p:nvSpPr>
            <p:spPr>
              <a:xfrm>
                <a:off x="5158366" y="1707117"/>
                <a:ext cx="3811403" cy="1323439"/>
              </a:xfrm>
              <a:prstGeom prst="rect">
                <a:avLst/>
              </a:prstGeom>
              <a:blipFill>
                <a:blip r:embed="rId2"/>
                <a:stretch>
                  <a:fillRect l="-1440" t="-3687" b="-5991"/>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650592D5-1006-473B-8160-13B3BB9800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68454"/>
            <a:ext cx="5035884" cy="2350325"/>
          </a:xfrm>
          <a:prstGeom prst="rect">
            <a:avLst/>
          </a:prstGeom>
        </p:spPr>
      </p:pic>
      <p:pic>
        <p:nvPicPr>
          <p:cNvPr id="9" name="図 8">
            <a:extLst>
              <a:ext uri="{FF2B5EF4-FFF2-40B4-BE49-F238E27FC236}">
                <a16:creationId xmlns:a16="http://schemas.microsoft.com/office/drawing/2014/main" id="{6CEEF727-3F2B-443E-9536-F8214FC2B1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3767567"/>
            <a:ext cx="5004747" cy="2335793"/>
          </a:xfrm>
          <a:prstGeom prst="rect">
            <a:avLst/>
          </a:prstGeom>
        </p:spPr>
      </p:pic>
      <p:sp>
        <p:nvSpPr>
          <p:cNvPr id="10" name="下矢印 183">
            <a:extLst>
              <a:ext uri="{FF2B5EF4-FFF2-40B4-BE49-F238E27FC236}">
                <a16:creationId xmlns:a16="http://schemas.microsoft.com/office/drawing/2014/main" id="{7F06A6FE-0DBF-4F36-9691-6DE36DC2B459}"/>
              </a:ext>
            </a:extLst>
          </p:cNvPr>
          <p:cNvSpPr/>
          <p:nvPr/>
        </p:nvSpPr>
        <p:spPr>
          <a:xfrm rot="5400000" flipH="1" flipV="1">
            <a:off x="2028944" y="1895406"/>
            <a:ext cx="144919" cy="8019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4" name="コンテンツ プレースホルダ 2">
            <a:extLst>
              <a:ext uri="{FF2B5EF4-FFF2-40B4-BE49-F238E27FC236}">
                <a16:creationId xmlns:a16="http://schemas.microsoft.com/office/drawing/2014/main" id="{C5232DB5-76C6-4581-9AF4-5D22C8AC53CD}"/>
              </a:ext>
            </a:extLst>
          </p:cNvPr>
          <p:cNvSpPr txBox="1">
            <a:spLocks/>
          </p:cNvSpPr>
          <p:nvPr/>
        </p:nvSpPr>
        <p:spPr bwMode="auto">
          <a:xfrm>
            <a:off x="4723437" y="1348153"/>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＜実験内容</a:t>
            </a:r>
            <a:r>
              <a:rPr lang="ja-JP" altLang="en-US" sz="2000" dirty="0">
                <a:cs typeface="游ゴシック"/>
              </a:rPr>
              <a:t>＞</a:t>
            </a:r>
            <a:endParaRPr lang="ja-JP" altLang="en-US" sz="2000" dirty="0">
              <a:latin typeface="+mn-lt"/>
              <a:cs typeface="游ゴシック"/>
            </a:endParaRPr>
          </a:p>
        </p:txBody>
      </p:sp>
      <p:sp>
        <p:nvSpPr>
          <p:cNvPr id="15" name="コンテンツ プレースホルダ 2">
            <a:extLst>
              <a:ext uri="{FF2B5EF4-FFF2-40B4-BE49-F238E27FC236}">
                <a16:creationId xmlns:a16="http://schemas.microsoft.com/office/drawing/2014/main" id="{C2333C5A-1F76-4DB7-8AE6-3578BA462ECE}"/>
              </a:ext>
            </a:extLst>
          </p:cNvPr>
          <p:cNvSpPr txBox="1">
            <a:spLocks/>
          </p:cNvSpPr>
          <p:nvPr/>
        </p:nvSpPr>
        <p:spPr bwMode="auto">
          <a:xfrm>
            <a:off x="4723437" y="3094477"/>
            <a:ext cx="362283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000" dirty="0">
                <a:latin typeface="+mn-lt"/>
                <a:cs typeface="游ゴシック"/>
              </a:rPr>
              <a:t>＜実験結果</a:t>
            </a:r>
            <a:r>
              <a:rPr lang="ja-JP" altLang="en-US" sz="2000" dirty="0">
                <a:cs typeface="游ゴシック"/>
              </a:rPr>
              <a:t>＞</a:t>
            </a:r>
            <a:endParaRPr lang="ja-JP" altLang="en-US" sz="2000" dirty="0">
              <a:latin typeface="+mn-lt"/>
              <a:cs typeface="游ゴシック"/>
            </a:endParaRPr>
          </a:p>
        </p:txBody>
      </p:sp>
      <p:sp>
        <p:nvSpPr>
          <p:cNvPr id="19" name="下矢印 183">
            <a:extLst>
              <a:ext uri="{FF2B5EF4-FFF2-40B4-BE49-F238E27FC236}">
                <a16:creationId xmlns:a16="http://schemas.microsoft.com/office/drawing/2014/main" id="{97620778-85BA-41EC-AAF5-BB8E9FA32BB7}"/>
              </a:ext>
            </a:extLst>
          </p:cNvPr>
          <p:cNvSpPr/>
          <p:nvPr/>
        </p:nvSpPr>
        <p:spPr>
          <a:xfrm rot="10800000" flipH="1" flipV="1">
            <a:off x="6715573" y="4847030"/>
            <a:ext cx="696987" cy="47271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0" name="コンテンツ プレースホルダ 2">
            <a:extLst>
              <a:ext uri="{FF2B5EF4-FFF2-40B4-BE49-F238E27FC236}">
                <a16:creationId xmlns:a16="http://schemas.microsoft.com/office/drawing/2014/main" id="{E60808D3-3018-474C-ADCA-2A387A7AA3BD}"/>
              </a:ext>
            </a:extLst>
          </p:cNvPr>
          <p:cNvSpPr txBox="1">
            <a:spLocks/>
          </p:cNvSpPr>
          <p:nvPr/>
        </p:nvSpPr>
        <p:spPr bwMode="auto">
          <a:xfrm>
            <a:off x="4937523" y="5365978"/>
            <a:ext cx="4253085" cy="4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pPr>
            <a:r>
              <a:rPr lang="ja-JP" altLang="en-US" sz="2000" dirty="0">
                <a:solidFill>
                  <a:srgbClr val="FF0000"/>
                </a:solidFill>
                <a:latin typeface="+mn-lt"/>
                <a:cs typeface="游ゴシック"/>
              </a:rPr>
              <a:t>大振幅加振の達成</a:t>
            </a:r>
            <a:r>
              <a:rPr lang="ja-JP" altLang="en-US" sz="2000" dirty="0">
                <a:latin typeface="+mn-lt"/>
                <a:cs typeface="游ゴシック"/>
              </a:rPr>
              <a:t>と</a:t>
            </a:r>
            <a:endParaRPr lang="en-US" altLang="ja-JP" sz="2000" dirty="0">
              <a:latin typeface="+mn-lt"/>
              <a:cs typeface="游ゴシック"/>
            </a:endParaRPr>
          </a:p>
          <a:p>
            <a:pPr marL="0" indent="0" algn="ctr" eaLnBrk="1" hangingPunct="1">
              <a:buNone/>
            </a:pPr>
            <a:r>
              <a:rPr lang="ja-JP" altLang="en-US" sz="2000" dirty="0">
                <a:latin typeface="+mn-lt"/>
                <a:cs typeface="游ゴシック"/>
              </a:rPr>
              <a:t>管路長を掃引することにより</a:t>
            </a:r>
            <a:endParaRPr lang="en-US" altLang="ja-JP" sz="2000" dirty="0">
              <a:latin typeface="+mn-lt"/>
              <a:cs typeface="游ゴシック"/>
            </a:endParaRPr>
          </a:p>
          <a:p>
            <a:pPr marL="0" indent="0" algn="ctr" eaLnBrk="1" hangingPunct="1">
              <a:buNone/>
            </a:pPr>
            <a:r>
              <a:rPr lang="ja-JP" altLang="en-US" sz="2000" dirty="0">
                <a:solidFill>
                  <a:srgbClr val="FF0000"/>
                </a:solidFill>
                <a:latin typeface="+mn-lt"/>
                <a:cs typeface="游ゴシック"/>
              </a:rPr>
              <a:t>共振周波数を変化</a:t>
            </a:r>
            <a:r>
              <a:rPr lang="ja-JP" altLang="en-US" sz="2000" dirty="0">
                <a:latin typeface="+mn-lt"/>
                <a:cs typeface="游ゴシック"/>
              </a:rPr>
              <a:t>させるができる</a:t>
            </a:r>
          </a:p>
        </p:txBody>
      </p:sp>
      <p:sp>
        <p:nvSpPr>
          <p:cNvPr id="3" name="テキスト ボックス 2">
            <a:extLst>
              <a:ext uri="{FF2B5EF4-FFF2-40B4-BE49-F238E27FC236}">
                <a16:creationId xmlns:a16="http://schemas.microsoft.com/office/drawing/2014/main" id="{EF3650FA-3135-4391-AA36-2D2172862FE4}"/>
              </a:ext>
            </a:extLst>
          </p:cNvPr>
          <p:cNvSpPr txBox="1"/>
          <p:nvPr/>
        </p:nvSpPr>
        <p:spPr>
          <a:xfrm>
            <a:off x="5165119" y="3513283"/>
            <a:ext cx="3811403" cy="1323439"/>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共振周波数において，</a:t>
            </a:r>
            <a:r>
              <a:rPr lang="en-US" altLang="ja-JP" sz="2000" dirty="0"/>
              <a:t>1kPa</a:t>
            </a:r>
            <a:r>
              <a:rPr lang="ja-JP" altLang="en-US" sz="2000" dirty="0"/>
              <a:t>以上の圧力振幅が達成</a:t>
            </a:r>
            <a:endParaRPr lang="en-US" altLang="ja-JP" sz="2000" dirty="0"/>
          </a:p>
          <a:p>
            <a:pPr marL="457200" indent="-457200">
              <a:buFont typeface="Arial" panose="020B0604020202020204" pitchFamily="34" charset="0"/>
              <a:buChar char="•"/>
            </a:pPr>
            <a:r>
              <a:rPr lang="ja-JP" altLang="en-US" sz="2000" dirty="0"/>
              <a:t>管路長を短くすると，応答が右にシフト</a:t>
            </a:r>
            <a:endParaRPr lang="en-US" altLang="ja-JP" sz="2000" dirty="0"/>
          </a:p>
        </p:txBody>
      </p:sp>
      <p:sp>
        <p:nvSpPr>
          <p:cNvPr id="4" name="スライド番号プレースホルダー 3">
            <a:extLst>
              <a:ext uri="{FF2B5EF4-FFF2-40B4-BE49-F238E27FC236}">
                <a16:creationId xmlns:a16="http://schemas.microsoft.com/office/drawing/2014/main" id="{0105CD37-B1ED-4B99-AD5F-D59C1BFF6A77}"/>
              </a:ext>
            </a:extLst>
          </p:cNvPr>
          <p:cNvSpPr>
            <a:spLocks noGrp="1"/>
          </p:cNvSpPr>
          <p:nvPr>
            <p:ph type="sldNum" sz="quarter" idx="12"/>
          </p:nvPr>
        </p:nvSpPr>
        <p:spPr/>
        <p:txBody>
          <a:bodyPr/>
          <a:lstStyle/>
          <a:p>
            <a:fld id="{BC61AADE-A0EC-439D-811A-359813556A13}" type="slidenum">
              <a:rPr kumimoji="1" lang="ja-JP" altLang="en-US" smtClean="0"/>
              <a:t>7</a:t>
            </a:fld>
            <a:endParaRPr kumimoji="1" lang="ja-JP" altLang="en-US" dirty="0"/>
          </a:p>
        </p:txBody>
      </p:sp>
    </p:spTree>
    <p:extLst>
      <p:ext uri="{BB962C8B-B14F-4D97-AF65-F5344CB8AC3E}">
        <p14:creationId xmlns:p14="http://schemas.microsoft.com/office/powerpoint/2010/main" val="13302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7" y="113754"/>
            <a:ext cx="4566034" cy="719395"/>
          </a:xfrm>
        </p:spPr>
        <p:txBody>
          <a:bodyPr>
            <a:normAutofit/>
          </a:bodyPr>
          <a:lstStyle/>
          <a:p>
            <a:r>
              <a:rPr kumimoji="1" lang="en-US" altLang="ja-JP" sz="4000" dirty="0"/>
              <a:t>- </a:t>
            </a:r>
            <a:r>
              <a:rPr lang="ja-JP" altLang="en-US" sz="4000" dirty="0"/>
              <a:t>定常発振制御系 </a:t>
            </a:r>
            <a:r>
              <a:rPr kumimoji="1" lang="en-US" altLang="ja-JP" sz="4000" dirty="0"/>
              <a:t>-</a:t>
            </a:r>
            <a:endParaRPr kumimoji="1" lang="ja-JP" altLang="en-US" sz="4000" dirty="0"/>
          </a:p>
        </p:txBody>
      </p:sp>
      <p:pic>
        <p:nvPicPr>
          <p:cNvPr id="2" name="図 1">
            <a:extLst>
              <a:ext uri="{FF2B5EF4-FFF2-40B4-BE49-F238E27FC236}">
                <a16:creationId xmlns:a16="http://schemas.microsoft.com/office/drawing/2014/main" id="{29BB4F5F-E10E-400C-A011-D063CBC23D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3168" y="2836313"/>
            <a:ext cx="5085346" cy="3188538"/>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6E97C0C-7FA6-453A-B1C5-11FFD3414EBC}"/>
                  </a:ext>
                </a:extLst>
              </p:cNvPr>
              <p:cNvSpPr txBox="1"/>
              <p:nvPr/>
            </p:nvSpPr>
            <p:spPr>
              <a:xfrm>
                <a:off x="433592" y="833149"/>
                <a:ext cx="8215108" cy="1639551"/>
              </a:xfrm>
              <a:prstGeom prst="rect">
                <a:avLst/>
              </a:prstGeom>
              <a:noFill/>
            </p:spPr>
            <p:txBody>
              <a:bodyPr wrap="square" rtlCol="0">
                <a:spAutoFit/>
              </a:bodyPr>
              <a:lstStyle/>
              <a:p>
                <a:pPr marL="457200" indent="-457200">
                  <a:buFont typeface="Arial" panose="020B0604020202020204" pitchFamily="34" charset="0"/>
                  <a:buChar char="•"/>
                </a:pPr>
                <a:r>
                  <a:rPr lang="ja-JP" altLang="en-US" sz="2000" dirty="0"/>
                  <a:t>共振周波数かつ振幅を目標値で一定にする制御</a:t>
                </a:r>
                <a:endParaRPr lang="en-US" altLang="ja-JP" sz="2000" dirty="0"/>
              </a:p>
              <a:p>
                <a:pPr marL="457200" indent="-457200">
                  <a:buFont typeface="Arial" panose="020B0604020202020204" pitchFamily="34" charset="0"/>
                  <a:buChar char="•"/>
                </a:pPr>
                <a:r>
                  <a:rPr lang="ja-JP" altLang="en-US" sz="2000" dirty="0"/>
                  <a:t>発振する周波数は制御系によって自動決定される</a:t>
                </a:r>
                <a:endParaRPr lang="en-US" altLang="ja-JP" sz="2000" dirty="0"/>
              </a:p>
              <a:p>
                <a:pPr marL="457200" indent="-457200">
                  <a:buFont typeface="Arial" panose="020B0604020202020204" pitchFamily="34" charset="0"/>
                  <a:buChar char="•"/>
                </a:pPr>
                <a:r>
                  <a:rPr lang="ja-JP" altLang="en-US" sz="2000" dirty="0"/>
                  <a:t>絶対値関数と</a:t>
                </a:r>
                <a:r>
                  <a:rPr lang="en-US" altLang="ja-JP" sz="2000" dirty="0"/>
                  <a:t>LPF</a:t>
                </a:r>
                <a:r>
                  <a:rPr lang="ja-JP" altLang="en-US" sz="2000" dirty="0"/>
                  <a:t>を通して平滑化した</a:t>
                </a:r>
                <a14:m>
                  <m:oMath xmlns:m="http://schemas.openxmlformats.org/officeDocument/2006/math">
                    <m:r>
                      <a:rPr lang="ja-JP" altLang="en-US" sz="2000" i="1" smtClean="0">
                        <a:latin typeface="Cambria Math" panose="02040503050406030204" pitchFamily="18" charset="0"/>
                      </a:rPr>
                      <m:t>値に</m:t>
                    </m:r>
                    <m:r>
                      <a:rPr lang="en-US" altLang="ja-JP" sz="2000" b="0" i="1" smtClean="0">
                        <a:latin typeface="Cambria Math" panose="02040503050406030204" pitchFamily="18" charset="0"/>
                      </a:rPr>
                      <m:t> </m:t>
                    </m:r>
                    <m:f>
                      <m:fPr>
                        <m:type m:val="lin"/>
                        <m:ctrlPr>
                          <a:rPr lang="ja-JP" altLang="en-US" sz="2000" i="1" smtClean="0">
                            <a:latin typeface="Cambria Math" panose="02040503050406030204" pitchFamily="18" charset="0"/>
                          </a:rPr>
                        </m:ctrlPr>
                      </m:fPr>
                      <m:num>
                        <m:r>
                          <a:rPr lang="ja-JP" altLang="en-US" sz="2000" i="1" smtClean="0">
                            <a:latin typeface="Cambria Math" panose="02040503050406030204" pitchFamily="18" charset="0"/>
                          </a:rPr>
                          <m:t>𝜋</m:t>
                        </m:r>
                      </m:num>
                      <m:den>
                        <m:r>
                          <a:rPr lang="en-US" altLang="ja-JP" sz="2000" b="0" i="1" smtClean="0">
                            <a:latin typeface="Cambria Math" panose="02040503050406030204" pitchFamily="18" charset="0"/>
                          </a:rPr>
                          <m:t>2</m:t>
                        </m:r>
                      </m:den>
                    </m:f>
                  </m:oMath>
                </a14:m>
                <a:r>
                  <a:rPr lang="ja-JP" altLang="en-US" sz="2000" dirty="0"/>
                  <a:t> かけることで得た圧力振幅の推定値 </a:t>
                </a:r>
                <a14:m>
                  <m:oMath xmlns:m="http://schemas.openxmlformats.org/officeDocument/2006/math">
                    <m:acc>
                      <m:accPr>
                        <m:chr m:val="̂"/>
                        <m:ctrlPr>
                          <a:rPr lang="en-US" altLang="ja-JP" sz="2000" i="1" smtClean="0">
                            <a:latin typeface="Cambria Math" panose="02040503050406030204" pitchFamily="18" charset="0"/>
                          </a:rPr>
                        </m:ctrlPr>
                      </m:accPr>
                      <m:e>
                        <m:r>
                          <a:rPr lang="en-US" altLang="ja-JP" sz="2000" b="0" i="1" smtClean="0">
                            <a:latin typeface="Cambria Math" panose="02040503050406030204" pitchFamily="18" charset="0"/>
                          </a:rPr>
                          <m:t>𝑃</m:t>
                        </m:r>
                      </m:e>
                    </m:acc>
                  </m:oMath>
                </a14:m>
                <a:r>
                  <a:rPr lang="ja-JP" altLang="en-US" sz="2000" dirty="0"/>
                  <a:t> と目標値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𝑃</m:t>
                        </m:r>
                      </m:e>
                      <m:sup>
                        <m:r>
                          <a:rPr lang="en-US" altLang="ja-JP" sz="2000" i="1">
                            <a:latin typeface="Cambria Math" panose="02040503050406030204" pitchFamily="18" charset="0"/>
                          </a:rPr>
                          <m:t>∗</m:t>
                        </m:r>
                      </m:sup>
                    </m:sSup>
                  </m:oMath>
                </a14:m>
                <a:r>
                  <a:rPr lang="ja-JP" altLang="en-US" sz="2000" dirty="0"/>
                  <a:t> が一致するように</a:t>
                </a:r>
                <a:r>
                  <a:rPr lang="en-US" altLang="ja-JP" sz="2000" dirty="0"/>
                  <a:t>PI</a:t>
                </a:r>
                <a:r>
                  <a:rPr lang="ja-JP" altLang="en-US" sz="2000" dirty="0"/>
                  <a:t>補償器が働き，出力を時変ゲイン </a:t>
                </a:r>
                <a14:m>
                  <m:oMath xmlns:m="http://schemas.openxmlformats.org/officeDocument/2006/math">
                    <m:r>
                      <a:rPr lang="en-US" altLang="ja-JP" sz="2000" i="1">
                        <a:latin typeface="Cambria Math" panose="02040503050406030204" pitchFamily="18" charset="0"/>
                      </a:rPr>
                      <m:t>𝐺</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𝑡</m:t>
                        </m:r>
                      </m:e>
                    </m:d>
                  </m:oMath>
                </a14:m>
                <a:r>
                  <a:rPr lang="ja-JP" altLang="en-US" sz="2000" dirty="0"/>
                  <a:t> として用いる</a:t>
                </a:r>
                <a:endParaRPr lang="en-US" altLang="ja-JP" sz="2000" dirty="0"/>
              </a:p>
            </p:txBody>
          </p:sp>
        </mc:Choice>
        <mc:Fallback xmlns="">
          <p:sp>
            <p:nvSpPr>
              <p:cNvPr id="3" name="テキスト ボックス 2">
                <a:extLst>
                  <a:ext uri="{FF2B5EF4-FFF2-40B4-BE49-F238E27FC236}">
                    <a16:creationId xmlns:a16="http://schemas.microsoft.com/office/drawing/2014/main" id="{66E97C0C-7FA6-453A-B1C5-11FFD3414EBC}"/>
                  </a:ext>
                </a:extLst>
              </p:cNvPr>
              <p:cNvSpPr txBox="1">
                <a:spLocks noRot="1" noChangeAspect="1" noMove="1" noResize="1" noEditPoints="1" noAdjustHandles="1" noChangeArrowheads="1" noChangeShapeType="1" noTextEdit="1"/>
              </p:cNvSpPr>
              <p:nvPr/>
            </p:nvSpPr>
            <p:spPr>
              <a:xfrm>
                <a:off x="433592" y="833149"/>
                <a:ext cx="8215108" cy="1639551"/>
              </a:xfrm>
              <a:prstGeom prst="rect">
                <a:avLst/>
              </a:prstGeom>
              <a:blipFill>
                <a:blip r:embed="rId3"/>
                <a:stretch>
                  <a:fillRect l="-668" t="-3346" r="-742" b="-5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38C1714-D46F-4D4B-833A-275A0FB8CF1B}"/>
                  </a:ext>
                </a:extLst>
              </p:cNvPr>
              <p:cNvSpPr txBox="1"/>
              <p:nvPr/>
            </p:nvSpPr>
            <p:spPr>
              <a:xfrm>
                <a:off x="856182" y="2402243"/>
                <a:ext cx="5160688" cy="4514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𝑢</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𝐺</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𝑝</m:t>
                      </m:r>
                      <m:d>
                        <m:dPr>
                          <m:ctrlPr>
                            <a:rPr lang="en-US" altLang="ja-JP" sz="2000" b="0" i="1" smtClean="0">
                              <a:latin typeface="Cambria Math" panose="02040503050406030204" pitchFamily="18" charset="0"/>
                              <a:ea typeface="Cambria Math" panose="02040503050406030204" pitchFamily="18" charset="0"/>
                            </a:rPr>
                          </m:ctrlPr>
                        </m:dPr>
                        <m:e>
                          <m:r>
                            <a:rPr lang="en-US" altLang="ja-JP" sz="2000" b="0" i="1" smtClean="0">
                              <a:latin typeface="Cambria Math" panose="02040503050406030204" pitchFamily="18" charset="0"/>
                              <a:ea typeface="Cambria Math" panose="02040503050406030204" pitchFamily="18" charset="0"/>
                            </a:rPr>
                            <m:t>𝑡</m:t>
                          </m:r>
                          <m:r>
                            <a:rPr lang="en-US" altLang="ja-JP" sz="2000" b="0" i="1" smtClean="0">
                              <a:latin typeface="Cambria Math" panose="02040503050406030204" pitchFamily="18" charset="0"/>
                              <a:ea typeface="Cambria Math" panose="02040503050406030204" pitchFamily="18" charset="0"/>
                            </a:rPr>
                            <m:t>−</m:t>
                          </m:r>
                          <m:r>
                            <a:rPr lang="ja-JP" altLang="en-US" sz="2000" b="0" i="1" smtClean="0">
                              <a:latin typeface="Cambria Math" panose="02040503050406030204" pitchFamily="18" charset="0"/>
                              <a:ea typeface="Cambria Math" panose="02040503050406030204" pitchFamily="18" charset="0"/>
                            </a:rPr>
                            <m:t>𝜏</m:t>
                          </m:r>
                        </m:e>
                      </m:d>
                      <m:r>
                        <a:rPr lang="ja-JP" altLang="en-US" sz="2000" i="1">
                          <a:latin typeface="Cambria Math" panose="02040503050406030204" pitchFamily="18" charset="0"/>
                          <a:ea typeface="Cambria Math" panose="02040503050406030204" pitchFamily="18" charset="0"/>
                        </a:rPr>
                        <m:t>　</m:t>
                      </m:r>
                      <m:r>
                        <a:rPr lang="ja-JP" altLang="en-US" sz="2000" i="1" smtClean="0">
                          <a:latin typeface="Cambria Math" panose="02040503050406030204" pitchFamily="18" charset="0"/>
                          <a:ea typeface="Cambria Math" panose="02040503050406030204" pitchFamily="18" charset="0"/>
                        </a:rPr>
                        <m:t>　</m:t>
                      </m:r>
                      <m:r>
                        <a:rPr lang="ja-JP" altLang="en-US" sz="2000" i="1">
                          <a:latin typeface="Cambria Math" panose="02040503050406030204" pitchFamily="18" charset="0"/>
                          <a:ea typeface="Cambria Math" panose="02040503050406030204" pitchFamily="18" charset="0"/>
                        </a:rPr>
                        <m:t>　</m:t>
                      </m:r>
                      <m:r>
                        <a:rPr lang="en-US" altLang="ja-JP" sz="2000" b="0" i="1" smtClean="0">
                          <a:latin typeface="Cambria Math" panose="02040503050406030204" pitchFamily="18" charset="0"/>
                          <a:ea typeface="Cambria Math" panose="02040503050406030204" pitchFamily="18" charset="0"/>
                        </a:rPr>
                        <m:t>(1)</m:t>
                      </m:r>
                    </m:oMath>
                  </m:oMathPara>
                </a14:m>
                <a:endParaRPr lang="ja-JP" altLang="en-US" sz="2000" dirty="0"/>
              </a:p>
            </p:txBody>
          </p:sp>
        </mc:Choice>
        <mc:Fallback xmlns="">
          <p:sp>
            <p:nvSpPr>
              <p:cNvPr id="6" name="テキスト ボックス 5">
                <a:extLst>
                  <a:ext uri="{FF2B5EF4-FFF2-40B4-BE49-F238E27FC236}">
                    <a16:creationId xmlns:a16="http://schemas.microsoft.com/office/drawing/2014/main" id="{F38C1714-D46F-4D4B-833A-275A0FB8CF1B}"/>
                  </a:ext>
                </a:extLst>
              </p:cNvPr>
              <p:cNvSpPr txBox="1">
                <a:spLocks noRot="1" noChangeAspect="1" noMove="1" noResize="1" noEditPoints="1" noAdjustHandles="1" noChangeArrowheads="1" noChangeShapeType="1" noTextEdit="1"/>
              </p:cNvSpPr>
              <p:nvPr/>
            </p:nvSpPr>
            <p:spPr>
              <a:xfrm>
                <a:off x="856182" y="2402243"/>
                <a:ext cx="5160688" cy="451406"/>
              </a:xfrm>
              <a:prstGeom prst="rect">
                <a:avLst/>
              </a:prstGeom>
              <a:blipFill>
                <a:blip r:embed="rId4"/>
                <a:stretch>
                  <a:fillRect b="-148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4">
                <a:extLst>
                  <a:ext uri="{FF2B5EF4-FFF2-40B4-BE49-F238E27FC236}">
                    <a16:creationId xmlns:a16="http://schemas.microsoft.com/office/drawing/2014/main" id="{B23FFF1E-777C-466D-8E58-D1DD18431662}"/>
                  </a:ext>
                </a:extLst>
              </p:cNvPr>
              <p:cNvGraphicFramePr>
                <a:graphicFrameLocks noGrp="1"/>
              </p:cNvGraphicFramePr>
              <p:nvPr>
                <p:extLst>
                  <p:ext uri="{D42A27DB-BD31-4B8C-83A1-F6EECF244321}">
                    <p14:modId xmlns:p14="http://schemas.microsoft.com/office/powerpoint/2010/main" val="1610762823"/>
                  </p:ext>
                </p:extLst>
              </p:nvPr>
            </p:nvGraphicFramePr>
            <p:xfrm>
              <a:off x="5640760" y="4391129"/>
              <a:ext cx="3215811" cy="1483360"/>
            </p:xfrm>
            <a:graphic>
              <a:graphicData uri="http://schemas.openxmlformats.org/drawingml/2006/table">
                <a:tbl>
                  <a:tblPr firstRow="1" bandRow="1">
                    <a:tableStyleId>{5C22544A-7EE6-4342-B048-85BDC9FD1C3A}</a:tableStyleId>
                  </a:tblPr>
                  <a:tblGrid>
                    <a:gridCol w="1849349">
                      <a:extLst>
                        <a:ext uri="{9D8B030D-6E8A-4147-A177-3AD203B41FA5}">
                          <a16:colId xmlns:a16="http://schemas.microsoft.com/office/drawing/2014/main" val="274077694"/>
                        </a:ext>
                      </a:extLst>
                    </a:gridCol>
                    <a:gridCol w="1366462">
                      <a:extLst>
                        <a:ext uri="{9D8B030D-6E8A-4147-A177-3AD203B41FA5}">
                          <a16:colId xmlns:a16="http://schemas.microsoft.com/office/drawing/2014/main" val="1318976287"/>
                        </a:ext>
                      </a:extLst>
                    </a:gridCol>
                  </a:tblGrid>
                  <a:tr h="370840">
                    <a:tc>
                      <a:txBody>
                        <a:bodyPr/>
                        <a:lstStyle/>
                        <a:p>
                          <a:r>
                            <a:rPr kumimoji="1" lang="ja-JP" altLang="en-US" b="0" dirty="0">
                              <a:solidFill>
                                <a:schemeClr val="tx1"/>
                              </a:solidFill>
                            </a:rPr>
                            <a:t>パラメータ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b="0" dirty="0">
                              <a:solidFill>
                                <a:schemeClr val="tx1"/>
                              </a:solidFill>
                            </a:rPr>
                            <a:t>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756446"/>
                      </a:ext>
                    </a:extLst>
                  </a:tr>
                  <a:tr h="370840">
                    <a:tc>
                      <a:txBody>
                        <a:bodyPr/>
                        <a:lstStyle/>
                        <a:p>
                          <a:r>
                            <a:rPr kumimoji="1" lang="ja-JP" altLang="en-US" dirty="0"/>
                            <a:t>比例ゲイン</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𝐾</m:t>
                                  </m:r>
                                </m:e>
                                <m:sub>
                                  <m:r>
                                    <a:rPr kumimoji="1" lang="en-US" altLang="ja-JP" b="0" i="1" smtClean="0">
                                      <a:latin typeface="Cambria Math" panose="02040503050406030204" pitchFamily="18" charset="0"/>
                                    </a:rPr>
                                    <m:t>𝑃</m:t>
                                  </m:r>
                                </m:sub>
                              </m:sSub>
                            </m:oMath>
                          </a14:m>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t>5.00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7891039"/>
                      </a:ext>
                    </a:extLst>
                  </a:tr>
                  <a:tr h="370840">
                    <a:tc>
                      <a:txBody>
                        <a:bodyPr/>
                        <a:lstStyle/>
                        <a:p>
                          <a:r>
                            <a:rPr kumimoji="1" lang="ja-JP" altLang="en-US" dirty="0"/>
                            <a:t>積分ゲイン</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𝐾</m:t>
                                  </m:r>
                                </m:e>
                                <m:sub>
                                  <m:r>
                                    <a:rPr kumimoji="1" lang="en-US" altLang="ja-JP" b="0" i="1" smtClean="0">
                                      <a:latin typeface="Cambria Math" panose="02040503050406030204" pitchFamily="18" charset="0"/>
                                    </a:rPr>
                                    <m:t>𝐼</m:t>
                                  </m:r>
                                </m:sub>
                              </m:sSub>
                            </m:oMath>
                          </a14:m>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069797"/>
                      </a:ext>
                    </a:extLst>
                  </a:tr>
                  <a:tr h="370840">
                    <a:tc>
                      <a:txBody>
                        <a:bodyPr/>
                        <a:lstStyle/>
                        <a:p>
                          <a:r>
                            <a:rPr kumimoji="1" lang="ja-JP" altLang="en-US" dirty="0"/>
                            <a:t>目標圧力振幅</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𝑃</m:t>
                                  </m:r>
                                </m:e>
                                <m:sup>
                                  <m:r>
                                    <a:rPr kumimoji="1" lang="en-US" altLang="ja-JP" b="0" i="1" smtClean="0">
                                      <a:latin typeface="Cambria Math" panose="02040503050406030204" pitchFamily="18" charset="0"/>
                                    </a:rPr>
                                    <m:t>∗</m:t>
                                  </m:r>
                                </m:sup>
                              </m:sSup>
                            </m:oMath>
                          </a14:m>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t>300 Pa</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055135"/>
                      </a:ext>
                    </a:extLst>
                  </a:tr>
                </a:tbl>
              </a:graphicData>
            </a:graphic>
          </p:graphicFrame>
        </mc:Choice>
        <mc:Fallback xmlns="">
          <p:graphicFrame>
            <p:nvGraphicFramePr>
              <p:cNvPr id="4" name="表 4">
                <a:extLst>
                  <a:ext uri="{FF2B5EF4-FFF2-40B4-BE49-F238E27FC236}">
                    <a16:creationId xmlns:a16="http://schemas.microsoft.com/office/drawing/2014/main" id="{B23FFF1E-777C-466D-8E58-D1DD18431662}"/>
                  </a:ext>
                </a:extLst>
              </p:cNvPr>
              <p:cNvGraphicFramePr>
                <a:graphicFrameLocks noGrp="1"/>
              </p:cNvGraphicFramePr>
              <p:nvPr>
                <p:extLst>
                  <p:ext uri="{D42A27DB-BD31-4B8C-83A1-F6EECF244321}">
                    <p14:modId xmlns:p14="http://schemas.microsoft.com/office/powerpoint/2010/main" val="1610762823"/>
                  </p:ext>
                </p:extLst>
              </p:nvPr>
            </p:nvGraphicFramePr>
            <p:xfrm>
              <a:off x="5640760" y="4391129"/>
              <a:ext cx="3215811" cy="1483360"/>
            </p:xfrm>
            <a:graphic>
              <a:graphicData uri="http://schemas.openxmlformats.org/drawingml/2006/table">
                <a:tbl>
                  <a:tblPr firstRow="1" bandRow="1">
                    <a:tableStyleId>{5C22544A-7EE6-4342-B048-85BDC9FD1C3A}</a:tableStyleId>
                  </a:tblPr>
                  <a:tblGrid>
                    <a:gridCol w="1849349">
                      <a:extLst>
                        <a:ext uri="{9D8B030D-6E8A-4147-A177-3AD203B41FA5}">
                          <a16:colId xmlns:a16="http://schemas.microsoft.com/office/drawing/2014/main" val="274077694"/>
                        </a:ext>
                      </a:extLst>
                    </a:gridCol>
                    <a:gridCol w="1366462">
                      <a:extLst>
                        <a:ext uri="{9D8B030D-6E8A-4147-A177-3AD203B41FA5}">
                          <a16:colId xmlns:a16="http://schemas.microsoft.com/office/drawing/2014/main" val="1318976287"/>
                        </a:ext>
                      </a:extLst>
                    </a:gridCol>
                  </a:tblGrid>
                  <a:tr h="370840">
                    <a:tc>
                      <a:txBody>
                        <a:bodyPr/>
                        <a:lstStyle/>
                        <a:p>
                          <a:r>
                            <a:rPr kumimoji="1" lang="ja-JP" altLang="en-US" b="0" dirty="0">
                              <a:solidFill>
                                <a:schemeClr val="tx1"/>
                              </a:solidFill>
                            </a:rPr>
                            <a:t>パラメータ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b="0" dirty="0">
                              <a:solidFill>
                                <a:schemeClr val="tx1"/>
                              </a:solidFill>
                            </a:rPr>
                            <a:t>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5756446"/>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29" t="-113115" r="-74342" b="-224590"/>
                          </a:stretch>
                        </a:blipFill>
                      </a:tcPr>
                    </a:tc>
                    <a:tc>
                      <a:txBody>
                        <a:bodyPr/>
                        <a:lstStyle/>
                        <a:p>
                          <a:r>
                            <a:rPr kumimoji="1" lang="en-US" altLang="ja-JP" dirty="0"/>
                            <a:t>5.00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7891039"/>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29" t="-213115" r="-74342" b="-124590"/>
                          </a:stretch>
                        </a:blipFill>
                      </a:tcPr>
                    </a:tc>
                    <a:tc>
                      <a:txBody>
                        <a:bodyPr/>
                        <a:lstStyle/>
                        <a:p>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069797"/>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329" t="-313115" r="-74342" b="-24590"/>
                          </a:stretch>
                        </a:blipFill>
                      </a:tcPr>
                    </a:tc>
                    <a:tc>
                      <a:txBody>
                        <a:bodyPr/>
                        <a:lstStyle/>
                        <a:p>
                          <a:r>
                            <a:rPr kumimoji="1" lang="en-US" altLang="ja-JP" dirty="0"/>
                            <a:t>300 Pa</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055135"/>
                      </a:ext>
                    </a:extLst>
                  </a:tr>
                </a:tbl>
              </a:graphicData>
            </a:graphic>
          </p:graphicFrame>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18820C9-145D-4CB3-A68F-077E0BE1E30E}"/>
                  </a:ext>
                </a:extLst>
              </p:cNvPr>
              <p:cNvSpPr txBox="1"/>
              <p:nvPr/>
            </p:nvSpPr>
            <p:spPr>
              <a:xfrm>
                <a:off x="1582418" y="6080950"/>
                <a:ext cx="2740438" cy="707886"/>
              </a:xfrm>
              <a:prstGeom prst="rect">
                <a:avLst/>
              </a:prstGeom>
              <a:noFill/>
            </p:spPr>
            <p:txBody>
              <a:bodyPr wrap="square" rtlCol="0">
                <a:spAutoFit/>
              </a:bodyPr>
              <a:lstStyle/>
              <a:p>
                <a:r>
                  <a:rPr lang="ja-JP" altLang="en-US" sz="2000" dirty="0"/>
                  <a:t>遅れ時間</a:t>
                </a:r>
                <a14:m>
                  <m:oMath xmlns:m="http://schemas.openxmlformats.org/officeDocument/2006/math">
                    <m:r>
                      <a:rPr lang="ja-JP" altLang="en-US" sz="2000" i="1" smtClean="0">
                        <a:latin typeface="Cambria Math" panose="02040503050406030204" pitchFamily="18" charset="0"/>
                      </a:rPr>
                      <m:t>𝜏</m:t>
                    </m:r>
                  </m:oMath>
                </a14:m>
                <a:r>
                  <a:rPr lang="ja-JP" altLang="en-US" sz="2000" dirty="0"/>
                  <a:t>によって，</a:t>
                </a:r>
                <a:endParaRPr lang="en-US" altLang="ja-JP" sz="2000" dirty="0"/>
              </a:p>
              <a:p>
                <a:r>
                  <a:rPr lang="ja-JP" altLang="en-US" sz="2000" dirty="0"/>
                  <a:t>発振周波数は変化する</a:t>
                </a:r>
              </a:p>
            </p:txBody>
          </p:sp>
        </mc:Choice>
        <mc:Fallback xmlns="">
          <p:sp>
            <p:nvSpPr>
              <p:cNvPr id="5" name="テキスト ボックス 4">
                <a:extLst>
                  <a:ext uri="{FF2B5EF4-FFF2-40B4-BE49-F238E27FC236}">
                    <a16:creationId xmlns:a16="http://schemas.microsoft.com/office/drawing/2014/main" id="{418820C9-145D-4CB3-A68F-077E0BE1E30E}"/>
                  </a:ext>
                </a:extLst>
              </p:cNvPr>
              <p:cNvSpPr txBox="1">
                <a:spLocks noRot="1" noChangeAspect="1" noMove="1" noResize="1" noEditPoints="1" noAdjustHandles="1" noChangeArrowheads="1" noChangeShapeType="1" noTextEdit="1"/>
              </p:cNvSpPr>
              <p:nvPr/>
            </p:nvSpPr>
            <p:spPr>
              <a:xfrm>
                <a:off x="1582418" y="6080950"/>
                <a:ext cx="2740438" cy="707886"/>
              </a:xfrm>
              <a:prstGeom prst="rect">
                <a:avLst/>
              </a:prstGeom>
              <a:blipFill>
                <a:blip r:embed="rId6"/>
                <a:stretch>
                  <a:fillRect l="-2450" t="-7759" r="-668" b="-12069"/>
                </a:stretch>
              </a:blipFill>
            </p:spPr>
            <p:txBody>
              <a:bodyPr/>
              <a:lstStyle/>
              <a:p>
                <a:r>
                  <a:rPr lang="ja-JP" altLang="en-US">
                    <a:noFill/>
                  </a:rPr>
                  <a:t> </a:t>
                </a:r>
              </a:p>
            </p:txBody>
          </p:sp>
        </mc:Fallback>
      </mc:AlternateContent>
      <p:sp>
        <p:nvSpPr>
          <p:cNvPr id="9" name="下矢印 183">
            <a:extLst>
              <a:ext uri="{FF2B5EF4-FFF2-40B4-BE49-F238E27FC236}">
                <a16:creationId xmlns:a16="http://schemas.microsoft.com/office/drawing/2014/main" id="{51F28897-815D-4071-A438-C5504EFE7BF6}"/>
              </a:ext>
            </a:extLst>
          </p:cNvPr>
          <p:cNvSpPr/>
          <p:nvPr/>
        </p:nvSpPr>
        <p:spPr>
          <a:xfrm rot="5400000" flipH="1" flipV="1">
            <a:off x="4361267" y="6181557"/>
            <a:ext cx="429850" cy="5066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テキスト ボックス 10">
            <a:extLst>
              <a:ext uri="{FF2B5EF4-FFF2-40B4-BE49-F238E27FC236}">
                <a16:creationId xmlns:a16="http://schemas.microsoft.com/office/drawing/2014/main" id="{25734B4E-2061-42F1-9A92-E99840EB7F58}"/>
              </a:ext>
            </a:extLst>
          </p:cNvPr>
          <p:cNvSpPr txBox="1"/>
          <p:nvPr/>
        </p:nvSpPr>
        <p:spPr>
          <a:xfrm>
            <a:off x="4909532" y="6080949"/>
            <a:ext cx="3215811" cy="707886"/>
          </a:xfrm>
          <a:prstGeom prst="rect">
            <a:avLst/>
          </a:prstGeom>
          <a:noFill/>
        </p:spPr>
        <p:txBody>
          <a:bodyPr wrap="square" rtlCol="0">
            <a:spAutoFit/>
          </a:bodyPr>
          <a:lstStyle/>
          <a:p>
            <a:r>
              <a:rPr lang="ja-JP" altLang="en-US" sz="2000" dirty="0"/>
              <a:t>共振周波数で発振するよう，遅れ時間を設定したい</a:t>
            </a:r>
          </a:p>
        </p:txBody>
      </p:sp>
      <p:sp>
        <p:nvSpPr>
          <p:cNvPr id="8" name="スライド番号プレースホルダー 7">
            <a:extLst>
              <a:ext uri="{FF2B5EF4-FFF2-40B4-BE49-F238E27FC236}">
                <a16:creationId xmlns:a16="http://schemas.microsoft.com/office/drawing/2014/main" id="{9857B9F1-51A5-49C0-8ADF-8228AC058C6B}"/>
              </a:ext>
            </a:extLst>
          </p:cNvPr>
          <p:cNvSpPr>
            <a:spLocks noGrp="1"/>
          </p:cNvSpPr>
          <p:nvPr>
            <p:ph type="sldNum" sz="quarter" idx="12"/>
          </p:nvPr>
        </p:nvSpPr>
        <p:spPr/>
        <p:txBody>
          <a:bodyPr/>
          <a:lstStyle/>
          <a:p>
            <a:fld id="{BC61AADE-A0EC-439D-811A-359813556A13}" type="slidenum">
              <a:rPr kumimoji="1" lang="ja-JP" altLang="en-US" smtClean="0"/>
              <a:t>8</a:t>
            </a:fld>
            <a:endParaRPr kumimoji="1" lang="ja-JP" altLang="en-US"/>
          </a:p>
        </p:txBody>
      </p:sp>
      <p:cxnSp>
        <p:nvCxnSpPr>
          <p:cNvPr id="12" name="直線コネクタ 11">
            <a:extLst>
              <a:ext uri="{FF2B5EF4-FFF2-40B4-BE49-F238E27FC236}">
                <a16:creationId xmlns:a16="http://schemas.microsoft.com/office/drawing/2014/main" id="{2B9C60D9-F855-4A08-855D-9DE7DC1C53AF}"/>
              </a:ext>
            </a:extLst>
          </p:cNvPr>
          <p:cNvCxnSpPr>
            <a:cxnSpLocks/>
          </p:cNvCxnSpPr>
          <p:nvPr/>
        </p:nvCxnSpPr>
        <p:spPr>
          <a:xfrm>
            <a:off x="318375" y="4181582"/>
            <a:ext cx="0" cy="8117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E0254A9-904B-48B1-8B3E-9F19E861DE06}"/>
              </a:ext>
            </a:extLst>
          </p:cNvPr>
          <p:cNvCxnSpPr>
            <a:cxnSpLocks/>
          </p:cNvCxnSpPr>
          <p:nvPr/>
        </p:nvCxnSpPr>
        <p:spPr>
          <a:xfrm>
            <a:off x="317248" y="4190202"/>
            <a:ext cx="40196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9E674F59-0A20-41AC-A7A7-C83CA66A9CA4}"/>
              </a:ext>
            </a:extLst>
          </p:cNvPr>
          <p:cNvSpPr/>
          <p:nvPr/>
        </p:nvSpPr>
        <p:spPr>
          <a:xfrm>
            <a:off x="719209" y="4020998"/>
            <a:ext cx="346991" cy="32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683B557-F831-443A-9776-0E52618F3306}"/>
              </a:ext>
            </a:extLst>
          </p:cNvPr>
          <p:cNvSpPr/>
          <p:nvPr/>
        </p:nvSpPr>
        <p:spPr>
          <a:xfrm>
            <a:off x="1970941" y="3320647"/>
            <a:ext cx="346991" cy="32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39270E6-F947-4967-8A35-4F5ED079C9F7}"/>
              </a:ext>
            </a:extLst>
          </p:cNvPr>
          <p:cNvSpPr/>
          <p:nvPr/>
        </p:nvSpPr>
        <p:spPr>
          <a:xfrm>
            <a:off x="2554276" y="3318239"/>
            <a:ext cx="346991" cy="32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F6561B5-DF9A-4151-8AFC-777FE0733B83}"/>
              </a:ext>
            </a:extLst>
          </p:cNvPr>
          <p:cNvSpPr/>
          <p:nvPr/>
        </p:nvSpPr>
        <p:spPr>
          <a:xfrm>
            <a:off x="3133189" y="3307965"/>
            <a:ext cx="346991" cy="32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595E0987-535B-437F-A13A-1C0BBCBB9183}"/>
              </a:ext>
            </a:extLst>
          </p:cNvPr>
          <p:cNvCxnSpPr>
            <a:cxnSpLocks/>
          </p:cNvCxnSpPr>
          <p:nvPr/>
        </p:nvCxnSpPr>
        <p:spPr>
          <a:xfrm>
            <a:off x="1572144" y="3474542"/>
            <a:ext cx="40196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45087F-7F3C-4E9C-9179-C612A4F32E1A}"/>
              </a:ext>
            </a:extLst>
          </p:cNvPr>
          <p:cNvCxnSpPr>
            <a:cxnSpLocks/>
          </p:cNvCxnSpPr>
          <p:nvPr/>
        </p:nvCxnSpPr>
        <p:spPr>
          <a:xfrm>
            <a:off x="2323388" y="3478823"/>
            <a:ext cx="23088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F38B3AF-44DC-4905-92CD-8E5F262E16BB}"/>
              </a:ext>
            </a:extLst>
          </p:cNvPr>
          <p:cNvCxnSpPr>
            <a:cxnSpLocks/>
          </p:cNvCxnSpPr>
          <p:nvPr/>
        </p:nvCxnSpPr>
        <p:spPr>
          <a:xfrm>
            <a:off x="2890168" y="3478823"/>
            <a:ext cx="24302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F4C6CFD6-D83E-425D-B43A-A19D042FB866}"/>
              </a:ext>
            </a:extLst>
          </p:cNvPr>
          <p:cNvCxnSpPr>
            <a:cxnSpLocks/>
          </p:cNvCxnSpPr>
          <p:nvPr/>
        </p:nvCxnSpPr>
        <p:spPr>
          <a:xfrm>
            <a:off x="3480180" y="3478823"/>
            <a:ext cx="53701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CC538B3-65DD-425D-90CD-CE391DFA54A8}"/>
              </a:ext>
            </a:extLst>
          </p:cNvPr>
          <p:cNvCxnSpPr>
            <a:cxnSpLocks/>
          </p:cNvCxnSpPr>
          <p:nvPr/>
        </p:nvCxnSpPr>
        <p:spPr>
          <a:xfrm flipH="1" flipV="1">
            <a:off x="1064462" y="4190202"/>
            <a:ext cx="507682" cy="16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CFEC22C-08A0-4935-93F4-979F50C4769D}"/>
              </a:ext>
            </a:extLst>
          </p:cNvPr>
          <p:cNvCxnSpPr>
            <a:cxnSpLocks/>
          </p:cNvCxnSpPr>
          <p:nvPr/>
        </p:nvCxnSpPr>
        <p:spPr>
          <a:xfrm>
            <a:off x="1558321" y="3468549"/>
            <a:ext cx="0" cy="7130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F1E0ABB1-04BA-42A2-8401-62F3C33A5DB6}"/>
              </a:ext>
            </a:extLst>
          </p:cNvPr>
          <p:cNvPicPr>
            <a:picLocks noChangeAspect="1"/>
          </p:cNvPicPr>
          <p:nvPr/>
        </p:nvPicPr>
        <p:blipFill>
          <a:blip r:embed="rId7"/>
          <a:stretch>
            <a:fillRect/>
          </a:stretch>
        </p:blipFill>
        <p:spPr>
          <a:xfrm>
            <a:off x="5726290" y="2236129"/>
            <a:ext cx="3186551" cy="1911931"/>
          </a:xfrm>
          <a:prstGeom prst="rect">
            <a:avLst/>
          </a:prstGeom>
        </p:spPr>
      </p:pic>
      <p:pic>
        <p:nvPicPr>
          <p:cNvPr id="14" name="図 13">
            <a:extLst>
              <a:ext uri="{FF2B5EF4-FFF2-40B4-BE49-F238E27FC236}">
                <a16:creationId xmlns:a16="http://schemas.microsoft.com/office/drawing/2014/main" id="{E0B742AD-6679-4D89-9C74-01FC7EC9E6C0}"/>
              </a:ext>
            </a:extLst>
          </p:cNvPr>
          <p:cNvPicPr>
            <a:picLocks noChangeAspect="1"/>
          </p:cNvPicPr>
          <p:nvPr/>
        </p:nvPicPr>
        <p:blipFill>
          <a:blip r:embed="rId8"/>
          <a:stretch>
            <a:fillRect/>
          </a:stretch>
        </p:blipFill>
        <p:spPr>
          <a:xfrm>
            <a:off x="5702271" y="2247907"/>
            <a:ext cx="3154300" cy="1888374"/>
          </a:xfrm>
          <a:prstGeom prst="rect">
            <a:avLst/>
          </a:prstGeom>
        </p:spPr>
      </p:pic>
      <p:pic>
        <p:nvPicPr>
          <p:cNvPr id="15" name="図 14">
            <a:extLst>
              <a:ext uri="{FF2B5EF4-FFF2-40B4-BE49-F238E27FC236}">
                <a16:creationId xmlns:a16="http://schemas.microsoft.com/office/drawing/2014/main" id="{5AB27692-8294-46F7-984C-5F671EFBD593}"/>
              </a:ext>
            </a:extLst>
          </p:cNvPr>
          <p:cNvPicPr>
            <a:picLocks noChangeAspect="1"/>
          </p:cNvPicPr>
          <p:nvPr/>
        </p:nvPicPr>
        <p:blipFill>
          <a:blip r:embed="rId9"/>
          <a:stretch>
            <a:fillRect/>
          </a:stretch>
        </p:blipFill>
        <p:spPr>
          <a:xfrm>
            <a:off x="5688661" y="2231309"/>
            <a:ext cx="3224180" cy="1930209"/>
          </a:xfrm>
          <a:prstGeom prst="rect">
            <a:avLst/>
          </a:prstGeom>
        </p:spPr>
      </p:pic>
      <p:pic>
        <p:nvPicPr>
          <p:cNvPr id="16" name="図 15">
            <a:extLst>
              <a:ext uri="{FF2B5EF4-FFF2-40B4-BE49-F238E27FC236}">
                <a16:creationId xmlns:a16="http://schemas.microsoft.com/office/drawing/2014/main" id="{A27D24AD-082C-47BF-8F8D-9580F938FB65}"/>
              </a:ext>
            </a:extLst>
          </p:cNvPr>
          <p:cNvPicPr>
            <a:picLocks noChangeAspect="1"/>
          </p:cNvPicPr>
          <p:nvPr/>
        </p:nvPicPr>
        <p:blipFill>
          <a:blip r:embed="rId10"/>
          <a:stretch>
            <a:fillRect/>
          </a:stretch>
        </p:blipFill>
        <p:spPr>
          <a:xfrm>
            <a:off x="5647890" y="2187132"/>
            <a:ext cx="3224180" cy="1934508"/>
          </a:xfrm>
          <a:prstGeom prst="rect">
            <a:avLst/>
          </a:prstGeom>
        </p:spPr>
      </p:pic>
    </p:spTree>
    <p:extLst>
      <p:ext uri="{BB962C8B-B14F-4D97-AF65-F5344CB8AC3E}">
        <p14:creationId xmlns:p14="http://schemas.microsoft.com/office/powerpoint/2010/main" val="15598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6" grpId="0"/>
      <p:bldP spid="5" grpId="0"/>
      <p:bldP spid="9" grpId="0" animBg="1"/>
      <p:bldP spid="11" grpId="0"/>
      <p:bldP spid="25" grpId="0" animBg="1"/>
      <p:bldP spid="28"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C5DE9B98-5FE2-426C-A7AD-AC8C43306711}"/>
              </a:ext>
            </a:extLst>
          </p:cNvPr>
          <p:cNvSpPr>
            <a:spLocks noGrp="1"/>
          </p:cNvSpPr>
          <p:nvPr>
            <p:ph type="title"/>
          </p:nvPr>
        </p:nvSpPr>
        <p:spPr>
          <a:xfrm>
            <a:off x="148576" y="113754"/>
            <a:ext cx="6813405" cy="719395"/>
          </a:xfrm>
        </p:spPr>
        <p:txBody>
          <a:bodyPr>
            <a:normAutofit/>
          </a:bodyPr>
          <a:lstStyle/>
          <a:p>
            <a:r>
              <a:rPr kumimoji="1" lang="en-US" altLang="ja-JP" sz="4000" dirty="0"/>
              <a:t>- </a:t>
            </a:r>
            <a:r>
              <a:rPr kumimoji="1" lang="ja-JP" altLang="en-US" sz="4000" dirty="0"/>
              <a:t>解析手法</a:t>
            </a:r>
            <a:r>
              <a:rPr lang="ja-JP" altLang="en-US" sz="4000" dirty="0"/>
              <a:t> </a:t>
            </a:r>
            <a:r>
              <a:rPr kumimoji="1" lang="en-US" altLang="ja-JP" sz="4000" dirty="0"/>
              <a:t>-</a:t>
            </a:r>
            <a:endParaRPr kumimoji="1" lang="ja-JP" altLang="en-US" sz="4000"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E171F427-80DC-4A10-A622-E4A5872D201E}"/>
                  </a:ext>
                </a:extLst>
              </p:cNvPr>
              <p:cNvSpPr txBox="1"/>
              <p:nvPr/>
            </p:nvSpPr>
            <p:spPr>
              <a:xfrm>
                <a:off x="300976" y="3158779"/>
                <a:ext cx="8215108" cy="40011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altLang="ja-JP" sz="2000" b="0" i="1" smtClean="0">
                        <a:latin typeface="Cambria Math" panose="02040503050406030204" pitchFamily="18" charset="0"/>
                      </a:rPr>
                      <m:t>𝐴</m:t>
                    </m:r>
                  </m:oMath>
                </a14:m>
                <a:r>
                  <a:rPr lang="ja-JP" altLang="en-US" sz="2000" dirty="0"/>
                  <a:t>，</a:t>
                </a:r>
                <a14:m>
                  <m:oMath xmlns:m="http://schemas.openxmlformats.org/officeDocument/2006/math">
                    <m:r>
                      <a:rPr lang="en-US" altLang="ja-JP" sz="2000" b="0" i="1" dirty="0" smtClean="0">
                        <a:latin typeface="Cambria Math" panose="02040503050406030204" pitchFamily="18" charset="0"/>
                      </a:rPr>
                      <m:t>𝐿</m:t>
                    </m:r>
                  </m:oMath>
                </a14:m>
                <a:r>
                  <a:rPr lang="ja-JP" altLang="en-US" sz="2000" dirty="0"/>
                  <a:t>の周波数応答が与えられ，</a:t>
                </a:r>
                <a:endParaRPr lang="en-US" altLang="ja-JP" sz="2000" dirty="0"/>
              </a:p>
            </p:txBody>
          </p:sp>
        </mc:Choice>
        <mc:Fallback xmlns="">
          <p:sp>
            <p:nvSpPr>
              <p:cNvPr id="3" name="テキスト ボックス 2">
                <a:extLst>
                  <a:ext uri="{FF2B5EF4-FFF2-40B4-BE49-F238E27FC236}">
                    <a16:creationId xmlns:a16="http://schemas.microsoft.com/office/drawing/2014/main" id="{E171F427-80DC-4A10-A622-E4A5872D201E}"/>
                  </a:ext>
                </a:extLst>
              </p:cNvPr>
              <p:cNvSpPr txBox="1">
                <a:spLocks noRot="1" noChangeAspect="1" noMove="1" noResize="1" noEditPoints="1" noAdjustHandles="1" noChangeArrowheads="1" noChangeShapeType="1" noTextEdit="1"/>
              </p:cNvSpPr>
              <p:nvPr/>
            </p:nvSpPr>
            <p:spPr>
              <a:xfrm>
                <a:off x="300976" y="3158779"/>
                <a:ext cx="8215108" cy="400110"/>
              </a:xfrm>
              <a:prstGeom prst="rect">
                <a:avLst/>
              </a:prstGeom>
              <a:blipFill>
                <a:blip r:embed="rId2"/>
                <a:stretch>
                  <a:fillRect l="-668" t="-12121" b="-22727"/>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E09486E7-B4F0-446B-97BF-E890458600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976" y="863858"/>
            <a:ext cx="2237268" cy="1804248"/>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1EC9F2C-0CA9-4760-802E-C16B0384C53C}"/>
                  </a:ext>
                </a:extLst>
              </p:cNvPr>
              <p:cNvSpPr txBox="1"/>
              <p:nvPr/>
            </p:nvSpPr>
            <p:spPr>
              <a:xfrm>
                <a:off x="464446" y="4898615"/>
                <a:ext cx="8215108" cy="707886"/>
              </a:xfrm>
              <a:prstGeom prst="rect">
                <a:avLst/>
              </a:prstGeom>
              <a:noFill/>
            </p:spPr>
            <p:txBody>
              <a:bodyPr wrap="square" rtlCol="0">
                <a:spAutoFit/>
              </a:bodyPr>
              <a:lstStyle/>
              <a:p>
                <a:pPr algn="ctr"/>
                <a:r>
                  <a:rPr lang="ja-JP" altLang="en-US" sz="2000" dirty="0"/>
                  <a:t>周波数応答を取得し，ナイキスト軌跡が原点と重なるような</a:t>
                </a:r>
                <a:endParaRPr lang="en-US" altLang="ja-JP" sz="2000" dirty="0"/>
              </a:p>
              <a:p>
                <a:pPr algn="ctr"/>
                <a:r>
                  <a:rPr lang="ja-JP" altLang="en-US" sz="2000" dirty="0"/>
                  <a:t>遅れ時間</a:t>
                </a:r>
                <a14:m>
                  <m:oMath xmlns:m="http://schemas.openxmlformats.org/officeDocument/2006/math">
                    <m:r>
                      <a:rPr lang="ja-JP" altLang="en-US" sz="2000" i="1" smtClean="0">
                        <a:latin typeface="Cambria Math" panose="02040503050406030204" pitchFamily="18" charset="0"/>
                      </a:rPr>
                      <m:t>𝜏</m:t>
                    </m:r>
                  </m:oMath>
                </a14:m>
                <a:r>
                  <a:rPr lang="ja-JP" altLang="en-US" sz="2000" dirty="0"/>
                  <a:t>と時変ゲイン</a:t>
                </a:r>
                <a14:m>
                  <m:oMath xmlns:m="http://schemas.openxmlformats.org/officeDocument/2006/math">
                    <m:r>
                      <a:rPr lang="en-US" altLang="ja-JP" sz="2000" i="1">
                        <a:latin typeface="Cambria Math" panose="02040503050406030204" pitchFamily="18" charset="0"/>
                      </a:rPr>
                      <m:t>𝐺</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𝑡</m:t>
                        </m:r>
                      </m:e>
                    </m:d>
                  </m:oMath>
                </a14:m>
                <a:r>
                  <a:rPr lang="ja-JP" altLang="en-US" sz="2000" dirty="0"/>
                  <a:t>を計算し設定</a:t>
                </a:r>
                <a:endParaRPr lang="en-US" altLang="ja-JP" sz="2000" dirty="0"/>
              </a:p>
            </p:txBody>
          </p:sp>
        </mc:Choice>
        <mc:Fallback xmlns="">
          <p:sp>
            <p:nvSpPr>
              <p:cNvPr id="7" name="テキスト ボックス 6">
                <a:extLst>
                  <a:ext uri="{FF2B5EF4-FFF2-40B4-BE49-F238E27FC236}">
                    <a16:creationId xmlns:a16="http://schemas.microsoft.com/office/drawing/2014/main" id="{71EC9F2C-0CA9-4760-802E-C16B0384C53C}"/>
                  </a:ext>
                </a:extLst>
              </p:cNvPr>
              <p:cNvSpPr txBox="1">
                <a:spLocks noRot="1" noChangeAspect="1" noMove="1" noResize="1" noEditPoints="1" noAdjustHandles="1" noChangeArrowheads="1" noChangeShapeType="1" noTextEdit="1"/>
              </p:cNvSpPr>
              <p:nvPr/>
            </p:nvSpPr>
            <p:spPr>
              <a:xfrm>
                <a:off x="464446" y="4898615"/>
                <a:ext cx="8215108" cy="707886"/>
              </a:xfrm>
              <a:prstGeom prst="rect">
                <a:avLst/>
              </a:prstGeom>
              <a:blipFill>
                <a:blip r:embed="rId4"/>
                <a:stretch>
                  <a:fillRect t="-7759" b="-120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05B17662-0E14-4075-8DC7-B00FD9C9982D}"/>
                  </a:ext>
                </a:extLst>
              </p:cNvPr>
              <p:cNvSpPr txBox="1"/>
              <p:nvPr/>
            </p:nvSpPr>
            <p:spPr>
              <a:xfrm>
                <a:off x="148576" y="3558889"/>
                <a:ext cx="8215108" cy="4514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000" b="0" i="1" smtClean="0">
                          <a:latin typeface="Cambria Math" panose="02040503050406030204" pitchFamily="18" charset="0"/>
                        </a:rPr>
                        <m:t>𝜙</m:t>
                      </m:r>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𝐴𝐿</m:t>
                      </m:r>
                      <m:r>
                        <a:rPr lang="ja-JP" altLang="en-US" sz="2000" i="1">
                          <a:latin typeface="Cambria Math" panose="02040503050406030204" pitchFamily="18" charset="0"/>
                        </a:rPr>
                        <m:t>　</m:t>
                      </m:r>
                      <m:r>
                        <a:rPr lang="ja-JP" altLang="en-US" sz="2000" i="1" smtClean="0">
                          <a:latin typeface="Cambria Math" panose="02040503050406030204" pitchFamily="18" charset="0"/>
                        </a:rPr>
                        <m:t>　</m:t>
                      </m:r>
                      <m:r>
                        <a:rPr lang="ja-JP" altLang="en-US" sz="2000" i="1">
                          <a:latin typeface="Cambria Math" panose="02040503050406030204" pitchFamily="18" charset="0"/>
                        </a:rPr>
                        <m:t>　</m:t>
                      </m:r>
                      <m:r>
                        <a:rPr lang="ja-JP" altLang="en-US" sz="2000" i="1" smtClean="0">
                          <a:latin typeface="Cambria Math" panose="02040503050406030204" pitchFamily="18" charset="0"/>
                        </a:rPr>
                        <m:t>　</m:t>
                      </m:r>
                      <m:r>
                        <a:rPr lang="ja-JP" altLang="en-US" sz="2000" i="1">
                          <a:latin typeface="Cambria Math" panose="02040503050406030204" pitchFamily="18" charset="0"/>
                        </a:rPr>
                        <m:t>　</m:t>
                      </m:r>
                      <m:r>
                        <a:rPr lang="en-US" altLang="ja-JP" sz="2000" b="0" i="1" smtClean="0">
                          <a:latin typeface="Cambria Math" panose="02040503050406030204" pitchFamily="18" charset="0"/>
                        </a:rPr>
                        <m:t>(2)</m:t>
                      </m:r>
                    </m:oMath>
                  </m:oMathPara>
                </a14:m>
                <a:endParaRPr lang="en-US" altLang="ja-JP" sz="2000" dirty="0"/>
              </a:p>
            </p:txBody>
          </p:sp>
        </mc:Choice>
        <mc:Fallback xmlns="">
          <p:sp>
            <p:nvSpPr>
              <p:cNvPr id="12" name="テキスト ボックス 11">
                <a:extLst>
                  <a:ext uri="{FF2B5EF4-FFF2-40B4-BE49-F238E27FC236}">
                    <a16:creationId xmlns:a16="http://schemas.microsoft.com/office/drawing/2014/main" id="{05B17662-0E14-4075-8DC7-B00FD9C9982D}"/>
                  </a:ext>
                </a:extLst>
              </p:cNvPr>
              <p:cNvSpPr txBox="1">
                <a:spLocks noRot="1" noChangeAspect="1" noMove="1" noResize="1" noEditPoints="1" noAdjustHandles="1" noChangeArrowheads="1" noChangeShapeType="1" noTextEdit="1"/>
              </p:cNvSpPr>
              <p:nvPr/>
            </p:nvSpPr>
            <p:spPr>
              <a:xfrm>
                <a:off x="148576" y="3558889"/>
                <a:ext cx="8215108" cy="451406"/>
              </a:xfrm>
              <a:prstGeom prst="rect">
                <a:avLst/>
              </a:prstGeom>
              <a:blipFill>
                <a:blip r:embed="rId5"/>
                <a:stretch>
                  <a:fillRect b="-135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3527CA6-154C-473D-AC6A-8CCD84FA0A21}"/>
                  </a:ext>
                </a:extLst>
              </p:cNvPr>
              <p:cNvSpPr txBox="1"/>
              <p:nvPr/>
            </p:nvSpPr>
            <p:spPr>
              <a:xfrm>
                <a:off x="578975" y="3955983"/>
                <a:ext cx="8215108" cy="707886"/>
              </a:xfrm>
              <a:prstGeom prst="rect">
                <a:avLst/>
              </a:prstGeom>
              <a:noFill/>
            </p:spPr>
            <p:txBody>
              <a:bodyPr wrap="square" rtlCol="0">
                <a:spAutoFit/>
              </a:bodyPr>
              <a:lstStyle/>
              <a:p>
                <a14:m>
                  <m:oMath xmlns:m="http://schemas.openxmlformats.org/officeDocument/2006/math">
                    <m:r>
                      <a:rPr lang="ja-JP" altLang="en-US" sz="2000" b="0" i="1" smtClean="0">
                        <a:latin typeface="Cambria Math" panose="02040503050406030204" pitchFamily="18" charset="0"/>
                      </a:rPr>
                      <m:t>の</m:t>
                    </m:r>
                  </m:oMath>
                </a14:m>
                <a:r>
                  <a:rPr lang="ja-JP" altLang="en-US" sz="2000" dirty="0"/>
                  <a:t>ナイキスト軌跡が原点に重なるとき，閉ループ系は定常発振する</a:t>
                </a:r>
                <a:endParaRPr lang="en-US" altLang="ja-JP" sz="2000" dirty="0"/>
              </a:p>
              <a:p>
                <a:endParaRPr lang="en-US" altLang="ja-JP" sz="2000" dirty="0"/>
              </a:p>
            </p:txBody>
          </p:sp>
        </mc:Choice>
        <mc:Fallback xmlns="">
          <p:sp>
            <p:nvSpPr>
              <p:cNvPr id="15" name="テキスト ボックス 14">
                <a:extLst>
                  <a:ext uri="{FF2B5EF4-FFF2-40B4-BE49-F238E27FC236}">
                    <a16:creationId xmlns:a16="http://schemas.microsoft.com/office/drawing/2014/main" id="{D3527CA6-154C-473D-AC6A-8CCD84FA0A21}"/>
                  </a:ext>
                </a:extLst>
              </p:cNvPr>
              <p:cNvSpPr txBox="1">
                <a:spLocks noRot="1" noChangeAspect="1" noMove="1" noResize="1" noEditPoints="1" noAdjustHandles="1" noChangeArrowheads="1" noChangeShapeType="1" noTextEdit="1"/>
              </p:cNvSpPr>
              <p:nvPr/>
            </p:nvSpPr>
            <p:spPr>
              <a:xfrm>
                <a:off x="578975" y="3955983"/>
                <a:ext cx="8215108" cy="707886"/>
              </a:xfrm>
              <a:prstGeom prst="rect">
                <a:avLst/>
              </a:prstGeom>
              <a:blipFill>
                <a:blip r:embed="rId6"/>
                <a:stretch>
                  <a:fillRect l="-148" t="-77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0CD81E30-EEE7-4A82-9FD1-B8FB6527405D}"/>
                  </a:ext>
                </a:extLst>
              </p:cNvPr>
              <p:cNvSpPr txBox="1"/>
              <p:nvPr/>
            </p:nvSpPr>
            <p:spPr>
              <a:xfrm>
                <a:off x="300976" y="4299897"/>
                <a:ext cx="8215108" cy="40011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ja-JP" altLang="en-US" sz="2000" b="0" i="1" smtClean="0">
                        <a:latin typeface="Cambria Math" panose="02040503050406030204" pitchFamily="18" charset="0"/>
                      </a:rPr>
                      <m:t>ナイキスト軌跡</m:t>
                    </m:r>
                  </m:oMath>
                </a14:m>
                <a:r>
                  <a:rPr lang="ja-JP" altLang="en-US" sz="2000" dirty="0"/>
                  <a:t>と原点が重なる周波数が発振周波数になる</a:t>
                </a:r>
                <a:endParaRPr lang="en-US" altLang="ja-JP" sz="2000" dirty="0"/>
              </a:p>
            </p:txBody>
          </p:sp>
        </mc:Choice>
        <mc:Fallback xmlns="">
          <p:sp>
            <p:nvSpPr>
              <p:cNvPr id="16" name="テキスト ボックス 15">
                <a:extLst>
                  <a:ext uri="{FF2B5EF4-FFF2-40B4-BE49-F238E27FC236}">
                    <a16:creationId xmlns:a16="http://schemas.microsoft.com/office/drawing/2014/main" id="{0CD81E30-EEE7-4A82-9FD1-B8FB6527405D}"/>
                  </a:ext>
                </a:extLst>
              </p:cNvPr>
              <p:cNvSpPr txBox="1">
                <a:spLocks noRot="1" noChangeAspect="1" noMove="1" noResize="1" noEditPoints="1" noAdjustHandles="1" noChangeArrowheads="1" noChangeShapeType="1" noTextEdit="1"/>
              </p:cNvSpPr>
              <p:nvPr/>
            </p:nvSpPr>
            <p:spPr>
              <a:xfrm>
                <a:off x="300976" y="4299897"/>
                <a:ext cx="8215108" cy="400110"/>
              </a:xfrm>
              <a:prstGeom prst="rect">
                <a:avLst/>
              </a:prstGeom>
              <a:blipFill>
                <a:blip r:embed="rId7"/>
                <a:stretch>
                  <a:fillRect l="-668" t="-12121" b="-22727"/>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8A02D455-3684-4D10-80DB-09654DD6D19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853833" y="482368"/>
            <a:ext cx="5208234" cy="2430763"/>
          </a:xfrm>
          <a:prstGeom prst="rect">
            <a:avLst/>
          </a:prstGeom>
        </p:spPr>
      </p:pic>
      <p:sp>
        <p:nvSpPr>
          <p:cNvPr id="2" name="楕円 1">
            <a:extLst>
              <a:ext uri="{FF2B5EF4-FFF2-40B4-BE49-F238E27FC236}">
                <a16:creationId xmlns:a16="http://schemas.microsoft.com/office/drawing/2014/main" id="{E5B48F95-0E0D-44E1-93AA-C79B55384CB9}"/>
              </a:ext>
            </a:extLst>
          </p:cNvPr>
          <p:cNvSpPr/>
          <p:nvPr/>
        </p:nvSpPr>
        <p:spPr>
          <a:xfrm>
            <a:off x="5158016" y="1621792"/>
            <a:ext cx="154480" cy="1553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183">
            <a:extLst>
              <a:ext uri="{FF2B5EF4-FFF2-40B4-BE49-F238E27FC236}">
                <a16:creationId xmlns:a16="http://schemas.microsoft.com/office/drawing/2014/main" id="{2446F780-1DD2-460B-AAB8-8CEA89DE0052}"/>
              </a:ext>
            </a:extLst>
          </p:cNvPr>
          <p:cNvSpPr/>
          <p:nvPr/>
        </p:nvSpPr>
        <p:spPr>
          <a:xfrm rot="16200000" flipH="1" flipV="1">
            <a:off x="5691850" y="1278400"/>
            <a:ext cx="94075" cy="85278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id="{DF88115E-F489-43E6-B20E-DB558F0F612D}"/>
              </a:ext>
            </a:extLst>
          </p:cNvPr>
          <p:cNvSpPr txBox="1"/>
          <p:nvPr/>
        </p:nvSpPr>
        <p:spPr>
          <a:xfrm>
            <a:off x="6135013" y="1504737"/>
            <a:ext cx="1691518" cy="400110"/>
          </a:xfrm>
          <a:prstGeom prst="rect">
            <a:avLst/>
          </a:prstGeom>
          <a:noFill/>
        </p:spPr>
        <p:txBody>
          <a:bodyPr wrap="square" rtlCol="0">
            <a:spAutoFit/>
          </a:bodyPr>
          <a:lstStyle/>
          <a:p>
            <a:r>
              <a:rPr lang="ja-JP" altLang="en-US" sz="2000" dirty="0"/>
              <a:t>発振周波数</a:t>
            </a:r>
            <a:endParaRPr lang="en-US" altLang="ja-JP" sz="2000" dirty="0"/>
          </a:p>
        </p:txBody>
      </p:sp>
      <p:sp>
        <p:nvSpPr>
          <p:cNvPr id="10" name="テキスト ボックス 9">
            <a:extLst>
              <a:ext uri="{FF2B5EF4-FFF2-40B4-BE49-F238E27FC236}">
                <a16:creationId xmlns:a16="http://schemas.microsoft.com/office/drawing/2014/main" id="{ADBA1EB9-C683-40E6-B5D5-4D4069F8E124}"/>
              </a:ext>
            </a:extLst>
          </p:cNvPr>
          <p:cNvSpPr txBox="1"/>
          <p:nvPr/>
        </p:nvSpPr>
        <p:spPr>
          <a:xfrm>
            <a:off x="464446" y="6036360"/>
            <a:ext cx="8215108" cy="707886"/>
          </a:xfrm>
          <a:prstGeom prst="rect">
            <a:avLst/>
          </a:prstGeom>
          <a:noFill/>
        </p:spPr>
        <p:txBody>
          <a:bodyPr wrap="square" rtlCol="0">
            <a:spAutoFit/>
          </a:bodyPr>
          <a:lstStyle/>
          <a:p>
            <a:pPr algn="ctr"/>
            <a:r>
              <a:rPr lang="ja-JP" altLang="en-US" sz="2000" dirty="0"/>
              <a:t>原点と軌跡が重なる周波数を読み取ることで，</a:t>
            </a:r>
            <a:endParaRPr lang="en-US" altLang="ja-JP" sz="2000" dirty="0"/>
          </a:p>
          <a:p>
            <a:pPr algn="ctr"/>
            <a:r>
              <a:rPr lang="ja-JP" altLang="en-US" sz="2000" dirty="0"/>
              <a:t>解析から発振周波数がわかる</a:t>
            </a:r>
            <a:endParaRPr lang="en-US" altLang="ja-JP" sz="2000" dirty="0"/>
          </a:p>
        </p:txBody>
      </p:sp>
      <p:sp>
        <p:nvSpPr>
          <p:cNvPr id="11" name="下矢印 183">
            <a:extLst>
              <a:ext uri="{FF2B5EF4-FFF2-40B4-BE49-F238E27FC236}">
                <a16:creationId xmlns:a16="http://schemas.microsoft.com/office/drawing/2014/main" id="{DB6B3FAB-9C38-4BE2-938C-3F48478EF02C}"/>
              </a:ext>
            </a:extLst>
          </p:cNvPr>
          <p:cNvSpPr/>
          <p:nvPr/>
        </p:nvSpPr>
        <p:spPr>
          <a:xfrm rot="10800000" flipH="1" flipV="1">
            <a:off x="4357075" y="5668156"/>
            <a:ext cx="429850" cy="3297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正方形/長方形 18">
            <a:extLst>
              <a:ext uri="{FF2B5EF4-FFF2-40B4-BE49-F238E27FC236}">
                <a16:creationId xmlns:a16="http://schemas.microsoft.com/office/drawing/2014/main" id="{9802CF61-AC92-498B-8941-8C224B722663}"/>
              </a:ext>
            </a:extLst>
          </p:cNvPr>
          <p:cNvSpPr/>
          <p:nvPr/>
        </p:nvSpPr>
        <p:spPr>
          <a:xfrm>
            <a:off x="69026" y="2976546"/>
            <a:ext cx="9003055" cy="17234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9BE3D31-2A5D-44BD-9282-693BA1135AE9}"/>
              </a:ext>
            </a:extLst>
          </p:cNvPr>
          <p:cNvSpPr txBox="1"/>
          <p:nvPr/>
        </p:nvSpPr>
        <p:spPr>
          <a:xfrm>
            <a:off x="202745" y="2721766"/>
            <a:ext cx="2807735" cy="461665"/>
          </a:xfrm>
          <a:prstGeom prst="rect">
            <a:avLst/>
          </a:prstGeom>
          <a:solidFill>
            <a:schemeClr val="bg1"/>
          </a:solidFill>
        </p:spPr>
        <p:txBody>
          <a:bodyPr wrap="square" rtlCol="0">
            <a:spAutoFit/>
          </a:bodyPr>
          <a:lstStyle/>
          <a:p>
            <a:pPr algn="ctr"/>
            <a:r>
              <a:rPr lang="ja-JP" altLang="en-US" sz="2400" dirty="0">
                <a:latin typeface="ＭＳ Ｐゴシック" panose="020B0600070205080204" pitchFamily="50" charset="-128"/>
              </a:rPr>
              <a:t>ナイキスト安定判別</a:t>
            </a:r>
            <a:endParaRPr lang="en-US" altLang="ja-JP" sz="2400" dirty="0">
              <a:latin typeface="ＭＳ Ｐゴシック" panose="020B0600070205080204" pitchFamily="50" charset="-128"/>
            </a:endParaRPr>
          </a:p>
        </p:txBody>
      </p:sp>
      <p:sp>
        <p:nvSpPr>
          <p:cNvPr id="24" name="スライド番号プレースホルダー 23">
            <a:extLst>
              <a:ext uri="{FF2B5EF4-FFF2-40B4-BE49-F238E27FC236}">
                <a16:creationId xmlns:a16="http://schemas.microsoft.com/office/drawing/2014/main" id="{F851780C-B377-49BB-93C4-3A76DD9CE7C4}"/>
              </a:ext>
            </a:extLst>
          </p:cNvPr>
          <p:cNvSpPr>
            <a:spLocks noGrp="1"/>
          </p:cNvSpPr>
          <p:nvPr>
            <p:ph type="sldNum" sz="quarter" idx="12"/>
          </p:nvPr>
        </p:nvSpPr>
        <p:spPr/>
        <p:txBody>
          <a:bodyPr/>
          <a:lstStyle/>
          <a:p>
            <a:fld id="{BC61AADE-A0EC-439D-811A-359813556A13}"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404AB1A-2FA0-4BB2-9C9F-FA8B05439478}"/>
                  </a:ext>
                </a:extLst>
              </p:cNvPr>
              <p:cNvSpPr txBox="1"/>
              <p:nvPr/>
            </p:nvSpPr>
            <p:spPr>
              <a:xfrm>
                <a:off x="2538244" y="1387661"/>
                <a:ext cx="1583030"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000" i="1" smtClean="0">
                              <a:latin typeface="Cambria Math" panose="02040503050406030204" pitchFamily="18" charset="0"/>
                            </a:rPr>
                          </m:ctrlPr>
                        </m:dPr>
                        <m:e>
                          <m:m>
                            <m:mPr>
                              <m:mcs>
                                <m:mc>
                                  <m:mcPr>
                                    <m:count m:val="1"/>
                                    <m:mcJc m:val="center"/>
                                  </m:mcPr>
                                </m:mc>
                              </m:mcs>
                              <m:ctrlPr>
                                <a:rPr kumimoji="1" lang="en-US" altLang="ja-JP" sz="2000" i="1" smtClean="0">
                                  <a:latin typeface="Cambria Math" panose="02040503050406030204" pitchFamily="18" charset="0"/>
                                </a:rPr>
                              </m:ctrlPr>
                            </m:mPr>
                            <m:mr>
                              <m:e>
                                <m:r>
                                  <a:rPr lang="en-US" altLang="ja-JP" sz="2000" i="1">
                                    <a:latin typeface="Cambria Math" panose="02040503050406030204" pitchFamily="18" charset="0"/>
                                  </a:rPr>
                                  <m:t>𝐴</m:t>
                                </m:r>
                                <m:r>
                                  <a:rPr lang="en-US" altLang="ja-JP" sz="2000" i="1">
                                    <a:latin typeface="Cambria Math" panose="02040503050406030204" pitchFamily="18" charset="0"/>
                                  </a:rPr>
                                  <m:t>:</m:t>
                                </m:r>
                                <m:r>
                                  <a:rPr lang="ja-JP" altLang="en-US" sz="2000" i="1">
                                    <a:latin typeface="Cambria Math" panose="02040503050406030204" pitchFamily="18" charset="0"/>
                                  </a:rPr>
                                  <m:t>実験装置</m:t>
                                </m:r>
                                <m:r>
                                  <a:rPr lang="en-US" altLang="ja-JP" sz="2000" b="0" i="1" smtClean="0">
                                    <a:latin typeface="Cambria Math" panose="02040503050406030204" pitchFamily="18" charset="0"/>
                                  </a:rPr>
                                  <m:t>  </m:t>
                                </m:r>
                              </m:e>
                            </m:mr>
                            <m:mr>
                              <m:e>
                                <m:r>
                                  <a:rPr lang="en-US" altLang="ja-JP" sz="2000" i="1">
                                    <a:latin typeface="Cambria Math" panose="02040503050406030204" pitchFamily="18" charset="0"/>
                                  </a:rPr>
                                  <m:t>𝐿</m:t>
                                </m:r>
                                <m:r>
                                  <a:rPr lang="en-US" altLang="ja-JP" sz="2000" i="1">
                                    <a:latin typeface="Cambria Math" panose="02040503050406030204" pitchFamily="18" charset="0"/>
                                  </a:rPr>
                                  <m:t>:</m:t>
                                </m:r>
                                <m:r>
                                  <a:rPr lang="en-US" altLang="ja-JP" sz="2000" i="1">
                                    <a:latin typeface="Cambria Math" panose="02040503050406030204" pitchFamily="18" charset="0"/>
                                  </a:rPr>
                                  <m:t>𝐺</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𝑡</m:t>
                                    </m:r>
                                  </m:e>
                                </m:d>
                                <m:r>
                                  <a:rPr lang="ja-JP" altLang="en-US" sz="2000" i="1">
                                    <a:latin typeface="Cambria Math" panose="02040503050406030204" pitchFamily="18" charset="0"/>
                                  </a:rPr>
                                  <m:t>と</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r>
                                      <a:rPr lang="en-US" altLang="ja-JP" sz="2000" i="1">
                                        <a:latin typeface="Cambria Math" panose="02040503050406030204" pitchFamily="18" charset="0"/>
                                      </a:rPr>
                                      <m:t>𝑠</m:t>
                                    </m:r>
                                    <m:r>
                                      <a:rPr lang="ja-JP" altLang="en-US" sz="2000" i="1">
                                        <a:latin typeface="Cambria Math" panose="02040503050406030204" pitchFamily="18" charset="0"/>
                                      </a:rPr>
                                      <m:t>𝜏</m:t>
                                    </m:r>
                                  </m:sup>
                                </m:sSup>
                              </m:e>
                            </m:mr>
                          </m:m>
                        </m:e>
                      </m:d>
                    </m:oMath>
                  </m:oMathPara>
                </a14:m>
                <a:endParaRPr kumimoji="1" lang="ja-JP" altLang="en-US" sz="2000" dirty="0"/>
              </a:p>
            </p:txBody>
          </p:sp>
        </mc:Choice>
        <mc:Fallback xmlns="">
          <p:sp>
            <p:nvSpPr>
              <p:cNvPr id="14" name="テキスト ボックス 13">
                <a:extLst>
                  <a:ext uri="{FF2B5EF4-FFF2-40B4-BE49-F238E27FC236}">
                    <a16:creationId xmlns:a16="http://schemas.microsoft.com/office/drawing/2014/main" id="{5404AB1A-2FA0-4BB2-9C9F-FA8B05439478}"/>
                  </a:ext>
                </a:extLst>
              </p:cNvPr>
              <p:cNvSpPr txBox="1">
                <a:spLocks noRot="1" noChangeAspect="1" noMove="1" noResize="1" noEditPoints="1" noAdjustHandles="1" noChangeArrowheads="1" noChangeShapeType="1" noTextEdit="1"/>
              </p:cNvSpPr>
              <p:nvPr/>
            </p:nvSpPr>
            <p:spPr>
              <a:xfrm>
                <a:off x="2538244" y="1387661"/>
                <a:ext cx="1583030" cy="778868"/>
              </a:xfrm>
              <a:prstGeom prst="rect">
                <a:avLst/>
              </a:prstGeom>
              <a:blipFill>
                <a:blip r:embed="rId10"/>
                <a:stretch>
                  <a:fillRect r="-23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788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31799</TotalTime>
  <Words>1021</Words>
  <Application>Microsoft Office PowerPoint</Application>
  <PresentationFormat>画面に合わせる (4:3)</PresentationFormat>
  <Paragraphs>131</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ＭＳ Ｐゴシック</vt:lpstr>
      <vt:lpstr>Arial</vt:lpstr>
      <vt:lpstr>Calibri</vt:lpstr>
      <vt:lpstr>Calibri Light</vt:lpstr>
      <vt:lpstr>Cambria Math</vt:lpstr>
      <vt:lpstr>Times New Roman</vt:lpstr>
      <vt:lpstr>Wingdings</vt:lpstr>
      <vt:lpstr>Office テーマ</vt:lpstr>
      <vt:lpstr>共振周波数を掃引して 大振幅加振する周波数応答計測系の製作 </vt:lpstr>
      <vt:lpstr>- 研究背景 -</vt:lpstr>
      <vt:lpstr>- 研究目的 -</vt:lpstr>
      <vt:lpstr>- 装置の考案 -</vt:lpstr>
      <vt:lpstr>- 装置の製作 -</vt:lpstr>
      <vt:lpstr>- 実験装置 -</vt:lpstr>
      <vt:lpstr>- 周波数応答実験 -</vt:lpstr>
      <vt:lpstr>- 定常発振制御系 -</vt:lpstr>
      <vt:lpstr>- 解析手法 -</vt:lpstr>
      <vt:lpstr>- 実験と解析の比較 -</vt:lpstr>
      <vt:lpstr>- 管路長の手動制御 -</vt:lpstr>
      <vt:lpstr>- まとめ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廣本 太郎</dc:creator>
  <cp:lastModifiedBy>廣川 楽</cp:lastModifiedBy>
  <cp:revision>581</cp:revision>
  <cp:lastPrinted>2019-03-20T16:13:32Z</cp:lastPrinted>
  <dcterms:created xsi:type="dcterms:W3CDTF">2019-01-24T02:24:04Z</dcterms:created>
  <dcterms:modified xsi:type="dcterms:W3CDTF">2020-10-29T06:12:49Z</dcterms:modified>
</cp:coreProperties>
</file>