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 snapToGrid="0">
      <p:cViewPr varScale="1">
        <p:scale>
          <a:sx n="72" d="100"/>
          <a:sy n="72" d="100"/>
        </p:scale>
        <p:origin x="-1668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2011/8/29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2011/8/29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2011/8/29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2011/8/29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2011/8/29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2011/8/29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2011/8/29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2011/8/29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2011/8/29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2011/8/29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2011/8/29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2011/8/29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テキスト ボックス 81"/>
          <p:cNvSpPr txBox="1">
            <a:spLocks/>
          </p:cNvSpPr>
          <p:nvPr/>
        </p:nvSpPr>
        <p:spPr>
          <a:xfrm>
            <a:off x="3599417" y="1211935"/>
            <a:ext cx="2839877" cy="66402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kumimoji="1" lang="en-US" altLang="ja-JP" sz="1200" b="1" dirty="0" smtClean="0"/>
              <a:t>3.</a:t>
            </a:r>
            <a:r>
              <a:rPr kumimoji="1" lang="ja-JP" altLang="en-US" sz="1200" b="1" dirty="0" smtClean="0"/>
              <a:t>実験装置の製作</a:t>
            </a:r>
            <a:endParaRPr kumimoji="1" lang="ja-JP" altLang="en-US" sz="1200" b="1" dirty="0"/>
          </a:p>
        </p:txBody>
      </p:sp>
      <p:sp>
        <p:nvSpPr>
          <p:cNvPr id="34" name="正方形/長方形 33"/>
          <p:cNvSpPr/>
          <p:nvPr/>
        </p:nvSpPr>
        <p:spPr>
          <a:xfrm>
            <a:off x="0" y="0"/>
            <a:ext cx="6858000" cy="1136576"/>
          </a:xfrm>
          <a:prstGeom prst="rect">
            <a:avLst/>
          </a:prstGeom>
          <a:gradFill>
            <a:gsLst>
              <a:gs pos="68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335196"/>
            <a:ext cx="68580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C4</a:t>
            </a:r>
            <a:r>
              <a:rPr kumimoji="1" lang="ja-JP" altLang="en-US" dirty="0" smtClean="0"/>
              <a:t>　能動騒音制御を用いたループ管熱音響冷却機の製作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776536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機械創造工学課程　</a:t>
            </a:r>
            <a:r>
              <a:rPr kumimoji="1" lang="en-US" altLang="ja-JP" sz="1200" dirty="0" smtClean="0"/>
              <a:t>10303082</a:t>
            </a:r>
            <a:r>
              <a:rPr kumimoji="1" lang="ja-JP" altLang="en-US" sz="1200" dirty="0" smtClean="0"/>
              <a:t>　角島 悠太　指導教員　小林 泰秀　准教授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>
            <a:spLocks/>
          </p:cNvSpPr>
          <p:nvPr/>
        </p:nvSpPr>
        <p:spPr>
          <a:xfrm>
            <a:off x="410412" y="1208584"/>
            <a:ext cx="2952327" cy="2880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kumimoji="1" lang="en-US" altLang="ja-JP" sz="1200" b="1" dirty="0" smtClean="0"/>
              <a:t>1.</a:t>
            </a:r>
            <a:r>
              <a:rPr kumimoji="1" lang="ja-JP" altLang="en-US" sz="1200" b="1" dirty="0" smtClean="0"/>
              <a:t>背景</a:t>
            </a:r>
            <a:endParaRPr kumimoji="1" lang="ja-JP" altLang="en-US" sz="1200" b="1" dirty="0"/>
          </a:p>
        </p:txBody>
      </p:sp>
      <p:sp>
        <p:nvSpPr>
          <p:cNvPr id="8" name="テキスト ボックス 7"/>
          <p:cNvSpPr txBox="1">
            <a:spLocks/>
          </p:cNvSpPr>
          <p:nvPr/>
        </p:nvSpPr>
        <p:spPr>
          <a:xfrm>
            <a:off x="410376" y="4165593"/>
            <a:ext cx="2952364" cy="55444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kumimoji="1" lang="en-US" altLang="ja-JP" sz="1200" b="1" dirty="0" smtClean="0"/>
              <a:t>2.</a:t>
            </a:r>
            <a:r>
              <a:rPr kumimoji="1" lang="ja-JP" altLang="en-US" sz="1200" b="1" dirty="0" smtClean="0"/>
              <a:t>実験装置の設計</a:t>
            </a:r>
            <a:endParaRPr kumimoji="1" lang="ja-JP" altLang="en-US" sz="1200" b="1" dirty="0"/>
          </a:p>
        </p:txBody>
      </p:sp>
      <p:sp>
        <p:nvSpPr>
          <p:cNvPr id="11" name="テキスト ボックス 10"/>
          <p:cNvSpPr txBox="1">
            <a:spLocks/>
          </p:cNvSpPr>
          <p:nvPr/>
        </p:nvSpPr>
        <p:spPr>
          <a:xfrm>
            <a:off x="3590344" y="7967684"/>
            <a:ext cx="2843992" cy="17527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kumimoji="1" lang="en-US" altLang="ja-JP" sz="1200" b="1" dirty="0" smtClean="0"/>
              <a:t>4.</a:t>
            </a:r>
            <a:r>
              <a:rPr lang="ja-JP" altLang="en-US" sz="1200" b="1" dirty="0" smtClean="0"/>
              <a:t>まとめと課題</a:t>
            </a:r>
            <a:endParaRPr kumimoji="1" lang="ja-JP" altLang="en-US" sz="12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10412" y="142460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　</a:t>
            </a:r>
            <a:r>
              <a:rPr lang="ja-JP" altLang="en-US" sz="900" dirty="0" smtClean="0"/>
              <a:t>熱音響冷却システムは</a:t>
            </a:r>
            <a:r>
              <a:rPr lang="en-US" altLang="ja-JP" sz="900" dirty="0" smtClean="0"/>
              <a:t>,</a:t>
            </a:r>
            <a:r>
              <a:rPr lang="ja-JP" altLang="en-US" sz="900" dirty="0" smtClean="0"/>
              <a:t>排熱を利用することで冷却が行える</a:t>
            </a:r>
            <a:r>
              <a:rPr lang="en-US" altLang="ja-JP" sz="900" dirty="0" smtClean="0"/>
              <a:t>.</a:t>
            </a:r>
            <a:endParaRPr kumimoji="1" lang="en-US" altLang="ja-JP" sz="900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76658" y="3452802"/>
            <a:ext cx="2664296" cy="507831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　定在波をフィードバック制御により抑制し</a:t>
            </a:r>
            <a:r>
              <a:rPr kumimoji="1" lang="en-US" altLang="ja-JP" sz="900" dirty="0" smtClean="0"/>
              <a:t>,</a:t>
            </a:r>
            <a:r>
              <a:rPr kumimoji="1" lang="ja-JP" altLang="en-US" sz="900" dirty="0" smtClean="0"/>
              <a:t>進行波に補正することができる</a:t>
            </a:r>
            <a:r>
              <a:rPr kumimoji="1" lang="en-US" altLang="ja-JP" sz="900" dirty="0" smtClean="0"/>
              <a:t>,</a:t>
            </a:r>
            <a:r>
              <a:rPr kumimoji="1" lang="ja-JP" altLang="en-US" sz="900" dirty="0" smtClean="0"/>
              <a:t>ループ管熱音響冷却システムを設計製作することを目的とする</a:t>
            </a:r>
            <a:r>
              <a:rPr kumimoji="1" lang="en-US" altLang="ja-JP" sz="900" dirty="0" smtClean="0"/>
              <a:t>.</a:t>
            </a:r>
            <a:endParaRPr kumimoji="1" lang="ja-JP" altLang="en-US" sz="900" dirty="0"/>
          </a:p>
        </p:txBody>
      </p:sp>
      <p:pic>
        <p:nvPicPr>
          <p:cNvPr id="64" name="図 63" descr="B4PP概観.jpg"/>
          <p:cNvPicPr>
            <a:picLocks noChangeAspect="1"/>
          </p:cNvPicPr>
          <p:nvPr/>
        </p:nvPicPr>
        <p:blipFill>
          <a:blip r:embed="rId2" cstate="print"/>
          <a:srcRect l="3889" t="11679" r="9111" b="10296"/>
          <a:stretch>
            <a:fillRect/>
          </a:stretch>
        </p:blipFill>
        <p:spPr>
          <a:xfrm rot="5400000">
            <a:off x="3936719" y="2372315"/>
            <a:ext cx="3147060" cy="1587597"/>
          </a:xfrm>
          <a:prstGeom prst="rect">
            <a:avLst/>
          </a:prstGeom>
        </p:spPr>
      </p:pic>
      <p:sp>
        <p:nvSpPr>
          <p:cNvPr id="74" name="テキスト ボックス 73"/>
          <p:cNvSpPr txBox="1"/>
          <p:nvPr/>
        </p:nvSpPr>
        <p:spPr>
          <a:xfrm>
            <a:off x="3696322" y="8181998"/>
            <a:ext cx="252028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　ループ管熱音響冷却機を設計製作した</a:t>
            </a:r>
            <a:r>
              <a:rPr kumimoji="1" lang="en-US" altLang="ja-JP" sz="900" dirty="0" smtClean="0"/>
              <a:t>.</a:t>
            </a:r>
          </a:p>
          <a:p>
            <a:r>
              <a:rPr lang="ja-JP" altLang="en-US" sz="900" dirty="0" smtClean="0"/>
              <a:t>　これは</a:t>
            </a:r>
            <a:r>
              <a:rPr lang="en-US" altLang="ja-JP" sz="900" dirty="0" smtClean="0"/>
              <a:t>,</a:t>
            </a:r>
            <a:r>
              <a:rPr lang="ja-JP" altLang="en-US" sz="900" dirty="0" smtClean="0"/>
              <a:t>ユニット式になっており</a:t>
            </a:r>
            <a:r>
              <a:rPr lang="en-US" altLang="ja-JP" sz="900" dirty="0" smtClean="0"/>
              <a:t>,</a:t>
            </a:r>
            <a:r>
              <a:rPr lang="ja-JP" altLang="en-US" sz="900" dirty="0" smtClean="0"/>
              <a:t>組み換えが容易である</a:t>
            </a:r>
            <a:r>
              <a:rPr lang="en-US" altLang="ja-JP" sz="900" dirty="0" smtClean="0"/>
              <a:t>.</a:t>
            </a:r>
          </a:p>
          <a:p>
            <a:r>
              <a:rPr lang="ja-JP" altLang="en-US" sz="900" dirty="0" smtClean="0"/>
              <a:t>　共振周波数も仕様通りの値になった</a:t>
            </a:r>
            <a:r>
              <a:rPr lang="en-US" altLang="ja-JP" sz="900" dirty="0" smtClean="0"/>
              <a:t>.</a:t>
            </a:r>
          </a:p>
        </p:txBody>
      </p:sp>
      <p:pic>
        <p:nvPicPr>
          <p:cNvPr id="61" name="図 60" descr="説明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7271" y="1618274"/>
            <a:ext cx="1714512" cy="1790714"/>
          </a:xfrm>
          <a:prstGeom prst="rect">
            <a:avLst/>
          </a:prstGeom>
        </p:spPr>
      </p:pic>
      <p:sp>
        <p:nvSpPr>
          <p:cNvPr id="97" name="正方形/長方形 96"/>
          <p:cNvSpPr/>
          <p:nvPr/>
        </p:nvSpPr>
        <p:spPr>
          <a:xfrm>
            <a:off x="516354" y="4379906"/>
            <a:ext cx="264320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 smtClean="0"/>
              <a:t>実験装置の設計図を</a:t>
            </a:r>
            <a:r>
              <a:rPr lang="ja-JP" altLang="en-US" sz="900" dirty="0" smtClean="0"/>
              <a:t>図</a:t>
            </a:r>
            <a:r>
              <a:rPr lang="en-US" altLang="ja-JP" sz="900" dirty="0" smtClean="0"/>
              <a:t>2</a:t>
            </a:r>
            <a:r>
              <a:rPr lang="ja-JP" altLang="en-US" sz="900" dirty="0" smtClean="0"/>
              <a:t>に</a:t>
            </a:r>
            <a:r>
              <a:rPr lang="en-US" altLang="ja-JP" sz="900" dirty="0" smtClean="0"/>
              <a:t>,</a:t>
            </a:r>
            <a:r>
              <a:rPr lang="ja-JP" altLang="en-US" sz="900" dirty="0" smtClean="0"/>
              <a:t>図</a:t>
            </a:r>
            <a:r>
              <a:rPr lang="en-US" altLang="ja-JP" sz="900" dirty="0" smtClean="0"/>
              <a:t>3</a:t>
            </a:r>
            <a:r>
              <a:rPr lang="ja-JP" altLang="en-US" sz="900" dirty="0" smtClean="0"/>
              <a:t>に概観を</a:t>
            </a:r>
            <a:r>
              <a:rPr lang="ja-JP" altLang="en-US" sz="900" dirty="0" smtClean="0"/>
              <a:t>示す</a:t>
            </a:r>
            <a:r>
              <a:rPr lang="en-US" altLang="ja-JP" sz="900" dirty="0" smtClean="0"/>
              <a:t>.</a:t>
            </a:r>
            <a:endParaRPr lang="ja-JP" altLang="en-US" sz="9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51292" y="7645768"/>
            <a:ext cx="2500330" cy="92333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コンセプト</a:t>
            </a:r>
            <a:endParaRPr kumimoji="1" lang="en-US" altLang="ja-JP" sz="900" dirty="0" smtClean="0"/>
          </a:p>
          <a:p>
            <a:pPr>
              <a:buFont typeface="Arial" pitchFamily="34" charset="0"/>
              <a:buChar char="•"/>
            </a:pPr>
            <a:r>
              <a:rPr lang="ja-JP" altLang="en-US" sz="900" dirty="0" smtClean="0"/>
              <a:t>組み立て・組み換えを容易にする</a:t>
            </a:r>
            <a:r>
              <a:rPr lang="en-US" altLang="ja-JP" sz="900" dirty="0" smtClean="0"/>
              <a:t>.</a:t>
            </a:r>
          </a:p>
          <a:p>
            <a:r>
              <a:rPr lang="ja-JP" altLang="en-US" sz="900" dirty="0" smtClean="0"/>
              <a:t>　→スタックの有無や</a:t>
            </a:r>
            <a:r>
              <a:rPr lang="en-US" altLang="ja-JP" sz="900" dirty="0" smtClean="0"/>
              <a:t>,</a:t>
            </a:r>
            <a:r>
              <a:rPr lang="ja-JP" altLang="en-US" sz="900" dirty="0" smtClean="0"/>
              <a:t>種類を変更できる</a:t>
            </a:r>
            <a:endParaRPr lang="en-US" altLang="ja-JP" sz="900" dirty="0" smtClean="0"/>
          </a:p>
          <a:p>
            <a:r>
              <a:rPr kumimoji="1" lang="ja-JP" altLang="en-US" sz="900" dirty="0" smtClean="0"/>
              <a:t>　→センサ位置を変更できる</a:t>
            </a:r>
            <a:endParaRPr kumimoji="1" lang="en-US" altLang="ja-JP" sz="900" dirty="0" smtClean="0"/>
          </a:p>
          <a:p>
            <a:pPr>
              <a:buFont typeface="Arial" pitchFamily="34" charset="0"/>
              <a:buChar char="•"/>
            </a:pPr>
            <a:r>
              <a:rPr kumimoji="1" lang="ja-JP" altLang="en-US" sz="900" dirty="0" smtClean="0"/>
              <a:t>全長は</a:t>
            </a:r>
            <a:r>
              <a:rPr kumimoji="1" lang="en-US" altLang="ja-JP" sz="900" dirty="0" smtClean="0"/>
              <a:t>2746</a:t>
            </a:r>
            <a:r>
              <a:rPr lang="en-US" altLang="ja-JP" sz="900" dirty="0" smtClean="0"/>
              <a:t>mm</a:t>
            </a:r>
            <a:r>
              <a:rPr lang="ja-JP" altLang="en-US" sz="900" dirty="0" smtClean="0"/>
              <a:t>に決定</a:t>
            </a:r>
            <a:r>
              <a:rPr lang="en-US" altLang="ja-JP" sz="900" dirty="0" smtClean="0"/>
              <a:t>.</a:t>
            </a:r>
          </a:p>
          <a:p>
            <a:r>
              <a:rPr kumimoji="1" lang="ja-JP" altLang="en-US" sz="900" dirty="0" smtClean="0"/>
              <a:t>　→管を変えることで全長の変更も可能</a:t>
            </a:r>
            <a:endParaRPr kumimoji="1" lang="ja-JP" altLang="en-US" sz="900" dirty="0"/>
          </a:p>
        </p:txBody>
      </p:sp>
      <p:sp>
        <p:nvSpPr>
          <p:cNvPr id="101" name="正方形/長方形 100"/>
          <p:cNvSpPr/>
          <p:nvPr/>
        </p:nvSpPr>
        <p:spPr>
          <a:xfrm>
            <a:off x="3696322" y="8903855"/>
            <a:ext cx="2643206" cy="784830"/>
          </a:xfrm>
          <a:prstGeom prst="rect">
            <a:avLst/>
          </a:prstGeom>
          <a:ln w="12700">
            <a:solidFill>
              <a:schemeClr val="accent5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900" dirty="0" smtClean="0"/>
              <a:t>今後の課題</a:t>
            </a:r>
            <a:endParaRPr lang="en-US" altLang="ja-JP" sz="900" dirty="0" smtClean="0"/>
          </a:p>
          <a:p>
            <a:pPr>
              <a:buFont typeface="Arial" pitchFamily="34" charset="0"/>
              <a:buChar char="•"/>
            </a:pPr>
            <a:r>
              <a:rPr lang="ja-JP" altLang="en-US" sz="900" dirty="0" smtClean="0"/>
              <a:t>電力入力を行い</a:t>
            </a:r>
            <a:r>
              <a:rPr lang="en-US" altLang="ja-JP" sz="900" dirty="0" smtClean="0"/>
              <a:t>,</a:t>
            </a:r>
            <a:r>
              <a:rPr lang="ja-JP" altLang="en-US" sz="900" dirty="0" smtClean="0"/>
              <a:t>音が出力されるか確認する</a:t>
            </a:r>
            <a:endParaRPr lang="en-US" altLang="ja-JP" sz="900" dirty="0" smtClean="0"/>
          </a:p>
          <a:p>
            <a:r>
              <a:rPr lang="ja-JP" altLang="en-US" sz="900" dirty="0" smtClean="0"/>
              <a:t>　→電力入力の時の冷却性能を調べる</a:t>
            </a:r>
            <a:endParaRPr lang="en-US" altLang="ja-JP" sz="900" dirty="0" smtClean="0"/>
          </a:p>
          <a:p>
            <a:pPr>
              <a:buFont typeface="Arial" pitchFamily="34" charset="0"/>
              <a:buChar char="•"/>
            </a:pPr>
            <a:r>
              <a:rPr lang="ja-JP" altLang="en-US" sz="900" dirty="0" smtClean="0"/>
              <a:t>スピーカーから定在波・進行波を出力し</a:t>
            </a:r>
            <a:r>
              <a:rPr lang="en-US" altLang="ja-JP" sz="900" dirty="0" smtClean="0"/>
              <a:t>,</a:t>
            </a:r>
            <a:r>
              <a:rPr lang="ja-JP" altLang="en-US" sz="900" dirty="0" smtClean="0"/>
              <a:t>冷却されるかを確認する</a:t>
            </a:r>
            <a:endParaRPr lang="ja-JP" altLang="en-US" sz="900" dirty="0"/>
          </a:p>
        </p:txBody>
      </p:sp>
      <p:sp>
        <p:nvSpPr>
          <p:cNvPr id="75" name="正方形/長方形 74"/>
          <p:cNvSpPr/>
          <p:nvPr/>
        </p:nvSpPr>
        <p:spPr>
          <a:xfrm>
            <a:off x="3660762" y="4945056"/>
            <a:ext cx="11928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 smtClean="0"/>
              <a:t>　このループ管の共振周波数は</a:t>
            </a:r>
            <a:r>
              <a:rPr lang="en-US" altLang="ja-JP" sz="900" dirty="0" smtClean="0"/>
              <a:t>,</a:t>
            </a:r>
            <a:r>
              <a:rPr lang="ja-JP" altLang="en-US" sz="900" dirty="0" smtClean="0"/>
              <a:t>音速が</a:t>
            </a:r>
            <a:r>
              <a:rPr lang="en-US" altLang="ja-JP" sz="900" dirty="0" smtClean="0"/>
              <a:t>340(m/s)</a:t>
            </a:r>
            <a:r>
              <a:rPr lang="ja-JP" altLang="en-US" sz="900" dirty="0" smtClean="0"/>
              <a:t>ならば式</a:t>
            </a:r>
            <a:r>
              <a:rPr lang="en-US" altLang="ja-JP" sz="900" dirty="0" smtClean="0"/>
              <a:t>1</a:t>
            </a:r>
            <a:r>
              <a:rPr lang="ja-JP" altLang="en-US" sz="900" dirty="0" smtClean="0"/>
              <a:t>より</a:t>
            </a:r>
            <a:r>
              <a:rPr lang="en-US" altLang="ja-JP" sz="900" dirty="0" smtClean="0"/>
              <a:t>124(Hz)</a:t>
            </a:r>
            <a:r>
              <a:rPr lang="ja-JP" altLang="en-US" sz="900" dirty="0" smtClean="0"/>
              <a:t>となる</a:t>
            </a:r>
            <a:r>
              <a:rPr lang="en-US" altLang="ja-JP" sz="900" dirty="0" smtClean="0"/>
              <a:t>.</a:t>
            </a:r>
            <a:endParaRPr lang="ja-JP" altLang="en-US" sz="9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pSp>
        <p:nvGrpSpPr>
          <p:cNvPr id="79" name="グループ化 78"/>
          <p:cNvGrpSpPr/>
          <p:nvPr/>
        </p:nvGrpSpPr>
        <p:grpSpPr>
          <a:xfrm rot="16200000">
            <a:off x="1293725" y="5588508"/>
            <a:ext cx="2774628" cy="1349016"/>
            <a:chOff x="505776" y="6324327"/>
            <a:chExt cx="2774628" cy="1349016"/>
          </a:xfrm>
        </p:grpSpPr>
        <p:pic>
          <p:nvPicPr>
            <p:cNvPr id="77" name="図 76" descr="ループ管外観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5400000">
              <a:off x="1301588" y="5694527"/>
              <a:ext cx="1349016" cy="2608616"/>
            </a:xfrm>
            <a:prstGeom prst="rect">
              <a:avLst/>
            </a:prstGeom>
          </p:spPr>
        </p:pic>
        <p:sp>
          <p:nvSpPr>
            <p:cNvPr id="78" name="テキスト ボックス 77"/>
            <p:cNvSpPr txBox="1"/>
            <p:nvPr/>
          </p:nvSpPr>
          <p:spPr>
            <a:xfrm rot="5400000">
              <a:off x="171774" y="6909758"/>
              <a:ext cx="89883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/>
                <a:t>図</a:t>
              </a:r>
              <a:r>
                <a:rPr lang="en-US" altLang="ja-JP" sz="900" dirty="0" smtClean="0"/>
                <a:t>3</a:t>
              </a:r>
              <a:r>
                <a:rPr lang="ja-JP" altLang="en-US" sz="900" dirty="0" smtClean="0"/>
                <a:t>　</a:t>
              </a:r>
              <a:r>
                <a:rPr lang="en-US" altLang="ja-JP" sz="900" dirty="0" smtClean="0"/>
                <a:t>CAD</a:t>
              </a:r>
              <a:r>
                <a:rPr lang="ja-JP" altLang="en-US" sz="900" dirty="0" smtClean="0"/>
                <a:t>概観</a:t>
              </a:r>
              <a:endParaRPr kumimoji="1" lang="ja-JP" altLang="en-US" sz="900" dirty="0"/>
            </a:p>
          </p:txBody>
        </p:sp>
      </p:grpSp>
      <p:sp>
        <p:nvSpPr>
          <p:cNvPr id="85" name="テキスト ボックス 84"/>
          <p:cNvSpPr txBox="1"/>
          <p:nvPr/>
        </p:nvSpPr>
        <p:spPr>
          <a:xfrm>
            <a:off x="3609643" y="1415415"/>
            <a:ext cx="24955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　実際に製作したループ管を</a:t>
            </a:r>
            <a:r>
              <a:rPr kumimoji="1" lang="ja-JP" altLang="en-US" sz="900" dirty="0" smtClean="0"/>
              <a:t>図</a:t>
            </a:r>
            <a:r>
              <a:rPr kumimoji="1" lang="en-US" altLang="ja-JP" sz="900" dirty="0" smtClean="0"/>
              <a:t>4</a:t>
            </a:r>
            <a:r>
              <a:rPr kumimoji="1" lang="ja-JP" altLang="en-US" sz="900" dirty="0" smtClean="0"/>
              <a:t>に</a:t>
            </a:r>
            <a:r>
              <a:rPr kumimoji="1" lang="ja-JP" altLang="en-US" sz="900" dirty="0" smtClean="0"/>
              <a:t>示す</a:t>
            </a:r>
            <a:r>
              <a:rPr kumimoji="1" lang="en-US" altLang="ja-JP" sz="900" dirty="0" smtClean="0"/>
              <a:t>.</a:t>
            </a: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645838" y="1592580"/>
            <a:ext cx="10191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　また</a:t>
            </a:r>
            <a:r>
              <a:rPr kumimoji="1" lang="en-US" altLang="ja-JP" sz="900" dirty="0" smtClean="0"/>
              <a:t>,</a:t>
            </a:r>
            <a:r>
              <a:rPr kumimoji="1" lang="ja-JP" altLang="en-US" sz="900" dirty="0" smtClean="0"/>
              <a:t>スタックを全て取り外した時の周波数応答測定の</a:t>
            </a:r>
            <a:r>
              <a:rPr kumimoji="1" lang="ja-JP" altLang="en-US" sz="900" dirty="0" smtClean="0"/>
              <a:t>結果を図</a:t>
            </a:r>
            <a:r>
              <a:rPr kumimoji="1" lang="en-US" altLang="ja-JP" sz="900" dirty="0" smtClean="0"/>
              <a:t>5</a:t>
            </a:r>
            <a:r>
              <a:rPr kumimoji="1" lang="ja-JP" altLang="en-US" sz="900" dirty="0" smtClean="0"/>
              <a:t>に示す</a:t>
            </a:r>
            <a:r>
              <a:rPr kumimoji="1" lang="en-US" altLang="ja-JP" sz="900" dirty="0" smtClean="0"/>
              <a:t>.</a:t>
            </a:r>
          </a:p>
          <a:p>
            <a:r>
              <a:rPr lang="ja-JP" altLang="en-US" sz="900" dirty="0" smtClean="0"/>
              <a:t>　この時</a:t>
            </a:r>
            <a:r>
              <a:rPr lang="en-US" altLang="ja-JP" sz="900" dirty="0" smtClean="0"/>
              <a:t>,</a:t>
            </a:r>
            <a:r>
              <a:rPr lang="ja-JP" altLang="en-US" sz="900" dirty="0" smtClean="0"/>
              <a:t>スピーカー</a:t>
            </a:r>
            <a:r>
              <a:rPr lang="en-US" altLang="ja-JP" sz="900" dirty="0" smtClean="0"/>
              <a:t>1</a:t>
            </a:r>
            <a:r>
              <a:rPr lang="ja-JP" altLang="en-US" sz="900" dirty="0" smtClean="0"/>
              <a:t>から入力を行い</a:t>
            </a:r>
            <a:r>
              <a:rPr lang="en-US" altLang="ja-JP" sz="900" dirty="0" smtClean="0"/>
              <a:t>,</a:t>
            </a:r>
            <a:r>
              <a:rPr lang="ja-JP" altLang="en-US" sz="900" dirty="0" smtClean="0"/>
              <a:t>マイク</a:t>
            </a:r>
            <a:r>
              <a:rPr lang="en-US" altLang="ja-JP" sz="900" dirty="0" smtClean="0"/>
              <a:t>1</a:t>
            </a:r>
            <a:r>
              <a:rPr lang="ja-JP" altLang="en-US" sz="900" dirty="0" smtClean="0"/>
              <a:t>と</a:t>
            </a:r>
            <a:r>
              <a:rPr lang="en-US" altLang="ja-JP" sz="900" dirty="0" smtClean="0"/>
              <a:t>2</a:t>
            </a:r>
            <a:r>
              <a:rPr lang="ja-JP" altLang="en-US" sz="900" dirty="0" smtClean="0"/>
              <a:t>の出力をプロットした</a:t>
            </a:r>
            <a:r>
              <a:rPr lang="en-US" altLang="ja-JP" sz="900" dirty="0" smtClean="0"/>
              <a:t>.</a:t>
            </a:r>
            <a:r>
              <a:rPr lang="ja-JP" altLang="en-US" sz="900" dirty="0" smtClean="0"/>
              <a:t>縦線はそれぞれ</a:t>
            </a:r>
            <a:r>
              <a:rPr lang="en-US" altLang="ja-JP" sz="900" dirty="0" smtClean="0"/>
              <a:t>124(Hz)</a:t>
            </a:r>
            <a:r>
              <a:rPr lang="ja-JP" altLang="en-US" sz="900" dirty="0" smtClean="0"/>
              <a:t>と</a:t>
            </a:r>
            <a:r>
              <a:rPr lang="en-US" altLang="ja-JP" sz="900" dirty="0" smtClean="0"/>
              <a:t>248(Hz)</a:t>
            </a:r>
            <a:r>
              <a:rPr lang="ja-JP" altLang="en-US" sz="900" dirty="0" smtClean="0"/>
              <a:t>だ</a:t>
            </a:r>
            <a:r>
              <a:rPr lang="en-US" altLang="ja-JP" sz="900" dirty="0" smtClean="0"/>
              <a:t>.</a:t>
            </a:r>
            <a:endParaRPr kumimoji="1" lang="en-US" altLang="ja-JP" sz="900" dirty="0" smtClean="0"/>
          </a:p>
        </p:txBody>
      </p:sp>
      <p:grpSp>
        <p:nvGrpSpPr>
          <p:cNvPr id="60" name="グループ化 59"/>
          <p:cNvGrpSpPr/>
          <p:nvPr/>
        </p:nvGrpSpPr>
        <p:grpSpPr>
          <a:xfrm rot="5400000">
            <a:off x="-94622" y="5401899"/>
            <a:ext cx="3008639" cy="1542262"/>
            <a:chOff x="590549" y="4558500"/>
            <a:chExt cx="3008639" cy="1542262"/>
          </a:xfrm>
        </p:grpSpPr>
        <p:sp>
          <p:nvSpPr>
            <p:cNvPr id="102" name="正方形/長方形 101"/>
            <p:cNvSpPr/>
            <p:nvPr/>
          </p:nvSpPr>
          <p:spPr>
            <a:xfrm>
              <a:off x="1892311" y="4558500"/>
              <a:ext cx="71438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3" name="グループ化 72"/>
            <p:cNvGrpSpPr/>
            <p:nvPr/>
          </p:nvGrpSpPr>
          <p:grpSpPr>
            <a:xfrm>
              <a:off x="590549" y="4643141"/>
              <a:ext cx="3008639" cy="1451595"/>
              <a:chOff x="590549" y="4643141"/>
              <a:chExt cx="3008639" cy="1451595"/>
            </a:xfrm>
          </p:grpSpPr>
          <p:sp>
            <p:nvSpPr>
              <p:cNvPr id="96" name="テキスト ボックス 95"/>
              <p:cNvSpPr txBox="1"/>
              <p:nvPr/>
            </p:nvSpPr>
            <p:spPr>
              <a:xfrm rot="16200000">
                <a:off x="2903544" y="5399092"/>
                <a:ext cx="1160456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dirty="0" smtClean="0"/>
                  <a:t>図</a:t>
                </a:r>
                <a:r>
                  <a:rPr lang="en-US" altLang="ja-JP" sz="900" dirty="0" smtClean="0"/>
                  <a:t>2</a:t>
                </a:r>
                <a:r>
                  <a:rPr lang="ja-JP" altLang="en-US" sz="900" dirty="0" smtClean="0"/>
                  <a:t>　ループ管図面</a:t>
                </a:r>
                <a:endParaRPr kumimoji="1" lang="ja-JP" altLang="en-US" sz="900" dirty="0"/>
              </a:p>
            </p:txBody>
          </p:sp>
          <p:pic>
            <p:nvPicPr>
              <p:cNvPr id="71" name="図 70" descr="寸法ループ方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90549" y="4643141"/>
                <a:ext cx="2746484" cy="1414758"/>
              </a:xfrm>
              <a:prstGeom prst="rect">
                <a:avLst/>
              </a:prstGeom>
            </p:spPr>
          </p:pic>
        </p:grpSp>
        <p:sp>
          <p:nvSpPr>
            <p:cNvPr id="90" name="正方形/長方形 89"/>
            <p:cNvSpPr/>
            <p:nvPr/>
          </p:nvSpPr>
          <p:spPr>
            <a:xfrm>
              <a:off x="2279653" y="5043487"/>
              <a:ext cx="119062" cy="25717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1389063" y="5843587"/>
              <a:ext cx="119062" cy="257175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2628900" y="5067294"/>
              <a:ext cx="119062" cy="257175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1731963" y="5827706"/>
              <a:ext cx="119062" cy="257175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 rot="16200000">
              <a:off x="1992314" y="5303834"/>
              <a:ext cx="385762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500" dirty="0" smtClean="0"/>
                <a:t>加熱部</a:t>
              </a:r>
              <a:endParaRPr kumimoji="1" lang="ja-JP" altLang="en-US" sz="500" dirty="0"/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 rot="16200000">
              <a:off x="1185861" y="5470522"/>
              <a:ext cx="385762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500" dirty="0" smtClean="0"/>
                <a:t>恒温部</a:t>
              </a:r>
              <a:endParaRPr kumimoji="1" lang="ja-JP" altLang="en-US" sz="500" dirty="0"/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 rot="16200000">
              <a:off x="1744663" y="5595935"/>
              <a:ext cx="385762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500" dirty="0" smtClean="0"/>
                <a:t>冷却部</a:t>
              </a:r>
              <a:endParaRPr kumimoji="1" lang="ja-JP" altLang="en-US" sz="500" dirty="0"/>
            </a:p>
          </p:txBody>
        </p:sp>
        <p:cxnSp>
          <p:nvCxnSpPr>
            <p:cNvPr id="110" name="直線矢印コネクタ 109"/>
            <p:cNvCxnSpPr>
              <a:stCxn id="106" idx="2"/>
              <a:endCxn id="90" idx="2"/>
            </p:cNvCxnSpPr>
            <p:nvPr/>
          </p:nvCxnSpPr>
          <p:spPr>
            <a:xfrm rot="10800000" flipH="1">
              <a:off x="2269833" y="5300660"/>
              <a:ext cx="69350" cy="8781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矢印コネクタ 110"/>
            <p:cNvCxnSpPr>
              <a:stCxn id="108" idx="0"/>
              <a:endCxn id="103" idx="0"/>
            </p:cNvCxnSpPr>
            <p:nvPr/>
          </p:nvCxnSpPr>
          <p:spPr>
            <a:xfrm rot="10800000" flipV="1">
              <a:off x="1791493" y="5680573"/>
              <a:ext cx="61412" cy="147131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カギ線コネクタ 114"/>
            <p:cNvCxnSpPr>
              <a:stCxn id="100" idx="2"/>
              <a:endCxn id="93" idx="0"/>
            </p:cNvCxnSpPr>
            <p:nvPr/>
          </p:nvCxnSpPr>
          <p:spPr>
            <a:xfrm rot="5400000">
              <a:off x="1808955" y="4964108"/>
              <a:ext cx="519118" cy="1239837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円/楕円 115"/>
            <p:cNvSpPr/>
            <p:nvPr/>
          </p:nvSpPr>
          <p:spPr>
            <a:xfrm>
              <a:off x="1095376" y="5886450"/>
              <a:ext cx="52387" cy="5238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円/楕円 116"/>
            <p:cNvSpPr/>
            <p:nvPr/>
          </p:nvSpPr>
          <p:spPr>
            <a:xfrm>
              <a:off x="2085976" y="5876925"/>
              <a:ext cx="52387" cy="5238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円/楕円 117"/>
            <p:cNvSpPr/>
            <p:nvPr/>
          </p:nvSpPr>
          <p:spPr>
            <a:xfrm>
              <a:off x="1985964" y="5076826"/>
              <a:ext cx="52387" cy="5238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円/楕円 118"/>
            <p:cNvSpPr/>
            <p:nvPr/>
          </p:nvSpPr>
          <p:spPr>
            <a:xfrm>
              <a:off x="2971801" y="5076825"/>
              <a:ext cx="52387" cy="5238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テキスト ボックス 119"/>
            <p:cNvSpPr txBox="1"/>
            <p:nvPr/>
          </p:nvSpPr>
          <p:spPr>
            <a:xfrm rot="16200000">
              <a:off x="906461" y="5659434"/>
              <a:ext cx="423861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500" dirty="0" smtClean="0"/>
                <a:t>センサー</a:t>
              </a:r>
              <a:endParaRPr kumimoji="1" lang="ja-JP" altLang="en-US" sz="500" dirty="0"/>
            </a:p>
          </p:txBody>
        </p:sp>
      </p:grpSp>
      <p:sp>
        <p:nvSpPr>
          <p:cNvPr id="122" name="テキスト ボックス 121"/>
          <p:cNvSpPr txBox="1"/>
          <p:nvPr/>
        </p:nvSpPr>
        <p:spPr>
          <a:xfrm>
            <a:off x="4918702" y="4703768"/>
            <a:ext cx="11604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図</a:t>
            </a:r>
            <a:r>
              <a:rPr lang="en-US" altLang="ja-JP" sz="900" dirty="0" smtClean="0"/>
              <a:t>4</a:t>
            </a:r>
            <a:r>
              <a:rPr lang="ja-JP" altLang="en-US" sz="900" dirty="0" smtClean="0"/>
              <a:t>　ループ管概観</a:t>
            </a:r>
            <a:endParaRPr kumimoji="1" lang="ja-JP" altLang="en-US" sz="900" dirty="0"/>
          </a:p>
        </p:txBody>
      </p:sp>
      <p:grpSp>
        <p:nvGrpSpPr>
          <p:cNvPr id="126" name="グループ化 125"/>
          <p:cNvGrpSpPr/>
          <p:nvPr/>
        </p:nvGrpSpPr>
        <p:grpSpPr>
          <a:xfrm>
            <a:off x="4853608" y="4987287"/>
            <a:ext cx="1497330" cy="1359788"/>
            <a:chOff x="3600450" y="4819652"/>
            <a:chExt cx="2743200" cy="2491217"/>
          </a:xfrm>
        </p:grpSpPr>
        <p:pic>
          <p:nvPicPr>
            <p:cNvPr id="124" name="図 123" descr="symmetry1model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00450" y="4819652"/>
              <a:ext cx="2743200" cy="2057400"/>
            </a:xfrm>
            <a:prstGeom prst="rect">
              <a:avLst/>
            </a:prstGeom>
          </p:spPr>
        </p:pic>
        <p:sp>
          <p:nvSpPr>
            <p:cNvPr id="125" name="テキスト ボックス 124"/>
            <p:cNvSpPr txBox="1"/>
            <p:nvPr/>
          </p:nvSpPr>
          <p:spPr>
            <a:xfrm>
              <a:off x="4287810" y="6887970"/>
              <a:ext cx="1979058" cy="422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/>
                <a:t>図</a:t>
              </a:r>
              <a:r>
                <a:rPr lang="en-US" altLang="ja-JP" sz="900" dirty="0" smtClean="0"/>
                <a:t>5</a:t>
              </a:r>
              <a:r>
                <a:rPr lang="ja-JP" altLang="en-US" sz="900" dirty="0" smtClean="0"/>
                <a:t>　周波数応答</a:t>
              </a:r>
              <a:endParaRPr kumimoji="1" lang="ja-JP" altLang="en-US" sz="900" dirty="0"/>
            </a:p>
          </p:txBody>
        </p:sp>
      </p:grpSp>
      <p:sp>
        <p:nvSpPr>
          <p:cNvPr id="127" name="テキスト ボックス 126"/>
          <p:cNvSpPr txBox="1"/>
          <p:nvPr/>
        </p:nvSpPr>
        <p:spPr>
          <a:xfrm>
            <a:off x="5186983" y="2964180"/>
            <a:ext cx="69532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スピーカー</a:t>
            </a:r>
            <a:r>
              <a:rPr kumimoji="1" lang="en-US" altLang="ja-JP" sz="800" dirty="0" smtClean="0"/>
              <a:t>1</a:t>
            </a:r>
            <a:endParaRPr kumimoji="1" lang="ja-JP" altLang="en-US" sz="800" dirty="0"/>
          </a:p>
        </p:txBody>
      </p:sp>
      <p:cxnSp>
        <p:nvCxnSpPr>
          <p:cNvPr id="128" name="直線矢印コネクタ 127"/>
          <p:cNvCxnSpPr/>
          <p:nvPr/>
        </p:nvCxnSpPr>
        <p:spPr>
          <a:xfrm>
            <a:off x="5584654" y="3185843"/>
            <a:ext cx="354807" cy="1688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テキスト ボックス 129"/>
          <p:cNvSpPr txBox="1"/>
          <p:nvPr/>
        </p:nvSpPr>
        <p:spPr>
          <a:xfrm>
            <a:off x="5215558" y="3678555"/>
            <a:ext cx="69532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スピーカー</a:t>
            </a:r>
            <a:r>
              <a:rPr lang="en-US" altLang="ja-JP" sz="800" dirty="0" smtClean="0"/>
              <a:t>2</a:t>
            </a:r>
            <a:endParaRPr kumimoji="1" lang="ja-JP" altLang="en-US" sz="800" dirty="0"/>
          </a:p>
        </p:txBody>
      </p:sp>
      <p:cxnSp>
        <p:nvCxnSpPr>
          <p:cNvPr id="131" name="直線矢印コネクタ 130"/>
          <p:cNvCxnSpPr/>
          <p:nvPr/>
        </p:nvCxnSpPr>
        <p:spPr>
          <a:xfrm>
            <a:off x="5613229" y="3900218"/>
            <a:ext cx="354807" cy="1688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円弧 143"/>
          <p:cNvSpPr/>
          <p:nvPr/>
        </p:nvSpPr>
        <p:spPr>
          <a:xfrm rot="10800000">
            <a:off x="2524542" y="5353048"/>
            <a:ext cx="361948" cy="1543050"/>
          </a:xfrm>
          <a:prstGeom prst="arc">
            <a:avLst>
              <a:gd name="adj1" fmla="val 18724399"/>
              <a:gd name="adj2" fmla="val 16814687"/>
            </a:avLst>
          </a:prstGeom>
          <a:ln w="28575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2" name="直線矢印コネクタ 71"/>
          <p:cNvCxnSpPr/>
          <p:nvPr/>
        </p:nvCxnSpPr>
        <p:spPr>
          <a:xfrm flipV="1">
            <a:off x="1221520" y="6987543"/>
            <a:ext cx="314328" cy="12191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865874" y="7058827"/>
            <a:ext cx="48518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dirty="0" smtClean="0"/>
              <a:t>スピーカー</a:t>
            </a:r>
            <a:endParaRPr kumimoji="1" lang="ja-JP" altLang="en-US" sz="500" dirty="0"/>
          </a:p>
        </p:txBody>
      </p:sp>
      <p:cxnSp>
        <p:nvCxnSpPr>
          <p:cNvPr id="81" name="直線矢印コネクタ 80"/>
          <p:cNvCxnSpPr>
            <a:stCxn id="83" idx="2"/>
          </p:cNvCxnSpPr>
          <p:nvPr/>
        </p:nvCxnSpPr>
        <p:spPr>
          <a:xfrm rot="16200000" flipH="1">
            <a:off x="512399" y="5501176"/>
            <a:ext cx="272681" cy="1854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/>
          <p:cNvSpPr txBox="1"/>
          <p:nvPr/>
        </p:nvSpPr>
        <p:spPr>
          <a:xfrm>
            <a:off x="340094" y="5288281"/>
            <a:ext cx="43184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 smtClean="0"/>
              <a:t>スタック</a:t>
            </a:r>
            <a:endParaRPr kumimoji="1" lang="ja-JP" altLang="en-US" sz="500" dirty="0"/>
          </a:p>
        </p:txBody>
      </p:sp>
      <p:cxnSp>
        <p:nvCxnSpPr>
          <p:cNvPr id="87" name="直線矢印コネクタ 86"/>
          <p:cNvCxnSpPr>
            <a:stCxn id="88" idx="2"/>
          </p:cNvCxnSpPr>
          <p:nvPr/>
        </p:nvCxnSpPr>
        <p:spPr>
          <a:xfrm rot="5400000">
            <a:off x="1716358" y="6349563"/>
            <a:ext cx="135525" cy="3174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テキスト ボックス 87"/>
          <p:cNvSpPr txBox="1"/>
          <p:nvPr/>
        </p:nvSpPr>
        <p:spPr>
          <a:xfrm>
            <a:off x="1726934" y="6271261"/>
            <a:ext cx="43184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 smtClean="0"/>
              <a:t>スタック</a:t>
            </a:r>
            <a:endParaRPr kumimoji="1" lang="ja-JP" altLang="en-US" sz="500" dirty="0"/>
          </a:p>
        </p:txBody>
      </p:sp>
      <p:sp>
        <p:nvSpPr>
          <p:cNvPr id="28" name="角丸四角形 27"/>
          <p:cNvSpPr/>
          <p:nvPr/>
        </p:nvSpPr>
        <p:spPr>
          <a:xfrm>
            <a:off x="464262" y="1823666"/>
            <a:ext cx="1488778" cy="752773"/>
          </a:xfrm>
          <a:prstGeom prst="roundRect">
            <a:avLst>
              <a:gd name="adj" fmla="val 14183"/>
            </a:avLst>
          </a:prstGeom>
          <a:ln w="22225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08000" tIns="0" bIns="0" rtlCol="0" anchor="ctr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900" dirty="0" smtClean="0"/>
              <a:t>自励振動が定常状態へ到達するまでの挙動が 不安定である</a:t>
            </a:r>
            <a:endParaRPr lang="en-US" altLang="ja-JP" sz="900" dirty="0" smtClean="0"/>
          </a:p>
          <a:p>
            <a:pPr>
              <a:buFont typeface="Arial" pitchFamily="34" charset="0"/>
              <a:buChar char="•"/>
            </a:pPr>
            <a:r>
              <a:rPr lang="ja-JP" altLang="en-US" sz="900" dirty="0" smtClean="0"/>
              <a:t>定在波が管の中に残り効率を下げる</a:t>
            </a:r>
            <a:endParaRPr lang="en-US" altLang="ja-JP" sz="900" dirty="0" smtClean="0"/>
          </a:p>
        </p:txBody>
      </p:sp>
      <p:pic>
        <p:nvPicPr>
          <p:cNvPr id="65" name="図 64" descr="B4PP熱交換.jpg"/>
          <p:cNvPicPr>
            <a:picLocks noChangeAspect="1"/>
          </p:cNvPicPr>
          <p:nvPr/>
        </p:nvPicPr>
        <p:blipFill>
          <a:blip r:embed="rId7" cstate="print"/>
          <a:srcRect l="26000" t="17802" r="16222" b="27482"/>
          <a:stretch>
            <a:fillRect/>
          </a:stretch>
        </p:blipFill>
        <p:spPr>
          <a:xfrm rot="5400000">
            <a:off x="3441333" y="3831626"/>
            <a:ext cx="1299210" cy="692079"/>
          </a:xfrm>
          <a:prstGeom prst="rect">
            <a:avLst/>
          </a:prstGeom>
        </p:spPr>
      </p:pic>
      <p:grpSp>
        <p:nvGrpSpPr>
          <p:cNvPr id="67" name="グループ化 66"/>
          <p:cNvGrpSpPr/>
          <p:nvPr/>
        </p:nvGrpSpPr>
        <p:grpSpPr>
          <a:xfrm>
            <a:off x="634646" y="2602098"/>
            <a:ext cx="1185642" cy="876632"/>
            <a:chOff x="700906" y="2602098"/>
            <a:chExt cx="1185642" cy="876632"/>
          </a:xfrm>
        </p:grpSpPr>
        <p:pic>
          <p:nvPicPr>
            <p:cNvPr id="63" name="図 62" descr="B4PPスタック.jpg"/>
            <p:cNvPicPr>
              <a:picLocks noChangeAspect="1"/>
            </p:cNvPicPr>
            <p:nvPr/>
          </p:nvPicPr>
          <p:blipFill>
            <a:blip r:embed="rId8" cstate="print"/>
            <a:srcRect l="21000" t="7531" r="30333" b="21556"/>
            <a:stretch>
              <a:fillRect/>
            </a:stretch>
          </p:blipFill>
          <p:spPr>
            <a:xfrm>
              <a:off x="700906" y="2602098"/>
              <a:ext cx="804176" cy="659131"/>
            </a:xfrm>
            <a:prstGeom prst="rect">
              <a:avLst/>
            </a:prstGeom>
          </p:spPr>
        </p:pic>
        <p:sp>
          <p:nvSpPr>
            <p:cNvPr id="66" name="テキスト ボックス 65"/>
            <p:cNvSpPr txBox="1"/>
            <p:nvPr/>
          </p:nvSpPr>
          <p:spPr>
            <a:xfrm>
              <a:off x="726092" y="3247898"/>
              <a:ext cx="116045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/>
                <a:t>図１　スタック</a:t>
              </a:r>
              <a:endParaRPr kumimoji="1" lang="ja-JP" altLang="en-US" sz="900" dirty="0"/>
            </a:p>
          </p:txBody>
        </p:sp>
      </p:grpSp>
      <p:graphicFrame>
        <p:nvGraphicFramePr>
          <p:cNvPr id="68" name="表 67"/>
          <p:cNvGraphicFramePr>
            <a:graphicFrameLocks noGrp="1"/>
          </p:cNvGraphicFramePr>
          <p:nvPr/>
        </p:nvGraphicFramePr>
        <p:xfrm>
          <a:off x="543341" y="8846843"/>
          <a:ext cx="2705099" cy="555452"/>
        </p:xfrm>
        <a:graphic>
          <a:graphicData uri="http://schemas.openxmlformats.org/drawingml/2006/table">
            <a:tbl>
              <a:tblPr/>
              <a:tblGrid>
                <a:gridCol w="506517"/>
                <a:gridCol w="455133"/>
                <a:gridCol w="631312"/>
                <a:gridCol w="677193"/>
                <a:gridCol w="434944"/>
              </a:tblGrid>
              <a:tr h="10911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5513" marR="5513" marT="5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型番</a:t>
                      </a:r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</a:t>
                      </a: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型式</a:t>
                      </a:r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)</a:t>
                      </a:r>
                    </a:p>
                  </a:txBody>
                  <a:tcPr marL="5513" marR="5513" marT="5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メーカー</a:t>
                      </a:r>
                    </a:p>
                  </a:txBody>
                  <a:tcPr marL="5513" marR="5513" marT="5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サイズ</a:t>
                      </a:r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mm)</a:t>
                      </a:r>
                    </a:p>
                  </a:txBody>
                  <a:tcPr marL="5513" marR="5513" marT="5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材質</a:t>
                      </a:r>
                    </a:p>
                  </a:txBody>
                  <a:tcPr marL="5513" marR="5513" marT="5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1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サニタリー管</a:t>
                      </a:r>
                    </a:p>
                  </a:txBody>
                  <a:tcPr marL="5513" marR="5513" marT="5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2S</a:t>
                      </a:r>
                    </a:p>
                  </a:txBody>
                  <a:tcPr marL="5513" marR="5513" marT="5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ミスミ</a:t>
                      </a:r>
                    </a:p>
                  </a:txBody>
                  <a:tcPr marL="5513" marR="5513" marT="5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内径</a:t>
                      </a:r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47.8</a:t>
                      </a:r>
                    </a:p>
                  </a:txBody>
                  <a:tcPr marL="5513" marR="5513" marT="5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ステンレス</a:t>
                      </a:r>
                    </a:p>
                  </a:txBody>
                  <a:tcPr marL="5513" marR="5513" marT="5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1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マイク</a:t>
                      </a:r>
                    </a:p>
                  </a:txBody>
                  <a:tcPr marL="5513" marR="5513" marT="5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WM-61A</a:t>
                      </a:r>
                    </a:p>
                  </a:txBody>
                  <a:tcPr marL="5513" marR="5513" marT="5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Panasonic</a:t>
                      </a:r>
                    </a:p>
                  </a:txBody>
                  <a:tcPr marL="5513" marR="5513" marT="5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φ：6 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t：3.4</a:t>
                      </a:r>
                    </a:p>
                  </a:txBody>
                  <a:tcPr marL="5513" marR="5513" marT="5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5513" marR="5513" marT="5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  <a:tr h="21271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スピーカー</a:t>
                      </a:r>
                    </a:p>
                  </a:txBody>
                  <a:tcPr marL="5513" marR="5513" marT="5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S32U10-1</a:t>
                      </a:r>
                    </a:p>
                  </a:txBody>
                  <a:tcPr marL="5513" marR="5513" marT="5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株式会社東京</a:t>
                      </a:r>
                      <a:br>
                        <a:rPr lang="ja-JP" altLang="en-US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コーン紙製作所</a:t>
                      </a:r>
                    </a:p>
                  </a:txBody>
                  <a:tcPr marL="5513" marR="5513" marT="5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36×36×16.8</a:t>
                      </a:r>
                    </a:p>
                  </a:txBody>
                  <a:tcPr marL="5513" marR="5513" marT="5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5513" marR="5513" marT="5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</a:tbl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pSp>
        <p:nvGrpSpPr>
          <p:cNvPr id="86" name="グループ化 85"/>
          <p:cNvGrpSpPr/>
          <p:nvPr/>
        </p:nvGrpSpPr>
        <p:grpSpPr>
          <a:xfrm>
            <a:off x="3733469" y="5613324"/>
            <a:ext cx="1135379" cy="230832"/>
            <a:chOff x="3672841" y="5651424"/>
            <a:chExt cx="1135379" cy="23083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72841" y="5661660"/>
              <a:ext cx="773906" cy="198120"/>
            </a:xfrm>
            <a:prstGeom prst="rect">
              <a:avLst/>
            </a:prstGeom>
            <a:noFill/>
          </p:spPr>
        </p:pic>
        <p:sp>
          <p:nvSpPr>
            <p:cNvPr id="84" name="テキスト ボックス 83"/>
            <p:cNvSpPr txBox="1"/>
            <p:nvPr/>
          </p:nvSpPr>
          <p:spPr>
            <a:xfrm>
              <a:off x="4375684" y="5651424"/>
              <a:ext cx="43253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900" dirty="0" smtClean="0"/>
                <a:t>―</a:t>
              </a:r>
              <a:r>
                <a:rPr kumimoji="1" lang="ja-JP" altLang="en-US" sz="900" dirty="0" smtClean="0"/>
                <a:t>①</a:t>
              </a:r>
              <a:endParaRPr kumimoji="1" lang="ja-JP" altLang="en-US" sz="900" dirty="0"/>
            </a:p>
          </p:txBody>
        </p:sp>
      </p:grpSp>
      <p:sp>
        <p:nvSpPr>
          <p:cNvPr id="91" name="テキスト ボックス 90"/>
          <p:cNvSpPr txBox="1"/>
          <p:nvPr/>
        </p:nvSpPr>
        <p:spPr>
          <a:xfrm>
            <a:off x="3527728" y="6629400"/>
            <a:ext cx="5943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P(0),u(0)</a:t>
            </a:r>
            <a:endParaRPr kumimoji="1" lang="ja-JP" altLang="en-US" sz="800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5380658" y="6603365"/>
            <a:ext cx="327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x</a:t>
            </a:r>
            <a:endParaRPr lang="ja-JP" altLang="en-US" sz="1000" dirty="0"/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4307508" y="6590665"/>
            <a:ext cx="327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err="1" smtClean="0"/>
              <a:t>x</a:t>
            </a:r>
            <a:r>
              <a:rPr lang="en-US" altLang="ja-JP" sz="800" dirty="0" err="1" smtClean="0"/>
              <a:t>s</a:t>
            </a:r>
            <a:endParaRPr lang="ja-JP" altLang="en-US" sz="1000" dirty="0"/>
          </a:p>
        </p:txBody>
      </p:sp>
      <p:grpSp>
        <p:nvGrpSpPr>
          <p:cNvPr id="146" name="グループ化 145"/>
          <p:cNvGrpSpPr/>
          <p:nvPr/>
        </p:nvGrpSpPr>
        <p:grpSpPr>
          <a:xfrm>
            <a:off x="3680128" y="6621780"/>
            <a:ext cx="2750820" cy="1180715"/>
            <a:chOff x="3672840" y="6408420"/>
            <a:chExt cx="2750820" cy="1180715"/>
          </a:xfrm>
        </p:grpSpPr>
        <p:grpSp>
          <p:nvGrpSpPr>
            <p:cNvPr id="143" name="グループ化 142"/>
            <p:cNvGrpSpPr/>
            <p:nvPr/>
          </p:nvGrpSpPr>
          <p:grpSpPr>
            <a:xfrm>
              <a:off x="3672840" y="6408420"/>
              <a:ext cx="2750820" cy="977444"/>
              <a:chOff x="3672840" y="6408420"/>
              <a:chExt cx="2750820" cy="977444"/>
            </a:xfrm>
          </p:grpSpPr>
          <p:cxnSp>
            <p:nvCxnSpPr>
              <p:cNvPr id="92" name="直線コネクタ 91"/>
              <p:cNvCxnSpPr/>
              <p:nvPr/>
            </p:nvCxnSpPr>
            <p:spPr>
              <a:xfrm>
                <a:off x="3703320" y="6652260"/>
                <a:ext cx="25146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/>
              <p:nvPr/>
            </p:nvCxnSpPr>
            <p:spPr>
              <a:xfrm>
                <a:off x="3710940" y="7010400"/>
                <a:ext cx="25146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直線コネクタ 112"/>
              <p:cNvCxnSpPr/>
              <p:nvPr/>
            </p:nvCxnSpPr>
            <p:spPr>
              <a:xfrm rot="5400000">
                <a:off x="3729990" y="6656070"/>
                <a:ext cx="1143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コネクタ 128"/>
              <p:cNvCxnSpPr/>
              <p:nvPr/>
            </p:nvCxnSpPr>
            <p:spPr>
              <a:xfrm rot="5400000">
                <a:off x="6069330" y="6648450"/>
                <a:ext cx="1143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5" name="グループ化 134"/>
              <p:cNvGrpSpPr/>
              <p:nvPr/>
            </p:nvGrpSpPr>
            <p:grpSpPr>
              <a:xfrm>
                <a:off x="4267200" y="7010400"/>
                <a:ext cx="350520" cy="160020"/>
                <a:chOff x="4267200" y="7010400"/>
                <a:chExt cx="350520" cy="160020"/>
              </a:xfrm>
            </p:grpSpPr>
            <p:sp>
              <p:nvSpPr>
                <p:cNvPr id="133" name="台形 132"/>
                <p:cNvSpPr/>
                <p:nvPr/>
              </p:nvSpPr>
              <p:spPr>
                <a:xfrm rot="10800000">
                  <a:off x="4267200" y="7010400"/>
                  <a:ext cx="350520" cy="83820"/>
                </a:xfrm>
                <a:prstGeom prst="trapezoid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4" name="正方形/長方形 133"/>
                <p:cNvSpPr/>
                <p:nvPr/>
              </p:nvSpPr>
              <p:spPr>
                <a:xfrm>
                  <a:off x="4290060" y="7094220"/>
                  <a:ext cx="312420" cy="762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36" name="正方形/長方形 135"/>
              <p:cNvSpPr/>
              <p:nvPr/>
            </p:nvSpPr>
            <p:spPr>
              <a:xfrm>
                <a:off x="4267200" y="6652260"/>
                <a:ext cx="350520" cy="3581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テキスト ボックス 94"/>
              <p:cNvSpPr txBox="1"/>
              <p:nvPr/>
            </p:nvSpPr>
            <p:spPr>
              <a:xfrm>
                <a:off x="5829300" y="6408420"/>
                <a:ext cx="59436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800" dirty="0" smtClean="0"/>
                  <a:t>P(0),u(0)</a:t>
                </a:r>
                <a:endParaRPr kumimoji="1" lang="ja-JP" altLang="en-US" sz="800" dirty="0"/>
              </a:p>
            </p:txBody>
          </p:sp>
          <p:sp>
            <p:nvSpPr>
              <p:cNvPr id="104" name="テキスト ボックス 103"/>
              <p:cNvSpPr txBox="1"/>
              <p:nvPr/>
            </p:nvSpPr>
            <p:spPr>
              <a:xfrm>
                <a:off x="3672840" y="6659880"/>
                <a:ext cx="19812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800" dirty="0" smtClean="0"/>
                  <a:t>0</a:t>
                </a:r>
                <a:endParaRPr kumimoji="1" lang="ja-JP" altLang="en-US" sz="800" dirty="0"/>
              </a:p>
            </p:txBody>
          </p:sp>
          <p:sp>
            <p:nvSpPr>
              <p:cNvPr id="105" name="テキスト ボックス 104"/>
              <p:cNvSpPr txBox="1"/>
              <p:nvPr/>
            </p:nvSpPr>
            <p:spPr>
              <a:xfrm>
                <a:off x="6019800" y="6659880"/>
                <a:ext cx="19812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800" dirty="0" smtClean="0"/>
                  <a:t>L</a:t>
                </a:r>
                <a:endParaRPr kumimoji="1" lang="ja-JP" altLang="en-US" sz="800" dirty="0"/>
              </a:p>
            </p:txBody>
          </p:sp>
          <p:cxnSp>
            <p:nvCxnSpPr>
              <p:cNvPr id="109" name="直線コネクタ 108"/>
              <p:cNvCxnSpPr/>
              <p:nvPr/>
            </p:nvCxnSpPr>
            <p:spPr>
              <a:xfrm>
                <a:off x="4160520" y="6827520"/>
                <a:ext cx="213360" cy="0"/>
              </a:xfrm>
              <a:prstGeom prst="line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直線コネクタ 113"/>
              <p:cNvCxnSpPr/>
              <p:nvPr/>
            </p:nvCxnSpPr>
            <p:spPr>
              <a:xfrm>
                <a:off x="4533900" y="6835140"/>
                <a:ext cx="213360" cy="0"/>
              </a:xfrm>
              <a:prstGeom prst="line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直線矢印コネクタ 122"/>
              <p:cNvCxnSpPr/>
              <p:nvPr/>
            </p:nvCxnSpPr>
            <p:spPr>
              <a:xfrm rot="5400000" flipH="1" flipV="1">
                <a:off x="4358640" y="7269480"/>
                <a:ext cx="16764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矢印コネクタ 131"/>
              <p:cNvCxnSpPr/>
              <p:nvPr/>
            </p:nvCxnSpPr>
            <p:spPr>
              <a:xfrm rot="5400000" flipH="1" flipV="1">
                <a:off x="4351020" y="6972300"/>
                <a:ext cx="16764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線コネクタ 136"/>
              <p:cNvCxnSpPr/>
              <p:nvPr/>
            </p:nvCxnSpPr>
            <p:spPr>
              <a:xfrm rot="5400000">
                <a:off x="5434330" y="6648450"/>
                <a:ext cx="1143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8" name="テキスト ボックス 137"/>
              <p:cNvSpPr txBox="1"/>
              <p:nvPr/>
            </p:nvSpPr>
            <p:spPr>
              <a:xfrm>
                <a:off x="3813175" y="6786245"/>
                <a:ext cx="59436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800" dirty="0" smtClean="0"/>
                  <a:t>P</a:t>
                </a:r>
                <a:r>
                  <a:rPr kumimoji="1" lang="en-US" altLang="ja-JP" sz="800" baseline="-25000" dirty="0" smtClean="0"/>
                  <a:t>1</a:t>
                </a:r>
                <a:r>
                  <a:rPr kumimoji="1" lang="en-US" altLang="ja-JP" sz="800" dirty="0" smtClean="0"/>
                  <a:t>,u</a:t>
                </a:r>
                <a:r>
                  <a:rPr kumimoji="1" lang="en-US" altLang="ja-JP" sz="800" baseline="-25000" dirty="0" smtClean="0"/>
                  <a:t>1</a:t>
                </a:r>
                <a:endParaRPr kumimoji="1" lang="ja-JP" altLang="en-US" sz="800" baseline="-25000" dirty="0"/>
              </a:p>
            </p:txBody>
          </p:sp>
          <p:sp>
            <p:nvSpPr>
              <p:cNvPr id="139" name="テキスト ボックス 138"/>
              <p:cNvSpPr txBox="1"/>
              <p:nvPr/>
            </p:nvSpPr>
            <p:spPr>
              <a:xfrm>
                <a:off x="4718050" y="6802120"/>
                <a:ext cx="59436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800" dirty="0" smtClean="0"/>
                  <a:t>P</a:t>
                </a:r>
                <a:r>
                  <a:rPr kumimoji="1" lang="en-US" altLang="ja-JP" sz="800" baseline="-25000" dirty="0" smtClean="0"/>
                  <a:t>2</a:t>
                </a:r>
                <a:r>
                  <a:rPr kumimoji="1" lang="en-US" altLang="ja-JP" sz="800" dirty="0" smtClean="0"/>
                  <a:t>,u</a:t>
                </a:r>
                <a:r>
                  <a:rPr kumimoji="1" lang="en-US" altLang="ja-JP" sz="800" baseline="-25000" dirty="0" smtClean="0"/>
                  <a:t>2</a:t>
                </a:r>
                <a:endParaRPr kumimoji="1" lang="ja-JP" altLang="en-US" sz="800" baseline="-25000" dirty="0"/>
              </a:p>
            </p:txBody>
          </p:sp>
          <p:sp>
            <p:nvSpPr>
              <p:cNvPr id="140" name="テキスト ボックス 139"/>
              <p:cNvSpPr txBox="1"/>
              <p:nvPr/>
            </p:nvSpPr>
            <p:spPr>
              <a:xfrm>
                <a:off x="4470400" y="7170420"/>
                <a:ext cx="59436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800" dirty="0" err="1" smtClean="0"/>
                  <a:t>P</a:t>
                </a:r>
                <a:r>
                  <a:rPr kumimoji="1" lang="en-US" altLang="ja-JP" sz="800" baseline="-25000" dirty="0" err="1" smtClean="0"/>
                  <a:t>s</a:t>
                </a:r>
                <a:r>
                  <a:rPr kumimoji="1" lang="en-US" altLang="ja-JP" sz="800" dirty="0" err="1" smtClean="0"/>
                  <a:t>,u</a:t>
                </a:r>
                <a:r>
                  <a:rPr kumimoji="1" lang="en-US" altLang="ja-JP" sz="800" baseline="-25000" dirty="0" err="1" smtClean="0"/>
                  <a:t>s</a:t>
                </a:r>
                <a:endParaRPr kumimoji="1" lang="ja-JP" altLang="en-US" sz="800" baseline="-25000" dirty="0"/>
              </a:p>
            </p:txBody>
          </p:sp>
          <p:cxnSp>
            <p:nvCxnSpPr>
              <p:cNvPr id="142" name="直線コネクタ 141"/>
              <p:cNvCxnSpPr/>
              <p:nvPr/>
            </p:nvCxnSpPr>
            <p:spPr>
              <a:xfrm rot="5400000">
                <a:off x="4380230" y="6635750"/>
                <a:ext cx="1143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5" name="テキスト ボックス 144"/>
            <p:cNvSpPr txBox="1"/>
            <p:nvPr/>
          </p:nvSpPr>
          <p:spPr>
            <a:xfrm>
              <a:off x="4436644" y="7358303"/>
              <a:ext cx="108023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/>
                <a:t>図</a:t>
              </a:r>
              <a:r>
                <a:rPr lang="en-US" altLang="ja-JP" sz="900" dirty="0" smtClean="0"/>
                <a:t>6</a:t>
              </a:r>
              <a:r>
                <a:rPr lang="ja-JP" altLang="en-US" sz="900" dirty="0" smtClean="0"/>
                <a:t>　物理モデル</a:t>
              </a:r>
              <a:endParaRPr kumimoji="1" lang="ja-JP" altLang="en-US" sz="900" dirty="0"/>
            </a:p>
          </p:txBody>
        </p:sp>
      </p:grpSp>
      <p:sp>
        <p:nvSpPr>
          <p:cNvPr id="147" name="テキスト ボックス 146"/>
          <p:cNvSpPr txBox="1"/>
          <p:nvPr/>
        </p:nvSpPr>
        <p:spPr>
          <a:xfrm>
            <a:off x="1427380" y="8631078"/>
            <a:ext cx="8988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表</a:t>
            </a:r>
            <a:r>
              <a:rPr lang="en-US" altLang="ja-JP" sz="900" dirty="0" smtClean="0"/>
              <a:t>1</a:t>
            </a:r>
            <a:r>
              <a:rPr lang="ja-JP" altLang="en-US" sz="900" dirty="0" smtClean="0"/>
              <a:t>　仕様物品</a:t>
            </a:r>
            <a:endParaRPr kumimoji="1" lang="ja-JP" altLang="en-US" sz="900" dirty="0"/>
          </a:p>
        </p:txBody>
      </p:sp>
      <p:sp>
        <p:nvSpPr>
          <p:cNvPr id="148" name="正方形/長方形 147"/>
          <p:cNvSpPr/>
          <p:nvPr/>
        </p:nvSpPr>
        <p:spPr>
          <a:xfrm>
            <a:off x="3668382" y="5798496"/>
            <a:ext cx="119284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 smtClean="0"/>
              <a:t>図</a:t>
            </a:r>
            <a:r>
              <a:rPr lang="en-US" altLang="ja-JP" sz="900" dirty="0" smtClean="0"/>
              <a:t>5</a:t>
            </a:r>
            <a:r>
              <a:rPr lang="ja-JP" altLang="en-US" sz="900" dirty="0" smtClean="0"/>
              <a:t>で</a:t>
            </a:r>
            <a:r>
              <a:rPr lang="ja-JP" altLang="en-US" sz="900" dirty="0" smtClean="0"/>
              <a:t>使用している物理モデルを</a:t>
            </a:r>
            <a:r>
              <a:rPr lang="ja-JP" altLang="en-US" sz="900" dirty="0" smtClean="0"/>
              <a:t>図</a:t>
            </a:r>
            <a:r>
              <a:rPr lang="en-US" altLang="ja-JP" sz="900" dirty="0" smtClean="0"/>
              <a:t>6</a:t>
            </a:r>
            <a:r>
              <a:rPr lang="ja-JP" altLang="en-US" sz="900" dirty="0" smtClean="0"/>
              <a:t>に</a:t>
            </a:r>
            <a:r>
              <a:rPr lang="ja-JP" altLang="en-US" sz="900" dirty="0" smtClean="0"/>
              <a:t>示す</a:t>
            </a:r>
            <a:r>
              <a:rPr lang="en-US" altLang="ja-JP" sz="900" dirty="0" smtClean="0"/>
              <a:t>.</a:t>
            </a:r>
          </a:p>
          <a:p>
            <a:r>
              <a:rPr lang="ja-JP" altLang="en-US" sz="900" dirty="0" smtClean="0"/>
              <a:t>ここで</a:t>
            </a:r>
            <a:r>
              <a:rPr lang="en-US" altLang="ja-JP" sz="900" dirty="0" smtClean="0"/>
              <a:t>,</a:t>
            </a:r>
            <a:r>
              <a:rPr lang="en-US" altLang="ja-JP" sz="900" dirty="0" err="1" smtClean="0"/>
              <a:t>x</a:t>
            </a:r>
            <a:r>
              <a:rPr lang="en-US" altLang="ja-JP" sz="900" baseline="-25000" dirty="0" err="1" smtClean="0"/>
              <a:t>s</a:t>
            </a:r>
            <a:r>
              <a:rPr lang="ja-JP" altLang="en-US" sz="800" dirty="0" smtClean="0"/>
              <a:t>はスピーカー</a:t>
            </a:r>
            <a:r>
              <a:rPr lang="en-US" altLang="ja-JP" sz="800" dirty="0" smtClean="0"/>
              <a:t>x</a:t>
            </a:r>
            <a:r>
              <a:rPr lang="ja-JP" altLang="en-US" sz="800" dirty="0" smtClean="0"/>
              <a:t>はセンサーの位置をそれぞれ示している</a:t>
            </a:r>
            <a:r>
              <a:rPr lang="en-US" altLang="ja-JP" sz="800" dirty="0" smtClean="0"/>
              <a:t>.</a:t>
            </a:r>
            <a:endParaRPr lang="ja-JP" altLang="en-US" sz="800" baseline="30000" dirty="0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5152058" y="6412865"/>
            <a:ext cx="875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X1:0.052(m)</a:t>
            </a:r>
          </a:p>
          <a:p>
            <a:r>
              <a:rPr lang="en-US" altLang="ja-JP" sz="800" dirty="0" smtClean="0"/>
              <a:t>X2:2.418(m)</a:t>
            </a:r>
            <a:endParaRPr lang="ja-JP" altLang="en-US" sz="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12962</TotalTime>
  <Words>193</Words>
  <Application>Microsoft Office PowerPoint</Application>
  <PresentationFormat>A4 210 x 297 mm</PresentationFormat>
  <Paragraphs>78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Kadoshima</dc:creator>
  <cp:lastModifiedBy>Kadoshima</cp:lastModifiedBy>
  <cp:revision>1039</cp:revision>
  <dcterms:created xsi:type="dcterms:W3CDTF">2010-12-06T02:08:10Z</dcterms:created>
  <dcterms:modified xsi:type="dcterms:W3CDTF">2011-08-29T07:42:18Z</dcterms:modified>
</cp:coreProperties>
</file>