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283" r:id="rId2"/>
    <p:sldId id="282" r:id="rId3"/>
    <p:sldId id="280" r:id="rId4"/>
    <p:sldId id="285" r:id="rId5"/>
    <p:sldId id="275" r:id="rId6"/>
    <p:sldId id="270" r:id="rId7"/>
    <p:sldId id="274" r:id="rId8"/>
    <p:sldId id="272" r:id="rId9"/>
    <p:sldId id="284" r:id="rId10"/>
    <p:sldId id="265" r:id="rId11"/>
    <p:sldId id="286" r:id="rId12"/>
    <p:sldId id="287" r:id="rId13"/>
  </p:sldIdLst>
  <p:sldSz cx="9144000" cy="6858000" type="screen4x3"/>
  <p:notesSz cx="7104063"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880" userDrawn="1">
          <p15:clr>
            <a:srgbClr val="A4A3A4"/>
          </p15:clr>
        </p15:guide>
        <p15:guide id="2" orient="horz" pos="7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nicorn" initials="u" lastIdx="3" clrIdx="0">
    <p:extLst>
      <p:ext uri="{19B8F6BF-5375-455C-9EA6-DF929625EA0E}">
        <p15:presenceInfo xmlns:p15="http://schemas.microsoft.com/office/powerpoint/2012/main" userId="unicor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61" autoAdjust="0"/>
    <p:restoredTop sz="79005" autoAdjust="0"/>
  </p:normalViewPr>
  <p:slideViewPr>
    <p:cSldViewPr snapToGrid="0">
      <p:cViewPr varScale="1">
        <p:scale>
          <a:sx n="70" d="100"/>
          <a:sy n="70" d="100"/>
        </p:scale>
        <p:origin x="1843" y="62"/>
      </p:cViewPr>
      <p:guideLst>
        <p:guide pos="2880"/>
        <p:guide orient="horz" pos="7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3078428" cy="513510"/>
          </a:xfrm>
          <a:prstGeom prst="rect">
            <a:avLst/>
          </a:prstGeom>
        </p:spPr>
        <p:txBody>
          <a:bodyPr vert="horz" lIns="94646" tIns="47324" rIns="94646" bIns="47324"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4023995" y="1"/>
            <a:ext cx="3078428" cy="513510"/>
          </a:xfrm>
          <a:prstGeom prst="rect">
            <a:avLst/>
          </a:prstGeom>
        </p:spPr>
        <p:txBody>
          <a:bodyPr vert="horz" lIns="94646" tIns="47324" rIns="94646" bIns="47324" rtlCol="0"/>
          <a:lstStyle>
            <a:lvl1pPr algn="r">
              <a:defRPr sz="1200"/>
            </a:lvl1pPr>
          </a:lstStyle>
          <a:p>
            <a:fld id="{70C25C9F-FE03-4EF6-808F-4FA0558E938C}" type="datetimeFigureOut">
              <a:rPr kumimoji="1" lang="ja-JP" altLang="en-US" smtClean="0"/>
              <a:t>2020/10/30</a:t>
            </a:fld>
            <a:endParaRPr kumimoji="1" lang="ja-JP" altLang="en-US"/>
          </a:p>
        </p:txBody>
      </p:sp>
      <p:sp>
        <p:nvSpPr>
          <p:cNvPr id="4" name="フッター プレースホルダー 3"/>
          <p:cNvSpPr>
            <a:spLocks noGrp="1"/>
          </p:cNvSpPr>
          <p:nvPr>
            <p:ph type="ftr" sz="quarter" idx="2"/>
          </p:nvPr>
        </p:nvSpPr>
        <p:spPr>
          <a:xfrm>
            <a:off x="0" y="9721110"/>
            <a:ext cx="3078428" cy="513507"/>
          </a:xfrm>
          <a:prstGeom prst="rect">
            <a:avLst/>
          </a:prstGeom>
        </p:spPr>
        <p:txBody>
          <a:bodyPr vert="horz" lIns="94646" tIns="47324" rIns="94646" bIns="4732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4023995" y="9721110"/>
            <a:ext cx="3078428" cy="513507"/>
          </a:xfrm>
          <a:prstGeom prst="rect">
            <a:avLst/>
          </a:prstGeom>
        </p:spPr>
        <p:txBody>
          <a:bodyPr vert="horz" lIns="94646" tIns="47324" rIns="94646" bIns="47324" rtlCol="0" anchor="b"/>
          <a:lstStyle>
            <a:lvl1pPr algn="r">
              <a:defRPr sz="1200"/>
            </a:lvl1pPr>
          </a:lstStyle>
          <a:p>
            <a:fld id="{D5168387-5685-4CAD-8AA7-352491CC2CBE}" type="slidenum">
              <a:rPr kumimoji="1" lang="ja-JP" altLang="en-US" smtClean="0"/>
              <a:t>‹#›</a:t>
            </a:fld>
            <a:endParaRPr kumimoji="1" lang="ja-JP" altLang="en-US"/>
          </a:p>
        </p:txBody>
      </p:sp>
    </p:spTree>
    <p:extLst>
      <p:ext uri="{BB962C8B-B14F-4D97-AF65-F5344CB8AC3E}">
        <p14:creationId xmlns:p14="http://schemas.microsoft.com/office/powerpoint/2010/main" val="4667330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9"/>
            <a:ext cx="3078313" cy="513283"/>
          </a:xfrm>
          <a:prstGeom prst="rect">
            <a:avLst/>
          </a:prstGeom>
        </p:spPr>
        <p:txBody>
          <a:bodyPr vert="horz" lIns="94646" tIns="47324" rIns="94646" bIns="47324"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3481" y="9"/>
            <a:ext cx="3079448" cy="513283"/>
          </a:xfrm>
          <a:prstGeom prst="rect">
            <a:avLst/>
          </a:prstGeom>
        </p:spPr>
        <p:txBody>
          <a:bodyPr vert="horz" lIns="94646" tIns="47324" rIns="94646" bIns="47324" rtlCol="0"/>
          <a:lstStyle>
            <a:lvl1pPr algn="r">
              <a:defRPr sz="1200"/>
            </a:lvl1pPr>
          </a:lstStyle>
          <a:p>
            <a:fld id="{0193C5CB-A35C-4A2D-9BB7-5DDCCED291CD}" type="datetimeFigureOut">
              <a:rPr kumimoji="1" lang="ja-JP" altLang="en-US" smtClean="0"/>
              <a:t>2020/10/30</a:t>
            </a:fld>
            <a:endParaRPr kumimoji="1" lang="ja-JP" altLang="en-US"/>
          </a:p>
        </p:txBody>
      </p:sp>
      <p:sp>
        <p:nvSpPr>
          <p:cNvPr id="4" name="スライド イメージ プレースホルダー 3"/>
          <p:cNvSpPr>
            <a:spLocks noGrp="1" noRot="1" noChangeAspect="1"/>
          </p:cNvSpPr>
          <p:nvPr>
            <p:ph type="sldImg" idx="2"/>
          </p:nvPr>
        </p:nvSpPr>
        <p:spPr>
          <a:xfrm>
            <a:off x="1249363" y="1281113"/>
            <a:ext cx="4605337" cy="3452812"/>
          </a:xfrm>
          <a:prstGeom prst="rect">
            <a:avLst/>
          </a:prstGeom>
          <a:noFill/>
          <a:ln w="12700">
            <a:solidFill>
              <a:prstClr val="black"/>
            </a:solidFill>
          </a:ln>
        </p:spPr>
        <p:txBody>
          <a:bodyPr vert="horz" lIns="94646" tIns="47324" rIns="94646" bIns="47324" rtlCol="0" anchor="ctr"/>
          <a:lstStyle/>
          <a:p>
            <a:endParaRPr lang="ja-JP" altLang="en-US"/>
          </a:p>
        </p:txBody>
      </p:sp>
      <p:sp>
        <p:nvSpPr>
          <p:cNvPr id="5" name="ノート プレースホルダー 4"/>
          <p:cNvSpPr>
            <a:spLocks noGrp="1"/>
          </p:cNvSpPr>
          <p:nvPr>
            <p:ph type="body" sz="quarter" idx="3"/>
          </p:nvPr>
        </p:nvSpPr>
        <p:spPr>
          <a:xfrm>
            <a:off x="710294" y="4925127"/>
            <a:ext cx="5683478" cy="4029863"/>
          </a:xfrm>
          <a:prstGeom prst="rect">
            <a:avLst/>
          </a:prstGeom>
        </p:spPr>
        <p:txBody>
          <a:bodyPr vert="horz" lIns="94646" tIns="47324" rIns="94646" bIns="4732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721340"/>
            <a:ext cx="3078313" cy="513283"/>
          </a:xfrm>
          <a:prstGeom prst="rect">
            <a:avLst/>
          </a:prstGeom>
        </p:spPr>
        <p:txBody>
          <a:bodyPr vert="horz" lIns="94646" tIns="47324" rIns="94646" bIns="4732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3481" y="9721340"/>
            <a:ext cx="3079448" cy="513283"/>
          </a:xfrm>
          <a:prstGeom prst="rect">
            <a:avLst/>
          </a:prstGeom>
        </p:spPr>
        <p:txBody>
          <a:bodyPr vert="horz" lIns="94646" tIns="47324" rIns="94646" bIns="47324" rtlCol="0" anchor="b"/>
          <a:lstStyle>
            <a:lvl1pPr algn="r">
              <a:defRPr sz="1200"/>
            </a:lvl1pPr>
          </a:lstStyle>
          <a:p>
            <a:fld id="{31E70787-6B60-45F7-A4FA-5F839E829920}" type="slidenum">
              <a:rPr kumimoji="1" lang="ja-JP" altLang="en-US" smtClean="0"/>
              <a:t>‹#›</a:t>
            </a:fld>
            <a:endParaRPr kumimoji="1" lang="ja-JP" altLang="en-US"/>
          </a:p>
        </p:txBody>
      </p:sp>
    </p:spTree>
    <p:extLst>
      <p:ext uri="{BB962C8B-B14F-4D97-AF65-F5344CB8AC3E}">
        <p14:creationId xmlns:p14="http://schemas.microsoft.com/office/powerpoint/2010/main" val="37151439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台詞</a:t>
            </a:r>
            <a:endParaRPr kumimoji="1" lang="ja-JP" altLang="en-US" dirty="0"/>
          </a:p>
        </p:txBody>
      </p:sp>
      <p:sp>
        <p:nvSpPr>
          <p:cNvPr id="4" name="スライド番号プレースホルダー 3"/>
          <p:cNvSpPr>
            <a:spLocks noGrp="1"/>
          </p:cNvSpPr>
          <p:nvPr>
            <p:ph type="sldNum" sz="quarter" idx="10"/>
          </p:nvPr>
        </p:nvSpPr>
        <p:spPr/>
        <p:txBody>
          <a:bodyPr/>
          <a:lstStyle/>
          <a:p>
            <a:fld id="{31E70787-6B60-45F7-A4FA-5F839E829920}" type="slidenum">
              <a:rPr kumimoji="1" lang="ja-JP" altLang="en-US" smtClean="0"/>
              <a:t>1</a:t>
            </a:fld>
            <a:endParaRPr kumimoji="1" lang="ja-JP" altLang="en-US" dirty="0"/>
          </a:p>
        </p:txBody>
      </p:sp>
    </p:spTree>
    <p:extLst>
      <p:ext uri="{BB962C8B-B14F-4D97-AF65-F5344CB8AC3E}">
        <p14:creationId xmlns:p14="http://schemas.microsoft.com/office/powerpoint/2010/main" val="21946627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まとめ</a:t>
            </a:r>
          </a:p>
          <a:p>
            <a:r>
              <a:rPr kumimoji="1" lang="en-US" altLang="ja-JP" sz="1200" kern="1200" dirty="0" smtClean="0">
                <a:solidFill>
                  <a:schemeClr val="tx1"/>
                </a:solidFill>
                <a:effectLst/>
                <a:latin typeface="+mn-lt"/>
                <a:ea typeface="+mn-ea"/>
                <a:cs typeface="+mn-cs"/>
              </a:rPr>
              <a:t>(1)</a:t>
            </a:r>
            <a:r>
              <a:rPr kumimoji="1" lang="ja-JP" altLang="ja-JP" sz="1200" kern="1200" dirty="0" smtClean="0">
                <a:solidFill>
                  <a:schemeClr val="tx1"/>
                </a:solidFill>
                <a:effectLst/>
                <a:latin typeface="+mn-lt"/>
                <a:ea typeface="+mn-ea"/>
                <a:cs typeface="+mn-cs"/>
              </a:rPr>
              <a:t>低剛性・高慣性比の二慣性における外乱抑制性能の比較のために実験装置を製作しました</a:t>
            </a:r>
            <a:r>
              <a:rPr kumimoji="1" lang="ja-JP" altLang="en-US" sz="1200" kern="1200" dirty="0" smtClean="0">
                <a:solidFill>
                  <a:schemeClr val="tx1"/>
                </a:solidFill>
                <a:effectLst/>
                <a:latin typeface="+mn-lt"/>
                <a:ea typeface="+mn-ea"/>
                <a:cs typeface="+mn-cs"/>
              </a:rPr>
              <a:t>。</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(2)</a:t>
            </a:r>
            <a:r>
              <a:rPr kumimoji="1" lang="ja-JP" altLang="ja-JP" sz="1200" kern="1200" dirty="0" smtClean="0">
                <a:solidFill>
                  <a:schemeClr val="tx1"/>
                </a:solidFill>
                <a:effectLst/>
                <a:latin typeface="+mn-lt"/>
                <a:ea typeface="+mn-ea"/>
                <a:cs typeface="+mn-cs"/>
              </a:rPr>
              <a:t>周波数応答により，テーブルの共振周波数を実測しました</a:t>
            </a:r>
            <a:r>
              <a:rPr kumimoji="1" lang="ja-JP" altLang="en-US" sz="1200" kern="1200" dirty="0" smtClean="0">
                <a:solidFill>
                  <a:schemeClr val="tx1"/>
                </a:solidFill>
                <a:effectLst/>
                <a:latin typeface="+mn-lt"/>
                <a:ea typeface="+mn-ea"/>
                <a:cs typeface="+mn-cs"/>
              </a:rPr>
              <a:t>。</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今後の課題は</a:t>
            </a:r>
          </a:p>
          <a:p>
            <a:r>
              <a:rPr kumimoji="1" lang="en-US" altLang="ja-JP" sz="1200" kern="1200" dirty="0" smtClean="0">
                <a:solidFill>
                  <a:schemeClr val="tx1"/>
                </a:solidFill>
                <a:effectLst/>
                <a:latin typeface="+mn-lt"/>
                <a:ea typeface="+mn-ea"/>
                <a:cs typeface="+mn-cs"/>
              </a:rPr>
              <a:t>(3)</a:t>
            </a:r>
            <a:r>
              <a:rPr kumimoji="1" lang="ja-JP" altLang="ja-JP" sz="1200" kern="1200" dirty="0" smtClean="0">
                <a:solidFill>
                  <a:schemeClr val="tx1"/>
                </a:solidFill>
                <a:effectLst/>
                <a:latin typeface="+mn-lt"/>
                <a:ea typeface="+mn-ea"/>
                <a:cs typeface="+mn-cs"/>
              </a:rPr>
              <a:t>外乱発生装置の改良と</a:t>
            </a:r>
          </a:p>
          <a:p>
            <a:r>
              <a:rPr kumimoji="1" lang="en-US" altLang="ja-JP" sz="1200" kern="1200" dirty="0" smtClean="0">
                <a:solidFill>
                  <a:schemeClr val="tx1"/>
                </a:solidFill>
                <a:effectLst/>
                <a:latin typeface="+mn-lt"/>
                <a:ea typeface="+mn-ea"/>
                <a:cs typeface="+mn-cs"/>
              </a:rPr>
              <a:t>(4)</a:t>
            </a:r>
            <a:r>
              <a:rPr kumimoji="1" lang="ja-JP" altLang="ja-JP" sz="1200" kern="1200" dirty="0" smtClean="0">
                <a:solidFill>
                  <a:schemeClr val="tx1"/>
                </a:solidFill>
                <a:effectLst/>
                <a:latin typeface="+mn-lt"/>
                <a:ea typeface="+mn-ea"/>
                <a:cs typeface="+mn-cs"/>
              </a:rPr>
              <a:t>制御性能の比較実験</a:t>
            </a:r>
            <a:endParaRPr kumimoji="1" lang="en-US"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です</a:t>
            </a:r>
            <a:r>
              <a:rPr kumimoji="1" lang="ja-JP" altLang="en-US" sz="1200" kern="1200" dirty="0" smtClean="0">
                <a:solidFill>
                  <a:schemeClr val="tx1"/>
                </a:solidFill>
                <a:effectLst/>
                <a:latin typeface="+mn-lt"/>
                <a:ea typeface="+mn-ea"/>
                <a:cs typeface="+mn-cs"/>
              </a:rPr>
              <a:t>。</a:t>
            </a:r>
            <a:endParaRPr kumimoji="1" lang="en-US" altLang="ja-JP" sz="1200" kern="1200" dirty="0" smtClean="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31E70787-6B60-45F7-A4FA-5F839E829920}" type="slidenum">
              <a:rPr kumimoji="1" lang="ja-JP" altLang="en-US" smtClean="0"/>
              <a:t>10</a:t>
            </a:fld>
            <a:endParaRPr kumimoji="1" lang="ja-JP" altLang="en-US"/>
          </a:p>
        </p:txBody>
      </p:sp>
    </p:spTree>
    <p:extLst>
      <p:ext uri="{BB962C8B-B14F-4D97-AF65-F5344CB8AC3E}">
        <p14:creationId xmlns:p14="http://schemas.microsoft.com/office/powerpoint/2010/main" val="25658820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参考</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安川電機</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サーボパック</a:t>
            </a:r>
            <a:r>
              <a:rPr kumimoji="1" lang="ja-JP" altLang="en-US" baseline="0" dirty="0" smtClean="0"/>
              <a:t> </a:t>
            </a:r>
            <a:r>
              <a:rPr kumimoji="1" lang="en-US" altLang="ja-JP" dirty="0" smtClean="0"/>
              <a:t>SGDV-1R6A01A</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サーボモータ </a:t>
            </a:r>
            <a:r>
              <a:rPr kumimoji="1" lang="en-US" altLang="ja-JP" sz="1200" kern="1200" dirty="0" smtClean="0">
                <a:solidFill>
                  <a:schemeClr val="tx1"/>
                </a:solidFill>
                <a:effectLst/>
                <a:latin typeface="+mn-lt"/>
                <a:ea typeface="+mn-ea"/>
                <a:cs typeface="+mn-cs"/>
              </a:rPr>
              <a:t>SGMAV-02ADA21</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マグネスケール</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リニアスケール </a:t>
            </a:r>
            <a:r>
              <a:rPr kumimoji="1" lang="en-US" altLang="ja-JP" dirty="0" smtClean="0"/>
              <a:t>SR75-082RAMF120</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SMC</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電動アクチュエータ</a:t>
            </a:r>
            <a:r>
              <a:rPr kumimoji="1" lang="en-US" altLang="ja-JP" dirty="0" smtClean="0"/>
              <a:t>/</a:t>
            </a:r>
            <a:r>
              <a:rPr kumimoji="1" lang="ja-JP" altLang="en-US" dirty="0" smtClean="0"/>
              <a:t>スライダタイプ</a:t>
            </a:r>
            <a:r>
              <a:rPr kumimoji="1" lang="en-US" altLang="ja-JP" dirty="0" smtClean="0"/>
              <a:t>(</a:t>
            </a:r>
            <a:r>
              <a:rPr kumimoji="1" lang="ja-JP" altLang="en-US" dirty="0" smtClean="0"/>
              <a:t>モータレス</a:t>
            </a:r>
            <a:r>
              <a:rPr kumimoji="1" lang="en-US" altLang="ja-JP" dirty="0" smtClean="0"/>
              <a:t>) LEFB32NZS-800CK</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オートスイッチ </a:t>
            </a:r>
            <a:r>
              <a:rPr kumimoji="1" lang="en-US" altLang="ja-JP" dirty="0" smtClean="0"/>
              <a:t>D-M9NEM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Fig.2</a:t>
            </a:r>
            <a:r>
              <a:rPr kumimoji="1" lang="ja-JP" altLang="en-US" dirty="0" smtClean="0"/>
              <a:t>などの記号は </a:t>
            </a:r>
            <a:r>
              <a:rPr kumimoji="1" lang="en-US" altLang="ja-JP" dirty="0" err="1" smtClean="0"/>
              <a:t>TeXclip</a:t>
            </a:r>
            <a:r>
              <a:rPr kumimoji="1" lang="ja-JP" altLang="en-US" baseline="0" dirty="0" smtClean="0"/>
              <a:t> </a:t>
            </a:r>
            <a:r>
              <a:rPr kumimoji="1" lang="ja-JP" altLang="en-US" dirty="0" smtClean="0"/>
              <a:t>より作成</a:t>
            </a:r>
            <a:endParaRPr kumimoji="1" lang="en-US" altLang="ja-JP" dirty="0" smtClean="0"/>
          </a:p>
          <a:p>
            <a:r>
              <a:rPr kumimoji="1" lang="en-US" altLang="ja-JP" dirty="0" smtClean="0"/>
              <a:t>https://texclip.marutank.net/</a:t>
            </a:r>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31E70787-6B60-45F7-A4FA-5F839E829920}" type="slidenum">
              <a:rPr kumimoji="1" lang="ja-JP" altLang="en-US" smtClean="0"/>
              <a:t>11</a:t>
            </a:fld>
            <a:endParaRPr kumimoji="1" lang="ja-JP" altLang="en-US"/>
          </a:p>
        </p:txBody>
      </p:sp>
    </p:spTree>
    <p:extLst>
      <p:ext uri="{BB962C8B-B14F-4D97-AF65-F5344CB8AC3E}">
        <p14:creationId xmlns:p14="http://schemas.microsoft.com/office/powerpoint/2010/main" val="27573036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P6</a:t>
            </a:r>
            <a:r>
              <a:rPr kumimoji="1" lang="ja-JP" altLang="en-US" dirty="0" smtClean="0"/>
              <a:t>補足</a:t>
            </a:r>
            <a:endParaRPr kumimoji="1" lang="ja-JP" altLang="en-US" dirty="0"/>
          </a:p>
        </p:txBody>
      </p:sp>
      <p:sp>
        <p:nvSpPr>
          <p:cNvPr id="4" name="スライド番号プレースホルダー 3"/>
          <p:cNvSpPr>
            <a:spLocks noGrp="1"/>
          </p:cNvSpPr>
          <p:nvPr>
            <p:ph type="sldNum" sz="quarter" idx="10"/>
          </p:nvPr>
        </p:nvSpPr>
        <p:spPr/>
        <p:txBody>
          <a:bodyPr/>
          <a:lstStyle/>
          <a:p>
            <a:fld id="{31E70787-6B60-45F7-A4FA-5F839E829920}" type="slidenum">
              <a:rPr kumimoji="1" lang="ja-JP" altLang="en-US" smtClean="0"/>
              <a:t>12</a:t>
            </a:fld>
            <a:endParaRPr kumimoji="1" lang="ja-JP" altLang="en-US"/>
          </a:p>
        </p:txBody>
      </p:sp>
    </p:spTree>
    <p:extLst>
      <p:ext uri="{BB962C8B-B14F-4D97-AF65-F5344CB8AC3E}">
        <p14:creationId xmlns:p14="http://schemas.microsoft.com/office/powerpoint/2010/main" val="30118396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kern="1200" dirty="0" smtClean="0">
                <a:solidFill>
                  <a:schemeClr val="tx1"/>
                </a:solidFill>
                <a:effectLst/>
                <a:latin typeface="+mn-lt"/>
                <a:ea typeface="+mn-ea"/>
                <a:cs typeface="+mn-cs"/>
              </a:rPr>
              <a:t>(1)</a:t>
            </a:r>
            <a:r>
              <a:rPr kumimoji="1" lang="ja-JP" altLang="ja-JP" sz="1200" kern="1200" dirty="0" smtClean="0">
                <a:solidFill>
                  <a:schemeClr val="tx1"/>
                </a:solidFill>
                <a:effectLst/>
                <a:latin typeface="+mn-lt"/>
                <a:ea typeface="+mn-ea"/>
                <a:cs typeface="+mn-cs"/>
              </a:rPr>
              <a:t>汎用サーボモータは産業用機械の駆動装置として用いられています</a:t>
            </a:r>
            <a:r>
              <a:rPr kumimoji="1" lang="ja-JP" altLang="en-US" sz="1200" kern="1200" dirty="0" smtClean="0">
                <a:solidFill>
                  <a:schemeClr val="tx1"/>
                </a:solidFill>
                <a:effectLst/>
                <a:latin typeface="+mn-lt"/>
                <a:ea typeface="+mn-ea"/>
                <a:cs typeface="+mn-cs"/>
              </a:rPr>
              <a:t>。</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(2)</a:t>
            </a:r>
            <a:r>
              <a:rPr kumimoji="1" lang="ja-JP" altLang="ja-JP" sz="1200" kern="1200" dirty="0" smtClean="0">
                <a:solidFill>
                  <a:schemeClr val="tx1"/>
                </a:solidFill>
                <a:effectLst/>
                <a:latin typeface="+mn-lt"/>
                <a:ea typeface="+mn-ea"/>
                <a:cs typeface="+mn-cs"/>
              </a:rPr>
              <a:t>機械の剛性が低くなると，制御帯域内に共振が発生し、俊敏な動作で振動が励起されます</a:t>
            </a:r>
            <a:r>
              <a:rPr kumimoji="1" lang="ja-JP" altLang="en-US" sz="1200" kern="1200" dirty="0" smtClean="0">
                <a:solidFill>
                  <a:schemeClr val="tx1"/>
                </a:solidFill>
                <a:effectLst/>
                <a:latin typeface="+mn-lt"/>
                <a:ea typeface="+mn-ea"/>
                <a:cs typeface="+mn-cs"/>
              </a:rPr>
              <a:t>。</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(3)</a:t>
            </a:r>
            <a:r>
              <a:rPr kumimoji="1" lang="ja-JP" altLang="ja-JP" sz="1200" kern="1200" dirty="0" smtClean="0">
                <a:solidFill>
                  <a:schemeClr val="tx1"/>
                </a:solidFill>
                <a:effectLst/>
                <a:latin typeface="+mn-lt"/>
                <a:ea typeface="+mn-ea"/>
                <a:cs typeface="+mn-cs"/>
              </a:rPr>
              <a:t>駆動側に対する従動側の慣性モーメントの比である慣性比が高くなるほど，応答性が悪くなることが知られています。</a:t>
            </a:r>
          </a:p>
          <a:p>
            <a:r>
              <a:rPr kumimoji="1" lang="en-US" altLang="ja-JP" sz="1200" kern="1200" dirty="0" smtClean="0">
                <a:solidFill>
                  <a:schemeClr val="tx1"/>
                </a:solidFill>
                <a:effectLst/>
                <a:latin typeface="+mn-lt"/>
                <a:ea typeface="+mn-ea"/>
                <a:cs typeface="+mn-cs"/>
              </a:rPr>
              <a:t>(4)</a:t>
            </a:r>
            <a:r>
              <a:rPr kumimoji="1" lang="ja-JP" altLang="ja-JP" sz="1200" kern="1200" dirty="0" smtClean="0">
                <a:solidFill>
                  <a:schemeClr val="tx1"/>
                </a:solidFill>
                <a:effectLst/>
                <a:latin typeface="+mn-lt"/>
                <a:ea typeface="+mn-ea"/>
                <a:cs typeface="+mn-cs"/>
              </a:rPr>
              <a:t>今回使用するサーボモータは慣性比の許容値が</a:t>
            </a:r>
            <a:r>
              <a:rPr kumimoji="1" lang="en-US" altLang="ja-JP" sz="1200" kern="1200" dirty="0" smtClean="0">
                <a:solidFill>
                  <a:schemeClr val="tx1"/>
                </a:solidFill>
                <a:effectLst/>
                <a:latin typeface="+mn-lt"/>
                <a:ea typeface="+mn-ea"/>
                <a:cs typeface="+mn-cs"/>
              </a:rPr>
              <a:t>30</a:t>
            </a:r>
            <a:r>
              <a:rPr kumimoji="1" lang="ja-JP" altLang="ja-JP" sz="1200" kern="1200" dirty="0" smtClean="0">
                <a:solidFill>
                  <a:schemeClr val="tx1"/>
                </a:solidFill>
                <a:effectLst/>
                <a:latin typeface="+mn-lt"/>
                <a:ea typeface="+mn-ea"/>
                <a:cs typeface="+mn-cs"/>
              </a:rPr>
              <a:t>であるため，</a:t>
            </a:r>
            <a:r>
              <a:rPr kumimoji="1" lang="en-US" altLang="ja-JP" sz="1200" kern="1200" dirty="0" smtClean="0">
                <a:solidFill>
                  <a:schemeClr val="tx1"/>
                </a:solidFill>
                <a:effectLst/>
                <a:latin typeface="+mn-lt"/>
                <a:ea typeface="+mn-ea"/>
                <a:cs typeface="+mn-cs"/>
              </a:rPr>
              <a:t> 30</a:t>
            </a:r>
            <a:r>
              <a:rPr kumimoji="1" lang="ja-JP" altLang="ja-JP" sz="1200" kern="1200" dirty="0" smtClean="0">
                <a:solidFill>
                  <a:schemeClr val="tx1"/>
                </a:solidFill>
                <a:effectLst/>
                <a:latin typeface="+mn-lt"/>
                <a:ea typeface="+mn-ea"/>
                <a:cs typeface="+mn-cs"/>
              </a:rPr>
              <a:t>以上を高慣性比と定義します。</a:t>
            </a:r>
            <a:r>
              <a:rPr kumimoji="1" lang="en-US" altLang="ja-JP" sz="1200" kern="1200" dirty="0" smtClean="0">
                <a:solidFill>
                  <a:schemeClr val="tx1"/>
                </a:solidFill>
                <a:effectLst/>
                <a:latin typeface="+mn-lt"/>
                <a:ea typeface="+mn-ea"/>
                <a:cs typeface="+mn-cs"/>
              </a:rPr>
              <a:t>(SGMAV-02ADA21)</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(5)</a:t>
            </a:r>
            <a:r>
              <a:rPr kumimoji="1" lang="ja-JP" altLang="ja-JP" sz="1200" kern="1200" dirty="0" smtClean="0">
                <a:solidFill>
                  <a:schemeClr val="tx1"/>
                </a:solidFill>
                <a:effectLst/>
                <a:latin typeface="+mn-lt"/>
                <a:ea typeface="+mn-ea"/>
                <a:cs typeface="+mn-cs"/>
              </a:rPr>
              <a:t>このような低剛性・高慣性比の二慣性系では，十分な外乱抑制性能を得られるとは限りません。</a:t>
            </a:r>
          </a:p>
          <a:p>
            <a:endParaRPr kumimoji="1" lang="ja-JP" altLang="en-US" dirty="0"/>
          </a:p>
        </p:txBody>
      </p:sp>
      <p:sp>
        <p:nvSpPr>
          <p:cNvPr id="4" name="スライド番号プレースホルダー 3"/>
          <p:cNvSpPr>
            <a:spLocks noGrp="1"/>
          </p:cNvSpPr>
          <p:nvPr>
            <p:ph type="sldNum" sz="quarter" idx="10"/>
          </p:nvPr>
        </p:nvSpPr>
        <p:spPr/>
        <p:txBody>
          <a:bodyPr/>
          <a:lstStyle/>
          <a:p>
            <a:fld id="{31E70787-6B60-45F7-A4FA-5F839E829920}" type="slidenum">
              <a:rPr kumimoji="1" lang="ja-JP" altLang="en-US" smtClean="0"/>
              <a:t>2</a:t>
            </a:fld>
            <a:endParaRPr kumimoji="1" lang="ja-JP" altLang="en-US" dirty="0"/>
          </a:p>
        </p:txBody>
      </p:sp>
    </p:spTree>
    <p:extLst>
      <p:ext uri="{BB962C8B-B14F-4D97-AF65-F5344CB8AC3E}">
        <p14:creationId xmlns:p14="http://schemas.microsoft.com/office/powerpoint/2010/main" val="1483688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mc:AlternateContent xmlns:mc="http://schemas.openxmlformats.org/markup-compatibility/2006">
        <mc:Choice xmlns:a14="http://schemas.microsoft.com/office/drawing/2010/main" Requires="a14">
          <p:sp>
            <p:nvSpPr>
              <p:cNvPr id="3" name="ノート プレースホルダー 2"/>
              <p:cNvSpPr>
                <a:spLocks noGrp="1"/>
              </p:cNvSpPr>
              <p:nvPr>
                <p:ph type="body" idx="1"/>
              </p:nvPr>
            </p:nvSpPr>
            <p:spPr/>
            <p:txBody>
              <a:bodyPr/>
              <a:lstStyle/>
              <a:p>
                <a:r>
                  <a:rPr kumimoji="1" lang="en-US" altLang="ja-JP" sz="1200" kern="1200" dirty="0" smtClean="0">
                    <a:solidFill>
                      <a:schemeClr val="tx1"/>
                    </a:solidFill>
                    <a:effectLst/>
                    <a:latin typeface="+mn-lt"/>
                    <a:ea typeface="+mn-ea"/>
                    <a:cs typeface="+mn-cs"/>
                  </a:rPr>
                  <a:t>(1)</a:t>
                </a:r>
                <a:r>
                  <a:rPr kumimoji="1" lang="ja-JP" altLang="ja-JP" sz="1200" kern="1200" dirty="0">
                    <a:solidFill>
                      <a:schemeClr val="tx1"/>
                    </a:solidFill>
                    <a:effectLst/>
                    <a:latin typeface="+mn-lt"/>
                    <a:ea typeface="+mn-ea"/>
                    <a:cs typeface="+mn-cs"/>
                  </a:rPr>
                  <a:t>先行研究は低剛性・高慣性比における二慣性系の外乱抑制性能の最適化を目的としました。</a:t>
                </a:r>
              </a:p>
              <a:p>
                <a:r>
                  <a:rPr kumimoji="1" lang="en-US" altLang="ja-JP" sz="1200" kern="1200" dirty="0">
                    <a:solidFill>
                      <a:schemeClr val="tx1"/>
                    </a:solidFill>
                    <a:effectLst/>
                    <a:latin typeface="+mn-lt"/>
                    <a:ea typeface="+mn-ea"/>
                    <a:cs typeface="+mn-cs"/>
                  </a:rPr>
                  <a:t>(2)</a:t>
                </a:r>
                <a:r>
                  <a:rPr kumimoji="1" lang="ja-JP" altLang="ja-JP" sz="1200" kern="1200" dirty="0">
                    <a:solidFill>
                      <a:schemeClr val="tx1"/>
                    </a:solidFill>
                    <a:effectLst/>
                    <a:latin typeface="+mn-lt"/>
                    <a:ea typeface="+mn-ea"/>
                    <a:cs typeface="+mn-cs"/>
                  </a:rPr>
                  <a:t>外乱抑制とは、外乱トルク</a:t>
                </a:r>
                <a14:m>
                  <m:oMath xmlns:m="http://schemas.openxmlformats.org/officeDocument/2006/math">
                    <m:sSub>
                      <m:sSubPr>
                        <m:ctrlPr>
                          <a:rPr kumimoji="1" lang="ja-JP" altLang="ja-JP" sz="1200" i="1" kern="1200">
                            <a:solidFill>
                              <a:schemeClr val="tx1"/>
                            </a:solidFill>
                            <a:effectLst/>
                            <a:latin typeface="+mn-lt"/>
                            <a:ea typeface="+mn-ea"/>
                            <a:cs typeface="+mn-cs"/>
                          </a:rPr>
                        </m:ctrlPr>
                      </m:sSubPr>
                      <m:e>
                        <m:r>
                          <a:rPr kumimoji="1" lang="en-US" altLang="ja-JP" sz="1200" i="1" kern="1200">
                            <a:solidFill>
                              <a:schemeClr val="tx1"/>
                            </a:solidFill>
                            <a:effectLst/>
                            <a:latin typeface="+mn-lt"/>
                            <a:ea typeface="+mn-ea"/>
                            <a:cs typeface="+mn-cs"/>
                          </a:rPr>
                          <m:t>𝑇</m:t>
                        </m:r>
                      </m:e>
                      <m:sub>
                        <m:r>
                          <a:rPr kumimoji="1" lang="en-US" altLang="ja-JP" sz="1200" i="1" kern="1200">
                            <a:solidFill>
                              <a:schemeClr val="tx1"/>
                            </a:solidFill>
                            <a:effectLst/>
                            <a:latin typeface="+mn-lt"/>
                            <a:ea typeface="+mn-ea"/>
                            <a:cs typeface="+mn-cs"/>
                          </a:rPr>
                          <m:t>𝐿</m:t>
                        </m:r>
                      </m:sub>
                    </m:sSub>
                  </m:oMath>
                </a14:m>
                <a:r>
                  <a:rPr kumimoji="1" lang="ja-JP" altLang="ja-JP" sz="1200" kern="1200" dirty="0">
                    <a:solidFill>
                      <a:schemeClr val="tx1"/>
                    </a:solidFill>
                    <a:effectLst/>
                    <a:latin typeface="+mn-lt"/>
                    <a:ea typeface="+mn-ea"/>
                    <a:cs typeface="+mn-cs"/>
                  </a:rPr>
                  <a:t>を与えられても従動側角速度</a:t>
                </a:r>
                <a14:m>
                  <m:oMath xmlns:m="http://schemas.openxmlformats.org/officeDocument/2006/math">
                    <m:sSub>
                      <m:sSubPr>
                        <m:ctrlPr>
                          <a:rPr kumimoji="1" lang="ja-JP" altLang="ja-JP" sz="1200" i="1" kern="1200">
                            <a:solidFill>
                              <a:schemeClr val="tx1"/>
                            </a:solidFill>
                            <a:effectLst/>
                            <a:latin typeface="+mn-lt"/>
                            <a:ea typeface="+mn-ea"/>
                            <a:cs typeface="+mn-cs"/>
                          </a:rPr>
                        </m:ctrlPr>
                      </m:sSubPr>
                      <m:e>
                        <m:r>
                          <a:rPr kumimoji="1" lang="en-US" altLang="ja-JP" sz="1200" i="1" kern="1200">
                            <a:solidFill>
                              <a:schemeClr val="tx1"/>
                            </a:solidFill>
                            <a:effectLst/>
                            <a:latin typeface="+mn-lt"/>
                            <a:ea typeface="+mn-ea"/>
                            <a:cs typeface="+mn-cs"/>
                          </a:rPr>
                          <m:t>𝜔</m:t>
                        </m:r>
                      </m:e>
                      <m:sub>
                        <m:r>
                          <a:rPr kumimoji="1" lang="en-US" altLang="ja-JP" sz="1200" i="1" kern="1200">
                            <a:solidFill>
                              <a:schemeClr val="tx1"/>
                            </a:solidFill>
                            <a:effectLst/>
                            <a:latin typeface="+mn-lt"/>
                            <a:ea typeface="+mn-ea"/>
                            <a:cs typeface="+mn-cs"/>
                          </a:rPr>
                          <m:t>𝐿</m:t>
                        </m:r>
                      </m:sub>
                    </m:sSub>
                  </m:oMath>
                </a14:m>
                <a:r>
                  <a:rPr kumimoji="1" lang="ja-JP" altLang="ja-JP" sz="1200" kern="1200" dirty="0">
                    <a:solidFill>
                      <a:schemeClr val="tx1"/>
                    </a:solidFill>
                    <a:effectLst/>
                    <a:latin typeface="+mn-lt"/>
                    <a:ea typeface="+mn-ea"/>
                    <a:cs typeface="+mn-cs"/>
                  </a:rPr>
                  <a:t>を一定に保つ制御です。</a:t>
                </a:r>
              </a:p>
              <a:p>
                <a:r>
                  <a:rPr kumimoji="1" lang="en-US" altLang="ja-JP" sz="1200" kern="1200" dirty="0">
                    <a:solidFill>
                      <a:schemeClr val="tx1"/>
                    </a:solidFill>
                    <a:effectLst/>
                    <a:latin typeface="+mn-lt"/>
                    <a:ea typeface="+mn-ea"/>
                    <a:cs typeface="+mn-cs"/>
                  </a:rPr>
                  <a:t>(3)Fig.2</a:t>
                </a:r>
                <a:r>
                  <a:rPr kumimoji="1" lang="ja-JP" altLang="ja-JP" sz="1200" kern="1200" dirty="0">
                    <a:solidFill>
                      <a:schemeClr val="tx1"/>
                    </a:solidFill>
                    <a:effectLst/>
                    <a:latin typeface="+mn-lt"/>
                    <a:ea typeface="+mn-ea"/>
                    <a:cs typeface="+mn-cs"/>
                  </a:rPr>
                  <a:t>に示す、細長い軸でつながれている二慣性系を制御対象</a:t>
                </a:r>
                <a:r>
                  <a:rPr kumimoji="1" lang="en-US" altLang="ja-JP" sz="1200" kern="1200" dirty="0">
                    <a:solidFill>
                      <a:schemeClr val="tx1"/>
                    </a:solidFill>
                    <a:effectLst/>
                    <a:latin typeface="+mn-lt"/>
                    <a:ea typeface="+mn-ea"/>
                    <a:cs typeface="+mn-cs"/>
                  </a:rPr>
                  <a:t>P</a:t>
                </a:r>
                <a:r>
                  <a:rPr kumimoji="1" lang="ja-JP" altLang="ja-JP" sz="1200" kern="1200" dirty="0">
                    <a:solidFill>
                      <a:schemeClr val="tx1"/>
                    </a:solidFill>
                    <a:effectLst/>
                    <a:latin typeface="+mn-lt"/>
                    <a:ea typeface="+mn-ea"/>
                    <a:cs typeface="+mn-cs"/>
                  </a:rPr>
                  <a:t>とし，</a:t>
                </a:r>
                <a:r>
                  <a:rPr kumimoji="1" lang="en-US" altLang="ja-JP" sz="1200" kern="1200" dirty="0">
                    <a:solidFill>
                      <a:schemeClr val="tx1"/>
                    </a:solidFill>
                    <a:effectLst/>
                    <a:latin typeface="+mn-lt"/>
                    <a:ea typeface="+mn-ea"/>
                    <a:cs typeface="+mn-cs"/>
                  </a:rPr>
                  <a:t>Fig.3</a:t>
                </a:r>
                <a:r>
                  <a:rPr kumimoji="1" lang="ja-JP" altLang="ja-JP" sz="1200" kern="1200" dirty="0">
                    <a:solidFill>
                      <a:schemeClr val="tx1"/>
                    </a:solidFill>
                    <a:effectLst/>
                    <a:latin typeface="+mn-lt"/>
                    <a:ea typeface="+mn-ea"/>
                    <a:cs typeface="+mn-cs"/>
                  </a:rPr>
                  <a:t>にある補償器</a:t>
                </a:r>
                <a:r>
                  <a:rPr kumimoji="1" lang="en-US" altLang="ja-JP" sz="1200" kern="1200" dirty="0">
                    <a:solidFill>
                      <a:schemeClr val="tx1"/>
                    </a:solidFill>
                    <a:effectLst/>
                    <a:latin typeface="+mn-lt"/>
                    <a:ea typeface="+mn-ea"/>
                    <a:cs typeface="+mn-cs"/>
                  </a:rPr>
                  <a:t>K</a:t>
                </a:r>
                <a:r>
                  <a:rPr kumimoji="1" lang="ja-JP" altLang="ja-JP" sz="1200" kern="1200" dirty="0">
                    <a:solidFill>
                      <a:schemeClr val="tx1"/>
                    </a:solidFill>
                    <a:effectLst/>
                    <a:latin typeface="+mn-lt"/>
                    <a:ea typeface="+mn-ea"/>
                    <a:cs typeface="+mn-cs"/>
                  </a:rPr>
                  <a:t>を理論に基づいて提案しました。</a:t>
                </a:r>
              </a:p>
              <a:p>
                <a:r>
                  <a:rPr kumimoji="1" lang="en-US" altLang="ja-JP" sz="1200" kern="1200" dirty="0">
                    <a:solidFill>
                      <a:schemeClr val="tx1"/>
                    </a:solidFill>
                    <a:effectLst/>
                    <a:latin typeface="+mn-lt"/>
                    <a:ea typeface="+mn-ea"/>
                    <a:cs typeface="+mn-cs"/>
                  </a:rPr>
                  <a:t>(4)</a:t>
                </a:r>
                <a:r>
                  <a:rPr kumimoji="1" lang="ja-JP" altLang="ja-JP" sz="1200" kern="1200" dirty="0">
                    <a:solidFill>
                      <a:schemeClr val="tx1"/>
                    </a:solidFill>
                    <a:effectLst/>
                    <a:latin typeface="+mn-lt"/>
                    <a:ea typeface="+mn-ea"/>
                    <a:cs typeface="+mn-cs"/>
                  </a:rPr>
                  <a:t>これは、駆動側及び従動側角速度</a:t>
                </a:r>
                <a14:m>
                  <m:oMath xmlns:m="http://schemas.openxmlformats.org/officeDocument/2006/math">
                    <m:sSub>
                      <m:sSubPr>
                        <m:ctrlPr>
                          <a:rPr kumimoji="1" lang="ja-JP" altLang="ja-JP" sz="1200" i="1" kern="1200">
                            <a:solidFill>
                              <a:schemeClr val="tx1"/>
                            </a:solidFill>
                            <a:effectLst/>
                            <a:latin typeface="+mn-lt"/>
                            <a:ea typeface="+mn-ea"/>
                            <a:cs typeface="+mn-cs"/>
                          </a:rPr>
                        </m:ctrlPr>
                      </m:sSubPr>
                      <m:e>
                        <m:r>
                          <a:rPr kumimoji="1" lang="en-US" altLang="ja-JP" sz="1200" i="1" kern="1200">
                            <a:solidFill>
                              <a:schemeClr val="tx1"/>
                            </a:solidFill>
                            <a:effectLst/>
                            <a:latin typeface="+mn-lt"/>
                            <a:ea typeface="+mn-ea"/>
                            <a:cs typeface="+mn-cs"/>
                          </a:rPr>
                          <m:t>𝜔</m:t>
                        </m:r>
                      </m:e>
                      <m:sub>
                        <m:r>
                          <a:rPr kumimoji="1" lang="en-US" altLang="ja-JP" sz="1200" i="1" kern="1200">
                            <a:solidFill>
                              <a:schemeClr val="tx1"/>
                            </a:solidFill>
                            <a:effectLst/>
                            <a:latin typeface="+mn-lt"/>
                            <a:ea typeface="+mn-ea"/>
                            <a:cs typeface="+mn-cs"/>
                          </a:rPr>
                          <m:t>𝑀</m:t>
                        </m:r>
                      </m:sub>
                    </m:sSub>
                    <m:r>
                      <a:rPr kumimoji="1" lang="en-US" altLang="ja-JP" sz="1200" i="1" kern="1200">
                        <a:solidFill>
                          <a:schemeClr val="tx1"/>
                        </a:solidFill>
                        <a:effectLst/>
                        <a:latin typeface="+mn-lt"/>
                        <a:ea typeface="+mn-ea"/>
                        <a:cs typeface="+mn-cs"/>
                      </a:rPr>
                      <m:t>,</m:t>
                    </m:r>
                    <m:sSub>
                      <m:sSubPr>
                        <m:ctrlPr>
                          <a:rPr kumimoji="1" lang="ja-JP" altLang="ja-JP" sz="1200" i="1" kern="1200">
                            <a:solidFill>
                              <a:schemeClr val="tx1"/>
                            </a:solidFill>
                            <a:effectLst/>
                            <a:latin typeface="+mn-lt"/>
                            <a:ea typeface="+mn-ea"/>
                            <a:cs typeface="+mn-cs"/>
                          </a:rPr>
                        </m:ctrlPr>
                      </m:sSubPr>
                      <m:e>
                        <m:r>
                          <a:rPr kumimoji="1" lang="en-US" altLang="ja-JP" sz="1200" i="1" kern="1200">
                            <a:solidFill>
                              <a:schemeClr val="tx1"/>
                            </a:solidFill>
                            <a:effectLst/>
                            <a:latin typeface="+mn-lt"/>
                            <a:ea typeface="+mn-ea"/>
                            <a:cs typeface="+mn-cs"/>
                          </a:rPr>
                          <m:t>𝜔</m:t>
                        </m:r>
                      </m:e>
                      <m:sub>
                        <m:r>
                          <a:rPr kumimoji="1" lang="en-US" altLang="ja-JP" sz="1200" i="1" kern="1200">
                            <a:solidFill>
                              <a:schemeClr val="tx1"/>
                            </a:solidFill>
                            <a:effectLst/>
                            <a:latin typeface="+mn-lt"/>
                            <a:ea typeface="+mn-ea"/>
                            <a:cs typeface="+mn-cs"/>
                          </a:rPr>
                          <m:t>𝐿</m:t>
                        </m:r>
                      </m:sub>
                    </m:sSub>
                  </m:oMath>
                </a14:m>
                <a:r>
                  <a:rPr kumimoji="1" lang="ja-JP" altLang="ja-JP" sz="1200" kern="1200" dirty="0">
                    <a:solidFill>
                      <a:schemeClr val="tx1"/>
                    </a:solidFill>
                    <a:effectLst/>
                    <a:latin typeface="+mn-lt"/>
                    <a:ea typeface="+mn-ea"/>
                    <a:cs typeface="+mn-cs"/>
                  </a:rPr>
                  <a:t>に定数ゲインがかかる比例補償器です。</a:t>
                </a:r>
              </a:p>
              <a:p>
                <a:r>
                  <a:rPr kumimoji="1" lang="en-US" altLang="ja-JP" sz="1200" kern="1200" dirty="0">
                    <a:solidFill>
                      <a:schemeClr val="tx1"/>
                    </a:solidFill>
                    <a:effectLst/>
                    <a:latin typeface="+mn-lt"/>
                    <a:ea typeface="+mn-ea"/>
                    <a:cs typeface="+mn-cs"/>
                  </a:rPr>
                  <a:t>(5)</a:t>
                </a:r>
                <a:r>
                  <a:rPr kumimoji="1" lang="ja-JP" altLang="ja-JP" sz="1200" kern="1200" dirty="0">
                    <a:solidFill>
                      <a:schemeClr val="tx1"/>
                    </a:solidFill>
                    <a:effectLst/>
                    <a:latin typeface="+mn-lt"/>
                    <a:ea typeface="+mn-ea"/>
                    <a:cs typeface="+mn-cs"/>
                  </a:rPr>
                  <a:t>定数ゲインは制御対象が変更される度の再設計を不要にするため物理パラメータに</a:t>
                </a:r>
                <a:r>
                  <a:rPr kumimoji="1" lang="ja-JP" altLang="ja-JP" sz="1200" kern="1200" dirty="0" smtClean="0">
                    <a:solidFill>
                      <a:schemeClr val="tx1"/>
                    </a:solidFill>
                    <a:effectLst/>
                    <a:latin typeface="+mn-lt"/>
                    <a:ea typeface="+mn-ea"/>
                    <a:cs typeface="+mn-cs"/>
                  </a:rPr>
                  <a:t>依存</a:t>
                </a:r>
                <a:r>
                  <a:rPr kumimoji="1" lang="ja-JP" altLang="en-US" sz="1200" kern="1200" dirty="0" smtClean="0">
                    <a:solidFill>
                      <a:schemeClr val="tx1"/>
                    </a:solidFill>
                    <a:effectLst/>
                    <a:latin typeface="+mn-lt"/>
                    <a:ea typeface="+mn-ea"/>
                    <a:cs typeface="+mn-cs"/>
                  </a:rPr>
                  <a:t>します。</a:t>
                </a:r>
                <a:endParaRPr kumimoji="1" lang="ja-JP" altLang="ja-JP" sz="1200" kern="1200" dirty="0">
                  <a:solidFill>
                    <a:schemeClr val="tx1"/>
                  </a:solidFill>
                  <a:effectLst/>
                  <a:latin typeface="+mn-lt"/>
                  <a:ea typeface="+mn-ea"/>
                  <a:cs typeface="+mn-cs"/>
                </a:endParaRPr>
              </a:p>
              <a:p>
                <a:r>
                  <a:rPr kumimoji="1" lang="en-US" altLang="ja-JP" sz="1200" kern="1200" dirty="0">
                    <a:solidFill>
                      <a:schemeClr val="tx1"/>
                    </a:solidFill>
                    <a:effectLst/>
                    <a:latin typeface="+mn-lt"/>
                    <a:ea typeface="+mn-ea"/>
                    <a:cs typeface="+mn-cs"/>
                  </a:rPr>
                  <a:t>(6)</a:t>
                </a:r>
                <a:r>
                  <a:rPr kumimoji="1" lang="ja-JP" altLang="ja-JP" sz="1200" kern="1200" dirty="0">
                    <a:solidFill>
                      <a:schemeClr val="tx1"/>
                    </a:solidFill>
                    <a:effectLst/>
                    <a:latin typeface="+mn-lt"/>
                    <a:ea typeface="+mn-ea"/>
                    <a:cs typeface="+mn-cs"/>
                  </a:rPr>
                  <a:t>補償器</a:t>
                </a:r>
                <a:r>
                  <a:rPr kumimoji="1" lang="en-US" altLang="ja-JP" sz="1200" kern="1200" dirty="0">
                    <a:solidFill>
                      <a:schemeClr val="tx1"/>
                    </a:solidFill>
                    <a:effectLst/>
                    <a:latin typeface="+mn-lt"/>
                    <a:ea typeface="+mn-ea"/>
                    <a:cs typeface="+mn-cs"/>
                  </a:rPr>
                  <a:t>K</a:t>
                </a:r>
                <a:r>
                  <a:rPr kumimoji="1" lang="ja-JP" altLang="ja-JP" sz="1200" kern="1200" dirty="0">
                    <a:solidFill>
                      <a:schemeClr val="tx1"/>
                    </a:solidFill>
                    <a:effectLst/>
                    <a:latin typeface="+mn-lt"/>
                    <a:ea typeface="+mn-ea"/>
                    <a:cs typeface="+mn-cs"/>
                  </a:rPr>
                  <a:t>は外乱トルク</a:t>
                </a:r>
                <a14:m>
                  <m:oMath xmlns:m="http://schemas.openxmlformats.org/officeDocument/2006/math">
                    <m:sSub>
                      <m:sSubPr>
                        <m:ctrlPr>
                          <a:rPr kumimoji="1" lang="ja-JP" altLang="ja-JP" sz="1200" i="1" kern="1200">
                            <a:solidFill>
                              <a:schemeClr val="tx1"/>
                            </a:solidFill>
                            <a:effectLst/>
                            <a:latin typeface="+mn-lt"/>
                            <a:ea typeface="+mn-ea"/>
                            <a:cs typeface="+mn-cs"/>
                          </a:rPr>
                        </m:ctrlPr>
                      </m:sSubPr>
                      <m:e>
                        <m:r>
                          <a:rPr kumimoji="1" lang="en-US" altLang="ja-JP" sz="1200" i="1" kern="1200">
                            <a:solidFill>
                              <a:schemeClr val="tx1"/>
                            </a:solidFill>
                            <a:effectLst/>
                            <a:latin typeface="+mn-lt"/>
                            <a:ea typeface="+mn-ea"/>
                            <a:cs typeface="+mn-cs"/>
                          </a:rPr>
                          <m:t>𝑇</m:t>
                        </m:r>
                      </m:e>
                      <m:sub>
                        <m:r>
                          <a:rPr kumimoji="1" lang="en-US" altLang="ja-JP" sz="1200" i="1" kern="1200">
                            <a:solidFill>
                              <a:schemeClr val="tx1"/>
                            </a:solidFill>
                            <a:effectLst/>
                            <a:latin typeface="+mn-lt"/>
                            <a:ea typeface="+mn-ea"/>
                            <a:cs typeface="+mn-cs"/>
                          </a:rPr>
                          <m:t>𝐿</m:t>
                        </m:r>
                      </m:sub>
                    </m:sSub>
                  </m:oMath>
                </a14:m>
                <a:r>
                  <a:rPr kumimoji="1" lang="ja-JP" altLang="ja-JP" sz="1200" kern="1200" dirty="0">
                    <a:solidFill>
                      <a:schemeClr val="tx1"/>
                    </a:solidFill>
                    <a:effectLst/>
                    <a:latin typeface="+mn-lt"/>
                    <a:ea typeface="+mn-ea"/>
                    <a:cs typeface="+mn-cs"/>
                  </a:rPr>
                  <a:t>に対し有効であることを実験的に示しました。</a:t>
                </a:r>
              </a:p>
              <a:p>
                <a:endParaRPr kumimoji="1" lang="ja-JP" altLang="en-US" dirty="0"/>
              </a:p>
            </p:txBody>
          </p:sp>
        </mc:Choice>
        <mc:Fallback>
          <p:sp>
            <p:nvSpPr>
              <p:cNvPr id="3" name="ノート プレースホルダー 2"/>
              <p:cNvSpPr>
                <a:spLocks noGrp="1"/>
              </p:cNvSpPr>
              <p:nvPr>
                <p:ph type="body" idx="1"/>
              </p:nvPr>
            </p:nvSpPr>
            <p:spPr/>
            <p:txBody>
              <a:bodyPr/>
              <a:lstStyle/>
              <a:p>
                <a:r>
                  <a:rPr kumimoji="1" lang="en-US" altLang="ja-JP" sz="1200" kern="1200" dirty="0" smtClean="0">
                    <a:solidFill>
                      <a:schemeClr val="tx1"/>
                    </a:solidFill>
                    <a:effectLst/>
                    <a:latin typeface="+mn-lt"/>
                    <a:ea typeface="+mn-ea"/>
                    <a:cs typeface="+mn-cs"/>
                  </a:rPr>
                  <a:t>(1)</a:t>
                </a:r>
                <a:r>
                  <a:rPr kumimoji="1" lang="ja-JP" altLang="ja-JP" sz="1200" kern="1200" dirty="0">
                    <a:solidFill>
                      <a:schemeClr val="tx1"/>
                    </a:solidFill>
                    <a:effectLst/>
                    <a:latin typeface="+mn-lt"/>
                    <a:ea typeface="+mn-ea"/>
                    <a:cs typeface="+mn-cs"/>
                  </a:rPr>
                  <a:t>先行研究は低剛性・高慣性比における二慣性系の外乱抑制性能の最適化を目的としました。</a:t>
                </a:r>
              </a:p>
              <a:p>
                <a:r>
                  <a:rPr kumimoji="1" lang="en-US" altLang="ja-JP" sz="1200" kern="1200" dirty="0">
                    <a:solidFill>
                      <a:schemeClr val="tx1"/>
                    </a:solidFill>
                    <a:effectLst/>
                    <a:latin typeface="+mn-lt"/>
                    <a:ea typeface="+mn-ea"/>
                    <a:cs typeface="+mn-cs"/>
                  </a:rPr>
                  <a:t>(2)</a:t>
                </a:r>
                <a:r>
                  <a:rPr kumimoji="1" lang="ja-JP" altLang="ja-JP" sz="1200" kern="1200" dirty="0">
                    <a:solidFill>
                      <a:schemeClr val="tx1"/>
                    </a:solidFill>
                    <a:effectLst/>
                    <a:latin typeface="+mn-lt"/>
                    <a:ea typeface="+mn-ea"/>
                    <a:cs typeface="+mn-cs"/>
                  </a:rPr>
                  <a:t>外乱抑制とは、外乱トルク</a:t>
                </a:r>
                <a:r>
                  <a:rPr kumimoji="1" lang="en-US" altLang="ja-JP" sz="1200" i="0" kern="1200">
                    <a:solidFill>
                      <a:schemeClr val="tx1"/>
                    </a:solidFill>
                    <a:effectLst/>
                    <a:latin typeface="+mn-lt"/>
                    <a:ea typeface="+mn-ea"/>
                    <a:cs typeface="+mn-cs"/>
                  </a:rPr>
                  <a:t>𝑇</a:t>
                </a:r>
                <a:r>
                  <a:rPr kumimoji="1" lang="ja-JP" altLang="ja-JP" sz="1200" i="0" kern="1200">
                    <a:solidFill>
                      <a:schemeClr val="tx1"/>
                    </a:solidFill>
                    <a:effectLst/>
                    <a:latin typeface="+mn-lt"/>
                    <a:ea typeface="+mn-ea"/>
                    <a:cs typeface="+mn-cs"/>
                  </a:rPr>
                  <a:t>_</a:t>
                </a:r>
                <a:r>
                  <a:rPr kumimoji="1" lang="en-US" altLang="ja-JP" sz="1200" i="0" kern="1200">
                    <a:solidFill>
                      <a:schemeClr val="tx1"/>
                    </a:solidFill>
                    <a:effectLst/>
                    <a:latin typeface="+mn-lt"/>
                    <a:ea typeface="+mn-ea"/>
                    <a:cs typeface="+mn-cs"/>
                  </a:rPr>
                  <a:t>𝐿</a:t>
                </a:r>
                <a:r>
                  <a:rPr kumimoji="1" lang="ja-JP" altLang="ja-JP" sz="1200" kern="1200" dirty="0">
                    <a:solidFill>
                      <a:schemeClr val="tx1"/>
                    </a:solidFill>
                    <a:effectLst/>
                    <a:latin typeface="+mn-lt"/>
                    <a:ea typeface="+mn-ea"/>
                    <a:cs typeface="+mn-cs"/>
                  </a:rPr>
                  <a:t>を与えられても従動側角速度</a:t>
                </a:r>
                <a:r>
                  <a:rPr kumimoji="1" lang="en-US" altLang="ja-JP" sz="1200" i="0" kern="1200">
                    <a:solidFill>
                      <a:schemeClr val="tx1"/>
                    </a:solidFill>
                    <a:effectLst/>
                    <a:latin typeface="+mn-lt"/>
                    <a:ea typeface="+mn-ea"/>
                    <a:cs typeface="+mn-cs"/>
                  </a:rPr>
                  <a:t>𝜔</a:t>
                </a:r>
                <a:r>
                  <a:rPr kumimoji="1" lang="ja-JP" altLang="ja-JP" sz="1200" i="0" kern="1200">
                    <a:solidFill>
                      <a:schemeClr val="tx1"/>
                    </a:solidFill>
                    <a:effectLst/>
                    <a:latin typeface="+mn-lt"/>
                    <a:ea typeface="+mn-ea"/>
                    <a:cs typeface="+mn-cs"/>
                  </a:rPr>
                  <a:t>_</a:t>
                </a:r>
                <a:r>
                  <a:rPr kumimoji="1" lang="en-US" altLang="ja-JP" sz="1200" i="0" kern="1200">
                    <a:solidFill>
                      <a:schemeClr val="tx1"/>
                    </a:solidFill>
                    <a:effectLst/>
                    <a:latin typeface="+mn-lt"/>
                    <a:ea typeface="+mn-ea"/>
                    <a:cs typeface="+mn-cs"/>
                  </a:rPr>
                  <a:t>𝐿</a:t>
                </a:r>
                <a:r>
                  <a:rPr kumimoji="1" lang="ja-JP" altLang="ja-JP" sz="1200" kern="1200" dirty="0">
                    <a:solidFill>
                      <a:schemeClr val="tx1"/>
                    </a:solidFill>
                    <a:effectLst/>
                    <a:latin typeface="+mn-lt"/>
                    <a:ea typeface="+mn-ea"/>
                    <a:cs typeface="+mn-cs"/>
                  </a:rPr>
                  <a:t>を一定に保つ制御です。</a:t>
                </a:r>
              </a:p>
              <a:p>
                <a:r>
                  <a:rPr kumimoji="1" lang="en-US" altLang="ja-JP" sz="1200" kern="1200" dirty="0">
                    <a:solidFill>
                      <a:schemeClr val="tx1"/>
                    </a:solidFill>
                    <a:effectLst/>
                    <a:latin typeface="+mn-lt"/>
                    <a:ea typeface="+mn-ea"/>
                    <a:cs typeface="+mn-cs"/>
                  </a:rPr>
                  <a:t>(3)Fig.2</a:t>
                </a:r>
                <a:r>
                  <a:rPr kumimoji="1" lang="ja-JP" altLang="ja-JP" sz="1200" kern="1200" dirty="0">
                    <a:solidFill>
                      <a:schemeClr val="tx1"/>
                    </a:solidFill>
                    <a:effectLst/>
                    <a:latin typeface="+mn-lt"/>
                    <a:ea typeface="+mn-ea"/>
                    <a:cs typeface="+mn-cs"/>
                  </a:rPr>
                  <a:t>に示す、細長い軸でつながれている二慣性系を制御対象</a:t>
                </a:r>
                <a:r>
                  <a:rPr kumimoji="1" lang="en-US" altLang="ja-JP" sz="1200" kern="1200" dirty="0">
                    <a:solidFill>
                      <a:schemeClr val="tx1"/>
                    </a:solidFill>
                    <a:effectLst/>
                    <a:latin typeface="+mn-lt"/>
                    <a:ea typeface="+mn-ea"/>
                    <a:cs typeface="+mn-cs"/>
                  </a:rPr>
                  <a:t>P</a:t>
                </a:r>
                <a:r>
                  <a:rPr kumimoji="1" lang="ja-JP" altLang="ja-JP" sz="1200" kern="1200" dirty="0">
                    <a:solidFill>
                      <a:schemeClr val="tx1"/>
                    </a:solidFill>
                    <a:effectLst/>
                    <a:latin typeface="+mn-lt"/>
                    <a:ea typeface="+mn-ea"/>
                    <a:cs typeface="+mn-cs"/>
                  </a:rPr>
                  <a:t>とし，</a:t>
                </a:r>
                <a:r>
                  <a:rPr kumimoji="1" lang="en-US" altLang="ja-JP" sz="1200" kern="1200" dirty="0">
                    <a:solidFill>
                      <a:schemeClr val="tx1"/>
                    </a:solidFill>
                    <a:effectLst/>
                    <a:latin typeface="+mn-lt"/>
                    <a:ea typeface="+mn-ea"/>
                    <a:cs typeface="+mn-cs"/>
                  </a:rPr>
                  <a:t>Fig.3</a:t>
                </a:r>
                <a:r>
                  <a:rPr kumimoji="1" lang="ja-JP" altLang="ja-JP" sz="1200" kern="1200" dirty="0">
                    <a:solidFill>
                      <a:schemeClr val="tx1"/>
                    </a:solidFill>
                    <a:effectLst/>
                    <a:latin typeface="+mn-lt"/>
                    <a:ea typeface="+mn-ea"/>
                    <a:cs typeface="+mn-cs"/>
                  </a:rPr>
                  <a:t>にある補償器</a:t>
                </a:r>
                <a:r>
                  <a:rPr kumimoji="1" lang="en-US" altLang="ja-JP" sz="1200" kern="1200" dirty="0">
                    <a:solidFill>
                      <a:schemeClr val="tx1"/>
                    </a:solidFill>
                    <a:effectLst/>
                    <a:latin typeface="+mn-lt"/>
                    <a:ea typeface="+mn-ea"/>
                    <a:cs typeface="+mn-cs"/>
                  </a:rPr>
                  <a:t>K</a:t>
                </a:r>
                <a:r>
                  <a:rPr kumimoji="1" lang="ja-JP" altLang="ja-JP" sz="1200" kern="1200" dirty="0">
                    <a:solidFill>
                      <a:schemeClr val="tx1"/>
                    </a:solidFill>
                    <a:effectLst/>
                    <a:latin typeface="+mn-lt"/>
                    <a:ea typeface="+mn-ea"/>
                    <a:cs typeface="+mn-cs"/>
                  </a:rPr>
                  <a:t>を理論に基づいて提案しました。</a:t>
                </a:r>
              </a:p>
              <a:p>
                <a:r>
                  <a:rPr kumimoji="1" lang="en-US" altLang="ja-JP" sz="1200" kern="1200" dirty="0">
                    <a:solidFill>
                      <a:schemeClr val="tx1"/>
                    </a:solidFill>
                    <a:effectLst/>
                    <a:latin typeface="+mn-lt"/>
                    <a:ea typeface="+mn-ea"/>
                    <a:cs typeface="+mn-cs"/>
                  </a:rPr>
                  <a:t>(4)</a:t>
                </a:r>
                <a:r>
                  <a:rPr kumimoji="1" lang="ja-JP" altLang="ja-JP" sz="1200" kern="1200" dirty="0">
                    <a:solidFill>
                      <a:schemeClr val="tx1"/>
                    </a:solidFill>
                    <a:effectLst/>
                    <a:latin typeface="+mn-lt"/>
                    <a:ea typeface="+mn-ea"/>
                    <a:cs typeface="+mn-cs"/>
                  </a:rPr>
                  <a:t>これは、駆動側及び従動側角速度</a:t>
                </a:r>
                <a:r>
                  <a:rPr kumimoji="1" lang="en-US" altLang="ja-JP" sz="1200" i="0" kern="1200">
                    <a:solidFill>
                      <a:schemeClr val="tx1"/>
                    </a:solidFill>
                    <a:effectLst/>
                    <a:latin typeface="+mn-lt"/>
                    <a:ea typeface="+mn-ea"/>
                    <a:cs typeface="+mn-cs"/>
                  </a:rPr>
                  <a:t>𝜔</a:t>
                </a:r>
                <a:r>
                  <a:rPr kumimoji="1" lang="ja-JP" altLang="ja-JP" sz="1200" i="0" kern="1200">
                    <a:solidFill>
                      <a:schemeClr val="tx1"/>
                    </a:solidFill>
                    <a:effectLst/>
                    <a:latin typeface="+mn-lt"/>
                    <a:ea typeface="+mn-ea"/>
                    <a:cs typeface="+mn-cs"/>
                  </a:rPr>
                  <a:t>_</a:t>
                </a:r>
                <a:r>
                  <a:rPr kumimoji="1" lang="en-US" altLang="ja-JP" sz="1200" i="0" kern="1200">
                    <a:solidFill>
                      <a:schemeClr val="tx1"/>
                    </a:solidFill>
                    <a:effectLst/>
                    <a:latin typeface="+mn-lt"/>
                    <a:ea typeface="+mn-ea"/>
                    <a:cs typeface="+mn-cs"/>
                  </a:rPr>
                  <a:t>𝑀,𝜔</a:t>
                </a:r>
                <a:r>
                  <a:rPr kumimoji="1" lang="ja-JP" altLang="ja-JP" sz="1200" i="0" kern="1200">
                    <a:solidFill>
                      <a:schemeClr val="tx1"/>
                    </a:solidFill>
                    <a:effectLst/>
                    <a:latin typeface="+mn-lt"/>
                    <a:ea typeface="+mn-ea"/>
                    <a:cs typeface="+mn-cs"/>
                  </a:rPr>
                  <a:t>_</a:t>
                </a:r>
                <a:r>
                  <a:rPr kumimoji="1" lang="en-US" altLang="ja-JP" sz="1200" i="0" kern="1200">
                    <a:solidFill>
                      <a:schemeClr val="tx1"/>
                    </a:solidFill>
                    <a:effectLst/>
                    <a:latin typeface="+mn-lt"/>
                    <a:ea typeface="+mn-ea"/>
                    <a:cs typeface="+mn-cs"/>
                  </a:rPr>
                  <a:t>𝐿</a:t>
                </a:r>
                <a:r>
                  <a:rPr kumimoji="1" lang="ja-JP" altLang="ja-JP" sz="1200" kern="1200" dirty="0">
                    <a:solidFill>
                      <a:schemeClr val="tx1"/>
                    </a:solidFill>
                    <a:effectLst/>
                    <a:latin typeface="+mn-lt"/>
                    <a:ea typeface="+mn-ea"/>
                    <a:cs typeface="+mn-cs"/>
                  </a:rPr>
                  <a:t>に定数ゲインがかかる比例補償器です。</a:t>
                </a:r>
              </a:p>
              <a:p>
                <a:r>
                  <a:rPr kumimoji="1" lang="en-US" altLang="ja-JP" sz="1200" kern="1200" dirty="0">
                    <a:solidFill>
                      <a:schemeClr val="tx1"/>
                    </a:solidFill>
                    <a:effectLst/>
                    <a:latin typeface="+mn-lt"/>
                    <a:ea typeface="+mn-ea"/>
                    <a:cs typeface="+mn-cs"/>
                  </a:rPr>
                  <a:t>(5)</a:t>
                </a:r>
                <a:r>
                  <a:rPr kumimoji="1" lang="ja-JP" altLang="ja-JP" sz="1200" kern="1200" dirty="0">
                    <a:solidFill>
                      <a:schemeClr val="tx1"/>
                    </a:solidFill>
                    <a:effectLst/>
                    <a:latin typeface="+mn-lt"/>
                    <a:ea typeface="+mn-ea"/>
                    <a:cs typeface="+mn-cs"/>
                  </a:rPr>
                  <a:t>定数ゲインは制御対象が変更される度の再設計を不要にするため物理パラメータに</a:t>
                </a:r>
                <a:r>
                  <a:rPr kumimoji="1" lang="ja-JP" altLang="ja-JP" sz="1200" kern="1200" dirty="0" smtClean="0">
                    <a:solidFill>
                      <a:schemeClr val="tx1"/>
                    </a:solidFill>
                    <a:effectLst/>
                    <a:latin typeface="+mn-lt"/>
                    <a:ea typeface="+mn-ea"/>
                    <a:cs typeface="+mn-cs"/>
                  </a:rPr>
                  <a:t>依存</a:t>
                </a:r>
                <a:r>
                  <a:rPr kumimoji="1" lang="ja-JP" altLang="en-US" sz="1200" kern="1200" dirty="0" smtClean="0">
                    <a:solidFill>
                      <a:schemeClr val="tx1"/>
                    </a:solidFill>
                    <a:effectLst/>
                    <a:latin typeface="+mn-lt"/>
                    <a:ea typeface="+mn-ea"/>
                    <a:cs typeface="+mn-cs"/>
                  </a:rPr>
                  <a:t>します。</a:t>
                </a:r>
                <a:endParaRPr kumimoji="1" lang="ja-JP" altLang="ja-JP" sz="1200" kern="1200" dirty="0">
                  <a:solidFill>
                    <a:schemeClr val="tx1"/>
                  </a:solidFill>
                  <a:effectLst/>
                  <a:latin typeface="+mn-lt"/>
                  <a:ea typeface="+mn-ea"/>
                  <a:cs typeface="+mn-cs"/>
                </a:endParaRPr>
              </a:p>
              <a:p>
                <a:r>
                  <a:rPr kumimoji="1" lang="en-US" altLang="ja-JP" sz="1200" kern="1200" dirty="0">
                    <a:solidFill>
                      <a:schemeClr val="tx1"/>
                    </a:solidFill>
                    <a:effectLst/>
                    <a:latin typeface="+mn-lt"/>
                    <a:ea typeface="+mn-ea"/>
                    <a:cs typeface="+mn-cs"/>
                  </a:rPr>
                  <a:t>(6)</a:t>
                </a:r>
                <a:r>
                  <a:rPr kumimoji="1" lang="ja-JP" altLang="ja-JP" sz="1200" kern="1200" dirty="0">
                    <a:solidFill>
                      <a:schemeClr val="tx1"/>
                    </a:solidFill>
                    <a:effectLst/>
                    <a:latin typeface="+mn-lt"/>
                    <a:ea typeface="+mn-ea"/>
                    <a:cs typeface="+mn-cs"/>
                  </a:rPr>
                  <a:t>補償器</a:t>
                </a:r>
                <a:r>
                  <a:rPr kumimoji="1" lang="en-US" altLang="ja-JP" sz="1200" kern="1200" dirty="0">
                    <a:solidFill>
                      <a:schemeClr val="tx1"/>
                    </a:solidFill>
                    <a:effectLst/>
                    <a:latin typeface="+mn-lt"/>
                    <a:ea typeface="+mn-ea"/>
                    <a:cs typeface="+mn-cs"/>
                  </a:rPr>
                  <a:t>K</a:t>
                </a:r>
                <a:r>
                  <a:rPr kumimoji="1" lang="ja-JP" altLang="ja-JP" sz="1200" kern="1200" dirty="0">
                    <a:solidFill>
                      <a:schemeClr val="tx1"/>
                    </a:solidFill>
                    <a:effectLst/>
                    <a:latin typeface="+mn-lt"/>
                    <a:ea typeface="+mn-ea"/>
                    <a:cs typeface="+mn-cs"/>
                  </a:rPr>
                  <a:t>は外乱トルク</a:t>
                </a:r>
                <a:r>
                  <a:rPr kumimoji="1" lang="en-US" altLang="ja-JP" sz="1200" i="0" kern="1200">
                    <a:solidFill>
                      <a:schemeClr val="tx1"/>
                    </a:solidFill>
                    <a:effectLst/>
                    <a:latin typeface="+mn-lt"/>
                    <a:ea typeface="+mn-ea"/>
                    <a:cs typeface="+mn-cs"/>
                  </a:rPr>
                  <a:t>𝑇</a:t>
                </a:r>
                <a:r>
                  <a:rPr kumimoji="1" lang="ja-JP" altLang="ja-JP" sz="1200" i="0" kern="1200">
                    <a:solidFill>
                      <a:schemeClr val="tx1"/>
                    </a:solidFill>
                    <a:effectLst/>
                    <a:latin typeface="+mn-lt"/>
                    <a:ea typeface="+mn-ea"/>
                    <a:cs typeface="+mn-cs"/>
                  </a:rPr>
                  <a:t>_</a:t>
                </a:r>
                <a:r>
                  <a:rPr kumimoji="1" lang="en-US" altLang="ja-JP" sz="1200" i="0" kern="1200">
                    <a:solidFill>
                      <a:schemeClr val="tx1"/>
                    </a:solidFill>
                    <a:effectLst/>
                    <a:latin typeface="+mn-lt"/>
                    <a:ea typeface="+mn-ea"/>
                    <a:cs typeface="+mn-cs"/>
                  </a:rPr>
                  <a:t>𝐿</a:t>
                </a:r>
                <a:r>
                  <a:rPr kumimoji="1" lang="ja-JP" altLang="ja-JP" sz="1200" kern="1200" dirty="0">
                    <a:solidFill>
                      <a:schemeClr val="tx1"/>
                    </a:solidFill>
                    <a:effectLst/>
                    <a:latin typeface="+mn-lt"/>
                    <a:ea typeface="+mn-ea"/>
                    <a:cs typeface="+mn-cs"/>
                  </a:rPr>
                  <a:t>に対し有効であることを実験的に示しました。</a:t>
                </a:r>
              </a:p>
              <a:p>
                <a:endParaRPr kumimoji="1" lang="ja-JP" altLang="en-US" dirty="0"/>
              </a:p>
            </p:txBody>
          </p:sp>
        </mc:Fallback>
      </mc:AlternateContent>
      <p:sp>
        <p:nvSpPr>
          <p:cNvPr id="4" name="スライド番号プレースホルダー 3"/>
          <p:cNvSpPr>
            <a:spLocks noGrp="1"/>
          </p:cNvSpPr>
          <p:nvPr>
            <p:ph type="sldNum" sz="quarter" idx="10"/>
          </p:nvPr>
        </p:nvSpPr>
        <p:spPr/>
        <p:txBody>
          <a:bodyPr/>
          <a:lstStyle/>
          <a:p>
            <a:fld id="{31E70787-6B60-45F7-A4FA-5F839E829920}" type="slidenum">
              <a:rPr kumimoji="1" lang="ja-JP" altLang="en-US" smtClean="0"/>
              <a:t>3</a:t>
            </a:fld>
            <a:endParaRPr kumimoji="1" lang="ja-JP" altLang="en-US"/>
          </a:p>
        </p:txBody>
      </p:sp>
    </p:spTree>
    <p:extLst>
      <p:ext uri="{BB962C8B-B14F-4D97-AF65-F5344CB8AC3E}">
        <p14:creationId xmlns:p14="http://schemas.microsoft.com/office/powerpoint/2010/main" val="4877163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kern="1200" dirty="0" smtClean="0">
                <a:solidFill>
                  <a:schemeClr val="tx1"/>
                </a:solidFill>
                <a:effectLst/>
                <a:latin typeface="+mn-lt"/>
                <a:ea typeface="+mn-ea"/>
                <a:cs typeface="+mn-cs"/>
              </a:rPr>
              <a:t>(1)</a:t>
            </a:r>
            <a:r>
              <a:rPr kumimoji="1" lang="ja-JP" altLang="ja-JP" sz="1200" kern="1200" dirty="0" smtClean="0">
                <a:solidFill>
                  <a:schemeClr val="tx1"/>
                </a:solidFill>
                <a:effectLst/>
                <a:latin typeface="+mn-lt"/>
                <a:ea typeface="+mn-ea"/>
                <a:cs typeface="+mn-cs"/>
              </a:rPr>
              <a:t>本研究は先行研究</a:t>
            </a:r>
            <a:r>
              <a:rPr kumimoji="1" lang="en-US" altLang="ja-JP" sz="1200" kern="1200" baseline="30000" dirty="0" smtClean="0">
                <a:solidFill>
                  <a:schemeClr val="tx1"/>
                </a:solidFill>
                <a:effectLst/>
                <a:latin typeface="+mn-lt"/>
                <a:ea typeface="+mn-ea"/>
                <a:cs typeface="+mn-cs"/>
              </a:rPr>
              <a:t>[1]</a:t>
            </a:r>
            <a:r>
              <a:rPr kumimoji="1" lang="ja-JP" altLang="ja-JP" sz="1200" kern="1200" dirty="0" smtClean="0">
                <a:solidFill>
                  <a:schemeClr val="tx1"/>
                </a:solidFill>
                <a:effectLst/>
                <a:latin typeface="+mn-lt"/>
                <a:ea typeface="+mn-ea"/>
                <a:cs typeface="+mn-cs"/>
              </a:rPr>
              <a:t>が提案した補償器の有効性の検証を目的とします。</a:t>
            </a:r>
          </a:p>
          <a:p>
            <a:r>
              <a:rPr kumimoji="1" lang="en-US" altLang="ja-JP" sz="1200" kern="1200" dirty="0" smtClean="0">
                <a:solidFill>
                  <a:schemeClr val="tx1"/>
                </a:solidFill>
                <a:effectLst/>
                <a:latin typeface="+mn-lt"/>
                <a:ea typeface="+mn-ea"/>
                <a:cs typeface="+mn-cs"/>
              </a:rPr>
              <a:t>(2)</a:t>
            </a:r>
            <a:r>
              <a:rPr kumimoji="1" lang="ja-JP" altLang="ja-JP" sz="1200" kern="1200" dirty="0" smtClean="0">
                <a:solidFill>
                  <a:schemeClr val="tx1"/>
                </a:solidFill>
                <a:effectLst/>
                <a:latin typeface="+mn-lt"/>
                <a:ea typeface="+mn-ea"/>
                <a:cs typeface="+mn-cs"/>
              </a:rPr>
              <a:t>比較対象として，サーボモータに指令を送るサーボパックのフルクローズ制御機能を選びました。</a:t>
            </a:r>
          </a:p>
          <a:p>
            <a:r>
              <a:rPr kumimoji="1" lang="en-US" altLang="ja-JP" sz="1200" kern="1200" dirty="0" smtClean="0">
                <a:solidFill>
                  <a:schemeClr val="tx1"/>
                </a:solidFill>
                <a:effectLst/>
                <a:latin typeface="+mn-lt"/>
                <a:ea typeface="+mn-ea"/>
                <a:cs typeface="+mn-cs"/>
              </a:rPr>
              <a:t>(3)</a:t>
            </a:r>
            <a:r>
              <a:rPr kumimoji="1" lang="ja-JP" altLang="ja-JP" sz="1200" kern="1200" dirty="0" smtClean="0">
                <a:solidFill>
                  <a:schemeClr val="tx1"/>
                </a:solidFill>
                <a:effectLst/>
                <a:latin typeface="+mn-lt"/>
                <a:ea typeface="+mn-ea"/>
                <a:cs typeface="+mn-cs"/>
              </a:rPr>
              <a:t>なぜなら、フルクローズ制御は先行研究が提案した補償器と同様に駆動側と従動側の二つの情報をフィードバックする手法であるからです。</a:t>
            </a:r>
          </a:p>
          <a:p>
            <a:r>
              <a:rPr kumimoji="1" lang="en-US" altLang="ja-JP" sz="1200" kern="1200" dirty="0" smtClean="0">
                <a:solidFill>
                  <a:schemeClr val="tx1"/>
                </a:solidFill>
                <a:effectLst/>
                <a:latin typeface="+mn-lt"/>
                <a:ea typeface="+mn-ea"/>
                <a:cs typeface="+mn-cs"/>
              </a:rPr>
              <a:t>(4)</a:t>
            </a:r>
            <a:r>
              <a:rPr kumimoji="1" lang="ja-JP" altLang="ja-JP" sz="1200" kern="1200" dirty="0" smtClean="0">
                <a:solidFill>
                  <a:schemeClr val="tx1"/>
                </a:solidFill>
                <a:effectLst/>
                <a:latin typeface="+mn-lt"/>
                <a:ea typeface="+mn-ea"/>
                <a:cs typeface="+mn-cs"/>
              </a:rPr>
              <a:t>サーボパックには</a:t>
            </a:r>
            <a:r>
              <a:rPr kumimoji="1" lang="en-US" altLang="ja-JP" sz="1200" kern="1200" dirty="0" smtClean="0">
                <a:solidFill>
                  <a:schemeClr val="tx1"/>
                </a:solidFill>
                <a:effectLst/>
                <a:latin typeface="+mn-lt"/>
                <a:ea typeface="+mn-ea"/>
                <a:cs typeface="+mn-cs"/>
              </a:rPr>
              <a:t>2</a:t>
            </a:r>
            <a:r>
              <a:rPr kumimoji="1" lang="ja-JP" altLang="ja-JP" sz="1200" kern="1200" dirty="0" err="1" smtClean="0">
                <a:solidFill>
                  <a:schemeClr val="tx1"/>
                </a:solidFill>
                <a:effectLst/>
                <a:latin typeface="+mn-lt"/>
                <a:ea typeface="+mn-ea"/>
                <a:cs typeface="+mn-cs"/>
              </a:rPr>
              <a:t>つの</a:t>
            </a:r>
            <a:r>
              <a:rPr kumimoji="1" lang="ja-JP" altLang="ja-JP" sz="1200" kern="1200" dirty="0" smtClean="0">
                <a:solidFill>
                  <a:schemeClr val="tx1"/>
                </a:solidFill>
                <a:effectLst/>
                <a:latin typeface="+mn-lt"/>
                <a:ea typeface="+mn-ea"/>
                <a:cs typeface="+mn-cs"/>
              </a:rPr>
              <a:t>サーボモータの情報を同時に入力することが困難です。解決する手段として，制御対象をフルクローズ制御の対象の一例である直動系とし、リニアステージを用いた装置を製作します。</a:t>
            </a:r>
          </a:p>
          <a:p>
            <a:r>
              <a:rPr kumimoji="1" lang="en-US" altLang="ja-JP" sz="1200" kern="1200" dirty="0" smtClean="0">
                <a:solidFill>
                  <a:schemeClr val="tx1"/>
                </a:solidFill>
                <a:effectLst/>
                <a:latin typeface="+mn-lt"/>
                <a:ea typeface="+mn-ea"/>
                <a:cs typeface="+mn-cs"/>
              </a:rPr>
              <a:t>(5)</a:t>
            </a:r>
            <a:r>
              <a:rPr kumimoji="1" lang="ja-JP" altLang="ja-JP" sz="1200" kern="1200" dirty="0" smtClean="0">
                <a:solidFill>
                  <a:schemeClr val="tx1"/>
                </a:solidFill>
                <a:effectLst/>
                <a:latin typeface="+mn-lt"/>
                <a:ea typeface="+mn-ea"/>
                <a:cs typeface="+mn-cs"/>
              </a:rPr>
              <a:t>そうすることにより、従動側情報をリニアエンコーダにより取得できます。</a:t>
            </a:r>
          </a:p>
          <a:p>
            <a:r>
              <a:rPr kumimoji="1" lang="en-US" altLang="ja-JP" sz="1200" kern="1200" dirty="0" smtClean="0">
                <a:solidFill>
                  <a:schemeClr val="tx1"/>
                </a:solidFill>
                <a:effectLst/>
                <a:latin typeface="+mn-lt"/>
                <a:ea typeface="+mn-ea"/>
                <a:cs typeface="+mn-cs"/>
              </a:rPr>
              <a:t>(6)</a:t>
            </a:r>
            <a:r>
              <a:rPr kumimoji="1" lang="ja-JP" altLang="ja-JP" sz="1200" kern="1200" dirty="0" smtClean="0">
                <a:solidFill>
                  <a:schemeClr val="tx1"/>
                </a:solidFill>
                <a:effectLst/>
                <a:latin typeface="+mn-lt"/>
                <a:ea typeface="+mn-ea"/>
                <a:cs typeface="+mn-cs"/>
              </a:rPr>
              <a:t>また，そのままでは，従動側であるテーブルに外乱を与えられないため，外乱発生装置を製作します。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31E70787-6B60-45F7-A4FA-5F839E829920}" type="slidenum">
              <a:rPr kumimoji="1" lang="ja-JP" altLang="en-US" smtClean="0"/>
              <a:t>4</a:t>
            </a:fld>
            <a:endParaRPr kumimoji="1" lang="ja-JP" altLang="en-US"/>
          </a:p>
        </p:txBody>
      </p:sp>
    </p:spTree>
    <p:extLst>
      <p:ext uri="{BB962C8B-B14F-4D97-AF65-F5344CB8AC3E}">
        <p14:creationId xmlns:p14="http://schemas.microsoft.com/office/powerpoint/2010/main" val="28344252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kern="1200" dirty="0" smtClean="0">
                <a:solidFill>
                  <a:schemeClr val="tx1"/>
                </a:solidFill>
                <a:effectLst/>
                <a:latin typeface="+mn-lt"/>
                <a:ea typeface="+mn-ea"/>
                <a:cs typeface="+mn-cs"/>
              </a:rPr>
              <a:t>(1)</a:t>
            </a:r>
            <a:r>
              <a:rPr kumimoji="1" lang="ja-JP" altLang="ja-JP" sz="1200" kern="1200" dirty="0" smtClean="0">
                <a:solidFill>
                  <a:schemeClr val="tx1"/>
                </a:solidFill>
                <a:effectLst/>
                <a:latin typeface="+mn-lt"/>
                <a:ea typeface="+mn-ea"/>
                <a:cs typeface="+mn-cs"/>
              </a:rPr>
              <a:t>直動系には，ボールねじやベルトが使われますが，本研究では，低剛性にするためベルトを採用したので，</a:t>
            </a:r>
            <a:r>
              <a:rPr kumimoji="1" lang="en-US" altLang="ja-JP" sz="1200" kern="1200" dirty="0" smtClean="0">
                <a:solidFill>
                  <a:schemeClr val="tx1"/>
                </a:solidFill>
                <a:effectLst/>
                <a:latin typeface="+mn-lt"/>
                <a:ea typeface="+mn-ea"/>
                <a:cs typeface="+mn-cs"/>
              </a:rPr>
              <a:t>Fig5(b)</a:t>
            </a:r>
            <a:r>
              <a:rPr kumimoji="1" lang="ja-JP" altLang="ja-JP" sz="1200" kern="1200" dirty="0" smtClean="0">
                <a:solidFill>
                  <a:schemeClr val="tx1"/>
                </a:solidFill>
                <a:effectLst/>
                <a:latin typeface="+mn-lt"/>
                <a:ea typeface="+mn-ea"/>
                <a:cs typeface="+mn-cs"/>
              </a:rPr>
              <a:t>に示すように、モデルはベルト駆動となっています。</a:t>
            </a:r>
          </a:p>
          <a:p>
            <a:r>
              <a:rPr kumimoji="1" lang="en-US" altLang="ja-JP" sz="1200" kern="1200" dirty="0" smtClean="0">
                <a:solidFill>
                  <a:schemeClr val="tx1"/>
                </a:solidFill>
                <a:effectLst/>
                <a:latin typeface="+mn-lt"/>
                <a:ea typeface="+mn-ea"/>
                <a:cs typeface="+mn-cs"/>
              </a:rPr>
              <a:t>(2)</a:t>
            </a:r>
            <a:r>
              <a:rPr kumimoji="1" lang="ja-JP" altLang="ja-JP" sz="1200" kern="1200" dirty="0" smtClean="0">
                <a:solidFill>
                  <a:schemeClr val="tx1"/>
                </a:solidFill>
                <a:effectLst/>
                <a:latin typeface="+mn-lt"/>
                <a:ea typeface="+mn-ea"/>
                <a:cs typeface="+mn-cs"/>
              </a:rPr>
              <a:t>直動系は、回転運動がベルトを介して並進運動に変換されるものなので</a:t>
            </a:r>
            <a:r>
              <a:rPr kumimoji="1" lang="ja-JP" altLang="en-US" sz="1200" kern="1200" dirty="0" smtClean="0">
                <a:solidFill>
                  <a:schemeClr val="tx1"/>
                </a:solidFill>
                <a:effectLst/>
                <a:latin typeface="+mn-lt"/>
                <a:ea typeface="+mn-ea"/>
                <a:cs typeface="+mn-cs"/>
              </a:rPr>
              <a:t>、</a:t>
            </a:r>
            <a:r>
              <a:rPr kumimoji="1" lang="ja-JP" altLang="ja-JP" sz="1200" kern="1200" dirty="0" smtClean="0">
                <a:solidFill>
                  <a:schemeClr val="tx1"/>
                </a:solidFill>
                <a:effectLst/>
                <a:latin typeface="+mn-lt"/>
                <a:ea typeface="+mn-ea"/>
                <a:cs typeface="+mn-cs"/>
              </a:rPr>
              <a:t>回転系との違いは従動側にあります。</a:t>
            </a:r>
          </a:p>
          <a:p>
            <a:r>
              <a:rPr kumimoji="1" lang="en-US" altLang="ja-JP" sz="1200" kern="1200" dirty="0" smtClean="0">
                <a:solidFill>
                  <a:schemeClr val="tx1"/>
                </a:solidFill>
                <a:effectLst/>
                <a:latin typeface="+mn-lt"/>
                <a:ea typeface="+mn-ea"/>
                <a:cs typeface="+mn-cs"/>
              </a:rPr>
              <a:t>(3)</a:t>
            </a:r>
            <a:r>
              <a:rPr kumimoji="1" lang="ja-JP" altLang="ja-JP" sz="1200" kern="1200" dirty="0" smtClean="0">
                <a:solidFill>
                  <a:schemeClr val="tx1"/>
                </a:solidFill>
                <a:effectLst/>
                <a:latin typeface="+mn-lt"/>
                <a:ea typeface="+mn-ea"/>
                <a:cs typeface="+mn-cs"/>
              </a:rPr>
              <a:t>回転系の慣性モーメント、トルク、角速度に相当するものが、直動系の質量、力、速度になります。</a:t>
            </a:r>
          </a:p>
          <a:p>
            <a:r>
              <a:rPr kumimoji="1" lang="en-US" altLang="ja-JP" sz="1200" kern="1200" dirty="0" smtClean="0">
                <a:solidFill>
                  <a:schemeClr val="tx1"/>
                </a:solidFill>
                <a:effectLst/>
                <a:latin typeface="+mn-lt"/>
                <a:ea typeface="+mn-ea"/>
                <a:cs typeface="+mn-cs"/>
              </a:rPr>
              <a:t>(4)</a:t>
            </a:r>
            <a:r>
              <a:rPr kumimoji="1" lang="ja-JP" altLang="ja-JP" sz="1200" kern="1200" dirty="0" smtClean="0">
                <a:solidFill>
                  <a:schemeClr val="tx1"/>
                </a:solidFill>
                <a:effectLst/>
                <a:latin typeface="+mn-lt"/>
                <a:ea typeface="+mn-ea"/>
                <a:cs typeface="+mn-cs"/>
              </a:rPr>
              <a:t>回転系において、従動側サーボモータによって与える</a:t>
            </a:r>
            <a:r>
              <a:rPr kumimoji="1" lang="ja-JP" altLang="en-US" sz="1200" kern="1200" dirty="0" smtClean="0">
                <a:solidFill>
                  <a:schemeClr val="tx1"/>
                </a:solidFill>
                <a:effectLst/>
                <a:latin typeface="+mn-lt"/>
                <a:ea typeface="+mn-ea"/>
                <a:cs typeface="+mn-cs"/>
              </a:rPr>
              <a:t>、外乱</a:t>
            </a:r>
            <a:r>
              <a:rPr kumimoji="1" lang="ja-JP" altLang="ja-JP" sz="1200" kern="1200" dirty="0" smtClean="0">
                <a:solidFill>
                  <a:schemeClr val="tx1"/>
                </a:solidFill>
                <a:effectLst/>
                <a:latin typeface="+mn-lt"/>
                <a:ea typeface="+mn-ea"/>
                <a:cs typeface="+mn-cs"/>
              </a:rPr>
              <a:t>トルクによる振動に相当するものが、</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直動系において、</a:t>
            </a:r>
            <a:r>
              <a:rPr kumimoji="1" lang="en-US" altLang="ja-JP" sz="1200" kern="1200" dirty="0" smtClean="0">
                <a:solidFill>
                  <a:schemeClr val="tx1"/>
                </a:solidFill>
                <a:effectLst/>
                <a:latin typeface="+mn-lt"/>
                <a:ea typeface="+mn-ea"/>
                <a:cs typeface="+mn-cs"/>
              </a:rPr>
              <a:t>ML</a:t>
            </a:r>
            <a:r>
              <a:rPr kumimoji="1" lang="ja-JP" altLang="ja-JP" sz="1200" kern="1200" dirty="0" smtClean="0">
                <a:solidFill>
                  <a:schemeClr val="tx1"/>
                </a:solidFill>
                <a:effectLst/>
                <a:latin typeface="+mn-lt"/>
                <a:ea typeface="+mn-ea"/>
                <a:cs typeface="+mn-cs"/>
              </a:rPr>
              <a:t>の上にある外乱発生装置によって与える加振力による振動になります。</a:t>
            </a:r>
          </a:p>
          <a:p>
            <a:r>
              <a:rPr kumimoji="1" lang="en-US" altLang="ja-JP" sz="1200" kern="1200" dirty="0" smtClean="0">
                <a:solidFill>
                  <a:schemeClr val="tx1"/>
                </a:solidFill>
                <a:effectLst/>
                <a:latin typeface="+mn-lt"/>
                <a:ea typeface="+mn-ea"/>
                <a:cs typeface="+mn-cs"/>
              </a:rPr>
              <a:t>(5)</a:t>
            </a:r>
            <a:r>
              <a:rPr kumimoji="1" lang="ja-JP" altLang="ja-JP" sz="1200" kern="1200" dirty="0" smtClean="0">
                <a:solidFill>
                  <a:schemeClr val="tx1"/>
                </a:solidFill>
                <a:effectLst/>
                <a:latin typeface="+mn-lt"/>
                <a:ea typeface="+mn-ea"/>
                <a:cs typeface="+mn-cs"/>
              </a:rPr>
              <a:t>テーブルを進行方向に加振させます。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31E70787-6B60-45F7-A4FA-5F839E829920}" type="slidenum">
              <a:rPr kumimoji="1" lang="ja-JP" altLang="en-US" smtClean="0"/>
              <a:t>5</a:t>
            </a:fld>
            <a:endParaRPr kumimoji="1" lang="ja-JP" altLang="en-US"/>
          </a:p>
        </p:txBody>
      </p:sp>
    </p:spTree>
    <p:extLst>
      <p:ext uri="{BB962C8B-B14F-4D97-AF65-F5344CB8AC3E}">
        <p14:creationId xmlns:p14="http://schemas.microsoft.com/office/powerpoint/2010/main" val="17757350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mc:AlternateContent xmlns:mc="http://schemas.openxmlformats.org/markup-compatibility/2006">
        <mc:Choice xmlns:a14="http://schemas.microsoft.com/office/drawing/2010/main" Requires="a14">
          <p:sp>
            <p:nvSpPr>
              <p:cNvPr id="3" name="ノート プレースホルダー 2"/>
              <p:cNvSpPr>
                <a:spLocks noGrp="1"/>
              </p:cNvSpPr>
              <p:nvPr>
                <p:ph type="body" idx="1"/>
              </p:nvPr>
            </p:nvSpPr>
            <p:spPr/>
            <p:txBody>
              <a:bodyPr/>
              <a:lstStyle/>
              <a:p>
                <a:r>
                  <a:rPr kumimoji="1" lang="en-US" altLang="ja-JP" sz="1200" kern="1200" dirty="0" smtClean="0">
                    <a:solidFill>
                      <a:schemeClr val="tx1"/>
                    </a:solidFill>
                    <a:effectLst/>
                    <a:latin typeface="+mn-lt"/>
                    <a:ea typeface="+mn-ea"/>
                    <a:cs typeface="+mn-cs"/>
                  </a:rPr>
                  <a:t>(1)</a:t>
                </a:r>
                <a:r>
                  <a:rPr kumimoji="1" lang="ja-JP" altLang="ja-JP" sz="1200" kern="1200" dirty="0">
                    <a:solidFill>
                      <a:schemeClr val="tx1"/>
                    </a:solidFill>
                    <a:effectLst/>
                    <a:latin typeface="+mn-lt"/>
                    <a:ea typeface="+mn-ea"/>
                    <a:cs typeface="+mn-cs"/>
                  </a:rPr>
                  <a:t>不釣り合いの回転による遠心力を利用し，外乱振動を発生させる方法を考えました。</a:t>
                </a:r>
              </a:p>
              <a:p>
                <a:r>
                  <a:rPr kumimoji="1" lang="en-US" altLang="ja-JP" sz="1200" kern="1200" dirty="0">
                    <a:solidFill>
                      <a:schemeClr val="tx1"/>
                    </a:solidFill>
                    <a:effectLst/>
                    <a:latin typeface="+mn-lt"/>
                    <a:ea typeface="+mn-ea"/>
                    <a:cs typeface="+mn-cs"/>
                  </a:rPr>
                  <a:t>(2)</a:t>
                </a:r>
                <a:r>
                  <a:rPr kumimoji="1" lang="ja-JP" altLang="ja-JP" sz="1200" kern="1200" dirty="0">
                    <a:solidFill>
                      <a:schemeClr val="tx1"/>
                    </a:solidFill>
                    <a:effectLst/>
                    <a:latin typeface="+mn-lt"/>
                    <a:ea typeface="+mn-ea"/>
                    <a:cs typeface="+mn-cs"/>
                  </a:rPr>
                  <a:t>歯車を用いて</a:t>
                </a:r>
                <a:r>
                  <a:rPr kumimoji="1" lang="en-US" altLang="ja-JP" sz="1200" kern="1200" dirty="0">
                    <a:solidFill>
                      <a:schemeClr val="tx1"/>
                    </a:solidFill>
                    <a:effectLst/>
                    <a:latin typeface="+mn-lt"/>
                    <a:ea typeface="+mn-ea"/>
                    <a:cs typeface="+mn-cs"/>
                  </a:rPr>
                  <a:t>2</a:t>
                </a:r>
                <a:r>
                  <a:rPr kumimoji="1" lang="ja-JP" altLang="ja-JP" sz="1200" kern="1200" dirty="0" err="1">
                    <a:solidFill>
                      <a:schemeClr val="tx1"/>
                    </a:solidFill>
                    <a:effectLst/>
                    <a:latin typeface="+mn-lt"/>
                    <a:ea typeface="+mn-ea"/>
                    <a:cs typeface="+mn-cs"/>
                  </a:rPr>
                  <a:t>つの</a:t>
                </a:r>
                <a:r>
                  <a:rPr kumimoji="1" lang="ja-JP" altLang="ja-JP" sz="1200" kern="1200" dirty="0">
                    <a:solidFill>
                      <a:schemeClr val="tx1"/>
                    </a:solidFill>
                    <a:effectLst/>
                    <a:latin typeface="+mn-lt"/>
                    <a:ea typeface="+mn-ea"/>
                    <a:cs typeface="+mn-cs"/>
                  </a:rPr>
                  <a:t>不釣り合いの回転を同期させることで横揺れを相殺することができます。</a:t>
                </a:r>
              </a:p>
              <a:p>
                <a:r>
                  <a:rPr kumimoji="1" lang="en-US" altLang="ja-JP" sz="1200" kern="1200" dirty="0">
                    <a:solidFill>
                      <a:schemeClr val="tx1"/>
                    </a:solidFill>
                    <a:effectLst/>
                    <a:latin typeface="+mn-lt"/>
                    <a:ea typeface="+mn-ea"/>
                    <a:cs typeface="+mn-cs"/>
                  </a:rPr>
                  <a:t>(3)</a:t>
                </a:r>
                <a14:m>
                  <m:oMath xmlns:m="http://schemas.openxmlformats.org/officeDocument/2006/math">
                    <m:r>
                      <a:rPr kumimoji="1" lang="ja-JP" altLang="ja-JP" sz="1200" kern="1200">
                        <a:solidFill>
                          <a:schemeClr val="tx1"/>
                        </a:solidFill>
                        <a:effectLst/>
                        <a:latin typeface="+mn-lt"/>
                        <a:ea typeface="+mn-ea"/>
                        <a:cs typeface="+mn-cs"/>
                      </a:rPr>
                      <m:t>遠心力</m:t>
                    </m:r>
                    <m:sSub>
                      <m:sSubPr>
                        <m:ctrlPr>
                          <a:rPr kumimoji="1" lang="ja-JP" altLang="ja-JP" sz="1200" i="1" kern="1200">
                            <a:solidFill>
                              <a:schemeClr val="tx1"/>
                            </a:solidFill>
                            <a:effectLst/>
                            <a:latin typeface="+mn-lt"/>
                            <a:ea typeface="+mn-ea"/>
                            <a:cs typeface="+mn-cs"/>
                          </a:rPr>
                        </m:ctrlPr>
                      </m:sSubPr>
                      <m:e>
                        <m:r>
                          <a:rPr kumimoji="1" lang="en-US" altLang="ja-JP" sz="1200" i="1" kern="1200">
                            <a:solidFill>
                              <a:schemeClr val="tx1"/>
                            </a:solidFill>
                            <a:effectLst/>
                            <a:latin typeface="+mn-lt"/>
                            <a:ea typeface="+mn-ea"/>
                            <a:cs typeface="+mn-cs"/>
                          </a:rPr>
                          <m:t>𝐹</m:t>
                        </m:r>
                      </m:e>
                      <m:sub>
                        <m:r>
                          <a:rPr kumimoji="1" lang="en-US" altLang="ja-JP" sz="1200" i="1" kern="1200">
                            <a:solidFill>
                              <a:schemeClr val="tx1"/>
                            </a:solidFill>
                            <a:effectLst/>
                            <a:latin typeface="+mn-lt"/>
                            <a:ea typeface="+mn-ea"/>
                            <a:cs typeface="+mn-cs"/>
                          </a:rPr>
                          <m:t>𝐿</m:t>
                        </m:r>
                      </m:sub>
                    </m:sSub>
                  </m:oMath>
                </a14:m>
                <a:r>
                  <a:rPr kumimoji="1" lang="ja-JP" altLang="ja-JP" sz="1200" kern="1200" dirty="0">
                    <a:solidFill>
                      <a:schemeClr val="tx1"/>
                    </a:solidFill>
                    <a:effectLst/>
                    <a:latin typeface="+mn-lt"/>
                    <a:ea typeface="+mn-ea"/>
                    <a:cs typeface="+mn-cs"/>
                  </a:rPr>
                  <a:t>は，</a:t>
                </a:r>
                <a:r>
                  <a:rPr kumimoji="1" lang="ja-JP" altLang="ja-JP" sz="1200" kern="1200" dirty="0" smtClean="0">
                    <a:solidFill>
                      <a:schemeClr val="tx1"/>
                    </a:solidFill>
                    <a:effectLst/>
                    <a:latin typeface="+mn-lt"/>
                    <a:ea typeface="+mn-ea"/>
                    <a:cs typeface="+mn-cs"/>
                  </a:rPr>
                  <a:t>質量</a:t>
                </a:r>
                <a14:m>
                  <m:oMath xmlns:m="http://schemas.openxmlformats.org/officeDocument/2006/math">
                    <m:r>
                      <a:rPr kumimoji="1" lang="en-US" altLang="ja-JP" b="0" i="1" smtClean="0">
                        <a:latin typeface="Cambria Math" panose="02040503050406030204" pitchFamily="18" charset="0"/>
                      </a:rPr>
                      <m:t>𝑚</m:t>
                    </m:r>
                  </m:oMath>
                </a14:m>
                <a:r>
                  <a:rPr kumimoji="1" lang="ja-JP" altLang="ja-JP" sz="1200" kern="1200" dirty="0" err="1" smtClean="0">
                    <a:solidFill>
                      <a:schemeClr val="tx1"/>
                    </a:solidFill>
                    <a:effectLst/>
                    <a:latin typeface="+mn-lt"/>
                    <a:ea typeface="+mn-ea"/>
                    <a:cs typeface="+mn-cs"/>
                  </a:rPr>
                  <a:t>、</a:t>
                </a:r>
                <a:r>
                  <a:rPr kumimoji="1" lang="ja-JP" altLang="ja-JP" sz="1200" kern="1200" dirty="0" smtClean="0">
                    <a:solidFill>
                      <a:schemeClr val="tx1"/>
                    </a:solidFill>
                    <a:effectLst/>
                    <a:latin typeface="+mn-lt"/>
                    <a:ea typeface="+mn-ea"/>
                    <a:cs typeface="+mn-cs"/>
                  </a:rPr>
                  <a:t>半径</a:t>
                </a:r>
                <a14:m>
                  <m:oMath xmlns:m="http://schemas.openxmlformats.org/officeDocument/2006/math">
                    <m:r>
                      <a:rPr kumimoji="1" lang="en-US" altLang="ja-JP" b="0" i="1" smtClean="0">
                        <a:latin typeface="Cambria Math" panose="02040503050406030204" pitchFamily="18" charset="0"/>
                      </a:rPr>
                      <m:t>𝑟</m:t>
                    </m:r>
                  </m:oMath>
                </a14:m>
                <a:r>
                  <a:rPr kumimoji="1" lang="ja-JP" altLang="ja-JP" sz="1200" kern="1200" dirty="0" err="1" smtClean="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角速度</a:t>
                </a:r>
                <a:r>
                  <a:rPr kumimoji="1" lang="en-US" altLang="ja-JP" sz="1200" kern="1200" dirty="0">
                    <a:solidFill>
                      <a:schemeClr val="tx1"/>
                    </a:solidFill>
                    <a:effectLst/>
                    <a:latin typeface="+mn-lt"/>
                    <a:ea typeface="+mn-ea"/>
                    <a:cs typeface="+mn-cs"/>
                  </a:rPr>
                  <a:t>ω</a:t>
                </a:r>
                <a:r>
                  <a:rPr kumimoji="1" lang="ja-JP" altLang="ja-JP" sz="1200" kern="1200" dirty="0">
                    <a:solidFill>
                      <a:schemeClr val="tx1"/>
                    </a:solidFill>
                    <a:effectLst/>
                    <a:latin typeface="+mn-lt"/>
                    <a:ea typeface="+mn-ea"/>
                    <a:cs typeface="+mn-cs"/>
                  </a:rPr>
                  <a:t>とすると</a:t>
                </a:r>
                <a:r>
                  <a:rPr kumimoji="1" lang="ja-JP" altLang="ja-JP" sz="1200" kern="1200" dirty="0" smtClean="0">
                    <a:solidFill>
                      <a:schemeClr val="tx1"/>
                    </a:solidFill>
                    <a:effectLst/>
                    <a:latin typeface="+mn-lt"/>
                    <a:ea typeface="+mn-ea"/>
                    <a:cs typeface="+mn-cs"/>
                  </a:rPr>
                  <a:t>，</a:t>
                </a:r>
                <a14:m>
                  <m:oMath xmlns:m="http://schemas.openxmlformats.org/officeDocument/2006/math">
                    <m:r>
                      <a:rPr kumimoji="1" lang="en-US" altLang="ja-JP" b="0" i="1" smtClean="0">
                        <a:latin typeface="Cambria Math" panose="02040503050406030204" pitchFamily="18" charset="0"/>
                      </a:rPr>
                      <m:t>𝑚𝑟</m:t>
                    </m:r>
                    <m:sSup>
                      <m:sSupPr>
                        <m:ctrlPr>
                          <a:rPr kumimoji="1" lang="en-US" altLang="ja-JP" b="0" i="1" smtClean="0">
                            <a:latin typeface="Cambria Math" panose="02040503050406030204" pitchFamily="18" charset="0"/>
                          </a:rPr>
                        </m:ctrlPr>
                      </m:sSupPr>
                      <m:e>
                        <m:r>
                          <a:rPr kumimoji="1" lang="en-US" altLang="ja-JP" b="0" i="1" smtClean="0">
                            <a:latin typeface="Cambria Math" panose="02040503050406030204" pitchFamily="18" charset="0"/>
                          </a:rPr>
                          <m:t>𝜔</m:t>
                        </m:r>
                      </m:e>
                      <m:sup>
                        <m:r>
                          <a:rPr kumimoji="1" lang="en-US" altLang="ja-JP" b="0" i="1" smtClean="0">
                            <a:latin typeface="Cambria Math" panose="02040503050406030204" pitchFamily="18" charset="0"/>
                          </a:rPr>
                          <m:t>2</m:t>
                        </m:r>
                      </m:sup>
                    </m:sSup>
                  </m:oMath>
                </a14:m>
                <a:r>
                  <a:rPr kumimoji="1" lang="ja-JP" altLang="ja-JP" sz="1200" kern="1200" dirty="0" smtClean="0">
                    <a:solidFill>
                      <a:schemeClr val="tx1"/>
                    </a:solidFill>
                    <a:effectLst/>
                    <a:latin typeface="+mn-lt"/>
                    <a:ea typeface="+mn-ea"/>
                    <a:cs typeface="+mn-cs"/>
                  </a:rPr>
                  <a:t>で</a:t>
                </a:r>
                <a:r>
                  <a:rPr kumimoji="1" lang="ja-JP" altLang="ja-JP" sz="1200" kern="1200" dirty="0">
                    <a:solidFill>
                      <a:schemeClr val="tx1"/>
                    </a:solidFill>
                    <a:effectLst/>
                    <a:latin typeface="+mn-lt"/>
                    <a:ea typeface="+mn-ea"/>
                    <a:cs typeface="+mn-cs"/>
                  </a:rPr>
                  <a:t>表せます。</a:t>
                </a:r>
              </a:p>
              <a:p>
                <a:r>
                  <a:rPr kumimoji="1" lang="en-US" altLang="ja-JP" sz="1200" kern="1200" dirty="0">
                    <a:solidFill>
                      <a:schemeClr val="tx1"/>
                    </a:solidFill>
                    <a:effectLst/>
                    <a:latin typeface="+mn-lt"/>
                    <a:ea typeface="+mn-ea"/>
                    <a:cs typeface="+mn-cs"/>
                  </a:rPr>
                  <a:t>(4)</a:t>
                </a:r>
                <a:r>
                  <a:rPr kumimoji="1" lang="ja-JP" altLang="ja-JP" sz="1200" kern="1200" dirty="0">
                    <a:solidFill>
                      <a:schemeClr val="tx1"/>
                    </a:solidFill>
                    <a:effectLst/>
                    <a:latin typeface="+mn-lt"/>
                    <a:ea typeface="+mn-ea"/>
                    <a:cs typeface="+mn-cs"/>
                  </a:rPr>
                  <a:t>質量と回転半径は互いに干渉しないサイズに，駆動源には小型の</a:t>
                </a:r>
                <a:r>
                  <a:rPr kumimoji="1" lang="en-US" altLang="ja-JP" sz="1200" kern="1200" dirty="0" smtClean="0">
                    <a:solidFill>
                      <a:schemeClr val="tx1"/>
                    </a:solidFill>
                    <a:effectLst/>
                    <a:latin typeface="+mn-lt"/>
                    <a:ea typeface="+mn-ea"/>
                    <a:cs typeface="+mn-cs"/>
                  </a:rPr>
                  <a:t>12W DC</a:t>
                </a:r>
                <a:r>
                  <a:rPr kumimoji="1" lang="ja-JP" altLang="ja-JP" sz="1200" kern="1200" dirty="0">
                    <a:solidFill>
                      <a:schemeClr val="tx1"/>
                    </a:solidFill>
                    <a:effectLst/>
                    <a:latin typeface="+mn-lt"/>
                    <a:ea typeface="+mn-ea"/>
                    <a:cs typeface="+mn-cs"/>
                  </a:rPr>
                  <a:t>モータを採用し，最大、</a:t>
                </a:r>
                <a:r>
                  <a:rPr kumimoji="1" lang="en-US" altLang="ja-JP" sz="1200" kern="1200" dirty="0">
                    <a:solidFill>
                      <a:schemeClr val="tx1"/>
                    </a:solidFill>
                    <a:effectLst/>
                    <a:latin typeface="+mn-lt"/>
                    <a:ea typeface="+mn-ea"/>
                    <a:cs typeface="+mn-cs"/>
                  </a:rPr>
                  <a:t>94Hz</a:t>
                </a:r>
                <a:r>
                  <a:rPr kumimoji="1" lang="ja-JP" altLang="ja-JP" sz="1200" kern="1200" dirty="0" err="1" smtClean="0">
                    <a:solidFill>
                      <a:schemeClr val="tx1"/>
                    </a:solidFill>
                    <a:effectLst/>
                    <a:latin typeface="+mn-lt"/>
                    <a:ea typeface="+mn-ea"/>
                    <a:cs typeface="+mn-cs"/>
                  </a:rPr>
                  <a:t>で</a:t>
                </a:r>
                <a:r>
                  <a:rPr kumimoji="1" lang="ja-JP" altLang="en-US" sz="1200" kern="1200" dirty="0" err="1" smtClean="0">
                    <a:solidFill>
                      <a:schemeClr val="tx1"/>
                    </a:solidFill>
                    <a:effectLst/>
                    <a:latin typeface="+mn-lt"/>
                    <a:ea typeface="+mn-ea"/>
                    <a:cs typeface="+mn-cs"/>
                  </a:rPr>
                  <a:t>加振</a:t>
                </a:r>
                <a:r>
                  <a:rPr kumimoji="1" lang="ja-JP" altLang="en-US" sz="1200" kern="1200" dirty="0" smtClean="0">
                    <a:solidFill>
                      <a:schemeClr val="tx1"/>
                    </a:solidFill>
                    <a:effectLst/>
                    <a:latin typeface="+mn-lt"/>
                    <a:ea typeface="+mn-ea"/>
                    <a:cs typeface="+mn-cs"/>
                  </a:rPr>
                  <a:t>することが</a:t>
                </a:r>
                <a:r>
                  <a:rPr kumimoji="1" lang="ja-JP" altLang="ja-JP" sz="1200" kern="1200" dirty="0" smtClean="0">
                    <a:solidFill>
                      <a:schemeClr val="tx1"/>
                    </a:solidFill>
                    <a:effectLst/>
                    <a:latin typeface="+mn-lt"/>
                    <a:ea typeface="+mn-ea"/>
                    <a:cs typeface="+mn-cs"/>
                  </a:rPr>
                  <a:t>できる</a:t>
                </a:r>
                <a:r>
                  <a:rPr kumimoji="1" lang="ja-JP" altLang="ja-JP" sz="1200" kern="1200" dirty="0">
                    <a:solidFill>
                      <a:schemeClr val="tx1"/>
                    </a:solidFill>
                    <a:effectLst/>
                    <a:latin typeface="+mn-lt"/>
                    <a:ea typeface="+mn-ea"/>
                    <a:cs typeface="+mn-cs"/>
                  </a:rPr>
                  <a:t>ように仕様を仮決めしました</a:t>
                </a:r>
                <a:r>
                  <a:rPr kumimoji="1" lang="ja-JP" altLang="ja-JP" sz="1200" kern="1200" dirty="0" smtClean="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p:txBody>
          </p:sp>
        </mc:Choice>
        <mc:Fallback>
          <p:sp>
            <p:nvSpPr>
              <p:cNvPr id="3" name="ノート プレースホルダー 2"/>
              <p:cNvSpPr>
                <a:spLocks noGrp="1"/>
              </p:cNvSpPr>
              <p:nvPr>
                <p:ph type="body" idx="1"/>
              </p:nvPr>
            </p:nvSpPr>
            <p:spPr/>
            <p:txBody>
              <a:bodyPr/>
              <a:lstStyle/>
              <a:p>
                <a:r>
                  <a:rPr kumimoji="1" lang="en-US" altLang="ja-JP" sz="1200" kern="1200" dirty="0" smtClean="0">
                    <a:solidFill>
                      <a:schemeClr val="tx1"/>
                    </a:solidFill>
                    <a:effectLst/>
                    <a:latin typeface="+mn-lt"/>
                    <a:ea typeface="+mn-ea"/>
                    <a:cs typeface="+mn-cs"/>
                  </a:rPr>
                  <a:t>(1)</a:t>
                </a:r>
                <a:r>
                  <a:rPr kumimoji="1" lang="ja-JP" altLang="ja-JP" sz="1200" kern="1200" dirty="0">
                    <a:solidFill>
                      <a:schemeClr val="tx1"/>
                    </a:solidFill>
                    <a:effectLst/>
                    <a:latin typeface="+mn-lt"/>
                    <a:ea typeface="+mn-ea"/>
                    <a:cs typeface="+mn-cs"/>
                  </a:rPr>
                  <a:t>不釣り合いの回転による遠心力を利用し，外乱振動を発生させる方法を考えました。</a:t>
                </a:r>
              </a:p>
              <a:p>
                <a:r>
                  <a:rPr kumimoji="1" lang="en-US" altLang="ja-JP" sz="1200" kern="1200" dirty="0">
                    <a:solidFill>
                      <a:schemeClr val="tx1"/>
                    </a:solidFill>
                    <a:effectLst/>
                    <a:latin typeface="+mn-lt"/>
                    <a:ea typeface="+mn-ea"/>
                    <a:cs typeface="+mn-cs"/>
                  </a:rPr>
                  <a:t>(2)</a:t>
                </a:r>
                <a:r>
                  <a:rPr kumimoji="1" lang="ja-JP" altLang="ja-JP" sz="1200" kern="1200" dirty="0">
                    <a:solidFill>
                      <a:schemeClr val="tx1"/>
                    </a:solidFill>
                    <a:effectLst/>
                    <a:latin typeface="+mn-lt"/>
                    <a:ea typeface="+mn-ea"/>
                    <a:cs typeface="+mn-cs"/>
                  </a:rPr>
                  <a:t>歯車を用いて</a:t>
                </a:r>
                <a:r>
                  <a:rPr kumimoji="1" lang="en-US" altLang="ja-JP" sz="1200" kern="1200" dirty="0">
                    <a:solidFill>
                      <a:schemeClr val="tx1"/>
                    </a:solidFill>
                    <a:effectLst/>
                    <a:latin typeface="+mn-lt"/>
                    <a:ea typeface="+mn-ea"/>
                    <a:cs typeface="+mn-cs"/>
                  </a:rPr>
                  <a:t>2</a:t>
                </a:r>
                <a:r>
                  <a:rPr kumimoji="1" lang="ja-JP" altLang="ja-JP" sz="1200" kern="1200" dirty="0" err="1">
                    <a:solidFill>
                      <a:schemeClr val="tx1"/>
                    </a:solidFill>
                    <a:effectLst/>
                    <a:latin typeface="+mn-lt"/>
                    <a:ea typeface="+mn-ea"/>
                    <a:cs typeface="+mn-cs"/>
                  </a:rPr>
                  <a:t>つの</a:t>
                </a:r>
                <a:r>
                  <a:rPr kumimoji="1" lang="ja-JP" altLang="ja-JP" sz="1200" kern="1200" dirty="0">
                    <a:solidFill>
                      <a:schemeClr val="tx1"/>
                    </a:solidFill>
                    <a:effectLst/>
                    <a:latin typeface="+mn-lt"/>
                    <a:ea typeface="+mn-ea"/>
                    <a:cs typeface="+mn-cs"/>
                  </a:rPr>
                  <a:t>不釣り合いの回転を同期させることで横揺れを相殺することができます。</a:t>
                </a:r>
              </a:p>
              <a:p>
                <a:r>
                  <a:rPr kumimoji="1" lang="en-US" altLang="ja-JP" sz="1200" kern="1200" dirty="0">
                    <a:solidFill>
                      <a:schemeClr val="tx1"/>
                    </a:solidFill>
                    <a:effectLst/>
                    <a:latin typeface="+mn-lt"/>
                    <a:ea typeface="+mn-ea"/>
                    <a:cs typeface="+mn-cs"/>
                  </a:rPr>
                  <a:t>(3)</a:t>
                </a:r>
                <a:r>
                  <a:rPr kumimoji="1" lang="ja-JP" altLang="ja-JP" sz="1200" i="0" kern="1200">
                    <a:solidFill>
                      <a:schemeClr val="tx1"/>
                    </a:solidFill>
                    <a:effectLst/>
                    <a:latin typeface="+mn-lt"/>
                    <a:ea typeface="+mn-ea"/>
                    <a:cs typeface="+mn-cs"/>
                  </a:rPr>
                  <a:t>遠心力</a:t>
                </a:r>
                <a:r>
                  <a:rPr kumimoji="1" lang="en-US" altLang="ja-JP" sz="1200" i="0" kern="1200">
                    <a:solidFill>
                      <a:schemeClr val="tx1"/>
                    </a:solidFill>
                    <a:effectLst/>
                    <a:latin typeface="+mn-lt"/>
                    <a:ea typeface="+mn-ea"/>
                    <a:cs typeface="+mn-cs"/>
                  </a:rPr>
                  <a:t>𝐹</a:t>
                </a:r>
                <a:r>
                  <a:rPr kumimoji="1" lang="ja-JP" altLang="ja-JP" sz="1200" i="0" kern="1200">
                    <a:solidFill>
                      <a:schemeClr val="tx1"/>
                    </a:solidFill>
                    <a:effectLst/>
                    <a:latin typeface="+mn-lt"/>
                    <a:ea typeface="+mn-ea"/>
                    <a:cs typeface="+mn-cs"/>
                  </a:rPr>
                  <a:t>_</a:t>
                </a:r>
                <a:r>
                  <a:rPr kumimoji="1" lang="en-US" altLang="ja-JP" sz="1200" i="0" kern="1200">
                    <a:solidFill>
                      <a:schemeClr val="tx1"/>
                    </a:solidFill>
                    <a:effectLst/>
                    <a:latin typeface="+mn-lt"/>
                    <a:ea typeface="+mn-ea"/>
                    <a:cs typeface="+mn-cs"/>
                  </a:rPr>
                  <a:t>𝐿</a:t>
                </a:r>
                <a:r>
                  <a:rPr kumimoji="1" lang="ja-JP" altLang="ja-JP" sz="1200" kern="1200" dirty="0">
                    <a:solidFill>
                      <a:schemeClr val="tx1"/>
                    </a:solidFill>
                    <a:effectLst/>
                    <a:latin typeface="+mn-lt"/>
                    <a:ea typeface="+mn-ea"/>
                    <a:cs typeface="+mn-cs"/>
                  </a:rPr>
                  <a:t>は，</a:t>
                </a:r>
                <a:r>
                  <a:rPr kumimoji="1" lang="ja-JP" altLang="ja-JP" sz="1200" kern="1200" dirty="0" smtClean="0">
                    <a:solidFill>
                      <a:schemeClr val="tx1"/>
                    </a:solidFill>
                    <a:effectLst/>
                    <a:latin typeface="+mn-lt"/>
                    <a:ea typeface="+mn-ea"/>
                    <a:cs typeface="+mn-cs"/>
                  </a:rPr>
                  <a:t>質量</a:t>
                </a:r>
                <a:r>
                  <a:rPr kumimoji="1" lang="en-US" altLang="ja-JP" b="0" i="0" smtClean="0">
                    <a:latin typeface="Cambria Math" panose="02040503050406030204" pitchFamily="18" charset="0"/>
                  </a:rPr>
                  <a:t>𝑚</a:t>
                </a:r>
                <a:r>
                  <a:rPr kumimoji="1" lang="ja-JP" altLang="ja-JP" sz="1200" kern="1200" dirty="0" err="1" smtClean="0">
                    <a:solidFill>
                      <a:schemeClr val="tx1"/>
                    </a:solidFill>
                    <a:effectLst/>
                    <a:latin typeface="+mn-lt"/>
                    <a:ea typeface="+mn-ea"/>
                    <a:cs typeface="+mn-cs"/>
                  </a:rPr>
                  <a:t>、</a:t>
                </a:r>
                <a:r>
                  <a:rPr kumimoji="1" lang="ja-JP" altLang="ja-JP" sz="1200" kern="1200" dirty="0" smtClean="0">
                    <a:solidFill>
                      <a:schemeClr val="tx1"/>
                    </a:solidFill>
                    <a:effectLst/>
                    <a:latin typeface="+mn-lt"/>
                    <a:ea typeface="+mn-ea"/>
                    <a:cs typeface="+mn-cs"/>
                  </a:rPr>
                  <a:t>半径</a:t>
                </a:r>
                <a:r>
                  <a:rPr kumimoji="1" lang="en-US" altLang="ja-JP" b="0" i="0" smtClean="0">
                    <a:latin typeface="Cambria Math" panose="02040503050406030204" pitchFamily="18" charset="0"/>
                  </a:rPr>
                  <a:t>𝑟</a:t>
                </a:r>
                <a:r>
                  <a:rPr kumimoji="1" lang="ja-JP" altLang="ja-JP" sz="1200" kern="1200" dirty="0" err="1" smtClean="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角速度</a:t>
                </a:r>
                <a:r>
                  <a:rPr kumimoji="1" lang="en-US" altLang="ja-JP" sz="1200" kern="1200" dirty="0">
                    <a:solidFill>
                      <a:schemeClr val="tx1"/>
                    </a:solidFill>
                    <a:effectLst/>
                    <a:latin typeface="+mn-lt"/>
                    <a:ea typeface="+mn-ea"/>
                    <a:cs typeface="+mn-cs"/>
                  </a:rPr>
                  <a:t>ω</a:t>
                </a:r>
                <a:r>
                  <a:rPr kumimoji="1" lang="ja-JP" altLang="ja-JP" sz="1200" kern="1200" dirty="0">
                    <a:solidFill>
                      <a:schemeClr val="tx1"/>
                    </a:solidFill>
                    <a:effectLst/>
                    <a:latin typeface="+mn-lt"/>
                    <a:ea typeface="+mn-ea"/>
                    <a:cs typeface="+mn-cs"/>
                  </a:rPr>
                  <a:t>とすると</a:t>
                </a:r>
                <a:r>
                  <a:rPr kumimoji="1" lang="ja-JP" altLang="ja-JP" sz="1200" kern="1200" dirty="0" smtClean="0">
                    <a:solidFill>
                      <a:schemeClr val="tx1"/>
                    </a:solidFill>
                    <a:effectLst/>
                    <a:latin typeface="+mn-lt"/>
                    <a:ea typeface="+mn-ea"/>
                    <a:cs typeface="+mn-cs"/>
                  </a:rPr>
                  <a:t>，</a:t>
                </a:r>
                <a:r>
                  <a:rPr kumimoji="1" lang="en-US" altLang="ja-JP" b="0" i="0" smtClean="0">
                    <a:latin typeface="Cambria Math" panose="02040503050406030204" pitchFamily="18" charset="0"/>
                  </a:rPr>
                  <a:t>𝑚𝑟</a:t>
                </a:r>
                <a:r>
                  <a:rPr kumimoji="1" lang="en-US" altLang="ja-JP" b="0" i="0" smtClean="0">
                    <a:latin typeface="Cambria Math" panose="02040503050406030204" pitchFamily="18" charset="0"/>
                  </a:rPr>
                  <a:t>𝜔^2</a:t>
                </a:r>
                <a:r>
                  <a:rPr kumimoji="1" lang="ja-JP" altLang="ja-JP" sz="1200" kern="1200" dirty="0" smtClean="0">
                    <a:solidFill>
                      <a:schemeClr val="tx1"/>
                    </a:solidFill>
                    <a:effectLst/>
                    <a:latin typeface="+mn-lt"/>
                    <a:ea typeface="+mn-ea"/>
                    <a:cs typeface="+mn-cs"/>
                  </a:rPr>
                  <a:t>で</a:t>
                </a:r>
                <a:r>
                  <a:rPr kumimoji="1" lang="ja-JP" altLang="ja-JP" sz="1200" kern="1200" dirty="0">
                    <a:solidFill>
                      <a:schemeClr val="tx1"/>
                    </a:solidFill>
                    <a:effectLst/>
                    <a:latin typeface="+mn-lt"/>
                    <a:ea typeface="+mn-ea"/>
                    <a:cs typeface="+mn-cs"/>
                  </a:rPr>
                  <a:t>表せます。</a:t>
                </a:r>
              </a:p>
              <a:p>
                <a:r>
                  <a:rPr kumimoji="1" lang="en-US" altLang="ja-JP" sz="1200" kern="1200" dirty="0">
                    <a:solidFill>
                      <a:schemeClr val="tx1"/>
                    </a:solidFill>
                    <a:effectLst/>
                    <a:latin typeface="+mn-lt"/>
                    <a:ea typeface="+mn-ea"/>
                    <a:cs typeface="+mn-cs"/>
                  </a:rPr>
                  <a:t>(4)</a:t>
                </a:r>
                <a:r>
                  <a:rPr kumimoji="1" lang="ja-JP" altLang="ja-JP" sz="1200" kern="1200" dirty="0">
                    <a:solidFill>
                      <a:schemeClr val="tx1"/>
                    </a:solidFill>
                    <a:effectLst/>
                    <a:latin typeface="+mn-lt"/>
                    <a:ea typeface="+mn-ea"/>
                    <a:cs typeface="+mn-cs"/>
                  </a:rPr>
                  <a:t>質量と回転半径は互いに干渉しないサイズに，駆動源には小型の</a:t>
                </a:r>
                <a:r>
                  <a:rPr kumimoji="1" lang="en-US" altLang="ja-JP" sz="1200" kern="1200" dirty="0" smtClean="0">
                    <a:solidFill>
                      <a:schemeClr val="tx1"/>
                    </a:solidFill>
                    <a:effectLst/>
                    <a:latin typeface="+mn-lt"/>
                    <a:ea typeface="+mn-ea"/>
                    <a:cs typeface="+mn-cs"/>
                  </a:rPr>
                  <a:t>12W DC</a:t>
                </a:r>
                <a:r>
                  <a:rPr kumimoji="1" lang="ja-JP" altLang="ja-JP" sz="1200" kern="1200" dirty="0">
                    <a:solidFill>
                      <a:schemeClr val="tx1"/>
                    </a:solidFill>
                    <a:effectLst/>
                    <a:latin typeface="+mn-lt"/>
                    <a:ea typeface="+mn-ea"/>
                    <a:cs typeface="+mn-cs"/>
                  </a:rPr>
                  <a:t>モータを採用し，最大、</a:t>
                </a:r>
                <a:r>
                  <a:rPr kumimoji="1" lang="en-US" altLang="ja-JP" sz="1200" kern="1200" dirty="0">
                    <a:solidFill>
                      <a:schemeClr val="tx1"/>
                    </a:solidFill>
                    <a:effectLst/>
                    <a:latin typeface="+mn-lt"/>
                    <a:ea typeface="+mn-ea"/>
                    <a:cs typeface="+mn-cs"/>
                  </a:rPr>
                  <a:t>94Hz</a:t>
                </a:r>
                <a:r>
                  <a:rPr kumimoji="1" lang="ja-JP" altLang="ja-JP" sz="1200" kern="1200" dirty="0" err="1" smtClean="0">
                    <a:solidFill>
                      <a:schemeClr val="tx1"/>
                    </a:solidFill>
                    <a:effectLst/>
                    <a:latin typeface="+mn-lt"/>
                    <a:ea typeface="+mn-ea"/>
                    <a:cs typeface="+mn-cs"/>
                  </a:rPr>
                  <a:t>で</a:t>
                </a:r>
                <a:r>
                  <a:rPr kumimoji="1" lang="ja-JP" altLang="en-US" sz="1200" kern="1200" dirty="0" err="1" smtClean="0">
                    <a:solidFill>
                      <a:schemeClr val="tx1"/>
                    </a:solidFill>
                    <a:effectLst/>
                    <a:latin typeface="+mn-lt"/>
                    <a:ea typeface="+mn-ea"/>
                    <a:cs typeface="+mn-cs"/>
                  </a:rPr>
                  <a:t>加振</a:t>
                </a:r>
                <a:r>
                  <a:rPr kumimoji="1" lang="ja-JP" altLang="en-US" sz="1200" kern="1200" dirty="0" smtClean="0">
                    <a:solidFill>
                      <a:schemeClr val="tx1"/>
                    </a:solidFill>
                    <a:effectLst/>
                    <a:latin typeface="+mn-lt"/>
                    <a:ea typeface="+mn-ea"/>
                    <a:cs typeface="+mn-cs"/>
                  </a:rPr>
                  <a:t>することが</a:t>
                </a:r>
                <a:r>
                  <a:rPr kumimoji="1" lang="ja-JP" altLang="ja-JP" sz="1200" kern="1200" dirty="0" smtClean="0">
                    <a:solidFill>
                      <a:schemeClr val="tx1"/>
                    </a:solidFill>
                    <a:effectLst/>
                    <a:latin typeface="+mn-lt"/>
                    <a:ea typeface="+mn-ea"/>
                    <a:cs typeface="+mn-cs"/>
                  </a:rPr>
                  <a:t>できる</a:t>
                </a:r>
                <a:r>
                  <a:rPr kumimoji="1" lang="ja-JP" altLang="ja-JP" sz="1200" kern="1200" dirty="0">
                    <a:solidFill>
                      <a:schemeClr val="tx1"/>
                    </a:solidFill>
                    <a:effectLst/>
                    <a:latin typeface="+mn-lt"/>
                    <a:ea typeface="+mn-ea"/>
                    <a:cs typeface="+mn-cs"/>
                  </a:rPr>
                  <a:t>ように仕様を仮決めしました</a:t>
                </a:r>
                <a:r>
                  <a:rPr kumimoji="1" lang="ja-JP" altLang="ja-JP" sz="1200" kern="1200" dirty="0" smtClean="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p:txBody>
          </p:sp>
        </mc:Fallback>
      </mc:AlternateContent>
      <p:sp>
        <p:nvSpPr>
          <p:cNvPr id="4" name="スライド番号プレースホルダー 3"/>
          <p:cNvSpPr>
            <a:spLocks noGrp="1"/>
          </p:cNvSpPr>
          <p:nvPr>
            <p:ph type="sldNum" sz="quarter" idx="10"/>
          </p:nvPr>
        </p:nvSpPr>
        <p:spPr/>
        <p:txBody>
          <a:bodyPr/>
          <a:lstStyle/>
          <a:p>
            <a:fld id="{31E70787-6B60-45F7-A4FA-5F839E829920}" type="slidenum">
              <a:rPr kumimoji="1" lang="ja-JP" altLang="en-US" smtClean="0"/>
              <a:t>6</a:t>
            </a:fld>
            <a:endParaRPr kumimoji="1" lang="ja-JP" altLang="en-US"/>
          </a:p>
        </p:txBody>
      </p:sp>
    </p:spTree>
    <p:extLst>
      <p:ext uri="{BB962C8B-B14F-4D97-AF65-F5344CB8AC3E}">
        <p14:creationId xmlns:p14="http://schemas.microsoft.com/office/powerpoint/2010/main" val="33273404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kern="1200" dirty="0" smtClean="0">
                <a:solidFill>
                  <a:schemeClr val="tx1"/>
                </a:solidFill>
                <a:effectLst/>
                <a:latin typeface="+mn-lt"/>
                <a:ea typeface="+mn-ea"/>
                <a:cs typeface="+mn-cs"/>
              </a:rPr>
              <a:t>(1)</a:t>
            </a:r>
            <a:r>
              <a:rPr kumimoji="1" lang="ja-JP" altLang="ja-JP" sz="1200" kern="1200" dirty="0" smtClean="0">
                <a:solidFill>
                  <a:schemeClr val="tx1"/>
                </a:solidFill>
                <a:effectLst/>
                <a:latin typeface="+mn-lt"/>
                <a:ea typeface="+mn-ea"/>
                <a:cs typeface="+mn-cs"/>
              </a:rPr>
              <a:t>製作した実験装置はリニアステージを用いています。</a:t>
            </a:r>
          </a:p>
          <a:p>
            <a:r>
              <a:rPr kumimoji="1" lang="en-US" altLang="ja-JP" sz="1200" kern="1200" dirty="0" smtClean="0">
                <a:solidFill>
                  <a:schemeClr val="tx1"/>
                </a:solidFill>
                <a:effectLst/>
                <a:latin typeface="+mn-lt"/>
                <a:ea typeface="+mn-ea"/>
                <a:cs typeface="+mn-cs"/>
              </a:rPr>
              <a:t>(2)</a:t>
            </a:r>
            <a:r>
              <a:rPr kumimoji="1" lang="ja-JP" altLang="ja-JP" sz="1200" kern="1200" dirty="0" smtClean="0">
                <a:solidFill>
                  <a:schemeClr val="tx1"/>
                </a:solidFill>
                <a:effectLst/>
                <a:latin typeface="+mn-lt"/>
                <a:ea typeface="+mn-ea"/>
                <a:cs typeface="+mn-cs"/>
              </a:rPr>
              <a:t>ストロークは速度制御をするために比較的長い</a:t>
            </a:r>
            <a:r>
              <a:rPr kumimoji="1" lang="en-US" altLang="ja-JP" sz="1200" kern="1200" dirty="0" smtClean="0">
                <a:solidFill>
                  <a:schemeClr val="tx1"/>
                </a:solidFill>
                <a:effectLst/>
                <a:latin typeface="+mn-lt"/>
                <a:ea typeface="+mn-ea"/>
                <a:cs typeface="+mn-cs"/>
              </a:rPr>
              <a:t>800mm</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(3)</a:t>
            </a:r>
            <a:r>
              <a:rPr kumimoji="1" lang="ja-JP" altLang="ja-JP" sz="1200" kern="1200" dirty="0" smtClean="0">
                <a:solidFill>
                  <a:schemeClr val="tx1"/>
                </a:solidFill>
                <a:effectLst/>
                <a:latin typeface="+mn-lt"/>
                <a:ea typeface="+mn-ea"/>
                <a:cs typeface="+mn-cs"/>
              </a:rPr>
              <a:t>ベルト駆動にすることにより，低剛性に</a:t>
            </a:r>
          </a:p>
          <a:p>
            <a:r>
              <a:rPr kumimoji="1" lang="en-US" altLang="ja-JP" sz="1200" kern="1200" dirty="0" smtClean="0">
                <a:solidFill>
                  <a:schemeClr val="tx1"/>
                </a:solidFill>
                <a:effectLst/>
                <a:latin typeface="+mn-lt"/>
                <a:ea typeface="+mn-ea"/>
                <a:cs typeface="+mn-cs"/>
              </a:rPr>
              <a:t>(4)</a:t>
            </a:r>
            <a:r>
              <a:rPr kumimoji="1" lang="ja-JP" altLang="ja-JP" sz="1200" kern="1200" dirty="0" smtClean="0">
                <a:solidFill>
                  <a:schemeClr val="tx1"/>
                </a:solidFill>
                <a:effectLst/>
                <a:latin typeface="+mn-lt"/>
                <a:ea typeface="+mn-ea"/>
                <a:cs typeface="+mn-cs"/>
              </a:rPr>
              <a:t>負荷質量により慣性比</a:t>
            </a:r>
            <a:r>
              <a:rPr kumimoji="1" lang="en-US" altLang="ja-JP" sz="1200" kern="1200" dirty="0" smtClean="0">
                <a:solidFill>
                  <a:schemeClr val="tx1"/>
                </a:solidFill>
                <a:effectLst/>
                <a:latin typeface="+mn-lt"/>
                <a:ea typeface="+mn-ea"/>
                <a:cs typeface="+mn-cs"/>
              </a:rPr>
              <a:t>40</a:t>
            </a:r>
            <a:r>
              <a:rPr kumimoji="1" lang="ja-JP" altLang="ja-JP" sz="1200" kern="1200" dirty="0" smtClean="0">
                <a:solidFill>
                  <a:schemeClr val="tx1"/>
                </a:solidFill>
                <a:effectLst/>
                <a:latin typeface="+mn-lt"/>
                <a:ea typeface="+mn-ea"/>
                <a:cs typeface="+mn-cs"/>
              </a:rPr>
              <a:t>になるので、高慣性比にしています。</a:t>
            </a:r>
          </a:p>
          <a:p>
            <a:r>
              <a:rPr kumimoji="1" lang="en-US" altLang="ja-JP" sz="1200" kern="1200" dirty="0" smtClean="0">
                <a:solidFill>
                  <a:schemeClr val="tx1"/>
                </a:solidFill>
                <a:effectLst/>
                <a:latin typeface="+mn-lt"/>
                <a:ea typeface="+mn-ea"/>
                <a:cs typeface="+mn-cs"/>
              </a:rPr>
              <a:t>(5)</a:t>
            </a:r>
            <a:r>
              <a:rPr kumimoji="1" lang="ja-JP" altLang="ja-JP" sz="1200" kern="1200" dirty="0" smtClean="0">
                <a:solidFill>
                  <a:schemeClr val="tx1"/>
                </a:solidFill>
                <a:effectLst/>
                <a:latin typeface="+mn-lt"/>
                <a:ea typeface="+mn-ea"/>
                <a:cs typeface="+mn-cs"/>
              </a:rPr>
              <a:t>外乱加振周波数帯域→</a:t>
            </a:r>
            <a:r>
              <a:rPr kumimoji="1" lang="en-US" altLang="ja-JP" sz="1200" kern="1200" dirty="0" smtClean="0">
                <a:solidFill>
                  <a:schemeClr val="tx1"/>
                </a:solidFill>
                <a:effectLst/>
                <a:latin typeface="+mn-lt"/>
                <a:ea typeface="+mn-ea"/>
                <a:cs typeface="+mn-cs"/>
              </a:rPr>
              <a:t> 0</a:t>
            </a:r>
            <a:r>
              <a:rPr kumimoji="1" lang="ja-JP" altLang="ja-JP" sz="1200" kern="1200" dirty="0"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94 Hz</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(6)</a:t>
            </a:r>
            <a:r>
              <a:rPr kumimoji="1" lang="ja-JP" altLang="ja-JP" sz="1200" kern="1200" dirty="0" smtClean="0">
                <a:solidFill>
                  <a:schemeClr val="tx1"/>
                </a:solidFill>
                <a:effectLst/>
                <a:latin typeface="+mn-lt"/>
                <a:ea typeface="+mn-ea"/>
                <a:cs typeface="+mn-cs"/>
              </a:rPr>
              <a:t>ストローク両端についているリミットスイッチはテーブルがリニアステージからはみださないように安全装置として取り付けました。</a:t>
            </a:r>
          </a:p>
        </p:txBody>
      </p:sp>
      <p:sp>
        <p:nvSpPr>
          <p:cNvPr id="4" name="スライド番号プレースホルダー 3"/>
          <p:cNvSpPr>
            <a:spLocks noGrp="1"/>
          </p:cNvSpPr>
          <p:nvPr>
            <p:ph type="sldNum" sz="quarter" idx="10"/>
          </p:nvPr>
        </p:nvSpPr>
        <p:spPr/>
        <p:txBody>
          <a:bodyPr/>
          <a:lstStyle/>
          <a:p>
            <a:fld id="{31E70787-6B60-45F7-A4FA-5F839E829920}" type="slidenum">
              <a:rPr kumimoji="1" lang="ja-JP" altLang="en-US" smtClean="0"/>
              <a:t>7</a:t>
            </a:fld>
            <a:endParaRPr kumimoji="1" lang="ja-JP" altLang="en-US"/>
          </a:p>
        </p:txBody>
      </p:sp>
    </p:spTree>
    <p:extLst>
      <p:ext uri="{BB962C8B-B14F-4D97-AF65-F5344CB8AC3E}">
        <p14:creationId xmlns:p14="http://schemas.microsoft.com/office/powerpoint/2010/main" val="23891839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mc:AlternateContent xmlns:mc="http://schemas.openxmlformats.org/markup-compatibility/2006">
        <mc:Choice xmlns:a14="http://schemas.microsoft.com/office/drawing/2010/main" Requires="a14">
          <p:sp>
            <p:nvSpPr>
              <p:cNvPr id="3" name="ノート プレースホルダー 2"/>
              <p:cNvSpPr>
                <a:spLocks noGrp="1"/>
              </p:cNvSpPr>
              <p:nvPr>
                <p:ph type="body" idx="1"/>
              </p:nvPr>
            </p:nvSpPr>
            <p:spPr/>
            <p:txBody>
              <a:bodyPr/>
              <a:lstStyle/>
              <a:p>
                <a:r>
                  <a:rPr kumimoji="1" lang="en-US" altLang="ja-JP" sz="1200" kern="1200" dirty="0" smtClean="0">
                    <a:solidFill>
                      <a:schemeClr val="tx1"/>
                    </a:solidFill>
                    <a:effectLst/>
                    <a:latin typeface="+mn-lt"/>
                    <a:ea typeface="+mn-ea"/>
                    <a:cs typeface="+mn-cs"/>
                  </a:rPr>
                  <a:t>(1)</a:t>
                </a:r>
                <a:r>
                  <a:rPr kumimoji="1" lang="ja-JP" altLang="ja-JP" sz="1200" kern="1200" dirty="0">
                    <a:solidFill>
                      <a:schemeClr val="tx1"/>
                    </a:solidFill>
                    <a:effectLst/>
                    <a:latin typeface="+mn-lt"/>
                    <a:ea typeface="+mn-ea"/>
                    <a:cs typeface="+mn-cs"/>
                  </a:rPr>
                  <a:t>外乱振動を与えず，入力</a:t>
                </a:r>
                <a14:m>
                  <m:oMath xmlns:m="http://schemas.openxmlformats.org/officeDocument/2006/math">
                    <m:sSub>
                      <m:sSubPr>
                        <m:ctrlPr>
                          <a:rPr kumimoji="1" lang="ja-JP" altLang="ja-JP" sz="1200" i="1" kern="1200">
                            <a:solidFill>
                              <a:schemeClr val="tx1"/>
                            </a:solidFill>
                            <a:effectLst/>
                            <a:latin typeface="+mn-lt"/>
                            <a:ea typeface="+mn-ea"/>
                            <a:cs typeface="+mn-cs"/>
                          </a:rPr>
                        </m:ctrlPr>
                      </m:sSubPr>
                      <m:e>
                        <m:r>
                          <a:rPr kumimoji="1" lang="en-US" altLang="ja-JP" sz="1200" i="1" kern="1200">
                            <a:solidFill>
                              <a:schemeClr val="tx1"/>
                            </a:solidFill>
                            <a:effectLst/>
                            <a:latin typeface="+mn-lt"/>
                            <a:ea typeface="+mn-ea"/>
                            <a:cs typeface="+mn-cs"/>
                          </a:rPr>
                          <m:t>𝑇</m:t>
                        </m:r>
                      </m:e>
                      <m:sub>
                        <m:r>
                          <a:rPr kumimoji="1" lang="en-US" altLang="ja-JP" sz="1200" i="1" kern="1200">
                            <a:solidFill>
                              <a:schemeClr val="tx1"/>
                            </a:solidFill>
                            <a:effectLst/>
                            <a:latin typeface="+mn-lt"/>
                            <a:ea typeface="+mn-ea"/>
                            <a:cs typeface="+mn-cs"/>
                          </a:rPr>
                          <m:t>𝑀</m:t>
                        </m:r>
                      </m:sub>
                    </m:sSub>
                  </m:oMath>
                </a14:m>
                <a:r>
                  <a:rPr kumimoji="1" lang="ja-JP" altLang="ja-JP" sz="1200" kern="1200" dirty="0">
                    <a:solidFill>
                      <a:schemeClr val="tx1"/>
                    </a:solidFill>
                    <a:effectLst/>
                    <a:latin typeface="+mn-lt"/>
                    <a:ea typeface="+mn-ea"/>
                    <a:cs typeface="+mn-cs"/>
                  </a:rPr>
                  <a:t>から出力</a:t>
                </a:r>
                <a14:m>
                  <m:oMath xmlns:m="http://schemas.openxmlformats.org/officeDocument/2006/math">
                    <m:sSub>
                      <m:sSubPr>
                        <m:ctrlPr>
                          <a:rPr kumimoji="1" lang="ja-JP" altLang="ja-JP" sz="1200" i="1" kern="1200">
                            <a:solidFill>
                              <a:schemeClr val="tx1"/>
                            </a:solidFill>
                            <a:effectLst/>
                            <a:latin typeface="+mn-lt"/>
                            <a:ea typeface="+mn-ea"/>
                            <a:cs typeface="+mn-cs"/>
                          </a:rPr>
                        </m:ctrlPr>
                      </m:sSubPr>
                      <m:e>
                        <m:r>
                          <a:rPr kumimoji="1" lang="en-US" altLang="ja-JP" sz="1200" i="1" kern="1200">
                            <a:solidFill>
                              <a:schemeClr val="tx1"/>
                            </a:solidFill>
                            <a:effectLst/>
                            <a:latin typeface="+mn-lt"/>
                            <a:ea typeface="+mn-ea"/>
                            <a:cs typeface="+mn-cs"/>
                          </a:rPr>
                          <m:t>𝜔</m:t>
                        </m:r>
                      </m:e>
                      <m:sub>
                        <m:r>
                          <a:rPr kumimoji="1" lang="en-US" altLang="ja-JP" sz="1200" i="1" kern="1200">
                            <a:solidFill>
                              <a:schemeClr val="tx1"/>
                            </a:solidFill>
                            <a:effectLst/>
                            <a:latin typeface="+mn-lt"/>
                            <a:ea typeface="+mn-ea"/>
                            <a:cs typeface="+mn-cs"/>
                          </a:rPr>
                          <m:t>𝑀</m:t>
                        </m:r>
                      </m:sub>
                    </m:sSub>
                  </m:oMath>
                </a14:m>
                <a:r>
                  <a:rPr kumimoji="1" lang="ja-JP" altLang="ja-JP" sz="1200" kern="1200" dirty="0" err="1">
                    <a:solidFill>
                      <a:schemeClr val="tx1"/>
                    </a:solidFill>
                    <a:effectLst/>
                    <a:latin typeface="+mn-lt"/>
                    <a:ea typeface="+mn-ea"/>
                    <a:cs typeface="+mn-cs"/>
                  </a:rPr>
                  <a:t>までの</a:t>
                </a:r>
                <a:r>
                  <a:rPr kumimoji="1" lang="ja-JP" altLang="ja-JP" sz="1200" kern="1200" dirty="0">
                    <a:solidFill>
                      <a:schemeClr val="tx1"/>
                    </a:solidFill>
                    <a:effectLst/>
                    <a:latin typeface="+mn-lt"/>
                    <a:ea typeface="+mn-ea"/>
                    <a:cs typeface="+mn-cs"/>
                  </a:rPr>
                  <a:t>周波数応答を取得しました。</a:t>
                </a:r>
              </a:p>
              <a:p>
                <a:r>
                  <a:rPr kumimoji="1" lang="en-US" altLang="ja-JP" sz="1200" kern="1200" dirty="0">
                    <a:solidFill>
                      <a:schemeClr val="tx1"/>
                    </a:solidFill>
                    <a:effectLst/>
                    <a:latin typeface="+mn-lt"/>
                    <a:ea typeface="+mn-ea"/>
                    <a:cs typeface="+mn-cs"/>
                  </a:rPr>
                  <a:t>(2)</a:t>
                </a:r>
                <a:r>
                  <a:rPr kumimoji="1" lang="ja-JP" altLang="ja-JP" sz="1200" kern="1200" dirty="0">
                    <a:solidFill>
                      <a:schemeClr val="tx1"/>
                    </a:solidFill>
                    <a:effectLst/>
                    <a:latin typeface="+mn-lt"/>
                    <a:ea typeface="+mn-ea"/>
                    <a:cs typeface="+mn-cs"/>
                  </a:rPr>
                  <a:t>上はゲイン線図、下は位相線図を示しています。</a:t>
                </a:r>
              </a:p>
              <a:p>
                <a:r>
                  <a:rPr kumimoji="1" lang="en-US" altLang="ja-JP" sz="1200" kern="1200" dirty="0">
                    <a:solidFill>
                      <a:schemeClr val="tx1"/>
                    </a:solidFill>
                    <a:effectLst/>
                    <a:latin typeface="+mn-lt"/>
                    <a:ea typeface="+mn-ea"/>
                    <a:cs typeface="+mn-cs"/>
                  </a:rPr>
                  <a:t>(3)</a:t>
                </a:r>
                <a:r>
                  <a:rPr kumimoji="1" lang="ja-JP" altLang="ja-JP" sz="1200" kern="1200" dirty="0">
                    <a:solidFill>
                      <a:schemeClr val="tx1"/>
                    </a:solidFill>
                    <a:effectLst/>
                    <a:latin typeface="+mn-lt"/>
                    <a:ea typeface="+mn-ea"/>
                    <a:cs typeface="+mn-cs"/>
                  </a:rPr>
                  <a:t>テーブルの共振周波数は</a:t>
                </a:r>
                <a:r>
                  <a:rPr kumimoji="1" lang="en-US" altLang="ja-JP" sz="1200" kern="1200" dirty="0">
                    <a:solidFill>
                      <a:schemeClr val="tx1"/>
                    </a:solidFill>
                    <a:effectLst/>
                    <a:latin typeface="+mn-lt"/>
                    <a:ea typeface="+mn-ea"/>
                    <a:cs typeface="+mn-cs"/>
                  </a:rPr>
                  <a:t>141 Hz</a:t>
                </a:r>
                <a:r>
                  <a:rPr kumimoji="1" lang="ja-JP" altLang="ja-JP" sz="1200" kern="1200" dirty="0">
                    <a:solidFill>
                      <a:schemeClr val="tx1"/>
                    </a:solidFill>
                    <a:effectLst/>
                    <a:latin typeface="+mn-lt"/>
                    <a:ea typeface="+mn-ea"/>
                    <a:cs typeface="+mn-cs"/>
                  </a:rPr>
                  <a:t>と</a:t>
                </a:r>
                <a:r>
                  <a:rPr kumimoji="1" lang="ja-JP" altLang="ja-JP" sz="1200" kern="1200" dirty="0" smtClean="0">
                    <a:solidFill>
                      <a:schemeClr val="tx1"/>
                    </a:solidFill>
                    <a:effectLst/>
                    <a:latin typeface="+mn-lt"/>
                    <a:ea typeface="+mn-ea"/>
                    <a:cs typeface="+mn-cs"/>
                  </a:rPr>
                  <a:t>わかりました</a:t>
                </a:r>
                <a:r>
                  <a:rPr kumimoji="1" lang="ja-JP" altLang="en-US" sz="1200" kern="1200" dirty="0" smtClean="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a:p>
                <a:r>
                  <a:rPr kumimoji="1" lang="en-US" altLang="ja-JP" sz="1200" kern="1200" dirty="0">
                    <a:solidFill>
                      <a:schemeClr val="tx1"/>
                    </a:solidFill>
                    <a:effectLst/>
                    <a:latin typeface="+mn-lt"/>
                    <a:ea typeface="+mn-ea"/>
                    <a:cs typeface="+mn-cs"/>
                  </a:rPr>
                  <a:t>(4)</a:t>
                </a:r>
                <a:r>
                  <a:rPr kumimoji="1" lang="ja-JP" altLang="ja-JP" sz="1200" kern="1200" dirty="0">
                    <a:solidFill>
                      <a:schemeClr val="tx1"/>
                    </a:solidFill>
                    <a:effectLst/>
                    <a:latin typeface="+mn-lt"/>
                    <a:ea typeface="+mn-ea"/>
                    <a:cs typeface="+mn-cs"/>
                  </a:rPr>
                  <a:t>共振周波数では，ゲインが最大となり，位相が約</a:t>
                </a:r>
                <a:r>
                  <a:rPr kumimoji="1" lang="en-US" altLang="ja-JP" sz="1200" kern="1200" dirty="0">
                    <a:solidFill>
                      <a:schemeClr val="tx1"/>
                    </a:solidFill>
                    <a:effectLst/>
                    <a:latin typeface="+mn-lt"/>
                    <a:ea typeface="+mn-ea"/>
                    <a:cs typeface="+mn-cs"/>
                  </a:rPr>
                  <a:t>180</a:t>
                </a:r>
                <a:r>
                  <a:rPr kumimoji="1" lang="ja-JP" altLang="ja-JP" sz="1200" kern="1200" dirty="0">
                    <a:solidFill>
                      <a:schemeClr val="tx1"/>
                    </a:solidFill>
                    <a:effectLst/>
                    <a:latin typeface="+mn-lt"/>
                    <a:ea typeface="+mn-ea"/>
                    <a:cs typeface="+mn-cs"/>
                  </a:rPr>
                  <a:t>度遅れています。</a:t>
                </a:r>
              </a:p>
              <a:p>
                <a:endParaRPr kumimoji="1" lang="ja-JP" altLang="en-US" dirty="0"/>
              </a:p>
            </p:txBody>
          </p:sp>
        </mc:Choice>
        <mc:Fallback>
          <p:sp>
            <p:nvSpPr>
              <p:cNvPr id="3" name="ノート プレースホルダー 2"/>
              <p:cNvSpPr>
                <a:spLocks noGrp="1"/>
              </p:cNvSpPr>
              <p:nvPr>
                <p:ph type="body" idx="1"/>
              </p:nvPr>
            </p:nvSpPr>
            <p:spPr/>
            <p:txBody>
              <a:bodyPr/>
              <a:lstStyle/>
              <a:p>
                <a:r>
                  <a:rPr kumimoji="1" lang="en-US" altLang="ja-JP" sz="1200" kern="1200" dirty="0" smtClean="0">
                    <a:solidFill>
                      <a:schemeClr val="tx1"/>
                    </a:solidFill>
                    <a:effectLst/>
                    <a:latin typeface="+mn-lt"/>
                    <a:ea typeface="+mn-ea"/>
                    <a:cs typeface="+mn-cs"/>
                  </a:rPr>
                  <a:t>(1)</a:t>
                </a:r>
                <a:r>
                  <a:rPr kumimoji="1" lang="ja-JP" altLang="ja-JP" sz="1200" kern="1200" dirty="0">
                    <a:solidFill>
                      <a:schemeClr val="tx1"/>
                    </a:solidFill>
                    <a:effectLst/>
                    <a:latin typeface="+mn-lt"/>
                    <a:ea typeface="+mn-ea"/>
                    <a:cs typeface="+mn-cs"/>
                  </a:rPr>
                  <a:t>外乱振動を与えず，入力</a:t>
                </a:r>
                <a:r>
                  <a:rPr kumimoji="1" lang="en-US" altLang="ja-JP" sz="1200" i="0" kern="1200">
                    <a:solidFill>
                      <a:schemeClr val="tx1"/>
                    </a:solidFill>
                    <a:effectLst/>
                    <a:latin typeface="+mn-lt"/>
                    <a:ea typeface="+mn-ea"/>
                    <a:cs typeface="+mn-cs"/>
                  </a:rPr>
                  <a:t>𝑇</a:t>
                </a:r>
                <a:r>
                  <a:rPr kumimoji="1" lang="ja-JP" altLang="ja-JP" sz="1200" i="0" kern="1200">
                    <a:solidFill>
                      <a:schemeClr val="tx1"/>
                    </a:solidFill>
                    <a:effectLst/>
                    <a:latin typeface="+mn-lt"/>
                    <a:ea typeface="+mn-ea"/>
                    <a:cs typeface="+mn-cs"/>
                  </a:rPr>
                  <a:t>_</a:t>
                </a:r>
                <a:r>
                  <a:rPr kumimoji="1" lang="en-US" altLang="ja-JP" sz="1200" i="0" kern="1200">
                    <a:solidFill>
                      <a:schemeClr val="tx1"/>
                    </a:solidFill>
                    <a:effectLst/>
                    <a:latin typeface="+mn-lt"/>
                    <a:ea typeface="+mn-ea"/>
                    <a:cs typeface="+mn-cs"/>
                  </a:rPr>
                  <a:t>𝑀</a:t>
                </a:r>
                <a:r>
                  <a:rPr kumimoji="1" lang="ja-JP" altLang="ja-JP" sz="1200" kern="1200" dirty="0">
                    <a:solidFill>
                      <a:schemeClr val="tx1"/>
                    </a:solidFill>
                    <a:effectLst/>
                    <a:latin typeface="+mn-lt"/>
                    <a:ea typeface="+mn-ea"/>
                    <a:cs typeface="+mn-cs"/>
                  </a:rPr>
                  <a:t>から出力</a:t>
                </a:r>
                <a:r>
                  <a:rPr kumimoji="1" lang="en-US" altLang="ja-JP" sz="1200" i="0" kern="1200">
                    <a:solidFill>
                      <a:schemeClr val="tx1"/>
                    </a:solidFill>
                    <a:effectLst/>
                    <a:latin typeface="+mn-lt"/>
                    <a:ea typeface="+mn-ea"/>
                    <a:cs typeface="+mn-cs"/>
                  </a:rPr>
                  <a:t>𝜔</a:t>
                </a:r>
                <a:r>
                  <a:rPr kumimoji="1" lang="ja-JP" altLang="ja-JP" sz="1200" i="0" kern="1200">
                    <a:solidFill>
                      <a:schemeClr val="tx1"/>
                    </a:solidFill>
                    <a:effectLst/>
                    <a:latin typeface="+mn-lt"/>
                    <a:ea typeface="+mn-ea"/>
                    <a:cs typeface="+mn-cs"/>
                  </a:rPr>
                  <a:t>_</a:t>
                </a:r>
                <a:r>
                  <a:rPr kumimoji="1" lang="en-US" altLang="ja-JP" sz="1200" i="0" kern="1200">
                    <a:solidFill>
                      <a:schemeClr val="tx1"/>
                    </a:solidFill>
                    <a:effectLst/>
                    <a:latin typeface="+mn-lt"/>
                    <a:ea typeface="+mn-ea"/>
                    <a:cs typeface="+mn-cs"/>
                  </a:rPr>
                  <a:t>𝑀</a:t>
                </a:r>
                <a:r>
                  <a:rPr kumimoji="1" lang="ja-JP" altLang="ja-JP" sz="1200" kern="1200" dirty="0" err="1">
                    <a:solidFill>
                      <a:schemeClr val="tx1"/>
                    </a:solidFill>
                    <a:effectLst/>
                    <a:latin typeface="+mn-lt"/>
                    <a:ea typeface="+mn-ea"/>
                    <a:cs typeface="+mn-cs"/>
                  </a:rPr>
                  <a:t>までの</a:t>
                </a:r>
                <a:r>
                  <a:rPr kumimoji="1" lang="ja-JP" altLang="ja-JP" sz="1200" kern="1200" dirty="0">
                    <a:solidFill>
                      <a:schemeClr val="tx1"/>
                    </a:solidFill>
                    <a:effectLst/>
                    <a:latin typeface="+mn-lt"/>
                    <a:ea typeface="+mn-ea"/>
                    <a:cs typeface="+mn-cs"/>
                  </a:rPr>
                  <a:t>周波数応答を取得しました。</a:t>
                </a:r>
              </a:p>
              <a:p>
                <a:r>
                  <a:rPr kumimoji="1" lang="en-US" altLang="ja-JP" sz="1200" kern="1200" dirty="0">
                    <a:solidFill>
                      <a:schemeClr val="tx1"/>
                    </a:solidFill>
                    <a:effectLst/>
                    <a:latin typeface="+mn-lt"/>
                    <a:ea typeface="+mn-ea"/>
                    <a:cs typeface="+mn-cs"/>
                  </a:rPr>
                  <a:t>(2)</a:t>
                </a:r>
                <a:r>
                  <a:rPr kumimoji="1" lang="ja-JP" altLang="ja-JP" sz="1200" kern="1200" dirty="0">
                    <a:solidFill>
                      <a:schemeClr val="tx1"/>
                    </a:solidFill>
                    <a:effectLst/>
                    <a:latin typeface="+mn-lt"/>
                    <a:ea typeface="+mn-ea"/>
                    <a:cs typeface="+mn-cs"/>
                  </a:rPr>
                  <a:t>上はゲイン線図、下は位相線図を示しています。</a:t>
                </a:r>
              </a:p>
              <a:p>
                <a:r>
                  <a:rPr kumimoji="1" lang="en-US" altLang="ja-JP" sz="1200" kern="1200" dirty="0">
                    <a:solidFill>
                      <a:schemeClr val="tx1"/>
                    </a:solidFill>
                    <a:effectLst/>
                    <a:latin typeface="+mn-lt"/>
                    <a:ea typeface="+mn-ea"/>
                    <a:cs typeface="+mn-cs"/>
                  </a:rPr>
                  <a:t>(3)</a:t>
                </a:r>
                <a:r>
                  <a:rPr kumimoji="1" lang="ja-JP" altLang="ja-JP" sz="1200" kern="1200" dirty="0">
                    <a:solidFill>
                      <a:schemeClr val="tx1"/>
                    </a:solidFill>
                    <a:effectLst/>
                    <a:latin typeface="+mn-lt"/>
                    <a:ea typeface="+mn-ea"/>
                    <a:cs typeface="+mn-cs"/>
                  </a:rPr>
                  <a:t>テーブルの共振周波数は</a:t>
                </a:r>
                <a:r>
                  <a:rPr kumimoji="1" lang="en-US" altLang="ja-JP" sz="1200" kern="1200" dirty="0">
                    <a:solidFill>
                      <a:schemeClr val="tx1"/>
                    </a:solidFill>
                    <a:effectLst/>
                    <a:latin typeface="+mn-lt"/>
                    <a:ea typeface="+mn-ea"/>
                    <a:cs typeface="+mn-cs"/>
                  </a:rPr>
                  <a:t>141 Hz</a:t>
                </a:r>
                <a:r>
                  <a:rPr kumimoji="1" lang="ja-JP" altLang="ja-JP" sz="1200" kern="1200" dirty="0">
                    <a:solidFill>
                      <a:schemeClr val="tx1"/>
                    </a:solidFill>
                    <a:effectLst/>
                    <a:latin typeface="+mn-lt"/>
                    <a:ea typeface="+mn-ea"/>
                    <a:cs typeface="+mn-cs"/>
                  </a:rPr>
                  <a:t>と</a:t>
                </a:r>
                <a:r>
                  <a:rPr kumimoji="1" lang="ja-JP" altLang="ja-JP" sz="1200" kern="1200" dirty="0" smtClean="0">
                    <a:solidFill>
                      <a:schemeClr val="tx1"/>
                    </a:solidFill>
                    <a:effectLst/>
                    <a:latin typeface="+mn-lt"/>
                    <a:ea typeface="+mn-ea"/>
                    <a:cs typeface="+mn-cs"/>
                  </a:rPr>
                  <a:t>わかりました</a:t>
                </a:r>
                <a:r>
                  <a:rPr kumimoji="1" lang="ja-JP" altLang="en-US" sz="1200" kern="1200" dirty="0" smtClean="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a:p>
                <a:r>
                  <a:rPr kumimoji="1" lang="en-US" altLang="ja-JP" sz="1200" kern="1200" dirty="0">
                    <a:solidFill>
                      <a:schemeClr val="tx1"/>
                    </a:solidFill>
                    <a:effectLst/>
                    <a:latin typeface="+mn-lt"/>
                    <a:ea typeface="+mn-ea"/>
                    <a:cs typeface="+mn-cs"/>
                  </a:rPr>
                  <a:t>(4)</a:t>
                </a:r>
                <a:r>
                  <a:rPr kumimoji="1" lang="ja-JP" altLang="ja-JP" sz="1200" kern="1200" dirty="0">
                    <a:solidFill>
                      <a:schemeClr val="tx1"/>
                    </a:solidFill>
                    <a:effectLst/>
                    <a:latin typeface="+mn-lt"/>
                    <a:ea typeface="+mn-ea"/>
                    <a:cs typeface="+mn-cs"/>
                  </a:rPr>
                  <a:t>共振周波数では，ゲインが最大となり，位相が約</a:t>
                </a:r>
                <a:r>
                  <a:rPr kumimoji="1" lang="en-US" altLang="ja-JP" sz="1200" kern="1200" dirty="0">
                    <a:solidFill>
                      <a:schemeClr val="tx1"/>
                    </a:solidFill>
                    <a:effectLst/>
                    <a:latin typeface="+mn-lt"/>
                    <a:ea typeface="+mn-ea"/>
                    <a:cs typeface="+mn-cs"/>
                  </a:rPr>
                  <a:t>180</a:t>
                </a:r>
                <a:r>
                  <a:rPr kumimoji="1" lang="ja-JP" altLang="ja-JP" sz="1200" kern="1200" dirty="0">
                    <a:solidFill>
                      <a:schemeClr val="tx1"/>
                    </a:solidFill>
                    <a:effectLst/>
                    <a:latin typeface="+mn-lt"/>
                    <a:ea typeface="+mn-ea"/>
                    <a:cs typeface="+mn-cs"/>
                  </a:rPr>
                  <a:t>度遅れています。</a:t>
                </a:r>
              </a:p>
              <a:p>
                <a:endParaRPr kumimoji="1" lang="ja-JP" altLang="en-US" dirty="0"/>
              </a:p>
            </p:txBody>
          </p:sp>
        </mc:Fallback>
      </mc:AlternateContent>
      <p:sp>
        <p:nvSpPr>
          <p:cNvPr id="4" name="スライド番号プレースホルダー 3"/>
          <p:cNvSpPr>
            <a:spLocks noGrp="1"/>
          </p:cNvSpPr>
          <p:nvPr>
            <p:ph type="sldNum" sz="quarter" idx="10"/>
          </p:nvPr>
        </p:nvSpPr>
        <p:spPr/>
        <p:txBody>
          <a:bodyPr/>
          <a:lstStyle/>
          <a:p>
            <a:fld id="{31E70787-6B60-45F7-A4FA-5F839E829920}" type="slidenum">
              <a:rPr kumimoji="1" lang="ja-JP" altLang="en-US" smtClean="0"/>
              <a:t>8</a:t>
            </a:fld>
            <a:endParaRPr kumimoji="1" lang="ja-JP" altLang="en-US"/>
          </a:p>
        </p:txBody>
      </p:sp>
    </p:spTree>
    <p:extLst>
      <p:ext uri="{BB962C8B-B14F-4D97-AF65-F5344CB8AC3E}">
        <p14:creationId xmlns:p14="http://schemas.microsoft.com/office/powerpoint/2010/main" val="24577211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kern="1200" dirty="0" smtClean="0">
                <a:solidFill>
                  <a:schemeClr val="tx1"/>
                </a:solidFill>
                <a:effectLst/>
                <a:latin typeface="+mn-lt"/>
                <a:ea typeface="+mn-ea"/>
                <a:cs typeface="+mn-cs"/>
              </a:rPr>
              <a:t>(1)</a:t>
            </a:r>
            <a:r>
              <a:rPr kumimoji="1" lang="ja-JP" altLang="ja-JP" sz="1200" kern="1200" dirty="0" smtClean="0">
                <a:solidFill>
                  <a:schemeClr val="tx1"/>
                </a:solidFill>
                <a:effectLst/>
                <a:latin typeface="+mn-lt"/>
                <a:ea typeface="+mn-ea"/>
                <a:cs typeface="+mn-cs"/>
              </a:rPr>
              <a:t>加振周波数がテーブルの共振周波数を下回ることから加振周波数帯域の不足が言えます。</a:t>
            </a:r>
          </a:p>
          <a:p>
            <a:r>
              <a:rPr kumimoji="1" lang="en-US" altLang="ja-JP" sz="1200" kern="1200" dirty="0" smtClean="0">
                <a:solidFill>
                  <a:schemeClr val="tx1"/>
                </a:solidFill>
                <a:effectLst/>
                <a:latin typeface="+mn-lt"/>
                <a:ea typeface="+mn-ea"/>
                <a:cs typeface="+mn-cs"/>
              </a:rPr>
              <a:t>(2)</a:t>
            </a:r>
            <a:r>
              <a:rPr kumimoji="1" lang="ja-JP" altLang="ja-JP" sz="1200" kern="1200" dirty="0" smtClean="0">
                <a:solidFill>
                  <a:schemeClr val="tx1"/>
                </a:solidFill>
                <a:effectLst/>
                <a:latin typeface="+mn-lt"/>
                <a:ea typeface="+mn-ea"/>
                <a:cs typeface="+mn-cs"/>
              </a:rPr>
              <a:t>つまり、共振周波数を含む広い周波数帯域で系を加振</a:t>
            </a:r>
            <a:r>
              <a:rPr kumimoji="1" lang="ja-JP" altLang="en-US" sz="1200" kern="1200" dirty="0" smtClean="0">
                <a:solidFill>
                  <a:schemeClr val="tx1"/>
                </a:solidFill>
                <a:effectLst/>
                <a:latin typeface="+mn-lt"/>
                <a:ea typeface="+mn-ea"/>
                <a:cs typeface="+mn-cs"/>
              </a:rPr>
              <a:t>できません。</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(3)</a:t>
            </a:r>
            <a:r>
              <a:rPr kumimoji="1" lang="ja-JP" altLang="ja-JP" sz="1200" kern="1200" dirty="0" smtClean="0">
                <a:solidFill>
                  <a:schemeClr val="tx1"/>
                </a:solidFill>
                <a:effectLst/>
                <a:latin typeface="+mn-lt"/>
                <a:ea typeface="+mn-ea"/>
                <a:cs typeface="+mn-cs"/>
              </a:rPr>
              <a:t>解決策として，高出力の駆動源を使用</a:t>
            </a:r>
            <a:r>
              <a:rPr kumimoji="1" lang="ja-JP" altLang="en-US" sz="1200" kern="1200" dirty="0" smtClean="0">
                <a:solidFill>
                  <a:schemeClr val="tx1"/>
                </a:solidFill>
                <a:effectLst/>
                <a:latin typeface="+mn-lt"/>
                <a:ea typeface="+mn-ea"/>
                <a:cs typeface="+mn-cs"/>
              </a:rPr>
              <a:t>，</a:t>
            </a:r>
            <a:r>
              <a:rPr kumimoji="1" lang="ja-JP" altLang="ja-JP" sz="1200" kern="1200" dirty="0" smtClean="0">
                <a:solidFill>
                  <a:schemeClr val="tx1"/>
                </a:solidFill>
                <a:effectLst/>
                <a:latin typeface="+mn-lt"/>
                <a:ea typeface="+mn-ea"/>
                <a:cs typeface="+mn-cs"/>
              </a:rPr>
              <a:t>振動発生方法を変更を考えました。</a:t>
            </a:r>
          </a:p>
          <a:p>
            <a:r>
              <a:rPr kumimoji="1" lang="en-US" altLang="ja-JP" sz="1200" kern="1200" dirty="0" smtClean="0">
                <a:solidFill>
                  <a:schemeClr val="tx1"/>
                </a:solidFill>
                <a:effectLst/>
                <a:latin typeface="+mn-lt"/>
                <a:ea typeface="+mn-ea"/>
                <a:cs typeface="+mn-cs"/>
              </a:rPr>
              <a:t>(4)12W</a:t>
            </a:r>
            <a:r>
              <a:rPr kumimoji="1" lang="ja-JP" altLang="ja-JP" sz="1200" kern="1200" dirty="0" smtClean="0">
                <a:solidFill>
                  <a:schemeClr val="tx1"/>
                </a:solidFill>
                <a:effectLst/>
                <a:latin typeface="+mn-lt"/>
                <a:ea typeface="+mn-ea"/>
                <a:cs typeface="+mn-cs"/>
              </a:rPr>
              <a:t>の</a:t>
            </a:r>
            <a:r>
              <a:rPr kumimoji="1" lang="en-US" altLang="ja-JP" sz="1200" kern="1200" dirty="0" smtClean="0">
                <a:solidFill>
                  <a:schemeClr val="tx1"/>
                </a:solidFill>
                <a:effectLst/>
                <a:latin typeface="+mn-lt"/>
                <a:ea typeface="+mn-ea"/>
                <a:cs typeface="+mn-cs"/>
              </a:rPr>
              <a:t>DC</a:t>
            </a:r>
            <a:r>
              <a:rPr kumimoji="1" lang="ja-JP" altLang="ja-JP" sz="1200" kern="1200" dirty="0" smtClean="0">
                <a:solidFill>
                  <a:schemeClr val="tx1"/>
                </a:solidFill>
                <a:effectLst/>
                <a:latin typeface="+mn-lt"/>
                <a:ea typeface="+mn-ea"/>
                <a:cs typeface="+mn-cs"/>
              </a:rPr>
              <a:t>モータを</a:t>
            </a:r>
            <a:r>
              <a:rPr kumimoji="1" lang="en-US" altLang="ja-JP" sz="1200" kern="1200" dirty="0" smtClean="0">
                <a:solidFill>
                  <a:schemeClr val="tx1"/>
                </a:solidFill>
                <a:effectLst/>
                <a:latin typeface="+mn-lt"/>
                <a:ea typeface="+mn-ea"/>
                <a:cs typeface="+mn-cs"/>
              </a:rPr>
              <a:t>200W</a:t>
            </a:r>
            <a:r>
              <a:rPr kumimoji="1" lang="ja-JP" altLang="ja-JP" sz="1200" kern="1200" dirty="0" smtClean="0">
                <a:solidFill>
                  <a:schemeClr val="tx1"/>
                </a:solidFill>
                <a:effectLst/>
                <a:latin typeface="+mn-lt"/>
                <a:ea typeface="+mn-ea"/>
                <a:cs typeface="+mn-cs"/>
              </a:rPr>
              <a:t>の</a:t>
            </a:r>
            <a:r>
              <a:rPr kumimoji="1" lang="en-US" altLang="ja-JP" sz="1200" kern="1200" dirty="0" smtClean="0">
                <a:solidFill>
                  <a:schemeClr val="tx1"/>
                </a:solidFill>
                <a:effectLst/>
                <a:latin typeface="+mn-lt"/>
                <a:ea typeface="+mn-ea"/>
                <a:cs typeface="+mn-cs"/>
              </a:rPr>
              <a:t>AC</a:t>
            </a:r>
            <a:r>
              <a:rPr kumimoji="1" lang="ja-JP" altLang="ja-JP" sz="1200" kern="1200" dirty="0" smtClean="0">
                <a:solidFill>
                  <a:schemeClr val="tx1"/>
                </a:solidFill>
                <a:effectLst/>
                <a:latin typeface="+mn-lt"/>
                <a:ea typeface="+mn-ea"/>
                <a:cs typeface="+mn-cs"/>
              </a:rPr>
              <a:t>サーボモータに変更します。</a:t>
            </a:r>
          </a:p>
          <a:p>
            <a:r>
              <a:rPr kumimoji="1" lang="en-US" altLang="ja-JP" sz="1200" kern="1200" dirty="0" smtClean="0">
                <a:solidFill>
                  <a:schemeClr val="tx1"/>
                </a:solidFill>
                <a:effectLst/>
                <a:latin typeface="+mn-lt"/>
                <a:ea typeface="+mn-ea"/>
                <a:cs typeface="+mn-cs"/>
              </a:rPr>
              <a:t>(5)</a:t>
            </a:r>
            <a:r>
              <a:rPr kumimoji="1" lang="ja-JP" altLang="ja-JP" sz="1200" kern="1200" dirty="0" smtClean="0">
                <a:solidFill>
                  <a:schemeClr val="tx1"/>
                </a:solidFill>
                <a:effectLst/>
                <a:latin typeface="+mn-lt"/>
                <a:ea typeface="+mn-ea"/>
                <a:cs typeface="+mn-cs"/>
              </a:rPr>
              <a:t>不釣り合いの回転による加振力を振り子の振動よる加振力に変更することで、</a:t>
            </a:r>
            <a:r>
              <a:rPr kumimoji="1" lang="en-US" altLang="ja-JP" sz="1200" kern="1200" dirty="0" smtClean="0">
                <a:solidFill>
                  <a:schemeClr val="tx1"/>
                </a:solidFill>
                <a:effectLst/>
                <a:latin typeface="+mn-lt"/>
                <a:ea typeface="+mn-ea"/>
                <a:cs typeface="+mn-cs"/>
              </a:rPr>
              <a:t>Fig.9</a:t>
            </a:r>
            <a:r>
              <a:rPr kumimoji="1" lang="ja-JP" altLang="ja-JP" sz="1200" kern="1200" dirty="0" smtClean="0">
                <a:solidFill>
                  <a:schemeClr val="tx1"/>
                </a:solidFill>
                <a:effectLst/>
                <a:latin typeface="+mn-lt"/>
                <a:ea typeface="+mn-ea"/>
                <a:cs typeface="+mn-cs"/>
              </a:rPr>
              <a:t>に示すように加振周波数帯域を拡張できると考えました</a:t>
            </a:r>
            <a:r>
              <a:rPr kumimoji="1" lang="ja-JP" altLang="en-US" sz="1200" kern="1200" dirty="0" smtClean="0">
                <a:solidFill>
                  <a:schemeClr val="tx1"/>
                </a:solidFill>
                <a:effectLst/>
                <a:latin typeface="+mn-lt"/>
                <a:ea typeface="+mn-ea"/>
                <a:cs typeface="+mn-cs"/>
              </a:rPr>
              <a:t>。</a:t>
            </a:r>
            <a:endParaRPr kumimoji="1" lang="ja-JP" altLang="ja-JP" sz="1200" kern="1200" dirty="0" smtClean="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31E70787-6B60-45F7-A4FA-5F839E829920}" type="slidenum">
              <a:rPr kumimoji="1" lang="ja-JP" altLang="en-US" smtClean="0"/>
              <a:t>9</a:t>
            </a:fld>
            <a:endParaRPr kumimoji="1" lang="ja-JP" altLang="en-US"/>
          </a:p>
        </p:txBody>
      </p:sp>
    </p:spTree>
    <p:extLst>
      <p:ext uri="{BB962C8B-B14F-4D97-AF65-F5344CB8AC3E}">
        <p14:creationId xmlns:p14="http://schemas.microsoft.com/office/powerpoint/2010/main" val="745718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A982F607-71B9-4C29-9122-27FE90ABA10A}" type="datetime1">
              <a:rPr kumimoji="1" lang="ja-JP" altLang="en-US" smtClean="0"/>
              <a:t>2020/10/30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6BE35BA-55BA-4D2B-AA09-5957D34ED45F}" type="slidenum">
              <a:rPr kumimoji="1" lang="ja-JP" altLang="en-US" smtClean="0"/>
              <a:t>‹#›</a:t>
            </a:fld>
            <a:endParaRPr kumimoji="1" lang="ja-JP" altLang="en-US"/>
          </a:p>
        </p:txBody>
      </p:sp>
    </p:spTree>
    <p:extLst>
      <p:ext uri="{BB962C8B-B14F-4D97-AF65-F5344CB8AC3E}">
        <p14:creationId xmlns:p14="http://schemas.microsoft.com/office/powerpoint/2010/main" val="413664281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0940CE1-154B-4A62-91AF-BD1FC6D8336E}" type="datetime1">
              <a:rPr kumimoji="1" lang="ja-JP" altLang="en-US" smtClean="0"/>
              <a:t>2020/10/30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6BE35BA-55BA-4D2B-AA09-5957D34ED45F}" type="slidenum">
              <a:rPr kumimoji="1" lang="ja-JP" altLang="en-US" smtClean="0"/>
              <a:t>‹#›</a:t>
            </a:fld>
            <a:endParaRPr kumimoji="1" lang="ja-JP" altLang="en-US"/>
          </a:p>
        </p:txBody>
      </p:sp>
    </p:spTree>
    <p:extLst>
      <p:ext uri="{BB962C8B-B14F-4D97-AF65-F5344CB8AC3E}">
        <p14:creationId xmlns:p14="http://schemas.microsoft.com/office/powerpoint/2010/main" val="2509080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B6ED03A-E595-4B67-B8B2-9BB647C101A3}" type="datetime1">
              <a:rPr kumimoji="1" lang="ja-JP" altLang="en-US" smtClean="0"/>
              <a:t>2020/10/30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6BE35BA-55BA-4D2B-AA09-5957D34ED45F}" type="slidenum">
              <a:rPr kumimoji="1" lang="ja-JP" altLang="en-US" smtClean="0"/>
              <a:t>‹#›</a:t>
            </a:fld>
            <a:endParaRPr kumimoji="1" lang="ja-JP" altLang="en-US"/>
          </a:p>
        </p:txBody>
      </p:sp>
    </p:spTree>
    <p:extLst>
      <p:ext uri="{BB962C8B-B14F-4D97-AF65-F5344CB8AC3E}">
        <p14:creationId xmlns:p14="http://schemas.microsoft.com/office/powerpoint/2010/main" val="34537199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635771"/>
          </a:xfrm>
        </p:spPr>
        <p:txBody>
          <a:bodyPr/>
          <a:lstStyle/>
          <a:p>
            <a:r>
              <a:rPr lang="ja-JP" altLang="en-US"/>
              <a:t>マスター タイトルの書式設定</a:t>
            </a:r>
            <a:endParaRPr lang="en-US" dirty="0"/>
          </a:p>
        </p:txBody>
      </p:sp>
      <p:sp>
        <p:nvSpPr>
          <p:cNvPr id="4" name="Date Placeholder 3"/>
          <p:cNvSpPr>
            <a:spLocks noGrp="1"/>
          </p:cNvSpPr>
          <p:nvPr>
            <p:ph type="dt" sz="half" idx="10"/>
          </p:nvPr>
        </p:nvSpPr>
        <p:spPr/>
        <p:txBody>
          <a:bodyPr/>
          <a:lstStyle/>
          <a:p>
            <a:fld id="{6E66D415-CF13-465C-B395-D2D349530BCE}" type="datetime1">
              <a:rPr kumimoji="1" lang="ja-JP" altLang="en-US" smtClean="0"/>
              <a:t>2020/10/30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8968652-FCA6-4D04-B1D2-4B519629712C}" type="slidenum">
              <a:rPr kumimoji="1" lang="ja-JP" altLang="en-US" smtClean="0"/>
              <a:t>‹#›</a:t>
            </a:fld>
            <a:endParaRPr kumimoji="1" lang="ja-JP" altLang="en-US"/>
          </a:p>
        </p:txBody>
      </p:sp>
    </p:spTree>
    <p:extLst>
      <p:ext uri="{BB962C8B-B14F-4D97-AF65-F5344CB8AC3E}">
        <p14:creationId xmlns:p14="http://schemas.microsoft.com/office/powerpoint/2010/main" val="3673509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26844B4-1F30-4CD2-B2F9-33ABAF3C1AD7}" type="datetime1">
              <a:rPr kumimoji="1" lang="ja-JP" altLang="en-US" smtClean="0"/>
              <a:t>2020/10/30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6BE35BA-55BA-4D2B-AA09-5957D34ED45F}" type="slidenum">
              <a:rPr kumimoji="1" lang="ja-JP" altLang="en-US" smtClean="0"/>
              <a:t>‹#›</a:t>
            </a:fld>
            <a:endParaRPr kumimoji="1" lang="ja-JP" altLang="en-US"/>
          </a:p>
        </p:txBody>
      </p:sp>
    </p:spTree>
    <p:extLst>
      <p:ext uri="{BB962C8B-B14F-4D97-AF65-F5344CB8AC3E}">
        <p14:creationId xmlns:p14="http://schemas.microsoft.com/office/powerpoint/2010/main" val="16659949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7B17715-88E4-43A8-B6CB-9D3602E08DB5}" type="datetime1">
              <a:rPr kumimoji="1" lang="ja-JP" altLang="en-US" smtClean="0"/>
              <a:t>2020/10/30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6BE35BA-55BA-4D2B-AA09-5957D34ED45F}" type="slidenum">
              <a:rPr kumimoji="1" lang="ja-JP" altLang="en-US" smtClean="0"/>
              <a:t>‹#›</a:t>
            </a:fld>
            <a:endParaRPr kumimoji="1" lang="ja-JP" altLang="en-US"/>
          </a:p>
        </p:txBody>
      </p:sp>
    </p:spTree>
    <p:extLst>
      <p:ext uri="{BB962C8B-B14F-4D97-AF65-F5344CB8AC3E}">
        <p14:creationId xmlns:p14="http://schemas.microsoft.com/office/powerpoint/2010/main" val="166566364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23B420F-1F17-4EF3-8274-16101EE47C95}" type="datetime1">
              <a:rPr kumimoji="1" lang="ja-JP" altLang="en-US" smtClean="0"/>
              <a:t>2020/10/30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6BE35BA-55BA-4D2B-AA09-5957D34ED45F}" type="slidenum">
              <a:rPr kumimoji="1" lang="ja-JP" altLang="en-US" smtClean="0"/>
              <a:t>‹#›</a:t>
            </a:fld>
            <a:endParaRPr kumimoji="1" lang="ja-JP" altLang="en-US"/>
          </a:p>
        </p:txBody>
      </p:sp>
    </p:spTree>
    <p:extLst>
      <p:ext uri="{BB962C8B-B14F-4D97-AF65-F5344CB8AC3E}">
        <p14:creationId xmlns:p14="http://schemas.microsoft.com/office/powerpoint/2010/main" val="123522819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CB9506C-401C-41D5-97E7-15F67A919D1B}" type="datetime1">
              <a:rPr kumimoji="1" lang="ja-JP" altLang="en-US" smtClean="0"/>
              <a:t>2020/10/30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6BE35BA-55BA-4D2B-AA09-5957D34ED45F}" type="slidenum">
              <a:rPr kumimoji="1" lang="ja-JP" altLang="en-US" smtClean="0"/>
              <a:t>‹#›</a:t>
            </a:fld>
            <a:endParaRPr kumimoji="1" lang="ja-JP" altLang="en-US"/>
          </a:p>
        </p:txBody>
      </p:sp>
    </p:spTree>
    <p:extLst>
      <p:ext uri="{BB962C8B-B14F-4D97-AF65-F5344CB8AC3E}">
        <p14:creationId xmlns:p14="http://schemas.microsoft.com/office/powerpoint/2010/main" val="372009998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9691F846-6271-4F68-B709-54021EBF59CD}" type="datetime1">
              <a:rPr kumimoji="1" lang="ja-JP" altLang="en-US" smtClean="0"/>
              <a:t>2020/10/30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6BE35BA-55BA-4D2B-AA09-5957D34ED45F}" type="slidenum">
              <a:rPr kumimoji="1" lang="ja-JP" altLang="en-US" smtClean="0"/>
              <a:t>‹#›</a:t>
            </a:fld>
            <a:endParaRPr kumimoji="1" lang="ja-JP" altLang="en-US"/>
          </a:p>
        </p:txBody>
      </p:sp>
    </p:spTree>
    <p:extLst>
      <p:ext uri="{BB962C8B-B14F-4D97-AF65-F5344CB8AC3E}">
        <p14:creationId xmlns:p14="http://schemas.microsoft.com/office/powerpoint/2010/main" val="264678956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E24D53-3186-420E-B3FD-0480649867F0}" type="datetime1">
              <a:rPr kumimoji="1" lang="ja-JP" altLang="en-US" smtClean="0"/>
              <a:t>2020/10/30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6BE35BA-55BA-4D2B-AA09-5957D34ED45F}" type="slidenum">
              <a:rPr kumimoji="1" lang="ja-JP" altLang="en-US" smtClean="0"/>
              <a:t>‹#›</a:t>
            </a:fld>
            <a:endParaRPr kumimoji="1" lang="ja-JP" altLang="en-US"/>
          </a:p>
        </p:txBody>
      </p:sp>
    </p:spTree>
    <p:extLst>
      <p:ext uri="{BB962C8B-B14F-4D97-AF65-F5344CB8AC3E}">
        <p14:creationId xmlns:p14="http://schemas.microsoft.com/office/powerpoint/2010/main" val="294688573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E5C466C-0949-49FB-8549-87218CF10235}" type="datetime1">
              <a:rPr kumimoji="1" lang="ja-JP" altLang="en-US" smtClean="0"/>
              <a:t>2020/10/30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6BE35BA-55BA-4D2B-AA09-5957D34ED45F}" type="slidenum">
              <a:rPr kumimoji="1" lang="ja-JP" altLang="en-US" smtClean="0"/>
              <a:t>‹#›</a:t>
            </a:fld>
            <a:endParaRPr kumimoji="1" lang="ja-JP" altLang="en-US"/>
          </a:p>
        </p:txBody>
      </p:sp>
    </p:spTree>
    <p:extLst>
      <p:ext uri="{BB962C8B-B14F-4D97-AF65-F5344CB8AC3E}">
        <p14:creationId xmlns:p14="http://schemas.microsoft.com/office/powerpoint/2010/main" val="84509761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2E35309-0C3D-422D-AB8F-0A727873C885}" type="datetime1">
              <a:rPr kumimoji="1" lang="ja-JP" altLang="en-US" smtClean="0"/>
              <a:t>2020/10/30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6BE35BA-55BA-4D2B-AA09-5957D34ED45F}" type="slidenum">
              <a:rPr kumimoji="1" lang="ja-JP" altLang="en-US" smtClean="0"/>
              <a:t>‹#›</a:t>
            </a:fld>
            <a:endParaRPr kumimoji="1" lang="ja-JP" altLang="en-US"/>
          </a:p>
        </p:txBody>
      </p:sp>
    </p:spTree>
    <p:extLst>
      <p:ext uri="{BB962C8B-B14F-4D97-AF65-F5344CB8AC3E}">
        <p14:creationId xmlns:p14="http://schemas.microsoft.com/office/powerpoint/2010/main" val="42390094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8DA7FB-1FF8-4862-8987-8AF4C77FA515}" type="datetime1">
              <a:rPr kumimoji="1" lang="ja-JP" altLang="en-US" smtClean="0"/>
              <a:t>2020/10/30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BE35BA-55BA-4D2B-AA09-5957D34ED45F}" type="slidenum">
              <a:rPr kumimoji="1" lang="ja-JP" altLang="en-US" smtClean="0"/>
              <a:t>‹#›</a:t>
            </a:fld>
            <a:endParaRPr kumimoji="1" lang="ja-JP" altLang="en-US"/>
          </a:p>
        </p:txBody>
      </p:sp>
    </p:spTree>
    <p:extLst>
      <p:ext uri="{BB962C8B-B14F-4D97-AF65-F5344CB8AC3E}">
        <p14:creationId xmlns:p14="http://schemas.microsoft.com/office/powerpoint/2010/main" val="12044860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12.xml"/><Relationship Id="rId1" Type="http://schemas.openxmlformats.org/officeDocument/2006/relationships/slideLayout" Target="../slideLayouts/slideLayout12.xml"/><Relationship Id="rId5" Type="http://schemas.openxmlformats.org/officeDocument/2006/relationships/image" Target="../media/image33.png"/><Relationship Id="rId4" Type="http://schemas.openxmlformats.org/officeDocument/2006/relationships/image" Target="../media/image3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0.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5" Type="http://schemas.openxmlformats.org/officeDocument/2006/relationships/image" Target="../media/image13.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19.png"/><Relationship Id="rId3" Type="http://schemas.openxmlformats.org/officeDocument/2006/relationships/image" Target="../media/image15.png"/><Relationship Id="rId7" Type="http://schemas.openxmlformats.org/officeDocument/2006/relationships/image" Target="../media/image7.png"/><Relationship Id="rId12" Type="http://schemas.openxmlformats.org/officeDocument/2006/relationships/image" Target="../media/image13.png"/><Relationship Id="rId2" Type="http://schemas.openxmlformats.org/officeDocument/2006/relationships/notesSlide" Target="../notesSlides/notesSlide5.xml"/><Relationship Id="rId16" Type="http://schemas.openxmlformats.org/officeDocument/2006/relationships/image" Target="../media/image6.png"/><Relationship Id="rId1" Type="http://schemas.openxmlformats.org/officeDocument/2006/relationships/slideLayout" Target="../slideLayouts/slideLayout12.xml"/><Relationship Id="rId6" Type="http://schemas.openxmlformats.org/officeDocument/2006/relationships/image" Target="../media/image18.png"/><Relationship Id="rId11" Type="http://schemas.openxmlformats.org/officeDocument/2006/relationships/image" Target="../media/image12.png"/><Relationship Id="rId5" Type="http://schemas.openxmlformats.org/officeDocument/2006/relationships/image" Target="../media/image17.png"/><Relationship Id="rId1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16.png"/><Relationship Id="rId9" Type="http://schemas.openxmlformats.org/officeDocument/2006/relationships/image" Target="../media/image5.png"/><Relationship Id="rId14" Type="http://schemas.openxmlformats.org/officeDocument/2006/relationships/image" Target="../media/image10.png"/></Relationships>
</file>

<file path=ppt/slides/_rels/slide6.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7.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28.png"/><Relationship Id="rId4" Type="http://schemas.openxmlformats.org/officeDocument/2006/relationships/image" Target="../media/image27.png"/></Relationships>
</file>

<file path=ppt/slides/_rels/slide9.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9.xml"/><Relationship Id="rId1" Type="http://schemas.openxmlformats.org/officeDocument/2006/relationships/slideLayout" Target="../slideLayouts/slideLayout4.xml"/><Relationship Id="rId5" Type="http://schemas.openxmlformats.org/officeDocument/2006/relationships/image" Target="../media/image15.png"/><Relationship Id="rId4" Type="http://schemas.openxmlformats.org/officeDocument/2006/relationships/image" Target="../media/image3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2009955"/>
            <a:ext cx="9144000" cy="1368024"/>
          </a:xfrm>
        </p:spPr>
        <p:txBody>
          <a:bodyPr>
            <a:normAutofit/>
          </a:bodyPr>
          <a:lstStyle/>
          <a:p>
            <a:r>
              <a:rPr lang="ja-JP" altLang="en-US" sz="3600" b="1" dirty="0">
                <a:latin typeface="+mj-ea"/>
              </a:rPr>
              <a:t>リニアステージの位置決め制御系の製作</a:t>
            </a:r>
            <a:r>
              <a:rPr lang="ja-JP" altLang="en-US" sz="3600" b="1" dirty="0" smtClean="0">
                <a:latin typeface="+mj-ea"/>
              </a:rPr>
              <a:t>と</a:t>
            </a:r>
            <a:r>
              <a:rPr lang="en-US" altLang="ja-JP" sz="3600" b="1" dirty="0" smtClean="0">
                <a:latin typeface="+mj-ea"/>
              </a:rPr>
              <a:t/>
            </a:r>
            <a:br>
              <a:rPr lang="en-US" altLang="ja-JP" sz="3600" b="1" dirty="0" smtClean="0">
                <a:latin typeface="+mj-ea"/>
              </a:rPr>
            </a:br>
            <a:r>
              <a:rPr lang="ja-JP" altLang="en-US" sz="3600" b="1" dirty="0" smtClean="0">
                <a:latin typeface="+mj-ea"/>
              </a:rPr>
              <a:t>フルクローズ</a:t>
            </a:r>
            <a:r>
              <a:rPr lang="ja-JP" altLang="en-US" sz="3600" b="1" dirty="0">
                <a:latin typeface="+mj-ea"/>
              </a:rPr>
              <a:t>制御の効果</a:t>
            </a:r>
            <a:r>
              <a:rPr lang="ja-JP" altLang="en-US" sz="3600" b="1" dirty="0" smtClean="0">
                <a:latin typeface="+mj-ea"/>
              </a:rPr>
              <a:t>検証</a:t>
            </a:r>
            <a:endParaRPr kumimoji="1" lang="ja-JP" altLang="en-US" sz="3600" b="1" dirty="0">
              <a:latin typeface="+mj-ea"/>
            </a:endParaRPr>
          </a:p>
        </p:txBody>
      </p:sp>
      <p:sp>
        <p:nvSpPr>
          <p:cNvPr id="3" name="サブタイトル 2"/>
          <p:cNvSpPr>
            <a:spLocks noGrp="1"/>
          </p:cNvSpPr>
          <p:nvPr>
            <p:ph type="subTitle" idx="1"/>
          </p:nvPr>
        </p:nvSpPr>
        <p:spPr>
          <a:xfrm>
            <a:off x="3329796" y="4958671"/>
            <a:ext cx="5514752" cy="1010808"/>
          </a:xfrm>
        </p:spPr>
        <p:txBody>
          <a:bodyPr>
            <a:noAutofit/>
          </a:bodyPr>
          <a:lstStyle/>
          <a:p>
            <a:pPr algn="r"/>
            <a:r>
              <a:rPr lang="ja-JP" altLang="en-US" sz="3600" dirty="0" smtClean="0">
                <a:latin typeface="+mj-ea"/>
                <a:ea typeface="+mj-ea"/>
              </a:rPr>
              <a:t>指導教員 小林泰秀 准教授　</a:t>
            </a:r>
            <a:endParaRPr lang="en-US" altLang="ja-JP" sz="3600" dirty="0">
              <a:latin typeface="+mj-ea"/>
              <a:ea typeface="+mj-ea"/>
            </a:endParaRPr>
          </a:p>
          <a:p>
            <a:pPr algn="r"/>
            <a:r>
              <a:rPr lang="en-US" altLang="ja-JP" sz="3600" dirty="0" smtClean="0">
                <a:latin typeface="+mj-ea"/>
                <a:ea typeface="+mj-ea"/>
              </a:rPr>
              <a:t>19302489 </a:t>
            </a:r>
            <a:r>
              <a:rPr lang="ja-JP" altLang="en-US" sz="3600" dirty="0" smtClean="0">
                <a:latin typeface="+mj-ea"/>
                <a:ea typeface="+mj-ea"/>
              </a:rPr>
              <a:t>小熊康揮</a:t>
            </a:r>
            <a:endParaRPr lang="en-US" altLang="ja-JP" sz="3600" dirty="0">
              <a:latin typeface="+mj-ea"/>
              <a:ea typeface="+mj-ea"/>
            </a:endParaRPr>
          </a:p>
        </p:txBody>
      </p:sp>
      <p:sp>
        <p:nvSpPr>
          <p:cNvPr id="4" name="テキスト ボックス 3"/>
          <p:cNvSpPr txBox="1"/>
          <p:nvPr/>
        </p:nvSpPr>
        <p:spPr>
          <a:xfrm>
            <a:off x="3141970" y="687389"/>
            <a:ext cx="3182281" cy="646331"/>
          </a:xfrm>
          <a:prstGeom prst="rect">
            <a:avLst/>
          </a:prstGeom>
          <a:noFill/>
        </p:spPr>
        <p:txBody>
          <a:bodyPr wrap="none" rtlCol="0">
            <a:spAutoFit/>
          </a:bodyPr>
          <a:lstStyle/>
          <a:p>
            <a:r>
              <a:rPr lang="en-US" altLang="ja-JP" sz="3600" dirty="0" smtClean="0">
                <a:latin typeface="+mn-ea"/>
              </a:rPr>
              <a:t>PBL2</a:t>
            </a:r>
            <a:r>
              <a:rPr lang="ja-JP" altLang="en-US" sz="3600" dirty="0" smtClean="0">
                <a:latin typeface="+mn-ea"/>
              </a:rPr>
              <a:t>成果発表</a:t>
            </a:r>
            <a:endParaRPr lang="ja-JP" altLang="en-US" sz="3600" dirty="0">
              <a:latin typeface="+mn-ea"/>
            </a:endParaRPr>
          </a:p>
        </p:txBody>
      </p:sp>
      <p:sp>
        <p:nvSpPr>
          <p:cNvPr id="7" name="スライド番号プレースホルダー 6"/>
          <p:cNvSpPr>
            <a:spLocks noGrp="1"/>
          </p:cNvSpPr>
          <p:nvPr>
            <p:ph type="sldNum" sz="quarter" idx="12"/>
          </p:nvPr>
        </p:nvSpPr>
        <p:spPr/>
        <p:txBody>
          <a:bodyPr/>
          <a:lstStyle/>
          <a:p>
            <a:fld id="{26BE35BA-55BA-4D2B-AA09-5957D34ED45F}" type="slidenum">
              <a:rPr kumimoji="1" lang="ja-JP" altLang="en-US" smtClean="0"/>
              <a:t>1</a:t>
            </a:fld>
            <a:endParaRPr kumimoji="1" lang="ja-JP" altLang="en-US" dirty="0"/>
          </a:p>
        </p:txBody>
      </p:sp>
    </p:spTree>
    <p:extLst>
      <p:ext uri="{BB962C8B-B14F-4D97-AF65-F5344CB8AC3E}">
        <p14:creationId xmlns:p14="http://schemas.microsoft.com/office/powerpoint/2010/main" val="17278616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a:spLocks noGrp="1"/>
          </p:cNvSpPr>
          <p:nvPr>
            <p:ph type="title"/>
          </p:nvPr>
        </p:nvSpPr>
        <p:spPr>
          <a:xfrm>
            <a:off x="0" y="97369"/>
            <a:ext cx="7886700" cy="635771"/>
          </a:xfrm>
        </p:spPr>
        <p:txBody>
          <a:bodyPr>
            <a:noAutofit/>
          </a:bodyPr>
          <a:lstStyle/>
          <a:p>
            <a:r>
              <a:rPr kumimoji="1" lang="ja-JP" altLang="en-US" dirty="0" smtClean="0"/>
              <a:t>まとめ</a:t>
            </a:r>
            <a:endParaRPr kumimoji="1" lang="ja-JP" altLang="en-US" dirty="0"/>
          </a:p>
        </p:txBody>
      </p:sp>
      <p:sp>
        <p:nvSpPr>
          <p:cNvPr id="5" name="正方形/長方形 4"/>
          <p:cNvSpPr/>
          <p:nvPr/>
        </p:nvSpPr>
        <p:spPr>
          <a:xfrm>
            <a:off x="914400" y="942481"/>
            <a:ext cx="8446339" cy="1569660"/>
          </a:xfrm>
          <a:prstGeom prst="rect">
            <a:avLst/>
          </a:prstGeom>
        </p:spPr>
        <p:txBody>
          <a:bodyPr wrap="square">
            <a:spAutoFit/>
          </a:bodyPr>
          <a:lstStyle/>
          <a:p>
            <a:pPr marL="285750" indent="-285750">
              <a:buFont typeface="Arial" panose="020B0604020202020204" pitchFamily="34" charset="0"/>
              <a:buChar char="•"/>
            </a:pPr>
            <a:r>
              <a:rPr lang="ja-JP" altLang="en-US" sz="2400" dirty="0" smtClean="0"/>
              <a:t>低剛性・高慣性比の二</a:t>
            </a:r>
            <a:r>
              <a:rPr lang="ja-JP" altLang="en-US" sz="2400" dirty="0"/>
              <a:t>慣性における</a:t>
            </a:r>
            <a:r>
              <a:rPr lang="ja-JP" altLang="en-US" sz="2400" dirty="0" smtClean="0"/>
              <a:t>外乱抑制性能の　</a:t>
            </a:r>
            <a:endParaRPr lang="en-US" altLang="ja-JP" sz="2400" dirty="0" smtClean="0"/>
          </a:p>
          <a:p>
            <a:r>
              <a:rPr lang="ja-JP" altLang="en-US" sz="2400" dirty="0"/>
              <a:t>  </a:t>
            </a:r>
            <a:r>
              <a:rPr lang="ja-JP" altLang="en-US" sz="2400" dirty="0" smtClean="0"/>
              <a:t>  比較</a:t>
            </a:r>
            <a:r>
              <a:rPr lang="ja-JP" altLang="en-US" sz="2400" dirty="0"/>
              <a:t>のため</a:t>
            </a:r>
            <a:r>
              <a:rPr lang="ja-JP" altLang="en-US" sz="2400" dirty="0" smtClean="0"/>
              <a:t>に実験</a:t>
            </a:r>
            <a:r>
              <a:rPr lang="ja-JP" altLang="en-US" sz="2400" dirty="0"/>
              <a:t>装置</a:t>
            </a:r>
            <a:r>
              <a:rPr lang="ja-JP" altLang="en-US" sz="2400" dirty="0" smtClean="0"/>
              <a:t>を製作</a:t>
            </a:r>
            <a:endParaRPr lang="en-US" altLang="ja-JP" sz="2400" dirty="0"/>
          </a:p>
          <a:p>
            <a:endParaRPr lang="en-US" altLang="ja-JP" sz="2400" dirty="0"/>
          </a:p>
          <a:p>
            <a:pPr marL="342900" indent="-342900">
              <a:buFont typeface="Arial" panose="020B0604020202020204" pitchFamily="34" charset="0"/>
              <a:buChar char="•"/>
            </a:pPr>
            <a:r>
              <a:rPr lang="ja-JP" altLang="en-US" sz="2400" dirty="0" smtClean="0"/>
              <a:t>周波数応答によりテーブルの共振周波数を実測</a:t>
            </a:r>
            <a:endParaRPr lang="en-US" altLang="ja-JP" sz="2400" dirty="0" smtClean="0"/>
          </a:p>
        </p:txBody>
      </p:sp>
      <p:sp>
        <p:nvSpPr>
          <p:cNvPr id="9" name="タイトル 1"/>
          <p:cNvSpPr txBox="1">
            <a:spLocks/>
          </p:cNvSpPr>
          <p:nvPr/>
        </p:nvSpPr>
        <p:spPr>
          <a:xfrm>
            <a:off x="0" y="3465513"/>
            <a:ext cx="7886700" cy="635771"/>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dirty="0" smtClean="0"/>
              <a:t>今後の課題</a:t>
            </a:r>
            <a:endParaRPr lang="ja-JP" altLang="en-US" dirty="0"/>
          </a:p>
        </p:txBody>
      </p:sp>
      <p:sp>
        <p:nvSpPr>
          <p:cNvPr id="11" name="テキスト ボックス 10"/>
          <p:cNvSpPr txBox="1"/>
          <p:nvPr/>
        </p:nvSpPr>
        <p:spPr>
          <a:xfrm>
            <a:off x="914400" y="4310625"/>
            <a:ext cx="3300904" cy="1200329"/>
          </a:xfrm>
          <a:prstGeom prst="rect">
            <a:avLst/>
          </a:prstGeom>
          <a:noFill/>
        </p:spPr>
        <p:txBody>
          <a:bodyPr wrap="none" rtlCol="0">
            <a:spAutoFit/>
          </a:bodyPr>
          <a:lstStyle/>
          <a:p>
            <a:pPr marL="342900" indent="-342900">
              <a:buFont typeface="Arial" panose="020B0604020202020204" pitchFamily="34" charset="0"/>
              <a:buChar char="•"/>
            </a:pPr>
            <a:r>
              <a:rPr lang="ja-JP" altLang="en-US" sz="2400" dirty="0" smtClean="0"/>
              <a:t>外乱</a:t>
            </a:r>
            <a:r>
              <a:rPr lang="ja-JP" altLang="en-US" sz="2400" dirty="0"/>
              <a:t>発生装置</a:t>
            </a:r>
            <a:r>
              <a:rPr lang="ja-JP" altLang="en-US" sz="2400" dirty="0" smtClean="0"/>
              <a:t>の改良</a:t>
            </a:r>
            <a:endParaRPr lang="en-US" altLang="ja-JP" sz="2400" dirty="0" smtClean="0"/>
          </a:p>
          <a:p>
            <a:endParaRPr lang="en-US" altLang="ja-JP" sz="2400" dirty="0" smtClean="0"/>
          </a:p>
          <a:p>
            <a:pPr marL="342900" indent="-342900">
              <a:buFont typeface="Arial" panose="020B0604020202020204" pitchFamily="34" charset="0"/>
              <a:buChar char="•"/>
            </a:pPr>
            <a:r>
              <a:rPr lang="ja-JP" altLang="en-US" sz="2400" dirty="0" smtClean="0"/>
              <a:t>制</a:t>
            </a:r>
            <a:r>
              <a:rPr lang="ja-JP" altLang="en-US" sz="2400" dirty="0"/>
              <a:t>御性能の</a:t>
            </a:r>
            <a:r>
              <a:rPr lang="ja-JP" altLang="en-US" sz="2400" dirty="0" smtClean="0"/>
              <a:t>比較実験</a:t>
            </a:r>
            <a:endParaRPr lang="en-US" altLang="ja-JP" sz="2400" dirty="0" smtClean="0"/>
          </a:p>
        </p:txBody>
      </p:sp>
      <p:sp>
        <p:nvSpPr>
          <p:cNvPr id="6" name="スライド番号プレースホルダー 5"/>
          <p:cNvSpPr>
            <a:spLocks noGrp="1"/>
          </p:cNvSpPr>
          <p:nvPr>
            <p:ph type="sldNum" sz="quarter" idx="12"/>
          </p:nvPr>
        </p:nvSpPr>
        <p:spPr/>
        <p:txBody>
          <a:bodyPr/>
          <a:lstStyle/>
          <a:p>
            <a:fld id="{D8968652-FCA6-4D04-B1D2-4B519629712C}" type="slidenum">
              <a:rPr kumimoji="1" lang="ja-JP" altLang="en-US" smtClean="0"/>
              <a:t>10</a:t>
            </a:fld>
            <a:endParaRPr kumimoji="1" lang="ja-JP" altLang="en-US"/>
          </a:p>
        </p:txBody>
      </p:sp>
    </p:spTree>
    <p:extLst>
      <p:ext uri="{BB962C8B-B14F-4D97-AF65-F5344CB8AC3E}">
        <p14:creationId xmlns:p14="http://schemas.microsoft.com/office/powerpoint/2010/main" val="42158693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D8968652-FCA6-4D04-B1D2-4B519629712C}" type="slidenum">
              <a:rPr kumimoji="1" lang="ja-JP" altLang="en-US" smtClean="0"/>
              <a:t>11</a:t>
            </a:fld>
            <a:endParaRPr kumimoji="1" lang="ja-JP" altLang="en-US"/>
          </a:p>
        </p:txBody>
      </p:sp>
      <p:sp>
        <p:nvSpPr>
          <p:cNvPr id="4" name="タイトル 1"/>
          <p:cNvSpPr>
            <a:spLocks noGrp="1"/>
          </p:cNvSpPr>
          <p:nvPr>
            <p:ph type="title"/>
          </p:nvPr>
        </p:nvSpPr>
        <p:spPr>
          <a:xfrm>
            <a:off x="1233776" y="3074602"/>
            <a:ext cx="6749473" cy="635771"/>
          </a:xfrm>
        </p:spPr>
        <p:txBody>
          <a:bodyPr>
            <a:noAutofit/>
          </a:bodyPr>
          <a:lstStyle/>
          <a:p>
            <a:pPr algn="ctr"/>
            <a:r>
              <a:rPr kumimoji="1" lang="ja-JP" altLang="en-US" sz="6600" b="1" dirty="0" smtClean="0"/>
              <a:t>非表示スライド</a:t>
            </a:r>
            <a:endParaRPr kumimoji="1" lang="ja-JP" altLang="en-US" sz="6600" b="1" dirty="0"/>
          </a:p>
        </p:txBody>
      </p:sp>
    </p:spTree>
    <p:extLst>
      <p:ext uri="{BB962C8B-B14F-4D97-AF65-F5344CB8AC3E}">
        <p14:creationId xmlns:p14="http://schemas.microsoft.com/office/powerpoint/2010/main" val="10344605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22" name="グループ化 21"/>
          <p:cNvGrpSpPr/>
          <p:nvPr/>
        </p:nvGrpSpPr>
        <p:grpSpPr>
          <a:xfrm>
            <a:off x="178130" y="1881159"/>
            <a:ext cx="5443303" cy="4840317"/>
            <a:chOff x="404571" y="1782740"/>
            <a:chExt cx="5443303" cy="4840317"/>
          </a:xfrm>
        </p:grpSpPr>
        <p:pic>
          <p:nvPicPr>
            <p:cNvPr id="4" name="コンテンツ プレースホルダー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03943" y="2377052"/>
              <a:ext cx="3932228" cy="4246005"/>
            </a:xfrm>
            <a:prstGeom prst="rect">
              <a:avLst/>
            </a:prstGeom>
          </p:spPr>
        </p:pic>
        <p:sp>
          <p:nvSpPr>
            <p:cNvPr id="5" name="テキスト ボックス 4"/>
            <p:cNvSpPr txBox="1"/>
            <p:nvPr/>
          </p:nvSpPr>
          <p:spPr>
            <a:xfrm>
              <a:off x="1958076" y="5631718"/>
              <a:ext cx="1725408" cy="461665"/>
            </a:xfrm>
            <a:prstGeom prst="rect">
              <a:avLst/>
            </a:prstGeom>
            <a:solidFill>
              <a:schemeClr val="bg1"/>
            </a:solidFill>
          </p:spPr>
          <p:txBody>
            <a:bodyPr wrap="square" rtlCol="0">
              <a:spAutoFit/>
            </a:bodyPr>
            <a:lstStyle/>
            <a:p>
              <a:r>
                <a:rPr kumimoji="1" lang="ja-JP" altLang="en-US" sz="2400" dirty="0" smtClean="0"/>
                <a:t>駆動モータ</a:t>
              </a:r>
              <a:endParaRPr kumimoji="1" lang="en-US" altLang="ja-JP" sz="2400" dirty="0" smtClean="0"/>
            </a:p>
          </p:txBody>
        </p:sp>
        <p:sp>
          <p:nvSpPr>
            <p:cNvPr id="6" name="テキスト ボックス 5"/>
            <p:cNvSpPr txBox="1"/>
            <p:nvPr/>
          </p:nvSpPr>
          <p:spPr>
            <a:xfrm>
              <a:off x="1851808" y="1782740"/>
              <a:ext cx="3036499" cy="461665"/>
            </a:xfrm>
            <a:prstGeom prst="rect">
              <a:avLst/>
            </a:prstGeom>
            <a:solidFill>
              <a:schemeClr val="bg1"/>
            </a:solidFill>
          </p:spPr>
          <p:txBody>
            <a:bodyPr wrap="square" rtlCol="0">
              <a:spAutoFit/>
            </a:bodyPr>
            <a:lstStyle/>
            <a:p>
              <a:r>
                <a:rPr kumimoji="1" lang="ja-JP" altLang="en-US" sz="2400" dirty="0" smtClean="0"/>
                <a:t>不釣り合い質量</a:t>
              </a:r>
              <a:endParaRPr kumimoji="1" lang="en-US" altLang="ja-JP" sz="2400" dirty="0" smtClean="0"/>
            </a:p>
          </p:txBody>
        </p:sp>
        <p:cxnSp>
          <p:nvCxnSpPr>
            <p:cNvPr id="7" name="直線矢印コネクタ 6"/>
            <p:cNvCxnSpPr/>
            <p:nvPr/>
          </p:nvCxnSpPr>
          <p:spPr>
            <a:xfrm>
              <a:off x="2208367" y="2224043"/>
              <a:ext cx="8627" cy="28467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a:off x="3763642" y="2190567"/>
              <a:ext cx="8627" cy="28467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右矢印 8"/>
            <p:cNvSpPr/>
            <p:nvPr/>
          </p:nvSpPr>
          <p:spPr>
            <a:xfrm rot="13769317">
              <a:off x="2955557" y="3714901"/>
              <a:ext cx="963683" cy="156742"/>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3370057" y="4090070"/>
              <a:ext cx="1728601" cy="461665"/>
            </a:xfrm>
            <a:prstGeom prst="rect">
              <a:avLst/>
            </a:prstGeom>
            <a:solidFill>
              <a:schemeClr val="bg1"/>
            </a:solidFill>
          </p:spPr>
          <p:txBody>
            <a:bodyPr wrap="square" rtlCol="0">
              <a:spAutoFit/>
            </a:bodyPr>
            <a:lstStyle/>
            <a:p>
              <a:r>
                <a:rPr kumimoji="1" lang="ja-JP" altLang="en-US" sz="2400" dirty="0" smtClean="0"/>
                <a:t>駆動側歯車</a:t>
              </a:r>
              <a:endParaRPr kumimoji="1" lang="en-US" altLang="ja-JP" sz="2400" dirty="0" smtClean="0"/>
            </a:p>
          </p:txBody>
        </p:sp>
        <p:sp>
          <p:nvSpPr>
            <p:cNvPr id="11" name="右矢印 10"/>
            <p:cNvSpPr/>
            <p:nvPr/>
          </p:nvSpPr>
          <p:spPr>
            <a:xfrm rot="8149037">
              <a:off x="3352615" y="2602948"/>
              <a:ext cx="1177178" cy="153341"/>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右矢印 11"/>
            <p:cNvSpPr/>
            <p:nvPr/>
          </p:nvSpPr>
          <p:spPr>
            <a:xfrm rot="8149037">
              <a:off x="3696921" y="2626802"/>
              <a:ext cx="1177178" cy="153341"/>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4119273" y="1878868"/>
              <a:ext cx="1728601" cy="461665"/>
            </a:xfrm>
            <a:prstGeom prst="rect">
              <a:avLst/>
            </a:prstGeom>
            <a:solidFill>
              <a:schemeClr val="bg1"/>
            </a:solidFill>
          </p:spPr>
          <p:txBody>
            <a:bodyPr wrap="square" rtlCol="0">
              <a:spAutoFit/>
            </a:bodyPr>
            <a:lstStyle/>
            <a:p>
              <a:r>
                <a:rPr kumimoji="1" lang="ja-JP" altLang="en-US" sz="2400" dirty="0" smtClean="0"/>
                <a:t>従動側歯車</a:t>
              </a:r>
              <a:endParaRPr kumimoji="1" lang="en-US" altLang="ja-JP" sz="2400" dirty="0" smtClean="0"/>
            </a:p>
          </p:txBody>
        </p:sp>
        <p:sp>
          <p:nvSpPr>
            <p:cNvPr id="14" name="右矢印 13"/>
            <p:cNvSpPr/>
            <p:nvPr/>
          </p:nvSpPr>
          <p:spPr>
            <a:xfrm rot="19626081">
              <a:off x="976316" y="3511293"/>
              <a:ext cx="1177178" cy="153341"/>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404571" y="3639694"/>
              <a:ext cx="1728601" cy="461665"/>
            </a:xfrm>
            <a:prstGeom prst="rect">
              <a:avLst/>
            </a:prstGeom>
            <a:solidFill>
              <a:schemeClr val="bg1"/>
            </a:solidFill>
          </p:spPr>
          <p:txBody>
            <a:bodyPr wrap="square" rtlCol="0">
              <a:spAutoFit/>
            </a:bodyPr>
            <a:lstStyle/>
            <a:p>
              <a:r>
                <a:rPr kumimoji="1" lang="ja-JP" altLang="en-US" sz="2400" dirty="0" smtClean="0"/>
                <a:t>従動側歯車</a:t>
              </a:r>
              <a:endParaRPr kumimoji="1" lang="en-US" altLang="ja-JP" sz="2400" dirty="0" smtClean="0"/>
            </a:p>
          </p:txBody>
        </p:sp>
        <p:sp>
          <p:nvSpPr>
            <p:cNvPr id="16" name="円弧 15"/>
            <p:cNvSpPr/>
            <p:nvPr/>
          </p:nvSpPr>
          <p:spPr>
            <a:xfrm rot="14374294" flipH="1">
              <a:off x="2338408" y="2720857"/>
              <a:ext cx="862594" cy="795354"/>
            </a:xfrm>
            <a:prstGeom prst="arc">
              <a:avLst>
                <a:gd name="adj1" fmla="val 18345357"/>
                <a:gd name="adj2" fmla="val 1117348"/>
              </a:avLst>
            </a:prstGeom>
            <a:ln w="57150">
              <a:solidFill>
                <a:schemeClr val="accent4"/>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 name="円弧 16"/>
            <p:cNvSpPr/>
            <p:nvPr/>
          </p:nvSpPr>
          <p:spPr>
            <a:xfrm rot="14374294" flipH="1">
              <a:off x="3300496" y="2703695"/>
              <a:ext cx="862594" cy="795354"/>
            </a:xfrm>
            <a:prstGeom prst="arc">
              <a:avLst>
                <a:gd name="adj1" fmla="val 18345357"/>
                <a:gd name="adj2" fmla="val 1117348"/>
              </a:avLst>
            </a:prstGeom>
            <a:ln w="57150">
              <a:solidFill>
                <a:schemeClr val="accent4"/>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円弧 17"/>
            <p:cNvSpPr/>
            <p:nvPr/>
          </p:nvSpPr>
          <p:spPr>
            <a:xfrm rot="15632758" flipH="1">
              <a:off x="1890134" y="2618126"/>
              <a:ext cx="867942" cy="966494"/>
            </a:xfrm>
            <a:prstGeom prst="arc">
              <a:avLst>
                <a:gd name="adj1" fmla="val 18345357"/>
                <a:gd name="adj2" fmla="val 1117348"/>
              </a:avLst>
            </a:prstGeom>
            <a:ln w="57150">
              <a:solidFill>
                <a:schemeClr val="accent4"/>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
        <p:nvSpPr>
          <p:cNvPr id="20" name="タイトル 1"/>
          <p:cNvSpPr>
            <a:spLocks noGrp="1"/>
          </p:cNvSpPr>
          <p:nvPr>
            <p:ph type="title"/>
          </p:nvPr>
        </p:nvSpPr>
        <p:spPr>
          <a:xfrm>
            <a:off x="0" y="0"/>
            <a:ext cx="7886700" cy="635771"/>
          </a:xfrm>
        </p:spPr>
        <p:txBody>
          <a:bodyPr>
            <a:noAutofit/>
          </a:bodyPr>
          <a:lstStyle/>
          <a:p>
            <a:r>
              <a:rPr kumimoji="1" lang="en-US" altLang="ja-JP" dirty="0" smtClean="0"/>
              <a:t>P6</a:t>
            </a:r>
            <a:r>
              <a:rPr kumimoji="1" lang="ja-JP" altLang="en-US" dirty="0" smtClean="0"/>
              <a:t>補足</a:t>
            </a:r>
            <a:endParaRPr kumimoji="1" lang="ja-JP" altLang="en-US" dirty="0"/>
          </a:p>
        </p:txBody>
      </p:sp>
      <p:sp>
        <p:nvSpPr>
          <p:cNvPr id="21" name="テキスト ボックス 20"/>
          <p:cNvSpPr txBox="1"/>
          <p:nvPr/>
        </p:nvSpPr>
        <p:spPr>
          <a:xfrm>
            <a:off x="1995607" y="690634"/>
            <a:ext cx="4237057" cy="1015663"/>
          </a:xfrm>
          <a:prstGeom prst="rect">
            <a:avLst/>
          </a:prstGeom>
          <a:noFill/>
        </p:spPr>
        <p:txBody>
          <a:bodyPr wrap="none" rtlCol="0">
            <a:spAutoFit/>
          </a:bodyPr>
          <a:lstStyle/>
          <a:p>
            <a:r>
              <a:rPr kumimoji="1" lang="ja-JP" altLang="en-US" sz="2000" dirty="0" smtClean="0"/>
              <a:t>歯車を使う利点</a:t>
            </a:r>
            <a:endParaRPr kumimoji="1" lang="en-US" altLang="ja-JP" sz="2000" dirty="0" smtClean="0"/>
          </a:p>
          <a:p>
            <a:pPr marL="457200" indent="-457200">
              <a:buFont typeface="+mj-lt"/>
              <a:buAutoNum type="arabicPeriod"/>
            </a:pPr>
            <a:r>
              <a:rPr kumimoji="1" lang="ja-JP" altLang="en-US" sz="2000" dirty="0" smtClean="0"/>
              <a:t>回転を同期させ，横揺れを相殺</a:t>
            </a:r>
            <a:endParaRPr kumimoji="1" lang="en-US" altLang="ja-JP" sz="2000" dirty="0" smtClean="0"/>
          </a:p>
          <a:p>
            <a:pPr marL="457200" indent="-457200">
              <a:buFont typeface="+mj-lt"/>
              <a:buAutoNum type="arabicPeriod"/>
            </a:pPr>
            <a:r>
              <a:rPr kumimoji="1" lang="ja-JP" altLang="en-US" sz="2000" b="0" dirty="0" smtClean="0">
                <a:latin typeface="Times New Roman" panose="02020603050405020304" pitchFamily="18" charset="0"/>
                <a:cs typeface="Times New Roman" panose="02020603050405020304" pitchFamily="18" charset="0"/>
              </a:rPr>
              <a:t>ギア比により回転数の増加</a:t>
            </a:r>
            <a:endParaRPr kumimoji="1" lang="en-US" altLang="ja-JP" sz="2000" b="0" dirty="0" smtClean="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4" name="テキスト ボックス 23"/>
              <p:cNvSpPr txBox="1"/>
              <p:nvPr/>
            </p:nvSpPr>
            <p:spPr>
              <a:xfrm>
                <a:off x="5438973" y="2506917"/>
                <a:ext cx="3443036" cy="1200329"/>
              </a:xfrm>
              <a:prstGeom prst="rect">
                <a:avLst/>
              </a:prstGeom>
              <a:noFill/>
            </p:spPr>
            <p:txBody>
              <a:bodyPr wrap="square" rtlCol="0">
                <a:spAutoFit/>
              </a:bodyPr>
              <a:lstStyle/>
              <a:p>
                <a14:m>
                  <m:oMath xmlns:m="http://schemas.openxmlformats.org/officeDocument/2006/math">
                    <m:r>
                      <a:rPr kumimoji="1" lang="en-US" altLang="ja-JP" b="0" i="1" smtClean="0">
                        <a:latin typeface="Cambria Math" panose="02040503050406030204" pitchFamily="18" charset="0"/>
                      </a:rPr>
                      <m:t>𝑚</m:t>
                    </m:r>
                    <m:r>
                      <a:rPr kumimoji="1" lang="en-US" altLang="ja-JP" b="0" i="1" smtClean="0">
                        <a:latin typeface="Cambria Math" panose="02040503050406030204" pitchFamily="18" charset="0"/>
                      </a:rPr>
                      <m:t>=30</m:t>
                    </m:r>
                  </m:oMath>
                </a14:m>
                <a:r>
                  <a:rPr kumimoji="1" lang="en-US" altLang="ja-JP" dirty="0" smtClean="0">
                    <a:latin typeface="Times New Roman" panose="02020603050405020304" pitchFamily="18" charset="0"/>
                    <a:cs typeface="Times New Roman" panose="02020603050405020304" pitchFamily="18" charset="0"/>
                  </a:rPr>
                  <a:t> g</a:t>
                </a:r>
              </a:p>
              <a:p>
                <a14:m>
                  <m:oMath xmlns:m="http://schemas.openxmlformats.org/officeDocument/2006/math">
                    <m:r>
                      <a:rPr kumimoji="1" lang="en-US" altLang="ja-JP" b="0" i="1" smtClean="0">
                        <a:latin typeface="Cambria Math" panose="02040503050406030204" pitchFamily="18" charset="0"/>
                      </a:rPr>
                      <m:t>𝑟</m:t>
                    </m:r>
                    <m:r>
                      <a:rPr kumimoji="1" lang="en-US" altLang="ja-JP" b="0" i="1" smtClean="0">
                        <a:latin typeface="Cambria Math" panose="02040503050406030204" pitchFamily="18" charset="0"/>
                      </a:rPr>
                      <m:t>=5</m:t>
                    </m:r>
                  </m:oMath>
                </a14:m>
                <a:r>
                  <a:rPr kumimoji="1" lang="en-US" altLang="ja-JP" dirty="0" smtClean="0">
                    <a:latin typeface="Times New Roman" panose="02020603050405020304" pitchFamily="18" charset="0"/>
                    <a:cs typeface="Times New Roman" panose="02020603050405020304" pitchFamily="18" charset="0"/>
                  </a:rPr>
                  <a:t> mm</a:t>
                </a:r>
              </a:p>
              <a:p>
                <a:endParaRPr lang="en-US" altLang="ja-JP" i="1" dirty="0" smtClean="0">
                  <a:latin typeface="Cambria Math" panose="02040503050406030204" pitchFamily="18" charset="0"/>
                </a:endParaRPr>
              </a:p>
              <a:p>
                <a14:m>
                  <m:oMath xmlns:m="http://schemas.openxmlformats.org/officeDocument/2006/math">
                    <m:r>
                      <a:rPr lang="en-US" altLang="ja-JP" i="1">
                        <a:latin typeface="Cambria Math" panose="02040503050406030204" pitchFamily="18" charset="0"/>
                      </a:rPr>
                      <m:t>𝜔</m:t>
                    </m:r>
                    <m:r>
                      <a:rPr lang="en-US" altLang="ja-JP" i="1">
                        <a:latin typeface="Cambria Math" panose="02040503050406030204" pitchFamily="18" charset="0"/>
                      </a:rPr>
                      <m:t>=5625  </m:t>
                    </m:r>
                  </m:oMath>
                </a14:m>
                <a:r>
                  <a:rPr lang="en-US" altLang="ja-JP" dirty="0">
                    <a:latin typeface="Times New Roman" panose="02020603050405020304" pitchFamily="18" charset="0"/>
                    <a:cs typeface="Times New Roman" panose="02020603050405020304" pitchFamily="18" charset="0"/>
                  </a:rPr>
                  <a:t>rpm (94 Hz)</a:t>
                </a:r>
                <a:endParaRPr lang="ja-JP" altLang="en-US" dirty="0">
                  <a:latin typeface="Times New Roman" panose="02020603050405020304" pitchFamily="18" charset="0"/>
                  <a:cs typeface="Times New Roman" panose="02020603050405020304" pitchFamily="18" charset="0"/>
                </a:endParaRPr>
              </a:p>
            </p:txBody>
          </p:sp>
        </mc:Choice>
        <mc:Fallback xmlns="">
          <p:sp>
            <p:nvSpPr>
              <p:cNvPr id="24" name="テキスト ボックス 23"/>
              <p:cNvSpPr txBox="1">
                <a:spLocks noRot="1" noChangeAspect="1" noMove="1" noResize="1" noEditPoints="1" noAdjustHandles="1" noChangeArrowheads="1" noChangeShapeType="1" noTextEdit="1"/>
              </p:cNvSpPr>
              <p:nvPr/>
            </p:nvSpPr>
            <p:spPr>
              <a:xfrm>
                <a:off x="5438973" y="2506917"/>
                <a:ext cx="3443036" cy="1200329"/>
              </a:xfrm>
              <a:prstGeom prst="rect">
                <a:avLst/>
              </a:prstGeom>
              <a:blipFill rotWithShape="0">
                <a:blip r:embed="rId4"/>
                <a:stretch>
                  <a:fillRect t="-2538" b="-7107"/>
                </a:stretch>
              </a:blipFill>
            </p:spPr>
            <p:txBody>
              <a:bodyPr/>
              <a:lstStyle/>
              <a:p>
                <a:r>
                  <a:rPr lang="ja-JP" altLang="en-US">
                    <a:noFill/>
                  </a:rPr>
                  <a:t> </a:t>
                </a:r>
              </a:p>
            </p:txBody>
          </p:sp>
        </mc:Fallback>
      </mc:AlternateContent>
      <p:sp>
        <p:nvSpPr>
          <p:cNvPr id="25" name="下矢印 24"/>
          <p:cNvSpPr/>
          <p:nvPr/>
        </p:nvSpPr>
        <p:spPr>
          <a:xfrm>
            <a:off x="6109102" y="3686382"/>
            <a:ext cx="371601" cy="470595"/>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5109730" y="4355402"/>
            <a:ext cx="4624554" cy="646331"/>
          </a:xfrm>
          <a:prstGeom prst="rect">
            <a:avLst/>
          </a:prstGeom>
          <a:noFill/>
        </p:spPr>
        <p:txBody>
          <a:bodyPr wrap="square" rtlCol="0">
            <a:spAutoFit/>
          </a:bodyPr>
          <a:lstStyle/>
          <a:p>
            <a:r>
              <a:rPr lang="en-US" altLang="ja-JP" dirty="0" smtClean="0">
                <a:latin typeface="Times New Roman" panose="02020603050405020304" pitchFamily="18" charset="0"/>
                <a:cs typeface="Times New Roman" panose="02020603050405020304" pitchFamily="18" charset="0"/>
              </a:rPr>
              <a:t>12W</a:t>
            </a:r>
            <a:r>
              <a:rPr lang="ja-JP" altLang="en-US" dirty="0" smtClean="0">
                <a:latin typeface="Times New Roman" panose="02020603050405020304" pitchFamily="18" charset="0"/>
                <a:cs typeface="Times New Roman" panose="02020603050405020304" pitchFamily="18" charset="0"/>
              </a:rPr>
              <a:t> </a:t>
            </a:r>
            <a:r>
              <a:rPr lang="en-US" altLang="ja-JP" dirty="0">
                <a:latin typeface="Times New Roman" panose="02020603050405020304" pitchFamily="18" charset="0"/>
                <a:cs typeface="Times New Roman" panose="02020603050405020304" pitchFamily="18" charset="0"/>
              </a:rPr>
              <a:t>DC</a:t>
            </a:r>
            <a:r>
              <a:rPr lang="ja-JP" altLang="en-US" dirty="0" smtClean="0">
                <a:latin typeface="Times New Roman" panose="02020603050405020304" pitchFamily="18" charset="0"/>
                <a:cs typeface="Times New Roman" panose="02020603050405020304" pitchFamily="18" charset="0"/>
              </a:rPr>
              <a:t>モータ</a:t>
            </a:r>
            <a:r>
              <a:rPr kumimoji="1" lang="ja-JP" altLang="en-US" dirty="0" smtClean="0"/>
              <a:t>最高回転数</a:t>
            </a:r>
            <a:r>
              <a:rPr kumimoji="1" lang="en-US" altLang="ja-JP" dirty="0" smtClean="0"/>
              <a:t>×</a:t>
            </a:r>
            <a:r>
              <a:rPr kumimoji="1" lang="ja-JP" altLang="en-US" dirty="0" smtClean="0"/>
              <a:t>ギア比</a:t>
            </a:r>
            <a:endParaRPr kumimoji="1" lang="en-US" altLang="ja-JP" dirty="0" smtClean="0"/>
          </a:p>
          <a:p>
            <a:r>
              <a:rPr lang="en-US" altLang="ja-JP" dirty="0" smtClean="0"/>
              <a:t>  </a:t>
            </a:r>
            <a:r>
              <a:rPr lang="ja-JP" altLang="en-US" dirty="0" smtClean="0"/>
              <a:t>　　　　</a:t>
            </a:r>
            <a:r>
              <a:rPr lang="en-US" altLang="ja-JP" dirty="0" smtClean="0"/>
              <a:t> </a:t>
            </a:r>
            <a:r>
              <a:rPr lang="en-US" altLang="ja-JP" dirty="0" smtClean="0">
                <a:latin typeface="Times New Roman" panose="02020603050405020304" pitchFamily="18" charset="0"/>
                <a:cs typeface="Times New Roman" panose="02020603050405020304" pitchFamily="18" charset="0"/>
              </a:rPr>
              <a:t>2250 rpm </a:t>
            </a:r>
            <a:r>
              <a:rPr lang="ja-JP" altLang="en-US" dirty="0" smtClean="0">
                <a:latin typeface="Times New Roman" panose="02020603050405020304" pitchFamily="18" charset="0"/>
                <a:cs typeface="Times New Roman" panose="02020603050405020304" pitchFamily="18" charset="0"/>
              </a:rPr>
              <a:t>　　　</a:t>
            </a:r>
            <a:r>
              <a:rPr lang="en-US" altLang="ja-JP" dirty="0" smtClean="0">
                <a:latin typeface="Times New Roman" panose="02020603050405020304" pitchFamily="18" charset="0"/>
                <a:cs typeface="Times New Roman" panose="02020603050405020304" pitchFamily="18" charset="0"/>
              </a:rPr>
              <a:t>     2.5</a:t>
            </a:r>
            <a:endParaRPr kumimoji="1" lang="ja-JP" altLang="en-US" dirty="0">
              <a:latin typeface="Times New Roman" panose="02020603050405020304" pitchFamily="18" charset="0"/>
              <a:cs typeface="Times New Roman" panose="02020603050405020304" pitchFamily="18" charset="0"/>
            </a:endParaRPr>
          </a:p>
        </p:txBody>
      </p:sp>
      <p:pic>
        <p:nvPicPr>
          <p:cNvPr id="19" name="図 1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501743" y="6430789"/>
            <a:ext cx="238018" cy="290687"/>
          </a:xfrm>
          <a:prstGeom prst="rect">
            <a:avLst/>
          </a:prstGeom>
        </p:spPr>
      </p:pic>
    </p:spTree>
    <p:extLst>
      <p:ext uri="{BB962C8B-B14F-4D97-AF65-F5344CB8AC3E}">
        <p14:creationId xmlns:p14="http://schemas.microsoft.com/office/powerpoint/2010/main" val="30411491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3218"/>
            <a:ext cx="10515600" cy="777240"/>
          </a:xfrm>
        </p:spPr>
        <p:txBody>
          <a:bodyPr/>
          <a:lstStyle/>
          <a:p>
            <a:r>
              <a:rPr kumimoji="1" lang="ja-JP" altLang="en-US" dirty="0" smtClean="0"/>
              <a:t>研究背景</a:t>
            </a:r>
            <a:endParaRPr kumimoji="1" lang="ja-JP" altLang="en-US" dirty="0"/>
          </a:p>
        </p:txBody>
      </p:sp>
      <p:sp>
        <p:nvSpPr>
          <p:cNvPr id="3" name="コンテンツ プレースホルダー 2"/>
          <p:cNvSpPr>
            <a:spLocks noGrp="1"/>
          </p:cNvSpPr>
          <p:nvPr>
            <p:ph idx="1"/>
          </p:nvPr>
        </p:nvSpPr>
        <p:spPr>
          <a:xfrm>
            <a:off x="0" y="774022"/>
            <a:ext cx="10515600" cy="1009015"/>
          </a:xfrm>
        </p:spPr>
        <p:txBody>
          <a:bodyPr/>
          <a:lstStyle/>
          <a:p>
            <a:pPr marL="0" indent="0">
              <a:buNone/>
            </a:pPr>
            <a:r>
              <a:rPr kumimoji="1" lang="en-US" altLang="ja-JP" dirty="0" smtClean="0"/>
              <a:t>	</a:t>
            </a:r>
            <a:endParaRPr kumimoji="1" lang="ja-JP" altLang="en-US" dirty="0"/>
          </a:p>
        </p:txBody>
      </p:sp>
      <p:sp>
        <p:nvSpPr>
          <p:cNvPr id="4" name="テキスト ボックス 3"/>
          <p:cNvSpPr txBox="1"/>
          <p:nvPr/>
        </p:nvSpPr>
        <p:spPr>
          <a:xfrm>
            <a:off x="34518" y="5030560"/>
            <a:ext cx="9074963" cy="1323439"/>
          </a:xfrm>
          <a:prstGeom prst="rect">
            <a:avLst/>
          </a:prstGeom>
          <a:noFill/>
        </p:spPr>
        <p:txBody>
          <a:bodyPr wrap="square" rtlCol="0">
            <a:spAutoFit/>
          </a:bodyPr>
          <a:lstStyle/>
          <a:p>
            <a:r>
              <a:rPr lang="ja-JP" altLang="en-US" sz="2000" dirty="0" smtClean="0"/>
              <a:t>問題  </a:t>
            </a:r>
            <a:r>
              <a:rPr lang="en-US" altLang="ja-JP" sz="2000" dirty="0" smtClean="0">
                <a:latin typeface="Times New Roman" panose="02020603050405020304" pitchFamily="18" charset="0"/>
                <a:cs typeface="Times New Roman" panose="02020603050405020304" pitchFamily="18" charset="0"/>
              </a:rPr>
              <a:t>1.</a:t>
            </a:r>
            <a:r>
              <a:rPr lang="en-US" altLang="ja-JP" sz="2000" dirty="0" smtClean="0"/>
              <a:t>     </a:t>
            </a:r>
            <a:r>
              <a:rPr lang="ja-JP" altLang="en-US" sz="2000" dirty="0" smtClean="0"/>
              <a:t>低剛性</a:t>
            </a:r>
            <a:r>
              <a:rPr lang="ja-JP" altLang="en-US" sz="2000" dirty="0"/>
              <a:t>→制御帯</a:t>
            </a:r>
            <a:r>
              <a:rPr lang="ja-JP" altLang="en-US" sz="2000" dirty="0" smtClean="0"/>
              <a:t>域内に共振が発生→</a:t>
            </a:r>
            <a:r>
              <a:rPr lang="ja-JP" altLang="ja-JP" sz="2000" dirty="0"/>
              <a:t>俊敏な動作</a:t>
            </a:r>
            <a:r>
              <a:rPr lang="ja-JP" altLang="ja-JP" sz="2000" dirty="0" smtClean="0"/>
              <a:t>で振動</a:t>
            </a:r>
            <a:r>
              <a:rPr lang="ja-JP" altLang="en-US" sz="2000" dirty="0" smtClean="0"/>
              <a:t>が</a:t>
            </a:r>
            <a:r>
              <a:rPr lang="ja-JP" altLang="ja-JP" sz="2000" dirty="0" smtClean="0"/>
              <a:t>励起</a:t>
            </a:r>
            <a:r>
              <a:rPr lang="ja-JP" altLang="en-US" sz="2000" dirty="0" smtClean="0"/>
              <a:t>される</a:t>
            </a:r>
            <a:endParaRPr lang="en-US" altLang="ja-JP" sz="2000" dirty="0" smtClean="0"/>
          </a:p>
          <a:p>
            <a:r>
              <a:rPr lang="en-US" altLang="ja-JP" sz="2000" dirty="0" smtClean="0">
                <a:latin typeface="Times New Roman" panose="02020603050405020304" pitchFamily="18" charset="0"/>
                <a:cs typeface="Times New Roman" panose="02020603050405020304" pitchFamily="18" charset="0"/>
              </a:rPr>
              <a:t>          2.</a:t>
            </a:r>
            <a:r>
              <a:rPr lang="en-US" altLang="ja-JP" sz="2000" dirty="0" smtClean="0"/>
              <a:t>     </a:t>
            </a:r>
            <a:r>
              <a:rPr lang="ja-JP" altLang="en-US" sz="2000" dirty="0" smtClean="0"/>
              <a:t>高慣性比</a:t>
            </a:r>
            <a:r>
              <a:rPr lang="en-US" altLang="ja-JP" sz="2000" dirty="0" smtClean="0"/>
              <a:t>(</a:t>
            </a:r>
            <a:r>
              <a:rPr lang="en-US" altLang="ja-JP" sz="2000" dirty="0">
                <a:latin typeface="Times New Roman" panose="02020603050405020304" pitchFamily="18" charset="0"/>
                <a:cs typeface="Times New Roman" panose="02020603050405020304" pitchFamily="18" charset="0"/>
              </a:rPr>
              <a:t>3</a:t>
            </a:r>
            <a:r>
              <a:rPr lang="en-US" altLang="ja-JP" sz="2000" dirty="0" smtClean="0">
                <a:latin typeface="Times New Roman" panose="02020603050405020304" pitchFamily="18" charset="0"/>
                <a:cs typeface="Times New Roman" panose="02020603050405020304" pitchFamily="18" charset="0"/>
              </a:rPr>
              <a:t>0</a:t>
            </a:r>
            <a:r>
              <a:rPr lang="ja-JP" altLang="en-US" sz="2000" dirty="0" smtClean="0"/>
              <a:t>以上</a:t>
            </a:r>
            <a:r>
              <a:rPr lang="en-US" altLang="ja-JP" sz="2000" dirty="0" smtClean="0"/>
              <a:t>)</a:t>
            </a:r>
            <a:r>
              <a:rPr lang="ja-JP" altLang="en-US" sz="2000" dirty="0" smtClean="0"/>
              <a:t>→応答性が悪くなる</a:t>
            </a:r>
            <a:endParaRPr lang="en-US" altLang="ja-JP" sz="2000" dirty="0" smtClean="0"/>
          </a:p>
          <a:p>
            <a:endParaRPr lang="en-US" altLang="ja-JP" sz="2000" dirty="0" smtClean="0"/>
          </a:p>
          <a:p>
            <a:r>
              <a:rPr lang="ja-JP" altLang="en-US" sz="2000" dirty="0" smtClean="0"/>
              <a:t>　　 </a:t>
            </a:r>
            <a:r>
              <a:rPr lang="ja-JP" altLang="en-US" sz="2000" dirty="0" smtClean="0">
                <a:solidFill>
                  <a:srgbClr val="FF0000"/>
                </a:solidFill>
              </a:rPr>
              <a:t>十分な外乱抑制性能</a:t>
            </a:r>
            <a:r>
              <a:rPr lang="ja-JP" altLang="en-US" sz="2000" dirty="0">
                <a:solidFill>
                  <a:srgbClr val="FF0000"/>
                </a:solidFill>
              </a:rPr>
              <a:t>を</a:t>
            </a:r>
            <a:r>
              <a:rPr lang="ja-JP" altLang="en-US" sz="2000" dirty="0" smtClean="0">
                <a:solidFill>
                  <a:srgbClr val="FF0000"/>
                </a:solidFill>
              </a:rPr>
              <a:t>得られない</a:t>
            </a:r>
            <a:endParaRPr lang="en-US" altLang="ja-JP" sz="2000" dirty="0">
              <a:solidFill>
                <a:srgbClr val="FF0000"/>
              </a:solidFill>
            </a:endParaRPr>
          </a:p>
        </p:txBody>
      </p:sp>
      <p:sp>
        <p:nvSpPr>
          <p:cNvPr id="6" name="スライド番号プレースホルダー 5"/>
          <p:cNvSpPr>
            <a:spLocks noGrp="1"/>
          </p:cNvSpPr>
          <p:nvPr>
            <p:ph type="sldNum" sz="quarter" idx="12"/>
          </p:nvPr>
        </p:nvSpPr>
        <p:spPr/>
        <p:txBody>
          <a:bodyPr/>
          <a:lstStyle/>
          <a:p>
            <a:fld id="{26BE35BA-55BA-4D2B-AA09-5957D34ED45F}" type="slidenum">
              <a:rPr kumimoji="1" lang="ja-JP" altLang="en-US" smtClean="0"/>
              <a:t>2</a:t>
            </a:fld>
            <a:endParaRPr kumimoji="1" lang="ja-JP" altLang="en-US" dirty="0"/>
          </a:p>
        </p:txBody>
      </p:sp>
      <p:sp>
        <p:nvSpPr>
          <p:cNvPr id="8" name="コンテンツ プレースホルダー 2"/>
          <p:cNvSpPr txBox="1">
            <a:spLocks/>
          </p:cNvSpPr>
          <p:nvPr/>
        </p:nvSpPr>
        <p:spPr>
          <a:xfrm>
            <a:off x="152400" y="926422"/>
            <a:ext cx="10515600" cy="1009015"/>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2400" dirty="0" smtClean="0"/>
              <a:t>汎用サーボモータ・・・産業用機械の駆動装置</a:t>
            </a:r>
            <a:endParaRPr lang="en-US" altLang="ja-JP" sz="2400" dirty="0" smtClean="0"/>
          </a:p>
          <a:p>
            <a:pPr marL="0" indent="0">
              <a:buFont typeface="Arial" panose="020B0604020202020204" pitchFamily="34" charset="0"/>
              <a:buNone/>
            </a:pPr>
            <a:endParaRPr lang="en-US" altLang="ja-JP" sz="2400" dirty="0"/>
          </a:p>
          <a:p>
            <a:pPr marL="0" indent="0">
              <a:buNone/>
            </a:pPr>
            <a:r>
              <a:rPr lang="ja-JP" altLang="en-US" sz="2400" dirty="0" smtClean="0"/>
              <a:t>　　　　　　　　　　　　</a:t>
            </a:r>
            <a:endParaRPr lang="en-US" altLang="ja-JP" sz="2000" dirty="0" smtClean="0"/>
          </a:p>
          <a:p>
            <a:pPr marL="0" indent="0">
              <a:buFont typeface="Arial" panose="020B0604020202020204" pitchFamily="34" charset="0"/>
              <a:buNone/>
            </a:pPr>
            <a:endParaRPr lang="ja-JP" altLang="en-US" dirty="0"/>
          </a:p>
        </p:txBody>
      </p:sp>
      <p:sp>
        <p:nvSpPr>
          <p:cNvPr id="20" name="コンテンツ プレースホルダー 2"/>
          <p:cNvSpPr txBox="1">
            <a:spLocks/>
          </p:cNvSpPr>
          <p:nvPr/>
        </p:nvSpPr>
        <p:spPr>
          <a:xfrm>
            <a:off x="152399" y="5057511"/>
            <a:ext cx="722958" cy="327492"/>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endParaRPr lang="ja-JP" altLang="en-US" sz="2000" dirty="0"/>
          </a:p>
        </p:txBody>
      </p:sp>
      <p:grpSp>
        <p:nvGrpSpPr>
          <p:cNvPr id="18" name="グループ化 17"/>
          <p:cNvGrpSpPr/>
          <p:nvPr/>
        </p:nvGrpSpPr>
        <p:grpSpPr>
          <a:xfrm>
            <a:off x="2025465" y="1200006"/>
            <a:ext cx="5938111" cy="3044031"/>
            <a:chOff x="2025465" y="1200006"/>
            <a:chExt cx="5938111" cy="3044031"/>
          </a:xfrm>
        </p:grpSpPr>
        <p:grpSp>
          <p:nvGrpSpPr>
            <p:cNvPr id="15" name="グループ化 14"/>
            <p:cNvGrpSpPr/>
            <p:nvPr/>
          </p:nvGrpSpPr>
          <p:grpSpPr>
            <a:xfrm>
              <a:off x="3443321" y="1845488"/>
              <a:ext cx="4520255" cy="2398549"/>
              <a:chOff x="2208363" y="2601911"/>
              <a:chExt cx="4520255" cy="2398549"/>
            </a:xfrm>
          </p:grpSpPr>
          <p:pic>
            <p:nvPicPr>
              <p:cNvPr id="7" name="図 6">
                <a:extLst>
                  <a:ext uri="{FF2B5EF4-FFF2-40B4-BE49-F238E27FC236}">
                    <a16:creationId xmlns:lc="http://schemas.openxmlformats.org/drawingml/2006/lockedCanvas" xmlns:a16="http://schemas.microsoft.com/office/drawing/2014/main" xmlns="" id="{6E3999B4-9104-4EF5-9BF0-032EB3E4F230}"/>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2415381" y="2601911"/>
                <a:ext cx="4313237" cy="165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テキスト ボックス 4"/>
              <p:cNvSpPr txBox="1"/>
              <p:nvPr/>
            </p:nvSpPr>
            <p:spPr>
              <a:xfrm>
                <a:off x="2208363" y="4354129"/>
                <a:ext cx="1751162" cy="646331"/>
              </a:xfrm>
              <a:prstGeom prst="rect">
                <a:avLst/>
              </a:prstGeom>
              <a:noFill/>
            </p:spPr>
            <p:txBody>
              <a:bodyPr wrap="square" rtlCol="0">
                <a:spAutoFit/>
              </a:bodyPr>
              <a:lstStyle/>
              <a:p>
                <a:pPr algn="ctr"/>
                <a:r>
                  <a:rPr kumimoji="1" lang="ja-JP" altLang="en-US" dirty="0" smtClean="0"/>
                  <a:t>サーボモータ</a:t>
                </a:r>
                <a:endParaRPr kumimoji="1" lang="en-US" altLang="ja-JP" dirty="0" smtClean="0"/>
              </a:p>
              <a:p>
                <a:pPr algn="ctr"/>
                <a:r>
                  <a:rPr kumimoji="1" lang="ja-JP" altLang="en-US" dirty="0" smtClean="0"/>
                  <a:t>駆動側</a:t>
                </a:r>
                <a:endParaRPr kumimoji="1" lang="ja-JP" altLang="en-US" dirty="0"/>
              </a:p>
            </p:txBody>
          </p:sp>
          <p:sp>
            <p:nvSpPr>
              <p:cNvPr id="9" name="テキスト ボックス 8"/>
              <p:cNvSpPr txBox="1"/>
              <p:nvPr/>
            </p:nvSpPr>
            <p:spPr>
              <a:xfrm>
                <a:off x="4852360" y="2767280"/>
                <a:ext cx="1470819" cy="1323439"/>
              </a:xfrm>
              <a:prstGeom prst="rect">
                <a:avLst/>
              </a:prstGeom>
              <a:noFill/>
            </p:spPr>
            <p:txBody>
              <a:bodyPr wrap="square" rtlCol="0">
                <a:spAutoFit/>
              </a:bodyPr>
              <a:lstStyle/>
              <a:p>
                <a:pPr algn="ctr"/>
                <a:r>
                  <a:rPr kumimoji="1" lang="ja-JP" altLang="en-US" sz="4000" dirty="0" smtClean="0"/>
                  <a:t>慣性</a:t>
                </a:r>
                <a:endParaRPr kumimoji="1" lang="en-US" altLang="ja-JP" sz="4000" dirty="0" smtClean="0"/>
              </a:p>
              <a:p>
                <a:pPr algn="ctr"/>
                <a:r>
                  <a:rPr kumimoji="1" lang="ja-JP" altLang="en-US" sz="4000" dirty="0" smtClean="0"/>
                  <a:t>大</a:t>
                </a:r>
                <a:endParaRPr kumimoji="1" lang="ja-JP" altLang="en-US" sz="4000" dirty="0"/>
              </a:p>
            </p:txBody>
          </p:sp>
          <p:sp>
            <p:nvSpPr>
              <p:cNvPr id="10" name="テキスト ボックス 9"/>
              <p:cNvSpPr txBox="1"/>
              <p:nvPr/>
            </p:nvSpPr>
            <p:spPr>
              <a:xfrm>
                <a:off x="2498502" y="3216525"/>
                <a:ext cx="992038" cy="646331"/>
              </a:xfrm>
              <a:prstGeom prst="rect">
                <a:avLst/>
              </a:prstGeom>
              <a:noFill/>
            </p:spPr>
            <p:txBody>
              <a:bodyPr wrap="square" rtlCol="0">
                <a:spAutoFit/>
              </a:bodyPr>
              <a:lstStyle/>
              <a:p>
                <a:pPr algn="ctr"/>
                <a:r>
                  <a:rPr kumimoji="1" lang="ja-JP" altLang="en-US" dirty="0" smtClean="0"/>
                  <a:t>慣性</a:t>
                </a:r>
                <a:endParaRPr kumimoji="1" lang="en-US" altLang="ja-JP" dirty="0" smtClean="0"/>
              </a:p>
              <a:p>
                <a:pPr algn="ctr"/>
                <a:r>
                  <a:rPr kumimoji="1" lang="ja-JP" altLang="en-US" dirty="0" smtClean="0"/>
                  <a:t>小</a:t>
                </a:r>
                <a:endParaRPr kumimoji="1" lang="ja-JP" altLang="en-US" dirty="0"/>
              </a:p>
            </p:txBody>
          </p:sp>
          <p:sp>
            <p:nvSpPr>
              <p:cNvPr id="11" name="テキスト ボックス 10"/>
              <p:cNvSpPr txBox="1"/>
              <p:nvPr/>
            </p:nvSpPr>
            <p:spPr>
              <a:xfrm>
                <a:off x="3770901" y="3187054"/>
                <a:ext cx="801098" cy="646331"/>
              </a:xfrm>
              <a:prstGeom prst="rect">
                <a:avLst/>
              </a:prstGeom>
              <a:noFill/>
            </p:spPr>
            <p:txBody>
              <a:bodyPr wrap="square" rtlCol="0">
                <a:spAutoFit/>
              </a:bodyPr>
              <a:lstStyle/>
              <a:p>
                <a:pPr algn="ctr"/>
                <a:r>
                  <a:rPr kumimoji="1" lang="ja-JP" altLang="en-US" dirty="0" smtClean="0"/>
                  <a:t>剛性</a:t>
                </a:r>
                <a:endParaRPr kumimoji="1" lang="en-US" altLang="ja-JP" dirty="0" smtClean="0"/>
              </a:p>
              <a:p>
                <a:pPr algn="ctr"/>
                <a:r>
                  <a:rPr kumimoji="1" lang="ja-JP" altLang="en-US" dirty="0" smtClean="0"/>
                  <a:t>低</a:t>
                </a:r>
                <a:endParaRPr kumimoji="1" lang="ja-JP" altLang="en-US" dirty="0"/>
              </a:p>
            </p:txBody>
          </p:sp>
          <p:sp>
            <p:nvSpPr>
              <p:cNvPr id="12" name="テキスト ボックス 11"/>
              <p:cNvSpPr txBox="1"/>
              <p:nvPr/>
            </p:nvSpPr>
            <p:spPr>
              <a:xfrm>
                <a:off x="4712188" y="4336723"/>
                <a:ext cx="1751162" cy="646331"/>
              </a:xfrm>
              <a:prstGeom prst="rect">
                <a:avLst/>
              </a:prstGeom>
              <a:noFill/>
            </p:spPr>
            <p:txBody>
              <a:bodyPr wrap="square" rtlCol="0">
                <a:spAutoFit/>
              </a:bodyPr>
              <a:lstStyle/>
              <a:p>
                <a:pPr algn="ctr"/>
                <a:r>
                  <a:rPr kumimoji="1" lang="ja-JP" altLang="en-US" dirty="0" smtClean="0"/>
                  <a:t>機械</a:t>
                </a:r>
                <a:endParaRPr kumimoji="1" lang="en-US" altLang="ja-JP" dirty="0" smtClean="0"/>
              </a:p>
              <a:p>
                <a:pPr algn="ctr"/>
                <a:r>
                  <a:rPr kumimoji="1" lang="ja-JP" altLang="en-US" dirty="0" smtClean="0"/>
                  <a:t>従動側</a:t>
                </a:r>
                <a:endParaRPr kumimoji="1" lang="ja-JP" altLang="en-US" dirty="0"/>
              </a:p>
            </p:txBody>
          </p:sp>
          <p:sp>
            <p:nvSpPr>
              <p:cNvPr id="13" name="テキスト ボックス 12"/>
              <p:cNvSpPr txBox="1"/>
              <p:nvPr/>
            </p:nvSpPr>
            <p:spPr>
              <a:xfrm>
                <a:off x="3446252" y="4131036"/>
                <a:ext cx="1450395" cy="369332"/>
              </a:xfrm>
              <a:prstGeom prst="rect">
                <a:avLst/>
              </a:prstGeom>
              <a:noFill/>
            </p:spPr>
            <p:txBody>
              <a:bodyPr wrap="square" rtlCol="0">
                <a:spAutoFit/>
              </a:bodyPr>
              <a:lstStyle/>
              <a:p>
                <a:pPr algn="ctr"/>
                <a:r>
                  <a:rPr kumimoji="1" lang="ja-JP" altLang="en-US" dirty="0" smtClean="0"/>
                  <a:t>継ぎ手</a:t>
                </a:r>
                <a:endParaRPr kumimoji="1" lang="ja-JP" altLang="en-US" dirty="0"/>
              </a:p>
            </p:txBody>
          </p:sp>
        </p:grpSp>
        <p:sp>
          <p:nvSpPr>
            <p:cNvPr id="16" name="二等辺三角形 15"/>
            <p:cNvSpPr/>
            <p:nvPr/>
          </p:nvSpPr>
          <p:spPr>
            <a:xfrm>
              <a:off x="2225913" y="2313260"/>
              <a:ext cx="1217408" cy="835297"/>
            </a:xfrm>
            <a:prstGeom prst="triangle">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テキスト ボックス 16"/>
            <p:cNvSpPr txBox="1"/>
            <p:nvPr/>
          </p:nvSpPr>
          <p:spPr>
            <a:xfrm>
              <a:off x="2025465" y="3213016"/>
              <a:ext cx="1701491" cy="369332"/>
            </a:xfrm>
            <a:prstGeom prst="rect">
              <a:avLst/>
            </a:prstGeom>
            <a:noFill/>
          </p:spPr>
          <p:txBody>
            <a:bodyPr wrap="square" rtlCol="0">
              <a:spAutoFit/>
            </a:bodyPr>
            <a:lstStyle/>
            <a:p>
              <a:r>
                <a:rPr kumimoji="1" lang="ja-JP" altLang="en-US" dirty="0" smtClean="0"/>
                <a:t>外乱抑制性能</a:t>
              </a:r>
              <a:endParaRPr kumimoji="1" lang="ja-JP" altLang="en-US" dirty="0"/>
            </a:p>
          </p:txBody>
        </p:sp>
        <p:sp>
          <p:nvSpPr>
            <p:cNvPr id="19" name="テキスト ボックス 18"/>
            <p:cNvSpPr txBox="1"/>
            <p:nvPr/>
          </p:nvSpPr>
          <p:spPr>
            <a:xfrm>
              <a:off x="6105739" y="1200006"/>
              <a:ext cx="708783" cy="369332"/>
            </a:xfrm>
            <a:prstGeom prst="rect">
              <a:avLst/>
            </a:prstGeom>
            <a:noFill/>
          </p:spPr>
          <p:txBody>
            <a:bodyPr wrap="square" rtlCol="0">
              <a:spAutoFit/>
            </a:bodyPr>
            <a:lstStyle/>
            <a:p>
              <a:pPr algn="ctr"/>
              <a:r>
                <a:rPr kumimoji="1" lang="ja-JP" altLang="en-US" dirty="0" smtClean="0"/>
                <a:t>外乱</a:t>
              </a:r>
              <a:endParaRPr kumimoji="1" lang="ja-JP" altLang="en-US" dirty="0"/>
            </a:p>
          </p:txBody>
        </p:sp>
        <p:sp>
          <p:nvSpPr>
            <p:cNvPr id="14" name="稲妻 13"/>
            <p:cNvSpPr/>
            <p:nvPr/>
          </p:nvSpPr>
          <p:spPr>
            <a:xfrm flipH="1">
              <a:off x="6610350" y="1284903"/>
              <a:ext cx="644443" cy="568871"/>
            </a:xfrm>
            <a:prstGeom prst="lightningBol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21" name="テキスト ボックス 20"/>
          <p:cNvSpPr txBox="1"/>
          <p:nvPr/>
        </p:nvSpPr>
        <p:spPr>
          <a:xfrm>
            <a:off x="2493914" y="4367482"/>
            <a:ext cx="4156171" cy="369332"/>
          </a:xfrm>
          <a:prstGeom prst="rect">
            <a:avLst/>
          </a:prstGeom>
          <a:noFill/>
        </p:spPr>
        <p:txBody>
          <a:bodyPr wrap="square" rtlCol="0">
            <a:spAutoFit/>
          </a:bodyPr>
          <a:lstStyle/>
          <a:p>
            <a:pPr algn="ctr"/>
            <a:r>
              <a:rPr kumimoji="1" lang="en-US" altLang="ja-JP" dirty="0" smtClean="0">
                <a:latin typeface="Times New Roman" panose="02020603050405020304" pitchFamily="18" charset="0"/>
                <a:cs typeface="Times New Roman" panose="02020603050405020304" pitchFamily="18" charset="0"/>
              </a:rPr>
              <a:t>Fig.1</a:t>
            </a:r>
            <a:r>
              <a:rPr kumimoji="1" lang="en-US" altLang="ja-JP" dirty="0" smtClean="0"/>
              <a:t> </a:t>
            </a:r>
            <a:r>
              <a:rPr kumimoji="1" lang="ja-JP" altLang="en-US" dirty="0" smtClean="0"/>
              <a:t>低剛性・高慣性比の二慣性</a:t>
            </a:r>
            <a:endParaRPr kumimoji="1" lang="ja-JP" altLang="en-US" dirty="0"/>
          </a:p>
        </p:txBody>
      </p:sp>
    </p:spTree>
    <p:extLst>
      <p:ext uri="{BB962C8B-B14F-4D97-AF65-F5344CB8AC3E}">
        <p14:creationId xmlns:p14="http://schemas.microsoft.com/office/powerpoint/2010/main" val="30423618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7886700" cy="758280"/>
          </a:xfrm>
        </p:spPr>
        <p:txBody>
          <a:bodyPr/>
          <a:lstStyle/>
          <a:p>
            <a:r>
              <a:rPr lang="ja-JP" altLang="en-US" dirty="0"/>
              <a:t>先行研究</a:t>
            </a:r>
            <a:r>
              <a:rPr lang="en-US" altLang="ja-JP" baseline="30000" dirty="0">
                <a:latin typeface="Times New Roman" panose="02020603050405020304" pitchFamily="18" charset="0"/>
                <a:cs typeface="Times New Roman" panose="02020603050405020304" pitchFamily="18" charset="0"/>
              </a:rPr>
              <a:t>[</a:t>
            </a:r>
            <a:r>
              <a:rPr lang="en-US" altLang="ja-JP" baseline="30000" dirty="0" smtClean="0">
                <a:latin typeface="Times New Roman" panose="02020603050405020304" pitchFamily="18" charset="0"/>
                <a:cs typeface="Times New Roman" panose="02020603050405020304" pitchFamily="18" charset="0"/>
              </a:rPr>
              <a:t>1]</a:t>
            </a:r>
            <a:endParaRPr kumimoji="1" lang="ja-JP" altLang="en-US" baseline="30000" dirty="0">
              <a:latin typeface="Times New Roman" panose="02020603050405020304" pitchFamily="18" charset="0"/>
              <a:cs typeface="Times New Roman" panose="02020603050405020304" pitchFamily="18" charset="0"/>
            </a:endParaRPr>
          </a:p>
        </p:txBody>
      </p:sp>
      <p:sp>
        <p:nvSpPr>
          <p:cNvPr id="5" name="テキスト ボックス 4"/>
          <p:cNvSpPr txBox="1"/>
          <p:nvPr/>
        </p:nvSpPr>
        <p:spPr>
          <a:xfrm>
            <a:off x="0" y="6008836"/>
            <a:ext cx="9011957" cy="646331"/>
          </a:xfrm>
          <a:prstGeom prst="rect">
            <a:avLst/>
          </a:prstGeom>
          <a:noFill/>
        </p:spPr>
        <p:txBody>
          <a:bodyPr wrap="square" rtlCol="0">
            <a:spAutoFit/>
          </a:bodyPr>
          <a:lstStyle/>
          <a:p>
            <a:endParaRPr lang="en-US" altLang="ja-JP" sz="1200" dirty="0" smtClean="0"/>
          </a:p>
          <a:p>
            <a:r>
              <a:rPr lang="en-US" altLang="ja-JP" sz="1200" dirty="0" smtClean="0">
                <a:latin typeface="Times New Roman" panose="02020603050405020304" pitchFamily="18" charset="0"/>
                <a:cs typeface="Times New Roman" panose="02020603050405020304" pitchFamily="18" charset="0"/>
              </a:rPr>
              <a:t>[1] </a:t>
            </a:r>
            <a:r>
              <a:rPr lang="ja-JP" altLang="en-US" sz="1200" dirty="0" smtClean="0"/>
              <a:t>岩本 慎太郎</a:t>
            </a:r>
            <a:r>
              <a:rPr lang="en-US" altLang="ja-JP" sz="1200" dirty="0" smtClean="0"/>
              <a:t>, </a:t>
            </a:r>
            <a:r>
              <a:rPr lang="ja-JP" altLang="en-US" sz="1200" dirty="0" smtClean="0"/>
              <a:t>小林 </a:t>
            </a:r>
            <a:r>
              <a:rPr lang="ja-JP" altLang="en-US" sz="1200" dirty="0"/>
              <a:t>泰</a:t>
            </a:r>
            <a:r>
              <a:rPr lang="ja-JP" altLang="en-US" sz="1200" dirty="0" smtClean="0"/>
              <a:t>秀</a:t>
            </a:r>
            <a:r>
              <a:rPr lang="en-US" altLang="ja-JP" sz="1200" dirty="0" smtClean="0"/>
              <a:t>, </a:t>
            </a:r>
            <a:r>
              <a:rPr lang="ja-JP" altLang="en-US" sz="1200" dirty="0" smtClean="0"/>
              <a:t>高慣性比二</a:t>
            </a:r>
            <a:r>
              <a:rPr lang="ja-JP" altLang="en-US" sz="1200" dirty="0"/>
              <a:t>慣性系の外乱抑制問題に対する</a:t>
            </a:r>
            <a:r>
              <a:rPr lang="ja-JP" altLang="en-US" sz="1200" dirty="0" smtClean="0"/>
              <a:t>慣性比</a:t>
            </a:r>
            <a:r>
              <a:rPr lang="ja-JP" altLang="en-US" sz="1200" dirty="0" smtClean="0">
                <a:latin typeface="Times New Roman" panose="02020603050405020304" pitchFamily="18" charset="0"/>
                <a:cs typeface="Times New Roman" panose="02020603050405020304" pitchFamily="18" charset="0"/>
              </a:rPr>
              <a:t>∞</a:t>
            </a:r>
            <a:r>
              <a:rPr lang="ja-JP" altLang="en-US" sz="1200" dirty="0" smtClean="0"/>
              <a:t>の</a:t>
            </a:r>
            <a:r>
              <a:rPr lang="ja-JP" altLang="en-US" sz="1200" dirty="0"/>
              <a:t>解析解に基づく</a:t>
            </a:r>
            <a:r>
              <a:rPr lang="en-US" altLang="ja-JP" sz="1200" i="1" dirty="0">
                <a:latin typeface="Times New Roman" panose="02020603050405020304" pitchFamily="18" charset="0"/>
                <a:cs typeface="Times New Roman" panose="02020603050405020304" pitchFamily="18" charset="0"/>
              </a:rPr>
              <a:t>H</a:t>
            </a:r>
            <a:r>
              <a:rPr lang="ja-JP" altLang="en-US" sz="1200" i="1" baseline="-25000" dirty="0">
                <a:latin typeface="Times New Roman" panose="02020603050405020304" pitchFamily="18" charset="0"/>
                <a:cs typeface="Times New Roman" panose="02020603050405020304" pitchFamily="18" charset="0"/>
              </a:rPr>
              <a:t>∞</a:t>
            </a:r>
            <a:r>
              <a:rPr lang="ja-JP" altLang="en-US" sz="1200" i="1" baseline="-25000" dirty="0"/>
              <a:t> </a:t>
            </a:r>
            <a:r>
              <a:rPr lang="ja-JP" altLang="en-US" sz="1200" dirty="0"/>
              <a:t>補償器の</a:t>
            </a:r>
            <a:r>
              <a:rPr lang="ja-JP" altLang="en-US" sz="1200" dirty="0" smtClean="0"/>
              <a:t>構成</a:t>
            </a:r>
            <a:r>
              <a:rPr lang="en-US" altLang="ja-JP" sz="1200" dirty="0"/>
              <a:t>,</a:t>
            </a:r>
            <a:endParaRPr lang="en-US" altLang="ja-JP" sz="1200" dirty="0" smtClean="0"/>
          </a:p>
          <a:p>
            <a:r>
              <a:rPr lang="ja-JP" altLang="en-US" sz="1200" dirty="0" smtClean="0"/>
              <a:t>　  システム</a:t>
            </a:r>
            <a:r>
              <a:rPr lang="ja-JP" altLang="en-US" sz="1200" dirty="0"/>
              <a:t>制御情報学会論文誌</a:t>
            </a:r>
            <a:r>
              <a:rPr lang="en-US" altLang="ja-JP" sz="1200" dirty="0" smtClean="0">
                <a:latin typeface="Times New Roman" panose="02020603050405020304" pitchFamily="18" charset="0"/>
                <a:cs typeface="Times New Roman" panose="02020603050405020304" pitchFamily="18" charset="0"/>
              </a:rPr>
              <a:t>Vol.33 </a:t>
            </a:r>
            <a:r>
              <a:rPr lang="en-US" altLang="ja-JP" sz="1200" dirty="0" smtClean="0"/>
              <a:t>, </a:t>
            </a:r>
            <a:r>
              <a:rPr lang="en-US" altLang="ja-JP" sz="1200" dirty="0" smtClean="0">
                <a:latin typeface="Times New Roman" panose="02020603050405020304" pitchFamily="18" charset="0"/>
                <a:cs typeface="Times New Roman" panose="02020603050405020304" pitchFamily="18" charset="0"/>
              </a:rPr>
              <a:t>No.3</a:t>
            </a:r>
            <a:r>
              <a:rPr lang="ja-JP" altLang="en-US" sz="1200" dirty="0" smtClean="0"/>
              <a:t> </a:t>
            </a:r>
            <a:r>
              <a:rPr lang="en-US" altLang="ja-JP" sz="1200" dirty="0" smtClean="0"/>
              <a:t>,  </a:t>
            </a:r>
            <a:r>
              <a:rPr lang="en-US" altLang="ja-JP" sz="1200" dirty="0" smtClean="0">
                <a:latin typeface="Times New Roman" panose="02020603050405020304" pitchFamily="18" charset="0"/>
                <a:cs typeface="Times New Roman" panose="02020603050405020304" pitchFamily="18" charset="0"/>
              </a:rPr>
              <a:t>pp.87-94 </a:t>
            </a:r>
            <a:r>
              <a:rPr lang="en-US" altLang="ja-JP" sz="1200" dirty="0">
                <a:latin typeface="Times New Roman" panose="02020603050405020304" pitchFamily="18" charset="0"/>
                <a:cs typeface="Times New Roman" panose="02020603050405020304" pitchFamily="18" charset="0"/>
              </a:rPr>
              <a:t>(2020</a:t>
            </a:r>
            <a:r>
              <a:rPr lang="en-US" altLang="ja-JP" sz="1200" dirty="0" smtClean="0">
                <a:latin typeface="Times New Roman" panose="02020603050405020304" pitchFamily="18" charset="0"/>
                <a:cs typeface="Times New Roman" panose="02020603050405020304" pitchFamily="18" charset="0"/>
              </a:rPr>
              <a:t>)</a:t>
            </a:r>
            <a:endParaRPr lang="ja-JP" altLang="en-US" sz="12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0" name="テキスト ボックス 9"/>
              <p:cNvSpPr txBox="1"/>
              <p:nvPr/>
            </p:nvSpPr>
            <p:spPr>
              <a:xfrm>
                <a:off x="0" y="747412"/>
                <a:ext cx="9298393" cy="2862322"/>
              </a:xfrm>
              <a:prstGeom prst="rect">
                <a:avLst/>
              </a:prstGeom>
              <a:noFill/>
            </p:spPr>
            <p:txBody>
              <a:bodyPr wrap="square" rtlCol="0">
                <a:spAutoFit/>
              </a:bodyPr>
              <a:lstStyle/>
              <a:p>
                <a:r>
                  <a:rPr lang="ja-JP" altLang="en-US" sz="2000" dirty="0" smtClean="0"/>
                  <a:t>目的：低剛性・高慣性比の二</a:t>
                </a:r>
                <a:r>
                  <a:rPr lang="ja-JP" altLang="en-US" sz="2000" dirty="0"/>
                  <a:t>慣性</a:t>
                </a:r>
                <a:r>
                  <a:rPr lang="ja-JP" altLang="en-US" sz="2000" dirty="0" smtClean="0"/>
                  <a:t>系における</a:t>
                </a:r>
                <a:r>
                  <a:rPr lang="ja-JP" altLang="en-US" sz="2000" dirty="0" smtClean="0">
                    <a:solidFill>
                      <a:srgbClr val="FF0000"/>
                    </a:solidFill>
                  </a:rPr>
                  <a:t>外乱抑制</a:t>
                </a:r>
                <a:r>
                  <a:rPr lang="ja-JP" altLang="en-US" sz="2000" dirty="0" smtClean="0"/>
                  <a:t>性能</a:t>
                </a:r>
                <a:r>
                  <a:rPr lang="ja-JP" altLang="en-US" sz="2000" dirty="0"/>
                  <a:t>の最適化</a:t>
                </a:r>
                <a:endParaRPr lang="en-US" altLang="ja-JP" sz="2000" dirty="0"/>
              </a:p>
              <a:p>
                <a:endParaRPr lang="en-US" altLang="ja-JP" sz="2000" dirty="0" smtClean="0"/>
              </a:p>
              <a:p>
                <a:endParaRPr lang="en-US" altLang="ja-JP" sz="2000" dirty="0" smtClean="0"/>
              </a:p>
              <a:p>
                <a:r>
                  <a:rPr lang="ja-JP" altLang="en-US" sz="2000" dirty="0" smtClean="0"/>
                  <a:t>理論に基づいた補償器</a:t>
                </a:r>
                <a14:m>
                  <m:oMath xmlns:m="http://schemas.openxmlformats.org/officeDocument/2006/math">
                    <m:r>
                      <a:rPr lang="en-US" altLang="ja-JP" sz="2000" b="0" i="1" smtClean="0">
                        <a:latin typeface="Cambria Math" panose="02040503050406030204" pitchFamily="18" charset="0"/>
                      </a:rPr>
                      <m:t>𝐾</m:t>
                    </m:r>
                  </m:oMath>
                </a14:m>
                <a:r>
                  <a:rPr lang="ja-JP" altLang="en-US" sz="2000" dirty="0" smtClean="0">
                    <a:latin typeface="Times New Roman" panose="02020603050405020304" pitchFamily="18" charset="0"/>
                    <a:cs typeface="Times New Roman" panose="02020603050405020304" pitchFamily="18" charset="0"/>
                  </a:rPr>
                  <a:t>を提案</a:t>
                </a:r>
                <a:endParaRPr lang="en-US" altLang="ja-JP" sz="2000" dirty="0" smtClean="0">
                  <a:latin typeface="Times New Roman" panose="02020603050405020304" pitchFamily="18" charset="0"/>
                  <a:cs typeface="Times New Roman" panose="02020603050405020304" pitchFamily="18" charset="0"/>
                </a:endParaRPr>
              </a:p>
              <a:p>
                <a:r>
                  <a:rPr lang="ja-JP" altLang="en-US" sz="2000" dirty="0" smtClean="0"/>
                  <a:t>駆動側</a:t>
                </a:r>
                <a:r>
                  <a:rPr lang="ja-JP" altLang="en-US" sz="2000" dirty="0"/>
                  <a:t>及び従動側角</a:t>
                </a:r>
                <a:r>
                  <a:rPr lang="ja-JP" altLang="en-US" sz="2000" dirty="0" smtClean="0"/>
                  <a:t>速度</a:t>
                </a:r>
                <a14:m>
                  <m:oMath xmlns:m="http://schemas.openxmlformats.org/officeDocument/2006/math">
                    <m:sSub>
                      <m:sSubPr>
                        <m:ctrlPr>
                          <a:rPr lang="en-US" altLang="ja-JP" sz="2000" b="0" i="1" smtClean="0">
                            <a:latin typeface="Cambria Math" panose="02040503050406030204" pitchFamily="18" charset="0"/>
                          </a:rPr>
                        </m:ctrlPr>
                      </m:sSubPr>
                      <m:e>
                        <m:r>
                          <a:rPr lang="en-US" altLang="ja-JP" sz="2000" b="0" i="1" smtClean="0">
                            <a:latin typeface="Cambria Math" panose="02040503050406030204" pitchFamily="18" charset="0"/>
                          </a:rPr>
                          <m:t>𝜔</m:t>
                        </m:r>
                      </m:e>
                      <m:sub>
                        <m:r>
                          <a:rPr lang="en-US" altLang="ja-JP" sz="2000" b="0" i="1" smtClean="0">
                            <a:latin typeface="Cambria Math" panose="02040503050406030204" pitchFamily="18" charset="0"/>
                          </a:rPr>
                          <m:t>𝑀</m:t>
                        </m:r>
                      </m:sub>
                    </m:sSub>
                    <m:r>
                      <a:rPr lang="en-US" altLang="ja-JP" sz="2000" b="0" i="1" smtClean="0">
                        <a:latin typeface="Cambria Math" panose="02040503050406030204" pitchFamily="18" charset="0"/>
                      </a:rPr>
                      <m:t>,</m:t>
                    </m:r>
                    <m:sSub>
                      <m:sSubPr>
                        <m:ctrlPr>
                          <a:rPr lang="en-US" altLang="ja-JP" sz="2000" b="0" i="1" smtClean="0">
                            <a:latin typeface="Cambria Math" panose="02040503050406030204" pitchFamily="18" charset="0"/>
                          </a:rPr>
                        </m:ctrlPr>
                      </m:sSubPr>
                      <m:e>
                        <m:r>
                          <a:rPr lang="en-US" altLang="ja-JP" sz="2000" b="0" i="1" smtClean="0">
                            <a:latin typeface="Cambria Math" panose="02040503050406030204" pitchFamily="18" charset="0"/>
                          </a:rPr>
                          <m:t>𝜔</m:t>
                        </m:r>
                      </m:e>
                      <m:sub>
                        <m:r>
                          <a:rPr lang="en-US" altLang="ja-JP" sz="2000" b="0" i="1" smtClean="0">
                            <a:latin typeface="Cambria Math" panose="02040503050406030204" pitchFamily="18" charset="0"/>
                          </a:rPr>
                          <m:t>𝐿</m:t>
                        </m:r>
                      </m:sub>
                    </m:sSub>
                  </m:oMath>
                </a14:m>
                <a:r>
                  <a:rPr lang="ja-JP" altLang="en-US" sz="2000" dirty="0" smtClean="0"/>
                  <a:t>に</a:t>
                </a:r>
                <a:r>
                  <a:rPr lang="ja-JP" altLang="en-US" sz="2000" dirty="0">
                    <a:solidFill>
                      <a:srgbClr val="FF0000"/>
                    </a:solidFill>
                  </a:rPr>
                  <a:t>定数ゲイン</a:t>
                </a:r>
                <a:r>
                  <a:rPr lang="ja-JP" altLang="en-US" sz="2000" dirty="0"/>
                  <a:t>がかかる</a:t>
                </a:r>
                <a:r>
                  <a:rPr lang="ja-JP" altLang="en-US" sz="2000" dirty="0">
                    <a:solidFill>
                      <a:srgbClr val="FF0000"/>
                    </a:solidFill>
                  </a:rPr>
                  <a:t>比例</a:t>
                </a:r>
                <a:r>
                  <a:rPr lang="ja-JP" altLang="en-US" sz="2000" dirty="0" smtClean="0">
                    <a:solidFill>
                      <a:srgbClr val="FF0000"/>
                    </a:solidFill>
                  </a:rPr>
                  <a:t>補償器</a:t>
                </a:r>
                <a:endParaRPr lang="en-US" altLang="ja-JP" sz="2000" dirty="0" smtClean="0">
                  <a:solidFill>
                    <a:srgbClr val="FF0000"/>
                  </a:solidFill>
                </a:endParaRPr>
              </a:p>
              <a:p>
                <a:endParaRPr lang="en-US" altLang="ja-JP" sz="2000" dirty="0"/>
              </a:p>
              <a:p>
                <a:endParaRPr lang="en-US" altLang="ja-JP" sz="2000" dirty="0" smtClean="0"/>
              </a:p>
              <a:p>
                <a:endParaRPr lang="en-US" altLang="ja-JP" sz="2000" dirty="0"/>
              </a:p>
              <a:p>
                <a:r>
                  <a:rPr lang="ja-JP" altLang="en-US" sz="2000" dirty="0" smtClean="0"/>
                  <a:t>外乱</a:t>
                </a:r>
                <a:r>
                  <a:rPr lang="ja-JP" altLang="en-US" sz="2000" dirty="0"/>
                  <a:t>トルク</a:t>
                </a:r>
                <a14:m>
                  <m:oMath xmlns:m="http://schemas.openxmlformats.org/officeDocument/2006/math">
                    <m:sSub>
                      <m:sSubPr>
                        <m:ctrlPr>
                          <a:rPr lang="en-US" altLang="ja-JP" sz="2000" i="1">
                            <a:latin typeface="Cambria Math" panose="02040503050406030204" pitchFamily="18" charset="0"/>
                          </a:rPr>
                        </m:ctrlPr>
                      </m:sSubPr>
                      <m:e>
                        <m:r>
                          <a:rPr lang="en-US" altLang="ja-JP" sz="2000" i="1">
                            <a:latin typeface="Cambria Math" panose="02040503050406030204" pitchFamily="18" charset="0"/>
                          </a:rPr>
                          <m:t>𝑇</m:t>
                        </m:r>
                      </m:e>
                      <m:sub>
                        <m:r>
                          <a:rPr lang="en-US" altLang="ja-JP" sz="2000" i="1">
                            <a:latin typeface="Cambria Math" panose="02040503050406030204" pitchFamily="18" charset="0"/>
                          </a:rPr>
                          <m:t>𝐿</m:t>
                        </m:r>
                      </m:sub>
                    </m:sSub>
                  </m:oMath>
                </a14:m>
                <a:r>
                  <a:rPr lang="ja-JP" altLang="en-US" sz="2000" dirty="0"/>
                  <a:t>に</a:t>
                </a:r>
                <a:r>
                  <a:rPr lang="ja-JP" altLang="en-US" sz="2000" dirty="0" smtClean="0"/>
                  <a:t>対し有効であることを実験的に示した</a:t>
                </a:r>
                <a:endParaRPr lang="ja-JP" altLang="en-US" sz="2000" dirty="0"/>
              </a:p>
            </p:txBody>
          </p:sp>
        </mc:Choice>
        <mc:Fallback xmlns="">
          <p:sp>
            <p:nvSpPr>
              <p:cNvPr id="10" name="テキスト ボックス 9"/>
              <p:cNvSpPr txBox="1">
                <a:spLocks noRot="1" noChangeAspect="1" noMove="1" noResize="1" noEditPoints="1" noAdjustHandles="1" noChangeArrowheads="1" noChangeShapeType="1" noTextEdit="1"/>
              </p:cNvSpPr>
              <p:nvPr/>
            </p:nvSpPr>
            <p:spPr>
              <a:xfrm>
                <a:off x="0" y="747412"/>
                <a:ext cx="9298393" cy="2862322"/>
              </a:xfrm>
              <a:prstGeom prst="rect">
                <a:avLst/>
              </a:prstGeom>
              <a:blipFill rotWithShape="0">
                <a:blip r:embed="rId3"/>
                <a:stretch>
                  <a:fillRect l="-656" t="-1279" b="-3198"/>
                </a:stretch>
              </a:blipFill>
            </p:spPr>
            <p:txBody>
              <a:bodyPr/>
              <a:lstStyle/>
              <a:p>
                <a:r>
                  <a:rPr lang="ja-JP" altLang="en-US">
                    <a:noFill/>
                  </a:rPr>
                  <a:t> </a:t>
                </a:r>
              </a:p>
            </p:txBody>
          </p:sp>
        </mc:Fallback>
      </mc:AlternateContent>
      <p:grpSp>
        <p:nvGrpSpPr>
          <p:cNvPr id="11" name="グループ化 10"/>
          <p:cNvGrpSpPr>
            <a:grpSpLocks noChangeAspect="1"/>
          </p:cNvGrpSpPr>
          <p:nvPr/>
        </p:nvGrpSpPr>
        <p:grpSpPr>
          <a:xfrm>
            <a:off x="185978" y="3988359"/>
            <a:ext cx="4320000" cy="1501777"/>
            <a:chOff x="1477831" y="1388741"/>
            <a:chExt cx="6406245" cy="2227023"/>
          </a:xfrm>
        </p:grpSpPr>
        <p:grpSp>
          <p:nvGrpSpPr>
            <p:cNvPr id="13" name="グループ化 12"/>
            <p:cNvGrpSpPr/>
            <p:nvPr/>
          </p:nvGrpSpPr>
          <p:grpSpPr>
            <a:xfrm>
              <a:off x="1477831" y="1388741"/>
              <a:ext cx="6406245" cy="2227023"/>
              <a:chOff x="1477831" y="1388741"/>
              <a:chExt cx="6406245" cy="2227023"/>
            </a:xfrm>
          </p:grpSpPr>
          <p:grpSp>
            <p:nvGrpSpPr>
              <p:cNvPr id="19" name="グループ化 18"/>
              <p:cNvGrpSpPr/>
              <p:nvPr/>
            </p:nvGrpSpPr>
            <p:grpSpPr>
              <a:xfrm>
                <a:off x="2107924" y="1762002"/>
                <a:ext cx="5060920" cy="1853762"/>
                <a:chOff x="2545376" y="1876766"/>
                <a:chExt cx="8899455" cy="4554818"/>
              </a:xfrm>
            </p:grpSpPr>
            <p:sp>
              <p:nvSpPr>
                <p:cNvPr id="27" name="円柱 26"/>
                <p:cNvSpPr/>
                <p:nvPr/>
              </p:nvSpPr>
              <p:spPr>
                <a:xfrm rot="5400000">
                  <a:off x="3626797" y="2205119"/>
                  <a:ext cx="2277687" cy="1620982"/>
                </a:xfrm>
                <a:prstGeom prst="can">
                  <a:avLst/>
                </a:prstGeom>
                <a:solidFill>
                  <a:sysClr val="window" lastClr="FFFFFF"/>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grpSp>
              <p:nvGrpSpPr>
                <p:cNvPr id="28" name="グループ化 27"/>
                <p:cNvGrpSpPr/>
                <p:nvPr/>
              </p:nvGrpSpPr>
              <p:grpSpPr>
                <a:xfrm>
                  <a:off x="5311834" y="2793409"/>
                  <a:ext cx="4307968" cy="444401"/>
                  <a:chOff x="5978237" y="2697810"/>
                  <a:chExt cx="3600001" cy="1080000"/>
                </a:xfrm>
              </p:grpSpPr>
              <p:sp>
                <p:nvSpPr>
                  <p:cNvPr id="31" name="円柱 30"/>
                  <p:cNvSpPr/>
                  <p:nvPr/>
                </p:nvSpPr>
                <p:spPr>
                  <a:xfrm rot="16200000">
                    <a:off x="7238238" y="1437809"/>
                    <a:ext cx="1080000" cy="3600001"/>
                  </a:xfrm>
                  <a:prstGeom prst="can">
                    <a:avLst/>
                  </a:prstGeom>
                  <a:solidFill>
                    <a:sysClr val="window" lastClr="FFFFFF"/>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32" name="正方形/長方形 31"/>
                  <p:cNvSpPr/>
                  <p:nvPr/>
                </p:nvSpPr>
                <p:spPr>
                  <a:xfrm>
                    <a:off x="6033213" y="2925308"/>
                    <a:ext cx="326470" cy="673771"/>
                  </a:xfrm>
                  <a:prstGeom prst="rect">
                    <a:avLst/>
                  </a:prstGeom>
                  <a:solidFill>
                    <a:sysClr val="window" lastClr="FFFFFF"/>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grpSp>
            <p:sp>
              <p:nvSpPr>
                <p:cNvPr id="29" name="円柱 28"/>
                <p:cNvSpPr/>
                <p:nvPr/>
              </p:nvSpPr>
              <p:spPr>
                <a:xfrm rot="5400000">
                  <a:off x="8045966" y="2205119"/>
                  <a:ext cx="2277687" cy="1620982"/>
                </a:xfrm>
                <a:prstGeom prst="can">
                  <a:avLst/>
                </a:prstGeom>
                <a:solidFill>
                  <a:sysClr val="window" lastClr="FFFFFF"/>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30" name="テキスト ボックス 29"/>
                <p:cNvSpPr txBox="1"/>
                <p:nvPr/>
              </p:nvSpPr>
              <p:spPr>
                <a:xfrm>
                  <a:off x="2545376" y="4300870"/>
                  <a:ext cx="8899455" cy="2130714"/>
                </a:xfrm>
                <a:prstGeom prst="rect">
                  <a:avLst/>
                </a:prstGeom>
                <a:noFill/>
              </p:spPr>
              <p:txBody>
                <a:bodyPr wrap="square" rtlCol="0">
                  <a:spAutoFit/>
                </a:bodyPr>
                <a:lstStyle/>
                <a:p>
                  <a:pPr lvl="0"/>
                  <a:r>
                    <a:rPr kumimoji="0" lang="ja-JP" altLang="en-US" sz="3200" kern="0" dirty="0" smtClean="0">
                      <a:solidFill>
                        <a:prstClr val="black"/>
                      </a:solidFill>
                      <a:ea typeface="ＭＳ Ｐゴシック" panose="020B0600070205080204" pitchFamily="50" charset="-128"/>
                    </a:rPr>
                    <a:t>　</a:t>
                  </a:r>
                  <a:r>
                    <a:rPr kumimoji="0" lang="ja-JP" altLang="en-US" sz="2000" kern="0" dirty="0" smtClean="0">
                      <a:solidFill>
                        <a:prstClr val="black"/>
                      </a:solidFill>
                      <a:latin typeface="+mn-ea"/>
                    </a:rPr>
                    <a:t>駆動側</a:t>
                  </a:r>
                  <a:r>
                    <a:rPr kumimoji="0" lang="ja-JP" altLang="en-US" sz="2000" kern="0" dirty="0">
                      <a:solidFill>
                        <a:prstClr val="black"/>
                      </a:solidFill>
                      <a:latin typeface="+mn-ea"/>
                    </a:rPr>
                    <a:t>　　　　</a:t>
                  </a:r>
                  <a:r>
                    <a:rPr kumimoji="0" lang="ja-JP" altLang="en-US" sz="2000" kern="0" dirty="0" smtClean="0">
                      <a:solidFill>
                        <a:prstClr val="black"/>
                      </a:solidFill>
                      <a:latin typeface="+mn-ea"/>
                    </a:rPr>
                    <a:t>従動側</a:t>
                  </a:r>
                  <a:endParaRPr kumimoji="0" lang="ja-JP" altLang="en-US" sz="2000" b="0" i="0" u="none" strike="noStrike" kern="0" cap="none" spc="0" normalizeH="0" baseline="0" noProof="0" dirty="0" smtClean="0">
                    <a:ln>
                      <a:noFill/>
                    </a:ln>
                    <a:solidFill>
                      <a:prstClr val="black"/>
                    </a:solidFill>
                    <a:effectLst/>
                    <a:uLnTx/>
                    <a:uFillTx/>
                    <a:latin typeface="+mn-ea"/>
                  </a:endParaRPr>
                </a:p>
              </p:txBody>
            </p:sp>
          </p:grpSp>
          <p:sp>
            <p:nvSpPr>
              <p:cNvPr id="20" name="円弧 19"/>
              <p:cNvSpPr/>
              <p:nvPr/>
            </p:nvSpPr>
            <p:spPr>
              <a:xfrm rot="16200000">
                <a:off x="4255517" y="2096867"/>
                <a:ext cx="980222" cy="282073"/>
              </a:xfrm>
              <a:prstGeom prst="arc">
                <a:avLst>
                  <a:gd name="adj1" fmla="val 11271858"/>
                  <a:gd name="adj2" fmla="val 21359948"/>
                </a:avLst>
              </a:prstGeom>
              <a:ln w="38100">
                <a:solidFill>
                  <a:schemeClr val="tx1"/>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pic>
            <p:nvPicPr>
              <p:cNvPr id="22" name="図 2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97805" y="2062075"/>
                <a:ext cx="523810" cy="333333"/>
              </a:xfrm>
              <a:prstGeom prst="rect">
                <a:avLst/>
              </a:prstGeom>
            </p:spPr>
          </p:pic>
          <p:pic>
            <p:nvPicPr>
              <p:cNvPr id="23" name="図 2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92164" y="2088627"/>
                <a:ext cx="400000" cy="333333"/>
              </a:xfrm>
              <a:prstGeom prst="rect">
                <a:avLst/>
              </a:prstGeom>
            </p:spPr>
          </p:pic>
          <p:pic>
            <p:nvPicPr>
              <p:cNvPr id="24" name="図 2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477831" y="1475025"/>
                <a:ext cx="571429" cy="228571"/>
              </a:xfrm>
              <a:prstGeom prst="rect">
                <a:avLst/>
              </a:prstGeom>
            </p:spPr>
          </p:pic>
          <p:pic>
            <p:nvPicPr>
              <p:cNvPr id="25" name="図 2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436457" y="1574571"/>
                <a:ext cx="447619" cy="228571"/>
              </a:xfrm>
              <a:prstGeom prst="rect">
                <a:avLst/>
              </a:prstGeom>
            </p:spPr>
          </p:pic>
          <p:pic>
            <p:nvPicPr>
              <p:cNvPr id="26" name="図 2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122527" y="1388741"/>
                <a:ext cx="542857" cy="333333"/>
              </a:xfrm>
              <a:prstGeom prst="rect">
                <a:avLst/>
              </a:prstGeom>
            </p:spPr>
          </p:pic>
        </p:grpSp>
        <p:pic>
          <p:nvPicPr>
            <p:cNvPr id="14" name="図 13"/>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974869" y="1696365"/>
              <a:ext cx="523810" cy="333333"/>
            </a:xfrm>
            <a:prstGeom prst="rect">
              <a:avLst/>
            </a:prstGeom>
          </p:spPr>
        </p:pic>
        <p:sp>
          <p:nvSpPr>
            <p:cNvPr id="15" name="円弧 14"/>
            <p:cNvSpPr/>
            <p:nvPr/>
          </p:nvSpPr>
          <p:spPr>
            <a:xfrm rot="16200000">
              <a:off x="1923167" y="2152218"/>
              <a:ext cx="980223" cy="282073"/>
            </a:xfrm>
            <a:prstGeom prst="arc">
              <a:avLst>
                <a:gd name="adj1" fmla="val 11271858"/>
                <a:gd name="adj2" fmla="val 21359948"/>
              </a:avLst>
            </a:prstGeom>
            <a:ln w="38100">
              <a:solidFill>
                <a:schemeClr val="tx1"/>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円弧 15"/>
            <p:cNvSpPr/>
            <p:nvPr/>
          </p:nvSpPr>
          <p:spPr>
            <a:xfrm rot="16200000">
              <a:off x="1423719" y="2152218"/>
              <a:ext cx="980223" cy="282073"/>
            </a:xfrm>
            <a:prstGeom prst="arc">
              <a:avLst>
                <a:gd name="adj1" fmla="val 11271858"/>
                <a:gd name="adj2" fmla="val 21359948"/>
              </a:avLst>
            </a:prstGeom>
            <a:ln w="38100">
              <a:solidFill>
                <a:schemeClr val="tx1"/>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 name="円弧 16"/>
            <p:cNvSpPr/>
            <p:nvPr/>
          </p:nvSpPr>
          <p:spPr>
            <a:xfrm rot="16200000">
              <a:off x="7113994" y="2198797"/>
              <a:ext cx="980223" cy="282073"/>
            </a:xfrm>
            <a:prstGeom prst="arc">
              <a:avLst>
                <a:gd name="adj1" fmla="val 11271858"/>
                <a:gd name="adj2" fmla="val 21359948"/>
              </a:avLst>
            </a:prstGeom>
            <a:ln w="38100">
              <a:solidFill>
                <a:schemeClr val="tx1"/>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円弧 17"/>
            <p:cNvSpPr/>
            <p:nvPr/>
          </p:nvSpPr>
          <p:spPr>
            <a:xfrm rot="16200000">
              <a:off x="6413687" y="2152735"/>
              <a:ext cx="980223" cy="326392"/>
            </a:xfrm>
            <a:prstGeom prst="arc">
              <a:avLst>
                <a:gd name="adj1" fmla="val 11271858"/>
                <a:gd name="adj2" fmla="val 21359948"/>
              </a:avLst>
            </a:prstGeom>
            <a:ln w="38100">
              <a:solidFill>
                <a:schemeClr val="tx1"/>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pic>
        <p:nvPicPr>
          <p:cNvPr id="33" name="図 32"/>
          <p:cNvPicPr preferRelativeResize="0">
            <a:picLocks noChangeAspect="1"/>
          </p:cNvPicPr>
          <p:nvPr/>
        </p:nvPicPr>
        <p:blipFill>
          <a:blip r:embed="rId10">
            <a:extLst>
              <a:ext uri="{28A0092B-C50C-407E-A947-70E740481C1C}">
                <a14:useLocalDpi xmlns:a14="http://schemas.microsoft.com/office/drawing/2010/main" val="0"/>
              </a:ext>
            </a:extLst>
          </a:blip>
          <a:stretch>
            <a:fillRect/>
          </a:stretch>
        </p:blipFill>
        <p:spPr>
          <a:xfrm>
            <a:off x="5063487" y="3573751"/>
            <a:ext cx="3240000" cy="1887158"/>
          </a:xfrm>
          <a:prstGeom prst="rect">
            <a:avLst/>
          </a:prstGeom>
        </p:spPr>
      </p:pic>
      <p:sp>
        <p:nvSpPr>
          <p:cNvPr id="4" name="スライド番号プレースホルダー 3"/>
          <p:cNvSpPr>
            <a:spLocks noGrp="1"/>
          </p:cNvSpPr>
          <p:nvPr>
            <p:ph type="sldNum" sz="quarter" idx="12"/>
          </p:nvPr>
        </p:nvSpPr>
        <p:spPr/>
        <p:txBody>
          <a:bodyPr/>
          <a:lstStyle/>
          <a:p>
            <a:fld id="{26BE35BA-55BA-4D2B-AA09-5957D34ED45F}" type="slidenum">
              <a:rPr kumimoji="1" lang="ja-JP" altLang="en-US" smtClean="0"/>
              <a:t>3</a:t>
            </a:fld>
            <a:endParaRPr kumimoji="1" lang="ja-JP" altLang="en-US" dirty="0"/>
          </a:p>
        </p:txBody>
      </p:sp>
      <p:sp>
        <p:nvSpPr>
          <p:cNvPr id="3" name="屈折矢印 2"/>
          <p:cNvSpPr/>
          <p:nvPr/>
        </p:nvSpPr>
        <p:spPr>
          <a:xfrm rot="5400000">
            <a:off x="4349481" y="2425882"/>
            <a:ext cx="563713" cy="319775"/>
          </a:xfrm>
          <a:prstGeom prst="ben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4791225" y="2448960"/>
            <a:ext cx="4108817" cy="646331"/>
          </a:xfrm>
          <a:prstGeom prst="rect">
            <a:avLst/>
          </a:prstGeom>
          <a:noFill/>
        </p:spPr>
        <p:txBody>
          <a:bodyPr wrap="none" rtlCol="0">
            <a:spAutoFit/>
          </a:bodyPr>
          <a:lstStyle/>
          <a:p>
            <a:r>
              <a:rPr lang="ja-JP" altLang="en-US" dirty="0"/>
              <a:t>制御対象が変更される度の再設計</a:t>
            </a:r>
            <a:r>
              <a:rPr lang="ja-JP" altLang="en-US" dirty="0" smtClean="0"/>
              <a:t>を</a:t>
            </a:r>
            <a:endParaRPr lang="en-US" altLang="ja-JP" dirty="0" smtClean="0"/>
          </a:p>
          <a:p>
            <a:r>
              <a:rPr lang="ja-JP" altLang="en-US" dirty="0" smtClean="0"/>
              <a:t>不要</a:t>
            </a:r>
            <a:r>
              <a:rPr lang="ja-JP" altLang="en-US" dirty="0"/>
              <a:t>にする</a:t>
            </a:r>
            <a:r>
              <a:rPr lang="ja-JP" altLang="en-US" dirty="0" smtClean="0"/>
              <a:t>ため物理</a:t>
            </a:r>
            <a:r>
              <a:rPr lang="ja-JP" altLang="en-US" dirty="0"/>
              <a:t>パラメータに</a:t>
            </a:r>
            <a:r>
              <a:rPr lang="ja-JP" altLang="en-US" dirty="0" smtClean="0"/>
              <a:t>依存</a:t>
            </a:r>
            <a:endParaRPr lang="en-US" altLang="ja-JP" dirty="0"/>
          </a:p>
        </p:txBody>
      </p:sp>
      <p:sp>
        <p:nvSpPr>
          <p:cNvPr id="34" name="屈折矢印 33"/>
          <p:cNvSpPr/>
          <p:nvPr/>
        </p:nvSpPr>
        <p:spPr>
          <a:xfrm rot="5400000">
            <a:off x="5511731" y="1178683"/>
            <a:ext cx="378046" cy="319775"/>
          </a:xfrm>
          <a:prstGeom prst="ben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35" name="テキスト ボックス 34"/>
              <p:cNvSpPr txBox="1"/>
              <p:nvPr/>
            </p:nvSpPr>
            <p:spPr>
              <a:xfrm>
                <a:off x="5860642" y="1086724"/>
                <a:ext cx="3339569" cy="646331"/>
              </a:xfrm>
              <a:prstGeom prst="rect">
                <a:avLst/>
              </a:prstGeom>
              <a:noFill/>
            </p:spPr>
            <p:txBody>
              <a:bodyPr wrap="none" rtlCol="0">
                <a:spAutoFit/>
              </a:bodyPr>
              <a:lstStyle/>
              <a:p>
                <a:r>
                  <a:rPr lang="ja-JP" altLang="en-US" dirty="0" smtClean="0"/>
                  <a:t>外乱トルク</a:t>
                </a:r>
                <a14:m>
                  <m:oMath xmlns:m="http://schemas.openxmlformats.org/officeDocument/2006/math">
                    <m:sSub>
                      <m:sSubPr>
                        <m:ctrlPr>
                          <a:rPr lang="en-US" altLang="ja-JP" b="0" i="1" smtClean="0">
                            <a:latin typeface="Cambria Math" panose="02040503050406030204" pitchFamily="18" charset="0"/>
                          </a:rPr>
                        </m:ctrlPr>
                      </m:sSubPr>
                      <m:e>
                        <m:r>
                          <a:rPr lang="en-US" altLang="ja-JP" b="0" i="1" smtClean="0">
                            <a:latin typeface="Cambria Math" panose="02040503050406030204" pitchFamily="18" charset="0"/>
                          </a:rPr>
                          <m:t>𝑇</m:t>
                        </m:r>
                      </m:e>
                      <m:sub>
                        <m:r>
                          <a:rPr lang="en-US" altLang="ja-JP" b="0" i="1" smtClean="0">
                            <a:latin typeface="Cambria Math" panose="02040503050406030204" pitchFamily="18" charset="0"/>
                          </a:rPr>
                          <m:t>𝐿</m:t>
                        </m:r>
                      </m:sub>
                    </m:sSub>
                  </m:oMath>
                </a14:m>
                <a:r>
                  <a:rPr lang="ja-JP" altLang="en-US" dirty="0" smtClean="0"/>
                  <a:t>を与えられても</a:t>
                </a:r>
                <a:endParaRPr lang="en-US" altLang="ja-JP" dirty="0" smtClean="0"/>
              </a:p>
              <a:p>
                <a:r>
                  <a:rPr lang="ja-JP" altLang="en-US" dirty="0" smtClean="0"/>
                  <a:t>従動側角速度</a:t>
                </a:r>
                <a14:m>
                  <m:oMath xmlns:m="http://schemas.openxmlformats.org/officeDocument/2006/math">
                    <m:sSub>
                      <m:sSubPr>
                        <m:ctrlPr>
                          <a:rPr lang="en-US" altLang="ja-JP" b="0" i="1" smtClean="0">
                            <a:latin typeface="Cambria Math" panose="02040503050406030204" pitchFamily="18" charset="0"/>
                          </a:rPr>
                        </m:ctrlPr>
                      </m:sSubPr>
                      <m:e>
                        <m:r>
                          <a:rPr lang="en-US" altLang="ja-JP" b="0" i="1" smtClean="0">
                            <a:latin typeface="Cambria Math" panose="02040503050406030204" pitchFamily="18" charset="0"/>
                          </a:rPr>
                          <m:t>𝜔</m:t>
                        </m:r>
                      </m:e>
                      <m:sub>
                        <m:r>
                          <a:rPr lang="en-US" altLang="ja-JP" b="0" i="1" smtClean="0">
                            <a:latin typeface="Cambria Math" panose="02040503050406030204" pitchFamily="18" charset="0"/>
                          </a:rPr>
                          <m:t>𝐿</m:t>
                        </m:r>
                      </m:sub>
                    </m:sSub>
                  </m:oMath>
                </a14:m>
                <a:r>
                  <a:rPr lang="ja-JP" altLang="en-US" dirty="0" smtClean="0"/>
                  <a:t>を一定に保つ</a:t>
                </a:r>
                <a:endParaRPr lang="en-US" altLang="ja-JP" dirty="0"/>
              </a:p>
            </p:txBody>
          </p:sp>
        </mc:Choice>
        <mc:Fallback xmlns="">
          <p:sp>
            <p:nvSpPr>
              <p:cNvPr id="35" name="テキスト ボックス 34"/>
              <p:cNvSpPr txBox="1">
                <a:spLocks noRot="1" noChangeAspect="1" noMove="1" noResize="1" noEditPoints="1" noAdjustHandles="1" noChangeArrowheads="1" noChangeShapeType="1" noTextEdit="1"/>
              </p:cNvSpPr>
              <p:nvPr/>
            </p:nvSpPr>
            <p:spPr>
              <a:xfrm>
                <a:off x="5860642" y="1086724"/>
                <a:ext cx="3339569" cy="646331"/>
              </a:xfrm>
              <a:prstGeom prst="rect">
                <a:avLst/>
              </a:prstGeom>
              <a:blipFill rotWithShape="0">
                <a:blip r:embed="rId12"/>
                <a:stretch>
                  <a:fillRect l="-1460" t="-3774" b="-15094"/>
                </a:stretch>
              </a:blipFill>
            </p:spPr>
            <p:txBody>
              <a:bodyPr/>
              <a:lstStyle/>
              <a:p>
                <a:r>
                  <a:rPr lang="ja-JP" altLang="en-US">
                    <a:noFill/>
                  </a:rPr>
                  <a:t> </a:t>
                </a:r>
              </a:p>
            </p:txBody>
          </p:sp>
        </mc:Fallback>
      </mc:AlternateContent>
      <p:pic>
        <p:nvPicPr>
          <p:cNvPr id="36" name="図 35"/>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703893" y="4046783"/>
            <a:ext cx="282582" cy="224781"/>
          </a:xfrm>
          <a:prstGeom prst="rect">
            <a:avLst/>
          </a:prstGeom>
        </p:spPr>
      </p:pic>
      <p:pic>
        <p:nvPicPr>
          <p:cNvPr id="7" name="図 6"/>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2434479" y="4195443"/>
            <a:ext cx="300125" cy="214375"/>
          </a:xfrm>
          <a:prstGeom prst="rect">
            <a:avLst/>
          </a:prstGeom>
        </p:spPr>
      </p:pic>
      <p:pic>
        <p:nvPicPr>
          <p:cNvPr id="37" name="図 36"/>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2991278" y="3962731"/>
            <a:ext cx="296643" cy="205834"/>
          </a:xfrm>
          <a:prstGeom prst="rect">
            <a:avLst/>
          </a:prstGeom>
        </p:spPr>
      </p:pic>
      <p:sp>
        <p:nvSpPr>
          <p:cNvPr id="38" name="テキスト ボックス 37"/>
          <p:cNvSpPr txBox="1"/>
          <p:nvPr/>
        </p:nvSpPr>
        <p:spPr>
          <a:xfrm>
            <a:off x="378647" y="5577903"/>
            <a:ext cx="4156171" cy="369332"/>
          </a:xfrm>
          <a:prstGeom prst="rect">
            <a:avLst/>
          </a:prstGeom>
          <a:noFill/>
        </p:spPr>
        <p:txBody>
          <a:bodyPr wrap="square" rtlCol="0">
            <a:spAutoFit/>
          </a:bodyPr>
          <a:lstStyle/>
          <a:p>
            <a:pPr algn="ctr"/>
            <a:r>
              <a:rPr kumimoji="1" lang="en-US" altLang="ja-JP" dirty="0" smtClean="0">
                <a:latin typeface="Times New Roman" panose="02020603050405020304" pitchFamily="18" charset="0"/>
                <a:cs typeface="Times New Roman" panose="02020603050405020304" pitchFamily="18" charset="0"/>
              </a:rPr>
              <a:t>Fig.2</a:t>
            </a:r>
            <a:r>
              <a:rPr kumimoji="1" lang="en-US" altLang="ja-JP" dirty="0" smtClean="0"/>
              <a:t> </a:t>
            </a:r>
            <a:r>
              <a:rPr kumimoji="1" lang="ja-JP" altLang="en-US" dirty="0" smtClean="0"/>
              <a:t>二慣性系 </a:t>
            </a:r>
            <a:r>
              <a:rPr kumimoji="1" lang="en-US" altLang="ja-JP" dirty="0" smtClean="0"/>
              <a:t>(</a:t>
            </a:r>
            <a:r>
              <a:rPr kumimoji="1" lang="ja-JP" altLang="en-US" dirty="0" smtClean="0"/>
              <a:t>制御対象</a:t>
            </a:r>
            <a:r>
              <a:rPr kumimoji="1" lang="en-US" altLang="ja-JP" i="1" dirty="0" smtClean="0">
                <a:latin typeface="Times New Roman" panose="02020603050405020304" pitchFamily="18" charset="0"/>
                <a:cs typeface="Times New Roman" panose="02020603050405020304" pitchFamily="18" charset="0"/>
              </a:rPr>
              <a:t>P </a:t>
            </a:r>
            <a:r>
              <a:rPr kumimoji="1" lang="en-US" altLang="ja-JP" dirty="0" smtClean="0"/>
              <a:t>)</a:t>
            </a:r>
            <a:endParaRPr kumimoji="1" lang="ja-JP" altLang="en-US" dirty="0"/>
          </a:p>
        </p:txBody>
      </p:sp>
      <p:sp>
        <p:nvSpPr>
          <p:cNvPr id="39" name="テキスト ボックス 38"/>
          <p:cNvSpPr txBox="1"/>
          <p:nvPr/>
        </p:nvSpPr>
        <p:spPr>
          <a:xfrm>
            <a:off x="4808579" y="5577903"/>
            <a:ext cx="4156171" cy="369332"/>
          </a:xfrm>
          <a:prstGeom prst="rect">
            <a:avLst/>
          </a:prstGeom>
          <a:noFill/>
        </p:spPr>
        <p:txBody>
          <a:bodyPr wrap="square" rtlCol="0">
            <a:spAutoFit/>
          </a:bodyPr>
          <a:lstStyle/>
          <a:p>
            <a:pPr algn="ctr"/>
            <a:r>
              <a:rPr kumimoji="1" lang="en-US" altLang="ja-JP" dirty="0" smtClean="0">
                <a:latin typeface="Times New Roman" panose="02020603050405020304" pitchFamily="18" charset="0"/>
                <a:cs typeface="Times New Roman" panose="02020603050405020304" pitchFamily="18" charset="0"/>
              </a:rPr>
              <a:t>Fig.3</a:t>
            </a:r>
            <a:r>
              <a:rPr kumimoji="1" lang="en-US" altLang="ja-JP" dirty="0" smtClean="0"/>
              <a:t> </a:t>
            </a:r>
            <a:r>
              <a:rPr kumimoji="1" lang="ja-JP" altLang="en-US" dirty="0" smtClean="0"/>
              <a:t>先行研究</a:t>
            </a:r>
            <a:r>
              <a:rPr kumimoji="1" lang="en-US" altLang="ja-JP" baseline="30000" dirty="0" smtClean="0"/>
              <a:t>[1]</a:t>
            </a:r>
            <a:r>
              <a:rPr kumimoji="1" lang="ja-JP" altLang="en-US" dirty="0" smtClean="0"/>
              <a:t>で使用した閉ループ系</a:t>
            </a:r>
            <a:endParaRPr kumimoji="1" lang="ja-JP" altLang="en-US" dirty="0"/>
          </a:p>
        </p:txBody>
      </p:sp>
    </p:spTree>
    <p:extLst>
      <p:ext uri="{BB962C8B-B14F-4D97-AF65-F5344CB8AC3E}">
        <p14:creationId xmlns:p14="http://schemas.microsoft.com/office/powerpoint/2010/main" val="25527218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 name="図 6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0057" y="3877559"/>
            <a:ext cx="6500173" cy="2513858"/>
          </a:xfrm>
          <a:prstGeom prst="rect">
            <a:avLst/>
          </a:prstGeom>
        </p:spPr>
      </p:pic>
      <p:sp>
        <p:nvSpPr>
          <p:cNvPr id="2" name="タイトル 1"/>
          <p:cNvSpPr>
            <a:spLocks noGrp="1"/>
          </p:cNvSpPr>
          <p:nvPr>
            <p:ph type="title"/>
          </p:nvPr>
        </p:nvSpPr>
        <p:spPr>
          <a:xfrm>
            <a:off x="0" y="38100"/>
            <a:ext cx="7886700" cy="797468"/>
          </a:xfrm>
        </p:spPr>
        <p:txBody>
          <a:bodyPr/>
          <a:lstStyle/>
          <a:p>
            <a:r>
              <a:rPr kumimoji="1" lang="ja-JP" altLang="en-US" dirty="0" smtClean="0"/>
              <a:t>本研究</a:t>
            </a:r>
            <a:endParaRPr kumimoji="1" lang="ja-JP" altLang="en-US" dirty="0"/>
          </a:p>
        </p:txBody>
      </p:sp>
      <p:sp>
        <p:nvSpPr>
          <p:cNvPr id="4" name="テキスト ボックス 3"/>
          <p:cNvSpPr txBox="1"/>
          <p:nvPr/>
        </p:nvSpPr>
        <p:spPr>
          <a:xfrm>
            <a:off x="358657" y="703545"/>
            <a:ext cx="8591387" cy="3170099"/>
          </a:xfrm>
          <a:prstGeom prst="rect">
            <a:avLst/>
          </a:prstGeom>
          <a:noFill/>
        </p:spPr>
        <p:txBody>
          <a:bodyPr wrap="square" rtlCol="0">
            <a:spAutoFit/>
          </a:bodyPr>
          <a:lstStyle/>
          <a:p>
            <a:r>
              <a:rPr kumimoji="1" lang="ja-JP" altLang="en-US" sz="2000" dirty="0" smtClean="0"/>
              <a:t>目的</a:t>
            </a:r>
            <a:r>
              <a:rPr lang="ja-JP" altLang="en-US" sz="2000" dirty="0" smtClean="0"/>
              <a:t>：先行研究</a:t>
            </a:r>
            <a:r>
              <a:rPr lang="en-US" altLang="ja-JP" sz="2000" baseline="30000" dirty="0" smtClean="0">
                <a:latin typeface="Times New Roman" panose="02020603050405020304" pitchFamily="18" charset="0"/>
                <a:cs typeface="Times New Roman" panose="02020603050405020304" pitchFamily="18" charset="0"/>
              </a:rPr>
              <a:t>[1]</a:t>
            </a:r>
            <a:r>
              <a:rPr lang="ja-JP" altLang="en-US" sz="2000" dirty="0" smtClean="0"/>
              <a:t>が提案した</a:t>
            </a:r>
            <a:r>
              <a:rPr lang="ja-JP" altLang="en-US" sz="2000" dirty="0" smtClean="0">
                <a:solidFill>
                  <a:srgbClr val="FF0000"/>
                </a:solidFill>
              </a:rPr>
              <a:t>補償器</a:t>
            </a:r>
            <a:r>
              <a:rPr lang="en-US" altLang="ja-JP" sz="2000" i="1" dirty="0">
                <a:solidFill>
                  <a:srgbClr val="FF0000"/>
                </a:solidFill>
                <a:latin typeface="Times New Roman" panose="02020603050405020304" pitchFamily="18" charset="0"/>
                <a:cs typeface="Times New Roman" panose="02020603050405020304" pitchFamily="18" charset="0"/>
              </a:rPr>
              <a:t>K</a:t>
            </a:r>
            <a:r>
              <a:rPr lang="ja-JP" altLang="en-US" sz="2000" dirty="0" smtClean="0">
                <a:solidFill>
                  <a:srgbClr val="FF0000"/>
                </a:solidFill>
              </a:rPr>
              <a:t>の有効性</a:t>
            </a:r>
            <a:r>
              <a:rPr lang="ja-JP" altLang="en-US" sz="2000" dirty="0" smtClean="0"/>
              <a:t>の検証</a:t>
            </a:r>
            <a:endParaRPr lang="en-US" altLang="ja-JP" sz="2000" dirty="0" smtClean="0"/>
          </a:p>
          <a:p>
            <a:endParaRPr lang="en-US" altLang="ja-JP" sz="2000" dirty="0" smtClean="0">
              <a:solidFill>
                <a:srgbClr val="FF0000"/>
              </a:solidFill>
            </a:endParaRPr>
          </a:p>
          <a:p>
            <a:r>
              <a:rPr lang="ja-JP" altLang="en-US" sz="2000" dirty="0" smtClean="0"/>
              <a:t>比較対象：サーボパックの</a:t>
            </a:r>
            <a:r>
              <a:rPr lang="ja-JP" altLang="en-US" sz="2000" dirty="0"/>
              <a:t>フルクローズ制御</a:t>
            </a:r>
            <a:r>
              <a:rPr lang="ja-JP" altLang="en-US" sz="2000" dirty="0" smtClean="0"/>
              <a:t>機能</a:t>
            </a:r>
            <a:endParaRPr lang="en-US" altLang="ja-JP" sz="2000" dirty="0"/>
          </a:p>
          <a:p>
            <a:endParaRPr lang="en-US" altLang="ja-JP" sz="2000" dirty="0" smtClean="0"/>
          </a:p>
          <a:p>
            <a:r>
              <a:rPr kumimoji="1" lang="ja-JP" altLang="en-US" sz="2000" dirty="0" smtClean="0"/>
              <a:t>問題：</a:t>
            </a:r>
            <a:r>
              <a:rPr lang="en-US" altLang="ja-JP" sz="2000" dirty="0" smtClean="0"/>
              <a:t> </a:t>
            </a:r>
            <a:r>
              <a:rPr lang="ja-JP" altLang="ja-JP" sz="2000" dirty="0" smtClean="0"/>
              <a:t>サーボパック</a:t>
            </a:r>
            <a:r>
              <a:rPr lang="ja-JP" altLang="en-US" sz="2000" dirty="0" smtClean="0"/>
              <a:t>へ</a:t>
            </a:r>
            <a:r>
              <a:rPr lang="en-US" altLang="ja-JP" sz="2000" dirty="0" smtClean="0">
                <a:latin typeface="Times New Roman" panose="02020603050405020304" pitchFamily="18" charset="0"/>
                <a:cs typeface="Times New Roman" panose="02020603050405020304" pitchFamily="18" charset="0"/>
              </a:rPr>
              <a:t>2</a:t>
            </a:r>
            <a:r>
              <a:rPr lang="ja-JP" altLang="ja-JP" sz="2000" dirty="0" err="1" smtClean="0"/>
              <a:t>つの</a:t>
            </a:r>
            <a:r>
              <a:rPr lang="ja-JP" altLang="ja-JP" sz="2000" dirty="0" smtClean="0"/>
              <a:t>サーボモータ情報</a:t>
            </a:r>
            <a:r>
              <a:rPr lang="ja-JP" altLang="en-US" sz="2000" dirty="0" smtClean="0"/>
              <a:t>の</a:t>
            </a:r>
            <a:r>
              <a:rPr lang="ja-JP" altLang="ja-JP" sz="2000" dirty="0" smtClean="0"/>
              <a:t>同時入力</a:t>
            </a:r>
            <a:r>
              <a:rPr lang="ja-JP" altLang="en-US" sz="2000" dirty="0" smtClean="0"/>
              <a:t>が困難</a:t>
            </a:r>
            <a:endParaRPr lang="en-US" altLang="ja-JP" sz="2000" dirty="0" smtClean="0"/>
          </a:p>
          <a:p>
            <a:endParaRPr lang="ja-JP" altLang="ja-JP" sz="2000" dirty="0" smtClean="0"/>
          </a:p>
          <a:p>
            <a:r>
              <a:rPr lang="ja-JP" altLang="en-US" sz="2000" dirty="0" smtClean="0"/>
              <a:t>手段：</a:t>
            </a:r>
            <a:r>
              <a:rPr kumimoji="1" lang="ja-JP" altLang="en-US" sz="2000" dirty="0" smtClean="0"/>
              <a:t>制御対象をフルクローズ制御の対象の一例</a:t>
            </a:r>
            <a:r>
              <a:rPr lang="ja-JP" altLang="en-US" sz="2000" dirty="0" smtClean="0"/>
              <a:t>で</a:t>
            </a:r>
            <a:r>
              <a:rPr lang="ja-JP" altLang="en-US" sz="2000" dirty="0"/>
              <a:t>ある</a:t>
            </a:r>
            <a:r>
              <a:rPr lang="ja-JP" altLang="en-US" sz="2000" dirty="0">
                <a:solidFill>
                  <a:srgbClr val="FF0000"/>
                </a:solidFill>
              </a:rPr>
              <a:t>直動</a:t>
            </a:r>
            <a:r>
              <a:rPr lang="ja-JP" altLang="en-US" sz="2000" dirty="0" smtClean="0">
                <a:solidFill>
                  <a:srgbClr val="FF0000"/>
                </a:solidFill>
              </a:rPr>
              <a:t>系</a:t>
            </a:r>
            <a:endParaRPr lang="en-US" altLang="ja-JP" sz="2000" dirty="0" smtClean="0">
              <a:solidFill>
                <a:srgbClr val="FF0000"/>
              </a:solidFill>
            </a:endParaRPr>
          </a:p>
          <a:p>
            <a:r>
              <a:rPr kumimoji="1" lang="ja-JP" altLang="en-US" sz="2000" dirty="0" smtClean="0"/>
              <a:t>　　　・リニアステージを用いた装置を製作</a:t>
            </a:r>
            <a:endParaRPr kumimoji="1" lang="en-US" altLang="ja-JP" sz="2000" dirty="0" smtClean="0"/>
          </a:p>
          <a:p>
            <a:r>
              <a:rPr lang="ja-JP" altLang="en-US" sz="2000" dirty="0" smtClean="0"/>
              <a:t>　　　→従動側情報を</a:t>
            </a:r>
            <a:r>
              <a:rPr lang="ja-JP" altLang="en-US" sz="2000" dirty="0" smtClean="0">
                <a:solidFill>
                  <a:srgbClr val="FF0000"/>
                </a:solidFill>
              </a:rPr>
              <a:t>リニアエンコーダ</a:t>
            </a:r>
            <a:r>
              <a:rPr lang="ja-JP" altLang="en-US" sz="2000" dirty="0" smtClean="0"/>
              <a:t>により取得</a:t>
            </a:r>
            <a:endParaRPr lang="en-US" altLang="ja-JP" sz="2000" dirty="0" smtClean="0"/>
          </a:p>
          <a:p>
            <a:r>
              <a:rPr kumimoji="1" lang="ja-JP" altLang="en-US" sz="2000" dirty="0" smtClean="0"/>
              <a:t>　　　・テーブルを加振する外乱発生装置の製作</a:t>
            </a:r>
            <a:endParaRPr lang="en-US" altLang="ja-JP" sz="2000" dirty="0" smtClean="0"/>
          </a:p>
        </p:txBody>
      </p:sp>
      <p:sp>
        <p:nvSpPr>
          <p:cNvPr id="5" name="スライド番号プレースホルダー 4"/>
          <p:cNvSpPr>
            <a:spLocks noGrp="1"/>
          </p:cNvSpPr>
          <p:nvPr>
            <p:ph type="sldNum" sz="quarter" idx="12"/>
          </p:nvPr>
        </p:nvSpPr>
        <p:spPr/>
        <p:txBody>
          <a:bodyPr/>
          <a:lstStyle/>
          <a:p>
            <a:fld id="{26BE35BA-55BA-4D2B-AA09-5957D34ED45F}" type="slidenum">
              <a:rPr kumimoji="1" lang="ja-JP" altLang="en-US" smtClean="0"/>
              <a:t>4</a:t>
            </a:fld>
            <a:endParaRPr kumimoji="1" lang="ja-JP" altLang="en-US"/>
          </a:p>
        </p:txBody>
      </p:sp>
      <p:sp>
        <p:nvSpPr>
          <p:cNvPr id="34" name="テキスト ボックス 33"/>
          <p:cNvSpPr txBox="1"/>
          <p:nvPr/>
        </p:nvSpPr>
        <p:spPr>
          <a:xfrm>
            <a:off x="2493914" y="6366029"/>
            <a:ext cx="4156171" cy="369332"/>
          </a:xfrm>
          <a:prstGeom prst="rect">
            <a:avLst/>
          </a:prstGeom>
          <a:noFill/>
        </p:spPr>
        <p:txBody>
          <a:bodyPr wrap="square" rtlCol="0">
            <a:spAutoFit/>
          </a:bodyPr>
          <a:lstStyle/>
          <a:p>
            <a:pPr algn="ctr"/>
            <a:r>
              <a:rPr kumimoji="1" lang="en-US" altLang="ja-JP" dirty="0" smtClean="0">
                <a:latin typeface="Times New Roman" panose="02020603050405020304" pitchFamily="18" charset="0"/>
                <a:cs typeface="Times New Roman" panose="02020603050405020304" pitchFamily="18" charset="0"/>
              </a:rPr>
              <a:t>Fig.4</a:t>
            </a:r>
            <a:r>
              <a:rPr kumimoji="1" lang="en-US" altLang="ja-JP" dirty="0" smtClean="0"/>
              <a:t> </a:t>
            </a:r>
            <a:r>
              <a:rPr kumimoji="1" lang="ja-JP" altLang="en-US" dirty="0" smtClean="0"/>
              <a:t>実験装置概要</a:t>
            </a:r>
            <a:endParaRPr kumimoji="1" lang="ja-JP" altLang="en-US" dirty="0"/>
          </a:p>
        </p:txBody>
      </p:sp>
    </p:spTree>
    <p:extLst>
      <p:ext uri="{BB962C8B-B14F-4D97-AF65-F5344CB8AC3E}">
        <p14:creationId xmlns:p14="http://schemas.microsoft.com/office/powerpoint/2010/main" val="14396656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1519" y="86952"/>
            <a:ext cx="7886700" cy="635771"/>
          </a:xfrm>
        </p:spPr>
        <p:txBody>
          <a:bodyPr>
            <a:noAutofit/>
          </a:bodyPr>
          <a:lstStyle/>
          <a:p>
            <a:r>
              <a:rPr lang="ja-JP" altLang="en-US" dirty="0" smtClean="0"/>
              <a:t>回転系と直動系</a:t>
            </a:r>
            <a:endParaRPr kumimoji="1" lang="ja-JP" altLang="en-US" dirty="0"/>
          </a:p>
        </p:txBody>
      </p:sp>
      <p:grpSp>
        <p:nvGrpSpPr>
          <p:cNvPr id="11" name="グループ化 10"/>
          <p:cNvGrpSpPr/>
          <p:nvPr/>
        </p:nvGrpSpPr>
        <p:grpSpPr>
          <a:xfrm>
            <a:off x="1217752" y="3302237"/>
            <a:ext cx="7024799" cy="2704874"/>
            <a:chOff x="1477832" y="3653350"/>
            <a:chExt cx="7024799" cy="2704874"/>
          </a:xfrm>
        </p:grpSpPr>
        <p:pic>
          <p:nvPicPr>
            <p:cNvPr id="77" name="図 76"/>
            <p:cNvPicPr>
              <a:picLocks noChangeAspect="1"/>
            </p:cNvPicPr>
            <p:nvPr/>
          </p:nvPicPr>
          <p:blipFill>
            <a:blip r:embed="rId3"/>
            <a:stretch>
              <a:fillRect/>
            </a:stretch>
          </p:blipFill>
          <p:spPr>
            <a:xfrm rot="10800000">
              <a:off x="4441118" y="4274965"/>
              <a:ext cx="514350" cy="990600"/>
            </a:xfrm>
            <a:prstGeom prst="rect">
              <a:avLst/>
            </a:prstGeom>
          </p:spPr>
        </p:pic>
        <p:pic>
          <p:nvPicPr>
            <p:cNvPr id="13" name="図 12"/>
            <p:cNvPicPr>
              <a:picLocks noChangeAspect="1"/>
            </p:cNvPicPr>
            <p:nvPr/>
          </p:nvPicPr>
          <p:blipFill>
            <a:blip r:embed="rId3"/>
            <a:stretch>
              <a:fillRect/>
            </a:stretch>
          </p:blipFill>
          <p:spPr>
            <a:xfrm>
              <a:off x="6883376" y="4306597"/>
              <a:ext cx="514350" cy="990600"/>
            </a:xfrm>
            <a:prstGeom prst="rect">
              <a:avLst/>
            </a:prstGeom>
          </p:spPr>
        </p:pic>
        <p:sp>
          <p:nvSpPr>
            <p:cNvPr id="88" name="円弧 87"/>
            <p:cNvSpPr/>
            <p:nvPr/>
          </p:nvSpPr>
          <p:spPr>
            <a:xfrm>
              <a:off x="5334102" y="3893849"/>
              <a:ext cx="993492" cy="236648"/>
            </a:xfrm>
            <a:prstGeom prst="arc">
              <a:avLst>
                <a:gd name="adj1" fmla="val 9119955"/>
                <a:gd name="adj2" fmla="val 531757"/>
              </a:avLst>
            </a:prstGeom>
            <a:ln w="38100">
              <a:solidFill>
                <a:schemeClr val="tx1"/>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92" name="直線矢印コネクタ 91"/>
            <p:cNvCxnSpPr/>
            <p:nvPr/>
          </p:nvCxnSpPr>
          <p:spPr>
            <a:xfrm>
              <a:off x="4917416" y="4763657"/>
              <a:ext cx="1965960" cy="21616"/>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0" name="円弧 89"/>
            <p:cNvSpPr/>
            <p:nvPr/>
          </p:nvSpPr>
          <p:spPr>
            <a:xfrm>
              <a:off x="2870094" y="4846173"/>
              <a:ext cx="980223" cy="282073"/>
            </a:xfrm>
            <a:prstGeom prst="arc">
              <a:avLst>
                <a:gd name="adj1" fmla="val 8153170"/>
                <a:gd name="adj2" fmla="val 332569"/>
              </a:avLst>
            </a:prstGeom>
            <a:ln w="38100">
              <a:solidFill>
                <a:schemeClr val="tx1"/>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3" name="円柱 62"/>
            <p:cNvSpPr/>
            <p:nvPr/>
          </p:nvSpPr>
          <p:spPr>
            <a:xfrm>
              <a:off x="8294820" y="4638564"/>
              <a:ext cx="183340" cy="952501"/>
            </a:xfrm>
            <a:prstGeom prst="can">
              <a:avLst/>
            </a:prstGeom>
            <a:solidFill>
              <a:sysClr val="window" lastClr="FFFFFF"/>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grpSp>
          <p:nvGrpSpPr>
            <p:cNvPr id="61" name="グループ化 60"/>
            <p:cNvGrpSpPr/>
            <p:nvPr/>
          </p:nvGrpSpPr>
          <p:grpSpPr>
            <a:xfrm rot="5400000">
              <a:off x="2734761" y="4260581"/>
              <a:ext cx="1304117" cy="926995"/>
              <a:chOff x="2819720" y="4797374"/>
              <a:chExt cx="1782611" cy="926995"/>
            </a:xfrm>
          </p:grpSpPr>
          <p:sp>
            <p:nvSpPr>
              <p:cNvPr id="59" name="円柱 58"/>
              <p:cNvSpPr/>
              <p:nvPr/>
            </p:nvSpPr>
            <p:spPr>
              <a:xfrm rot="16200000">
                <a:off x="4022652" y="4769283"/>
                <a:ext cx="180710" cy="978649"/>
              </a:xfrm>
              <a:prstGeom prst="can">
                <a:avLst/>
              </a:prstGeom>
              <a:solidFill>
                <a:sysClr val="window" lastClr="FFFFFF"/>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60" name="正方形/長方形 59"/>
              <p:cNvSpPr/>
              <p:nvPr/>
            </p:nvSpPr>
            <p:spPr>
              <a:xfrm>
                <a:off x="3680938" y="5206361"/>
                <a:ext cx="209751" cy="100156"/>
              </a:xfrm>
              <a:prstGeom prst="rect">
                <a:avLst/>
              </a:prstGeom>
              <a:solidFill>
                <a:sysClr val="window" lastClr="FFFFFF"/>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58" name="円柱 57"/>
              <p:cNvSpPr/>
              <p:nvPr/>
            </p:nvSpPr>
            <p:spPr>
              <a:xfrm rot="16200000">
                <a:off x="2817131" y="4799963"/>
                <a:ext cx="926995" cy="921817"/>
              </a:xfrm>
              <a:prstGeom prst="can">
                <a:avLst/>
              </a:prstGeom>
              <a:solidFill>
                <a:sysClr val="window" lastClr="FFFFFF"/>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grpSp>
        <p:sp>
          <p:nvSpPr>
            <p:cNvPr id="62" name="円柱 61"/>
            <p:cNvSpPr/>
            <p:nvPr/>
          </p:nvSpPr>
          <p:spPr>
            <a:xfrm>
              <a:off x="3272116" y="5194222"/>
              <a:ext cx="5230515" cy="487680"/>
            </a:xfrm>
            <a:prstGeom prst="can">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円柱 63"/>
            <p:cNvSpPr/>
            <p:nvPr/>
          </p:nvSpPr>
          <p:spPr>
            <a:xfrm>
              <a:off x="5755533" y="4594955"/>
              <a:ext cx="178569" cy="705436"/>
            </a:xfrm>
            <a:prstGeom prst="can">
              <a:avLst/>
            </a:prstGeom>
            <a:solidFill>
              <a:sysClr val="window" lastClr="FFFFFF"/>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69" name="直方体 68"/>
            <p:cNvSpPr/>
            <p:nvPr/>
          </p:nvSpPr>
          <p:spPr>
            <a:xfrm>
              <a:off x="5399188" y="4468079"/>
              <a:ext cx="883920" cy="612773"/>
            </a:xfrm>
            <a:prstGeom prst="cub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円柱 70"/>
            <p:cNvSpPr/>
            <p:nvPr/>
          </p:nvSpPr>
          <p:spPr>
            <a:xfrm>
              <a:off x="5658372" y="4105040"/>
              <a:ext cx="394622" cy="476126"/>
            </a:xfrm>
            <a:prstGeom prst="can">
              <a:avLst/>
            </a:prstGeom>
            <a:solidFill>
              <a:sysClr val="window" lastClr="FFFFFF"/>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70" name="円柱 69"/>
            <p:cNvSpPr/>
            <p:nvPr/>
          </p:nvSpPr>
          <p:spPr>
            <a:xfrm>
              <a:off x="5797843" y="3671761"/>
              <a:ext cx="108000" cy="468000"/>
            </a:xfrm>
            <a:prstGeom prst="can">
              <a:avLst/>
            </a:prstGeom>
            <a:solidFill>
              <a:sysClr val="window" lastClr="FFFFFF"/>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pic>
          <p:nvPicPr>
            <p:cNvPr id="94" name="図 9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94939" y="4351709"/>
              <a:ext cx="409524" cy="323810"/>
            </a:xfrm>
            <a:prstGeom prst="rect">
              <a:avLst/>
            </a:prstGeom>
          </p:spPr>
        </p:pic>
        <p:pic>
          <p:nvPicPr>
            <p:cNvPr id="96" name="図 9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57581" y="4335156"/>
              <a:ext cx="447619" cy="333333"/>
            </a:xfrm>
            <a:prstGeom prst="rect">
              <a:avLst/>
            </a:prstGeom>
          </p:spPr>
        </p:pic>
        <p:pic>
          <p:nvPicPr>
            <p:cNvPr id="97" name="図 9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9818" y="4675519"/>
              <a:ext cx="571429" cy="323810"/>
            </a:xfrm>
            <a:prstGeom prst="rect">
              <a:avLst/>
            </a:prstGeom>
          </p:spPr>
        </p:pic>
        <p:pic>
          <p:nvPicPr>
            <p:cNvPr id="99" name="図 9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36964" y="4832662"/>
              <a:ext cx="542857" cy="333333"/>
            </a:xfrm>
            <a:prstGeom prst="rect">
              <a:avLst/>
            </a:prstGeom>
          </p:spPr>
        </p:pic>
        <p:pic>
          <p:nvPicPr>
            <p:cNvPr id="106" name="図 10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124914" y="4306597"/>
              <a:ext cx="523810" cy="333333"/>
            </a:xfrm>
            <a:prstGeom prst="rect">
              <a:avLst/>
            </a:prstGeom>
          </p:spPr>
        </p:pic>
        <p:pic>
          <p:nvPicPr>
            <p:cNvPr id="107" name="図 106"/>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477832" y="4916463"/>
              <a:ext cx="571429" cy="228571"/>
            </a:xfrm>
            <a:prstGeom prst="rect">
              <a:avLst/>
            </a:prstGeom>
          </p:spPr>
        </p:pic>
        <p:sp>
          <p:nvSpPr>
            <p:cNvPr id="113" name="テキスト ボックス 112"/>
            <p:cNvSpPr txBox="1"/>
            <p:nvPr/>
          </p:nvSpPr>
          <p:spPr>
            <a:xfrm>
              <a:off x="2393956" y="5773449"/>
              <a:ext cx="4520141" cy="584775"/>
            </a:xfrm>
            <a:prstGeom prst="rect">
              <a:avLst/>
            </a:prstGeom>
            <a:noFill/>
          </p:spPr>
          <p:txBody>
            <a:bodyPr wrap="square" rtlCol="0">
              <a:spAutoFit/>
            </a:bodyPr>
            <a:lstStyle/>
            <a:p>
              <a:pPr lvl="0"/>
              <a:r>
                <a:rPr kumimoji="0" lang="ja-JP" altLang="en-US" sz="3200" kern="0" dirty="0" smtClean="0">
                  <a:solidFill>
                    <a:prstClr val="black"/>
                  </a:solidFill>
                  <a:ea typeface="ＭＳ Ｐゴシック" panose="020B0600070205080204" pitchFamily="50" charset="-128"/>
                </a:rPr>
                <a:t>　</a:t>
              </a:r>
              <a:r>
                <a:rPr kumimoji="0" lang="ja-JP" altLang="en-US" sz="3200" kern="0" dirty="0" smtClean="0">
                  <a:solidFill>
                    <a:prstClr val="black"/>
                  </a:solidFill>
                  <a:latin typeface="+mn-ea"/>
                </a:rPr>
                <a:t>駆動側</a:t>
              </a:r>
              <a:r>
                <a:rPr kumimoji="0" lang="ja-JP" altLang="en-US" sz="3200" kern="0" dirty="0">
                  <a:solidFill>
                    <a:prstClr val="black"/>
                  </a:solidFill>
                  <a:latin typeface="+mn-ea"/>
                </a:rPr>
                <a:t>　　　　</a:t>
              </a:r>
              <a:r>
                <a:rPr kumimoji="0" lang="ja-JP" altLang="en-US" sz="3200" kern="0" dirty="0" smtClean="0">
                  <a:solidFill>
                    <a:prstClr val="black"/>
                  </a:solidFill>
                  <a:latin typeface="+mn-ea"/>
                </a:rPr>
                <a:t>従動側</a:t>
              </a:r>
              <a:endParaRPr kumimoji="0" lang="ja-JP" altLang="en-US" sz="3200" b="0" i="0" u="none" strike="noStrike" kern="0" cap="none" spc="0" normalizeH="0" baseline="0" noProof="0" dirty="0" smtClean="0">
                <a:ln>
                  <a:noFill/>
                </a:ln>
                <a:solidFill>
                  <a:prstClr val="black"/>
                </a:solidFill>
                <a:effectLst/>
                <a:uLnTx/>
                <a:uFillTx/>
                <a:latin typeface="+mn-ea"/>
              </a:endParaRPr>
            </a:p>
          </p:txBody>
        </p:sp>
        <p:pic>
          <p:nvPicPr>
            <p:cNvPr id="117" name="図 116"/>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980762" y="4765423"/>
              <a:ext cx="523810" cy="333333"/>
            </a:xfrm>
            <a:prstGeom prst="rect">
              <a:avLst/>
            </a:prstGeom>
          </p:spPr>
        </p:pic>
        <p:pic>
          <p:nvPicPr>
            <p:cNvPr id="65" name="図 64"/>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579214" y="4811701"/>
              <a:ext cx="466667" cy="333333"/>
            </a:xfrm>
            <a:prstGeom prst="rect">
              <a:avLst/>
            </a:prstGeom>
          </p:spPr>
        </p:pic>
        <p:pic>
          <p:nvPicPr>
            <p:cNvPr id="5" name="図 4"/>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6334440" y="4837424"/>
              <a:ext cx="466667" cy="323810"/>
            </a:xfrm>
            <a:prstGeom prst="rect">
              <a:avLst/>
            </a:prstGeom>
          </p:spPr>
        </p:pic>
        <p:sp>
          <p:nvSpPr>
            <p:cNvPr id="72" name="直方体 71"/>
            <p:cNvSpPr/>
            <p:nvPr/>
          </p:nvSpPr>
          <p:spPr>
            <a:xfrm>
              <a:off x="5778502" y="3661798"/>
              <a:ext cx="347206" cy="211052"/>
            </a:xfrm>
            <a:prstGeom prst="cub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3" name="図 122"/>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6257312" y="3653350"/>
              <a:ext cx="247619" cy="171429"/>
            </a:xfrm>
            <a:prstGeom prst="rect">
              <a:avLst/>
            </a:prstGeom>
          </p:spPr>
        </p:pic>
      </p:grpSp>
      <p:pic>
        <p:nvPicPr>
          <p:cNvPr id="129" name="図 128"/>
          <p:cNvPicPr>
            <a:picLocks noChangeAspect="1"/>
          </p:cNvPicPr>
          <p:nvPr/>
        </p:nvPicPr>
        <p:blipFill>
          <a:blip r:embed="rId3"/>
          <a:stretch>
            <a:fillRect/>
          </a:stretch>
        </p:blipFill>
        <p:spPr>
          <a:xfrm rot="16200000">
            <a:off x="4339130" y="488261"/>
            <a:ext cx="514350" cy="990600"/>
          </a:xfrm>
          <a:prstGeom prst="rect">
            <a:avLst/>
          </a:prstGeom>
        </p:spPr>
      </p:pic>
      <p:grpSp>
        <p:nvGrpSpPr>
          <p:cNvPr id="7" name="グループ化 6"/>
          <p:cNvGrpSpPr/>
          <p:nvPr/>
        </p:nvGrpSpPr>
        <p:grpSpPr>
          <a:xfrm>
            <a:off x="1376233" y="862525"/>
            <a:ext cx="6406245" cy="2067756"/>
            <a:chOff x="1376233" y="862525"/>
            <a:chExt cx="6406245" cy="2067756"/>
          </a:xfrm>
        </p:grpSpPr>
        <p:pic>
          <p:nvPicPr>
            <p:cNvPr id="78" name="図 77"/>
            <p:cNvPicPr>
              <a:picLocks noChangeAspect="1"/>
            </p:cNvPicPr>
            <p:nvPr/>
          </p:nvPicPr>
          <p:blipFill>
            <a:blip r:embed="rId3"/>
            <a:stretch>
              <a:fillRect/>
            </a:stretch>
          </p:blipFill>
          <p:spPr>
            <a:xfrm rot="5400000">
              <a:off x="4323288" y="1992259"/>
              <a:ext cx="514350" cy="990600"/>
            </a:xfrm>
            <a:prstGeom prst="rect">
              <a:avLst/>
            </a:prstGeom>
          </p:spPr>
        </p:pic>
        <p:grpSp>
          <p:nvGrpSpPr>
            <p:cNvPr id="124" name="グループ化 123"/>
            <p:cNvGrpSpPr/>
            <p:nvPr/>
          </p:nvGrpSpPr>
          <p:grpSpPr>
            <a:xfrm>
              <a:off x="1376233" y="933112"/>
              <a:ext cx="6406245" cy="1997169"/>
              <a:chOff x="1477831" y="1388741"/>
              <a:chExt cx="6406245" cy="1997169"/>
            </a:xfrm>
          </p:grpSpPr>
          <p:grpSp>
            <p:nvGrpSpPr>
              <p:cNvPr id="115" name="グループ化 114"/>
              <p:cNvGrpSpPr/>
              <p:nvPr/>
            </p:nvGrpSpPr>
            <p:grpSpPr>
              <a:xfrm>
                <a:off x="1477831" y="1388741"/>
                <a:ext cx="6406245" cy="1997169"/>
                <a:chOff x="1477831" y="1388741"/>
                <a:chExt cx="6406245" cy="1997169"/>
              </a:xfrm>
            </p:grpSpPr>
            <p:grpSp>
              <p:nvGrpSpPr>
                <p:cNvPr id="44" name="グループ化 43"/>
                <p:cNvGrpSpPr/>
                <p:nvPr/>
              </p:nvGrpSpPr>
              <p:grpSpPr>
                <a:xfrm>
                  <a:off x="2208600" y="1762002"/>
                  <a:ext cx="4520141" cy="1623908"/>
                  <a:chOff x="2722411" y="1876766"/>
                  <a:chExt cx="7948514" cy="3990050"/>
                </a:xfrm>
              </p:grpSpPr>
              <p:sp>
                <p:nvSpPr>
                  <p:cNvPr id="45" name="円柱 44"/>
                  <p:cNvSpPr/>
                  <p:nvPr/>
                </p:nvSpPr>
                <p:spPr>
                  <a:xfrm rot="5400000">
                    <a:off x="3626797" y="2205119"/>
                    <a:ext cx="2277687" cy="1620982"/>
                  </a:xfrm>
                  <a:prstGeom prst="can">
                    <a:avLst/>
                  </a:prstGeom>
                  <a:solidFill>
                    <a:sysClr val="window" lastClr="FFFFFF"/>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grpSp>
                <p:nvGrpSpPr>
                  <p:cNvPr id="46" name="グループ化 45"/>
                  <p:cNvGrpSpPr/>
                  <p:nvPr/>
                </p:nvGrpSpPr>
                <p:grpSpPr>
                  <a:xfrm>
                    <a:off x="5311834" y="2793409"/>
                    <a:ext cx="4307968" cy="444401"/>
                    <a:chOff x="5978237" y="2697810"/>
                    <a:chExt cx="3600001" cy="1080000"/>
                  </a:xfrm>
                </p:grpSpPr>
                <p:sp>
                  <p:nvSpPr>
                    <p:cNvPr id="56" name="円柱 55"/>
                    <p:cNvSpPr/>
                    <p:nvPr/>
                  </p:nvSpPr>
                  <p:spPr>
                    <a:xfrm rot="16200000">
                      <a:off x="7238238" y="1437809"/>
                      <a:ext cx="1080000" cy="3600001"/>
                    </a:xfrm>
                    <a:prstGeom prst="can">
                      <a:avLst/>
                    </a:prstGeom>
                    <a:solidFill>
                      <a:sysClr val="window" lastClr="FFFFFF"/>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57" name="正方形/長方形 56"/>
                    <p:cNvSpPr/>
                    <p:nvPr/>
                  </p:nvSpPr>
                  <p:spPr>
                    <a:xfrm>
                      <a:off x="6015524" y="2822407"/>
                      <a:ext cx="326470" cy="776128"/>
                    </a:xfrm>
                    <a:prstGeom prst="rect">
                      <a:avLst/>
                    </a:prstGeom>
                    <a:solidFill>
                      <a:sysClr val="window" lastClr="FFFFFF"/>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grpSp>
              <p:sp>
                <p:nvSpPr>
                  <p:cNvPr id="47" name="円柱 46"/>
                  <p:cNvSpPr/>
                  <p:nvPr/>
                </p:nvSpPr>
                <p:spPr>
                  <a:xfrm rot="5400000">
                    <a:off x="8045966" y="2205119"/>
                    <a:ext cx="2277687" cy="1620982"/>
                  </a:xfrm>
                  <a:prstGeom prst="can">
                    <a:avLst/>
                  </a:prstGeom>
                  <a:solidFill>
                    <a:sysClr val="window" lastClr="FFFFFF"/>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55" name="テキスト ボックス 54"/>
                  <p:cNvSpPr txBox="1"/>
                  <p:nvPr/>
                </p:nvSpPr>
                <p:spPr>
                  <a:xfrm>
                    <a:off x="2722411" y="4429985"/>
                    <a:ext cx="7948514" cy="1436831"/>
                  </a:xfrm>
                  <a:prstGeom prst="rect">
                    <a:avLst/>
                  </a:prstGeom>
                  <a:noFill/>
                </p:spPr>
                <p:txBody>
                  <a:bodyPr wrap="square" rtlCol="0">
                    <a:spAutoFit/>
                  </a:bodyPr>
                  <a:lstStyle/>
                  <a:p>
                    <a:pPr lvl="0"/>
                    <a:r>
                      <a:rPr kumimoji="0" lang="ja-JP" altLang="en-US" sz="3200" kern="0" dirty="0" smtClean="0">
                        <a:solidFill>
                          <a:prstClr val="black"/>
                        </a:solidFill>
                        <a:ea typeface="ＭＳ Ｐゴシック" panose="020B0600070205080204" pitchFamily="50" charset="-128"/>
                      </a:rPr>
                      <a:t>　</a:t>
                    </a:r>
                    <a:r>
                      <a:rPr kumimoji="0" lang="ja-JP" altLang="en-US" sz="3200" kern="0" dirty="0" smtClean="0">
                        <a:solidFill>
                          <a:prstClr val="black"/>
                        </a:solidFill>
                        <a:latin typeface="+mn-ea"/>
                      </a:rPr>
                      <a:t>駆動側</a:t>
                    </a:r>
                    <a:r>
                      <a:rPr kumimoji="0" lang="ja-JP" altLang="en-US" sz="3200" kern="0" dirty="0">
                        <a:solidFill>
                          <a:prstClr val="black"/>
                        </a:solidFill>
                        <a:latin typeface="+mn-ea"/>
                      </a:rPr>
                      <a:t>　　　　</a:t>
                    </a:r>
                    <a:r>
                      <a:rPr kumimoji="0" lang="ja-JP" altLang="en-US" sz="3200" kern="0" dirty="0" smtClean="0">
                        <a:solidFill>
                          <a:prstClr val="black"/>
                        </a:solidFill>
                        <a:latin typeface="+mn-ea"/>
                      </a:rPr>
                      <a:t>従動側</a:t>
                    </a:r>
                    <a:endParaRPr kumimoji="0" lang="ja-JP" altLang="en-US" sz="3200" b="0" i="0" u="none" strike="noStrike" kern="0" cap="none" spc="0" normalizeH="0" baseline="0" noProof="0" dirty="0" smtClean="0">
                      <a:ln>
                        <a:noFill/>
                      </a:ln>
                      <a:solidFill>
                        <a:prstClr val="black"/>
                      </a:solidFill>
                      <a:effectLst/>
                      <a:uLnTx/>
                      <a:uFillTx/>
                      <a:latin typeface="+mn-ea"/>
                    </a:endParaRPr>
                  </a:p>
                </p:txBody>
              </p:sp>
            </p:grpSp>
            <p:sp>
              <p:nvSpPr>
                <p:cNvPr id="89" name="円弧 88"/>
                <p:cNvSpPr/>
                <p:nvPr/>
              </p:nvSpPr>
              <p:spPr>
                <a:xfrm rot="16200000">
                  <a:off x="4291770" y="2128038"/>
                  <a:ext cx="980223" cy="282073"/>
                </a:xfrm>
                <a:prstGeom prst="arc">
                  <a:avLst>
                    <a:gd name="adj1" fmla="val 11271858"/>
                    <a:gd name="adj2" fmla="val 21359948"/>
                  </a:avLst>
                </a:prstGeom>
                <a:ln w="38100">
                  <a:solidFill>
                    <a:schemeClr val="tx1"/>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pic>
              <p:nvPicPr>
                <p:cNvPr id="98" name="図 97"/>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6694642" y="1475379"/>
                  <a:ext cx="419048" cy="333333"/>
                </a:xfrm>
                <a:prstGeom prst="rect">
                  <a:avLst/>
                </a:prstGeom>
              </p:spPr>
            </p:pic>
            <p:pic>
              <p:nvPicPr>
                <p:cNvPr id="100" name="図 9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997805" y="2062075"/>
                  <a:ext cx="523810" cy="333333"/>
                </a:xfrm>
                <a:prstGeom prst="rect">
                  <a:avLst/>
                </a:prstGeom>
              </p:spPr>
            </p:pic>
            <p:pic>
              <p:nvPicPr>
                <p:cNvPr id="101" name="図 100"/>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5592164" y="2088627"/>
                  <a:ext cx="400000" cy="333333"/>
                </a:xfrm>
                <a:prstGeom prst="rect">
                  <a:avLst/>
                </a:prstGeom>
              </p:spPr>
            </p:pic>
            <p:pic>
              <p:nvPicPr>
                <p:cNvPr id="104" name="図 103"/>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477831" y="1475025"/>
                  <a:ext cx="571429" cy="228571"/>
                </a:xfrm>
                <a:prstGeom prst="rect">
                  <a:avLst/>
                </a:prstGeom>
              </p:spPr>
            </p:pic>
            <p:pic>
              <p:nvPicPr>
                <p:cNvPr id="105" name="図 104"/>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7436457" y="1574571"/>
                  <a:ext cx="447619" cy="228571"/>
                </a:xfrm>
                <a:prstGeom prst="rect">
                  <a:avLst/>
                </a:prstGeom>
              </p:spPr>
            </p:pic>
            <p:pic>
              <p:nvPicPr>
                <p:cNvPr id="108" name="図 10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22527" y="1388741"/>
                  <a:ext cx="542857" cy="333333"/>
                </a:xfrm>
                <a:prstGeom prst="rect">
                  <a:avLst/>
                </a:prstGeom>
              </p:spPr>
            </p:pic>
          </p:grpSp>
          <p:pic>
            <p:nvPicPr>
              <p:cNvPr id="116" name="図 115"/>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974869" y="1696365"/>
                <a:ext cx="523810" cy="333333"/>
              </a:xfrm>
              <a:prstGeom prst="rect">
                <a:avLst/>
              </a:prstGeom>
            </p:spPr>
          </p:pic>
          <p:sp>
            <p:nvSpPr>
              <p:cNvPr id="118" name="円弧 117"/>
              <p:cNvSpPr/>
              <p:nvPr/>
            </p:nvSpPr>
            <p:spPr>
              <a:xfrm rot="16200000">
                <a:off x="1923167" y="2152218"/>
                <a:ext cx="980223" cy="282073"/>
              </a:xfrm>
              <a:prstGeom prst="arc">
                <a:avLst>
                  <a:gd name="adj1" fmla="val 11271858"/>
                  <a:gd name="adj2" fmla="val 21359948"/>
                </a:avLst>
              </a:prstGeom>
              <a:ln w="38100">
                <a:solidFill>
                  <a:schemeClr val="tx1"/>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9" name="円弧 118"/>
              <p:cNvSpPr/>
              <p:nvPr/>
            </p:nvSpPr>
            <p:spPr>
              <a:xfrm rot="16200000">
                <a:off x="1423719" y="2152218"/>
                <a:ext cx="980223" cy="282073"/>
              </a:xfrm>
              <a:prstGeom prst="arc">
                <a:avLst>
                  <a:gd name="adj1" fmla="val 11271858"/>
                  <a:gd name="adj2" fmla="val 21359948"/>
                </a:avLst>
              </a:prstGeom>
              <a:ln w="38100">
                <a:solidFill>
                  <a:schemeClr val="tx1"/>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0" name="円弧 119"/>
              <p:cNvSpPr/>
              <p:nvPr/>
            </p:nvSpPr>
            <p:spPr>
              <a:xfrm rot="16200000">
                <a:off x="7113994" y="2198797"/>
                <a:ext cx="980223" cy="282073"/>
              </a:xfrm>
              <a:prstGeom prst="arc">
                <a:avLst>
                  <a:gd name="adj1" fmla="val 11271858"/>
                  <a:gd name="adj2" fmla="val 21359948"/>
                </a:avLst>
              </a:prstGeom>
              <a:ln w="38100">
                <a:solidFill>
                  <a:schemeClr val="tx1"/>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1" name="円弧 120"/>
              <p:cNvSpPr/>
              <p:nvPr/>
            </p:nvSpPr>
            <p:spPr>
              <a:xfrm rot="16200000">
                <a:off x="6413687" y="2152735"/>
                <a:ext cx="980223" cy="326392"/>
              </a:xfrm>
              <a:prstGeom prst="arc">
                <a:avLst>
                  <a:gd name="adj1" fmla="val 11271858"/>
                  <a:gd name="adj2" fmla="val 21359948"/>
                </a:avLst>
              </a:prstGeom>
              <a:ln w="38100">
                <a:solidFill>
                  <a:schemeClr val="tx1"/>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pic>
          <p:nvPicPr>
            <p:cNvPr id="4" name="図 3"/>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730152" y="1270756"/>
              <a:ext cx="466667" cy="333333"/>
            </a:xfrm>
            <a:prstGeom prst="rect">
              <a:avLst/>
            </a:prstGeom>
          </p:spPr>
        </p:pic>
        <p:pic>
          <p:nvPicPr>
            <p:cNvPr id="66" name="図 65"/>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545169" y="862525"/>
              <a:ext cx="466667" cy="323810"/>
            </a:xfrm>
            <a:prstGeom prst="rect">
              <a:avLst/>
            </a:prstGeom>
          </p:spPr>
        </p:pic>
      </p:grpSp>
      <p:sp>
        <p:nvSpPr>
          <p:cNvPr id="12" name="スライド番号プレースホルダー 11"/>
          <p:cNvSpPr>
            <a:spLocks noGrp="1"/>
          </p:cNvSpPr>
          <p:nvPr>
            <p:ph type="sldNum" sz="quarter" idx="12"/>
          </p:nvPr>
        </p:nvSpPr>
        <p:spPr/>
        <p:txBody>
          <a:bodyPr/>
          <a:lstStyle/>
          <a:p>
            <a:fld id="{D8968652-FCA6-4D04-B1D2-4B519629712C}" type="slidenum">
              <a:rPr kumimoji="1" lang="ja-JP" altLang="en-US" smtClean="0"/>
              <a:t>5</a:t>
            </a:fld>
            <a:endParaRPr kumimoji="1" lang="ja-JP" altLang="en-US"/>
          </a:p>
        </p:txBody>
      </p:sp>
      <p:sp>
        <p:nvSpPr>
          <p:cNvPr id="67" name="テキスト ボックス 66"/>
          <p:cNvSpPr txBox="1"/>
          <p:nvPr/>
        </p:nvSpPr>
        <p:spPr>
          <a:xfrm>
            <a:off x="2536299" y="6256976"/>
            <a:ext cx="4156171" cy="369332"/>
          </a:xfrm>
          <a:prstGeom prst="rect">
            <a:avLst/>
          </a:prstGeom>
          <a:noFill/>
        </p:spPr>
        <p:txBody>
          <a:bodyPr wrap="square" rtlCol="0">
            <a:spAutoFit/>
          </a:bodyPr>
          <a:lstStyle/>
          <a:p>
            <a:pPr algn="ctr"/>
            <a:r>
              <a:rPr kumimoji="1" lang="en-US" altLang="ja-JP" dirty="0" smtClean="0">
                <a:latin typeface="Times New Roman" panose="02020603050405020304" pitchFamily="18" charset="0"/>
                <a:cs typeface="Times New Roman" panose="02020603050405020304" pitchFamily="18" charset="0"/>
              </a:rPr>
              <a:t>Fig.5</a:t>
            </a:r>
            <a:r>
              <a:rPr kumimoji="1" lang="en-US" altLang="ja-JP" dirty="0" smtClean="0"/>
              <a:t> </a:t>
            </a:r>
            <a:r>
              <a:rPr kumimoji="1" lang="ja-JP" altLang="en-US" dirty="0" smtClean="0"/>
              <a:t>回転系と直動系の比較</a:t>
            </a:r>
            <a:endParaRPr kumimoji="1" lang="ja-JP" altLang="en-US" dirty="0"/>
          </a:p>
        </p:txBody>
      </p:sp>
      <p:sp>
        <p:nvSpPr>
          <p:cNvPr id="68" name="テキスト ボックス 67"/>
          <p:cNvSpPr txBox="1"/>
          <p:nvPr/>
        </p:nvSpPr>
        <p:spPr>
          <a:xfrm>
            <a:off x="2536298" y="2963507"/>
            <a:ext cx="4156171" cy="369332"/>
          </a:xfrm>
          <a:prstGeom prst="rect">
            <a:avLst/>
          </a:prstGeom>
          <a:noFill/>
        </p:spPr>
        <p:txBody>
          <a:bodyPr wrap="square" rtlCol="0">
            <a:spAutoFit/>
          </a:bodyPr>
          <a:lstStyle/>
          <a:p>
            <a:pPr algn="ctr"/>
            <a:r>
              <a:rPr kumimoji="1" lang="en-US" altLang="ja-JP" dirty="0" smtClean="0">
                <a:latin typeface="Times New Roman" panose="02020603050405020304" pitchFamily="18" charset="0"/>
                <a:cs typeface="Times New Roman" panose="02020603050405020304" pitchFamily="18" charset="0"/>
              </a:rPr>
              <a:t>(a)</a:t>
            </a:r>
            <a:r>
              <a:rPr kumimoji="1" lang="en-US" altLang="ja-JP" dirty="0" smtClean="0"/>
              <a:t> </a:t>
            </a:r>
            <a:r>
              <a:rPr kumimoji="1" lang="ja-JP" altLang="en-US" dirty="0" smtClean="0"/>
              <a:t>回転系</a:t>
            </a:r>
            <a:endParaRPr kumimoji="1" lang="ja-JP" altLang="en-US" dirty="0"/>
          </a:p>
        </p:txBody>
      </p:sp>
      <p:sp>
        <p:nvSpPr>
          <p:cNvPr id="73" name="テキスト ボックス 72"/>
          <p:cNvSpPr txBox="1"/>
          <p:nvPr/>
        </p:nvSpPr>
        <p:spPr>
          <a:xfrm>
            <a:off x="2518219" y="5877071"/>
            <a:ext cx="4156171" cy="369332"/>
          </a:xfrm>
          <a:prstGeom prst="rect">
            <a:avLst/>
          </a:prstGeom>
          <a:noFill/>
        </p:spPr>
        <p:txBody>
          <a:bodyPr wrap="square" rtlCol="0">
            <a:spAutoFit/>
          </a:bodyPr>
          <a:lstStyle/>
          <a:p>
            <a:pPr algn="ctr"/>
            <a:r>
              <a:rPr kumimoji="1" lang="en-US" altLang="ja-JP" dirty="0" smtClean="0">
                <a:latin typeface="Times New Roman" panose="02020603050405020304" pitchFamily="18" charset="0"/>
                <a:cs typeface="Times New Roman" panose="02020603050405020304" pitchFamily="18" charset="0"/>
              </a:rPr>
              <a:t>(b)</a:t>
            </a:r>
            <a:r>
              <a:rPr lang="ja-JP" altLang="en-US" dirty="0" smtClean="0"/>
              <a:t> 直動系</a:t>
            </a:r>
            <a:endParaRPr kumimoji="1" lang="ja-JP" altLang="en-US" dirty="0"/>
          </a:p>
        </p:txBody>
      </p:sp>
    </p:spTree>
    <p:extLst>
      <p:ext uri="{BB962C8B-B14F-4D97-AF65-F5344CB8AC3E}">
        <p14:creationId xmlns:p14="http://schemas.microsoft.com/office/powerpoint/2010/main" val="10142534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9" name="グループ化 68"/>
          <p:cNvGrpSpPr/>
          <p:nvPr/>
        </p:nvGrpSpPr>
        <p:grpSpPr>
          <a:xfrm flipH="1">
            <a:off x="3482831" y="3225067"/>
            <a:ext cx="935541" cy="839237"/>
            <a:chOff x="6365251" y="5587770"/>
            <a:chExt cx="935541" cy="839237"/>
          </a:xfrm>
        </p:grpSpPr>
        <p:sp>
          <p:nvSpPr>
            <p:cNvPr id="70" name="右矢印 69"/>
            <p:cNvSpPr/>
            <p:nvPr/>
          </p:nvSpPr>
          <p:spPr>
            <a:xfrm rot="16200000">
              <a:off x="6680404" y="5893373"/>
              <a:ext cx="833463" cy="222257"/>
            </a:xfrm>
            <a:prstGeom prst="rightArrow">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右矢印 70"/>
            <p:cNvSpPr/>
            <p:nvPr/>
          </p:nvSpPr>
          <p:spPr>
            <a:xfrm rot="10800000">
              <a:off x="6365251" y="6213911"/>
              <a:ext cx="935541" cy="207694"/>
            </a:xfrm>
            <a:prstGeom prst="rightArrow">
              <a:avLst/>
            </a:prstGeom>
            <a:solidFill>
              <a:schemeClr val="accent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2" name="直線矢印コネクタ 71"/>
            <p:cNvCxnSpPr/>
            <p:nvPr/>
          </p:nvCxnSpPr>
          <p:spPr>
            <a:xfrm flipH="1" flipV="1">
              <a:off x="6373623" y="5588100"/>
              <a:ext cx="818292" cy="838907"/>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61" name="グループ化 60"/>
          <p:cNvGrpSpPr/>
          <p:nvPr/>
        </p:nvGrpSpPr>
        <p:grpSpPr>
          <a:xfrm>
            <a:off x="1060523" y="3219423"/>
            <a:ext cx="935541" cy="839237"/>
            <a:chOff x="6365251" y="5587770"/>
            <a:chExt cx="935541" cy="839237"/>
          </a:xfrm>
        </p:grpSpPr>
        <p:sp>
          <p:nvSpPr>
            <p:cNvPr id="66" name="右矢印 65"/>
            <p:cNvSpPr/>
            <p:nvPr/>
          </p:nvSpPr>
          <p:spPr>
            <a:xfrm rot="16200000">
              <a:off x="6680404" y="5893373"/>
              <a:ext cx="833463" cy="222257"/>
            </a:xfrm>
            <a:prstGeom prst="rightArrow">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右矢印 66"/>
            <p:cNvSpPr/>
            <p:nvPr/>
          </p:nvSpPr>
          <p:spPr>
            <a:xfrm rot="10800000">
              <a:off x="6365251" y="6213911"/>
              <a:ext cx="935541" cy="207694"/>
            </a:xfrm>
            <a:prstGeom prst="rightArrow">
              <a:avLst/>
            </a:prstGeom>
            <a:solidFill>
              <a:schemeClr val="accent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8" name="直線矢印コネクタ 67"/>
            <p:cNvCxnSpPr/>
            <p:nvPr/>
          </p:nvCxnSpPr>
          <p:spPr>
            <a:xfrm flipH="1" flipV="1">
              <a:off x="6373623" y="5588100"/>
              <a:ext cx="818292" cy="838907"/>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33" name="タイトル 1"/>
          <p:cNvSpPr>
            <a:spLocks noGrp="1"/>
          </p:cNvSpPr>
          <p:nvPr>
            <p:ph type="title"/>
          </p:nvPr>
        </p:nvSpPr>
        <p:spPr>
          <a:xfrm>
            <a:off x="0" y="107952"/>
            <a:ext cx="7886700" cy="635771"/>
          </a:xfrm>
        </p:spPr>
        <p:txBody>
          <a:bodyPr>
            <a:noAutofit/>
          </a:bodyPr>
          <a:lstStyle/>
          <a:p>
            <a:r>
              <a:rPr lang="ja-JP" altLang="en-US" dirty="0" smtClean="0"/>
              <a:t>外乱発生装置の概要</a:t>
            </a:r>
            <a:endParaRPr kumimoji="1" lang="ja-JP" altLang="en-US" dirty="0"/>
          </a:p>
        </p:txBody>
      </p:sp>
      <p:sp>
        <p:nvSpPr>
          <p:cNvPr id="134" name="テキスト ボックス 133"/>
          <p:cNvSpPr txBox="1"/>
          <p:nvPr/>
        </p:nvSpPr>
        <p:spPr>
          <a:xfrm>
            <a:off x="272595" y="773240"/>
            <a:ext cx="5404043" cy="707886"/>
          </a:xfrm>
          <a:prstGeom prst="rect">
            <a:avLst/>
          </a:prstGeom>
          <a:noFill/>
        </p:spPr>
        <p:txBody>
          <a:bodyPr wrap="none" rtlCol="0">
            <a:spAutoFit/>
          </a:bodyPr>
          <a:lstStyle/>
          <a:p>
            <a:pPr marL="342900" indent="-342900">
              <a:buFont typeface="Arial" panose="020B0604020202020204" pitchFamily="34" charset="0"/>
              <a:buChar char="•"/>
            </a:pPr>
            <a:r>
              <a:rPr kumimoji="1" lang="ja-JP" altLang="en-US" sz="2000" dirty="0" smtClean="0"/>
              <a:t>不釣り合いの回転による遠心力を利用</a:t>
            </a:r>
            <a:endParaRPr kumimoji="1" lang="en-US" altLang="ja-JP" sz="2000" dirty="0" smtClean="0"/>
          </a:p>
          <a:p>
            <a:pPr marL="342900" indent="-342900">
              <a:buFont typeface="Arial" panose="020B0604020202020204" pitchFamily="34" charset="0"/>
              <a:buChar char="•"/>
            </a:pPr>
            <a:r>
              <a:rPr kumimoji="1" lang="ja-JP" altLang="en-US" sz="2000" dirty="0" smtClean="0"/>
              <a:t>歯車により回転を同期させ，横揺れを相殺</a:t>
            </a:r>
            <a:endParaRPr kumimoji="1" lang="en-US" altLang="ja-JP" sz="2000" dirty="0" smtClean="0"/>
          </a:p>
        </p:txBody>
      </p:sp>
      <p:grpSp>
        <p:nvGrpSpPr>
          <p:cNvPr id="9" name="グループ化 8"/>
          <p:cNvGrpSpPr>
            <a:grpSpLocks noChangeAspect="1"/>
          </p:cNvGrpSpPr>
          <p:nvPr/>
        </p:nvGrpSpPr>
        <p:grpSpPr>
          <a:xfrm>
            <a:off x="123974" y="2816874"/>
            <a:ext cx="6035712" cy="3478465"/>
            <a:chOff x="1189756" y="367145"/>
            <a:chExt cx="7821044" cy="4507378"/>
          </a:xfrm>
        </p:grpSpPr>
        <p:cxnSp>
          <p:nvCxnSpPr>
            <p:cNvPr id="11" name="直線コネクタ 10"/>
            <p:cNvCxnSpPr/>
            <p:nvPr/>
          </p:nvCxnSpPr>
          <p:spPr>
            <a:xfrm rot="16200000" flipH="1">
              <a:off x="3467722" y="2410995"/>
              <a:ext cx="3683178" cy="0"/>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1536368" y="2497939"/>
              <a:ext cx="3683178" cy="0"/>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rot="5400000">
              <a:off x="1917170" y="2410995"/>
              <a:ext cx="3683178" cy="0"/>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15" name="正方形/長方形 14"/>
            <p:cNvSpPr/>
            <p:nvPr/>
          </p:nvSpPr>
          <p:spPr>
            <a:xfrm>
              <a:off x="2130199" y="492053"/>
              <a:ext cx="1103230" cy="4294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6" name="図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64262" y="1022895"/>
              <a:ext cx="476190" cy="361905"/>
            </a:xfrm>
            <a:prstGeom prst="rect">
              <a:avLst/>
            </a:prstGeom>
          </p:spPr>
        </p:pic>
        <p:sp>
          <p:nvSpPr>
            <p:cNvPr id="17" name="フローチャート: 結合子 16"/>
            <p:cNvSpPr/>
            <p:nvPr/>
          </p:nvSpPr>
          <p:spPr>
            <a:xfrm>
              <a:off x="4589311" y="1789747"/>
              <a:ext cx="1440000" cy="1440000"/>
            </a:xfrm>
            <a:prstGeom prst="flowChartConnector">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上下矢印 17"/>
            <p:cNvSpPr/>
            <p:nvPr/>
          </p:nvSpPr>
          <p:spPr>
            <a:xfrm>
              <a:off x="4307465" y="3182367"/>
              <a:ext cx="485939" cy="984721"/>
            </a:xfrm>
            <a:prstGeom prst="up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1506069" y="4196537"/>
              <a:ext cx="4153277" cy="677986"/>
            </a:xfrm>
            <a:prstGeom prst="rect">
              <a:avLst/>
            </a:prstGeom>
            <a:noFill/>
          </p:spPr>
          <p:txBody>
            <a:bodyPr wrap="square" rtlCol="0">
              <a:spAutoFit/>
            </a:bodyPr>
            <a:lstStyle/>
            <a:p>
              <a:r>
                <a:rPr kumimoji="1" lang="ja-JP" altLang="en-US" sz="2800" dirty="0" smtClean="0"/>
                <a:t>テーブル進行方向</a:t>
              </a:r>
              <a:endParaRPr kumimoji="1" lang="ja-JP" altLang="en-US" sz="2800" dirty="0"/>
            </a:p>
          </p:txBody>
        </p:sp>
        <p:sp>
          <p:nvSpPr>
            <p:cNvPr id="20" name="円弧 19"/>
            <p:cNvSpPr/>
            <p:nvPr/>
          </p:nvSpPr>
          <p:spPr>
            <a:xfrm rot="7666792" flipH="1" flipV="1">
              <a:off x="4537088" y="1468890"/>
              <a:ext cx="1440000" cy="1440000"/>
            </a:xfrm>
            <a:prstGeom prst="arc">
              <a:avLst>
                <a:gd name="adj1" fmla="val 16806491"/>
                <a:gd name="adj2" fmla="val 21453142"/>
              </a:avLst>
            </a:prstGeom>
            <a:ln w="57150">
              <a:solidFill>
                <a:schemeClr val="tx1"/>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2" name="テキスト ボックス 21"/>
            <p:cNvSpPr txBox="1"/>
            <p:nvPr/>
          </p:nvSpPr>
          <p:spPr>
            <a:xfrm>
              <a:off x="5616634" y="3963105"/>
              <a:ext cx="2118593" cy="677986"/>
            </a:xfrm>
            <a:prstGeom prst="rect">
              <a:avLst/>
            </a:prstGeom>
            <a:solidFill>
              <a:schemeClr val="bg1"/>
            </a:solidFill>
            <a:ln w="28575">
              <a:solidFill>
                <a:schemeClr val="tx1"/>
              </a:solidFill>
            </a:ln>
          </p:spPr>
          <p:txBody>
            <a:bodyPr wrap="square" rtlCol="0">
              <a:spAutoFit/>
            </a:bodyPr>
            <a:lstStyle/>
            <a:p>
              <a:r>
                <a:rPr kumimoji="1" lang="ja-JP" altLang="en-US" sz="2800" dirty="0" smtClean="0"/>
                <a:t>テーブル</a:t>
              </a:r>
              <a:endParaRPr kumimoji="1" lang="ja-JP" altLang="en-US" sz="2800" dirty="0"/>
            </a:p>
          </p:txBody>
        </p:sp>
        <p:sp>
          <p:nvSpPr>
            <p:cNvPr id="23" name="円弧 22"/>
            <p:cNvSpPr/>
            <p:nvPr/>
          </p:nvSpPr>
          <p:spPr>
            <a:xfrm rot="4703180" flipH="1">
              <a:off x="3089097" y="1473399"/>
              <a:ext cx="1409472" cy="1430981"/>
            </a:xfrm>
            <a:prstGeom prst="arc">
              <a:avLst>
                <a:gd name="adj1" fmla="val 18345357"/>
                <a:gd name="adj2" fmla="val 1117348"/>
              </a:avLst>
            </a:prstGeom>
            <a:ln w="57150">
              <a:solidFill>
                <a:schemeClr val="tx1"/>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24" name="直線コネクタ 23"/>
            <p:cNvCxnSpPr/>
            <p:nvPr/>
          </p:nvCxnSpPr>
          <p:spPr>
            <a:xfrm flipH="1" flipV="1">
              <a:off x="5670714" y="3182367"/>
              <a:ext cx="185073" cy="402729"/>
            </a:xfrm>
            <a:prstGeom prst="line">
              <a:avLst/>
            </a:prstGeom>
            <a:ln w="28575">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5729460" y="3364401"/>
              <a:ext cx="2564923" cy="677986"/>
            </a:xfrm>
            <a:prstGeom prst="rect">
              <a:avLst/>
            </a:prstGeom>
            <a:noFill/>
          </p:spPr>
          <p:txBody>
            <a:bodyPr wrap="square" rtlCol="0">
              <a:spAutoFit/>
            </a:bodyPr>
            <a:lstStyle/>
            <a:p>
              <a:r>
                <a:rPr kumimoji="1" lang="en-US" altLang="ja-JP" sz="2800" dirty="0" smtClean="0">
                  <a:latin typeface="+mn-ea"/>
                </a:rPr>
                <a:t>DC</a:t>
              </a:r>
              <a:r>
                <a:rPr kumimoji="1" lang="ja-JP" altLang="en-US" sz="2800" dirty="0" smtClean="0">
                  <a:latin typeface="+mn-ea"/>
                </a:rPr>
                <a:t>モータ</a:t>
              </a:r>
              <a:endParaRPr kumimoji="1" lang="ja-JP" altLang="en-US" sz="2800" dirty="0">
                <a:latin typeface="+mn-ea"/>
              </a:endParaRPr>
            </a:p>
          </p:txBody>
        </p:sp>
        <p:grpSp>
          <p:nvGrpSpPr>
            <p:cNvPr id="26" name="グループ化 25"/>
            <p:cNvGrpSpPr/>
            <p:nvPr/>
          </p:nvGrpSpPr>
          <p:grpSpPr>
            <a:xfrm>
              <a:off x="2769199" y="3023652"/>
              <a:ext cx="1740391" cy="496739"/>
              <a:chOff x="7103733" y="446120"/>
              <a:chExt cx="1740391" cy="496739"/>
            </a:xfrm>
          </p:grpSpPr>
          <p:cxnSp>
            <p:nvCxnSpPr>
              <p:cNvPr id="56" name="直線コネクタ 55"/>
              <p:cNvCxnSpPr/>
              <p:nvPr/>
            </p:nvCxnSpPr>
            <p:spPr>
              <a:xfrm flipH="1">
                <a:off x="7103733" y="530624"/>
                <a:ext cx="1740391" cy="412235"/>
              </a:xfrm>
              <a:prstGeom prst="line">
                <a:avLst/>
              </a:prstGeom>
              <a:ln w="28575">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a:xfrm flipH="1">
                <a:off x="7125803" y="446120"/>
                <a:ext cx="468930" cy="482807"/>
              </a:xfrm>
              <a:prstGeom prst="line">
                <a:avLst/>
              </a:prstGeom>
              <a:ln w="28575">
                <a:solidFill>
                  <a:schemeClr val="tx1"/>
                </a:solidFill>
                <a:headEnd type="triangle"/>
              </a:ln>
            </p:spPr>
            <p:style>
              <a:lnRef idx="1">
                <a:schemeClr val="accent1"/>
              </a:lnRef>
              <a:fillRef idx="0">
                <a:schemeClr val="accent1"/>
              </a:fillRef>
              <a:effectRef idx="0">
                <a:schemeClr val="accent1"/>
              </a:effectRef>
              <a:fontRef idx="minor">
                <a:schemeClr val="tx1"/>
              </a:fontRef>
            </p:style>
          </p:cxnSp>
        </p:grpSp>
        <p:sp>
          <p:nvSpPr>
            <p:cNvPr id="27" name="テキスト ボックス 26"/>
            <p:cNvSpPr txBox="1"/>
            <p:nvPr/>
          </p:nvSpPr>
          <p:spPr>
            <a:xfrm>
              <a:off x="1189756" y="3403389"/>
              <a:ext cx="1723148" cy="677986"/>
            </a:xfrm>
            <a:prstGeom prst="rect">
              <a:avLst/>
            </a:prstGeom>
            <a:noFill/>
          </p:spPr>
          <p:txBody>
            <a:bodyPr wrap="square" rtlCol="0">
              <a:spAutoFit/>
            </a:bodyPr>
            <a:lstStyle/>
            <a:p>
              <a:r>
                <a:rPr kumimoji="1" lang="ja-JP" altLang="en-US" sz="2800" dirty="0" smtClean="0"/>
                <a:t>　歯車</a:t>
              </a:r>
              <a:endParaRPr kumimoji="1" lang="en-US" altLang="ja-JP" sz="2800" dirty="0" smtClean="0"/>
            </a:p>
          </p:txBody>
        </p:sp>
        <p:grpSp>
          <p:nvGrpSpPr>
            <p:cNvPr id="29" name="グループ化 28"/>
            <p:cNvGrpSpPr/>
            <p:nvPr/>
          </p:nvGrpSpPr>
          <p:grpSpPr>
            <a:xfrm>
              <a:off x="3899876" y="489953"/>
              <a:ext cx="4001087" cy="2010568"/>
              <a:chOff x="5309518" y="531515"/>
              <a:chExt cx="4001087" cy="2010568"/>
            </a:xfrm>
          </p:grpSpPr>
          <p:grpSp>
            <p:nvGrpSpPr>
              <p:cNvPr id="48" name="グループ化 47"/>
              <p:cNvGrpSpPr/>
              <p:nvPr/>
            </p:nvGrpSpPr>
            <p:grpSpPr>
              <a:xfrm flipH="1">
                <a:off x="5309518" y="531515"/>
                <a:ext cx="4001087" cy="2010568"/>
                <a:chOff x="775855" y="492053"/>
                <a:chExt cx="4001474" cy="2010568"/>
              </a:xfrm>
            </p:grpSpPr>
            <p:cxnSp>
              <p:nvCxnSpPr>
                <p:cNvPr id="50" name="直線コネクタ 49"/>
                <p:cNvCxnSpPr/>
                <p:nvPr/>
              </p:nvCxnSpPr>
              <p:spPr>
                <a:xfrm>
                  <a:off x="1094145" y="2502621"/>
                  <a:ext cx="3683184" cy="0"/>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51" name="正方形/長方形 50"/>
                <p:cNvSpPr/>
                <p:nvPr/>
              </p:nvSpPr>
              <p:spPr>
                <a:xfrm>
                  <a:off x="775855" y="492053"/>
                  <a:ext cx="1103230" cy="4294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49" name="図 4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66798" y="1057847"/>
                <a:ext cx="476190" cy="361905"/>
              </a:xfrm>
              <a:prstGeom prst="rect">
                <a:avLst/>
              </a:prstGeom>
            </p:spPr>
          </p:pic>
        </p:grpSp>
        <p:sp>
          <p:nvSpPr>
            <p:cNvPr id="44" name="正方形/長方形 43"/>
            <p:cNvSpPr/>
            <p:nvPr/>
          </p:nvSpPr>
          <p:spPr>
            <a:xfrm>
              <a:off x="7367491" y="1874886"/>
              <a:ext cx="1643309" cy="4294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1231776" y="367145"/>
              <a:ext cx="6653201" cy="441424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フリーフォーム: 図形 421">
              <a:extLst>
                <a:ext uri="{FF2B5EF4-FFF2-40B4-BE49-F238E27FC236}">
                  <a16:creationId xmlns:a16="http://schemas.microsoft.com/office/drawing/2014/main" xmlns="" id="{4F0CF8A2-1B3E-46E5-A3B2-7B399F29132C}"/>
                </a:ext>
              </a:extLst>
            </p:cNvPr>
            <p:cNvSpPr>
              <a:spLocks noChangeArrowheads="1"/>
            </p:cNvSpPr>
            <p:nvPr/>
          </p:nvSpPr>
          <p:spPr bwMode="auto">
            <a:xfrm rot="1798310">
              <a:off x="2967629" y="1630931"/>
              <a:ext cx="1619696" cy="1619696"/>
            </a:xfrm>
            <a:custGeom>
              <a:avLst/>
              <a:gdLst>
                <a:gd name="connsiteX0" fmla="*/ 810419 w 1619696"/>
                <a:gd name="connsiteY0" fmla="*/ 645354 h 1619696"/>
                <a:gd name="connsiteX1" fmla="*/ 647067 w 1619696"/>
                <a:gd name="connsiteY1" fmla="*/ 808706 h 1619696"/>
                <a:gd name="connsiteX2" fmla="*/ 810419 w 1619696"/>
                <a:gd name="connsiteY2" fmla="*/ 972058 h 1619696"/>
                <a:gd name="connsiteX3" fmla="*/ 973771 w 1619696"/>
                <a:gd name="connsiteY3" fmla="*/ 808706 h 1619696"/>
                <a:gd name="connsiteX4" fmla="*/ 810419 w 1619696"/>
                <a:gd name="connsiteY4" fmla="*/ 645354 h 1619696"/>
                <a:gd name="connsiteX5" fmla="*/ 746168 w 1619696"/>
                <a:gd name="connsiteY5" fmla="*/ 0 h 1619696"/>
                <a:gd name="connsiteX6" fmla="*/ 875812 w 1619696"/>
                <a:gd name="connsiteY6" fmla="*/ 0 h 1619696"/>
                <a:gd name="connsiteX7" fmla="*/ 918807 w 1619696"/>
                <a:gd name="connsiteY7" fmla="*/ 171981 h 1619696"/>
                <a:gd name="connsiteX8" fmla="*/ 940949 w 1619696"/>
                <a:gd name="connsiteY8" fmla="*/ 174213 h 1619696"/>
                <a:gd name="connsiteX9" fmla="*/ 1034969 w 1619696"/>
                <a:gd name="connsiteY9" fmla="*/ 201037 h 1619696"/>
                <a:gd name="connsiteX10" fmla="*/ 1038503 w 1619696"/>
                <a:gd name="connsiteY10" fmla="*/ 202653 h 1619696"/>
                <a:gd name="connsiteX11" fmla="*/ 1159777 w 1619696"/>
                <a:gd name="connsiteY11" fmla="*/ 77230 h 1619696"/>
                <a:gd name="connsiteX12" fmla="*/ 1272052 w 1619696"/>
                <a:gd name="connsiteY12" fmla="*/ 142052 h 1619696"/>
                <a:gd name="connsiteX13" fmla="*/ 1223510 w 1619696"/>
                <a:gd name="connsiteY13" fmla="*/ 311742 h 1619696"/>
                <a:gd name="connsiteX14" fmla="*/ 1273845 w 1619696"/>
                <a:gd name="connsiteY14" fmla="*/ 356267 h 1619696"/>
                <a:gd name="connsiteX15" fmla="*/ 1309354 w 1619696"/>
                <a:gd name="connsiteY15" fmla="*/ 398396 h 1619696"/>
                <a:gd name="connsiteX16" fmla="*/ 1478786 w 1619696"/>
                <a:gd name="connsiteY16" fmla="*/ 349929 h 1619696"/>
                <a:gd name="connsiteX17" fmla="*/ 1543608 w 1619696"/>
                <a:gd name="connsiteY17" fmla="*/ 462204 h 1619696"/>
                <a:gd name="connsiteX18" fmla="*/ 1417146 w 1619696"/>
                <a:gd name="connsiteY18" fmla="*/ 584481 h 1619696"/>
                <a:gd name="connsiteX19" fmla="*/ 1423403 w 1619696"/>
                <a:gd name="connsiteY19" fmla="*/ 599099 h 1619696"/>
                <a:gd name="connsiteX20" fmla="*/ 1447954 w 1619696"/>
                <a:gd name="connsiteY20" fmla="*/ 694056 h 1619696"/>
                <a:gd name="connsiteX21" fmla="*/ 1448782 w 1619696"/>
                <a:gd name="connsiteY21" fmla="*/ 703440 h 1619696"/>
                <a:gd name="connsiteX22" fmla="*/ 1619696 w 1619696"/>
                <a:gd name="connsiteY22" fmla="*/ 746168 h 1619696"/>
                <a:gd name="connsiteX23" fmla="*/ 1619696 w 1619696"/>
                <a:gd name="connsiteY23" fmla="*/ 875812 h 1619696"/>
                <a:gd name="connsiteX24" fmla="*/ 1448370 w 1619696"/>
                <a:gd name="connsiteY24" fmla="*/ 918644 h 1619696"/>
                <a:gd name="connsiteX25" fmla="*/ 1447954 w 1619696"/>
                <a:gd name="connsiteY25" fmla="*/ 923356 h 1619696"/>
                <a:gd name="connsiteX26" fmla="*/ 1423403 w 1619696"/>
                <a:gd name="connsiteY26" fmla="*/ 1018313 h 1619696"/>
                <a:gd name="connsiteX27" fmla="*/ 1416097 w 1619696"/>
                <a:gd name="connsiteY27" fmla="*/ 1035381 h 1619696"/>
                <a:gd name="connsiteX28" fmla="*/ 1544750 w 1619696"/>
                <a:gd name="connsiteY28" fmla="*/ 1159777 h 1619696"/>
                <a:gd name="connsiteX29" fmla="*/ 1479928 w 1619696"/>
                <a:gd name="connsiteY29" fmla="*/ 1272052 h 1619696"/>
                <a:gd name="connsiteX30" fmla="*/ 1306474 w 1619696"/>
                <a:gd name="connsiteY30" fmla="*/ 1222433 h 1619696"/>
                <a:gd name="connsiteX31" fmla="*/ 1273845 w 1619696"/>
                <a:gd name="connsiteY31" fmla="*/ 1261145 h 1619696"/>
                <a:gd name="connsiteX32" fmla="*/ 1222467 w 1619696"/>
                <a:gd name="connsiteY32" fmla="*/ 1306593 h 1619696"/>
                <a:gd name="connsiteX33" fmla="*/ 1272052 w 1619696"/>
                <a:gd name="connsiteY33" fmla="*/ 1479928 h 1619696"/>
                <a:gd name="connsiteX34" fmla="*/ 1159777 w 1619696"/>
                <a:gd name="connsiteY34" fmla="*/ 1544750 h 1619696"/>
                <a:gd name="connsiteX35" fmla="*/ 1035441 w 1619696"/>
                <a:gd name="connsiteY35" fmla="*/ 1416160 h 1619696"/>
                <a:gd name="connsiteX36" fmla="*/ 1034969 w 1619696"/>
                <a:gd name="connsiteY36" fmla="*/ 1416375 h 1619696"/>
                <a:gd name="connsiteX37" fmla="*/ 940949 w 1619696"/>
                <a:gd name="connsiteY37" fmla="*/ 1443199 h 1619696"/>
                <a:gd name="connsiteX38" fmla="*/ 919393 w 1619696"/>
                <a:gd name="connsiteY38" fmla="*/ 1445372 h 1619696"/>
                <a:gd name="connsiteX39" fmla="*/ 875812 w 1619696"/>
                <a:gd name="connsiteY39" fmla="*/ 1619696 h 1619696"/>
                <a:gd name="connsiteX40" fmla="*/ 746168 w 1619696"/>
                <a:gd name="connsiteY40" fmla="*/ 1619696 h 1619696"/>
                <a:gd name="connsiteX41" fmla="*/ 702616 w 1619696"/>
                <a:gd name="connsiteY41" fmla="*/ 1445490 h 1619696"/>
                <a:gd name="connsiteX42" fmla="*/ 679889 w 1619696"/>
                <a:gd name="connsiteY42" fmla="*/ 1443199 h 1619696"/>
                <a:gd name="connsiteX43" fmla="*/ 586231 w 1619696"/>
                <a:gd name="connsiteY43" fmla="*/ 1416479 h 1619696"/>
                <a:gd name="connsiteX44" fmla="*/ 462204 w 1619696"/>
                <a:gd name="connsiteY44" fmla="*/ 1544750 h 1619696"/>
                <a:gd name="connsiteX45" fmla="*/ 349929 w 1619696"/>
                <a:gd name="connsiteY45" fmla="*/ 1479928 h 1619696"/>
                <a:gd name="connsiteX46" fmla="*/ 399282 w 1619696"/>
                <a:gd name="connsiteY46" fmla="*/ 1307399 h 1619696"/>
                <a:gd name="connsiteX47" fmla="*/ 346993 w 1619696"/>
                <a:gd name="connsiteY47" fmla="*/ 1261145 h 1619696"/>
                <a:gd name="connsiteX48" fmla="*/ 314364 w 1619696"/>
                <a:gd name="connsiteY48" fmla="*/ 1222433 h 1619696"/>
                <a:gd name="connsiteX49" fmla="*/ 140910 w 1619696"/>
                <a:gd name="connsiteY49" fmla="*/ 1272052 h 1619696"/>
                <a:gd name="connsiteX50" fmla="*/ 76088 w 1619696"/>
                <a:gd name="connsiteY50" fmla="*/ 1159777 h 1619696"/>
                <a:gd name="connsiteX51" fmla="*/ 204741 w 1619696"/>
                <a:gd name="connsiteY51" fmla="*/ 1035381 h 1619696"/>
                <a:gd name="connsiteX52" fmla="*/ 197435 w 1619696"/>
                <a:gd name="connsiteY52" fmla="*/ 1018313 h 1619696"/>
                <a:gd name="connsiteX53" fmla="*/ 172884 w 1619696"/>
                <a:gd name="connsiteY53" fmla="*/ 923356 h 1619696"/>
                <a:gd name="connsiteX54" fmla="*/ 172494 w 1619696"/>
                <a:gd name="connsiteY54" fmla="*/ 918936 h 1619696"/>
                <a:gd name="connsiteX55" fmla="*/ 0 w 1619696"/>
                <a:gd name="connsiteY55" fmla="*/ 875812 h 1619696"/>
                <a:gd name="connsiteX56" fmla="*/ 0 w 1619696"/>
                <a:gd name="connsiteY56" fmla="*/ 746168 h 1619696"/>
                <a:gd name="connsiteX57" fmla="*/ 172082 w 1619696"/>
                <a:gd name="connsiteY57" fmla="*/ 703148 h 1619696"/>
                <a:gd name="connsiteX58" fmla="*/ 172884 w 1619696"/>
                <a:gd name="connsiteY58" fmla="*/ 694056 h 1619696"/>
                <a:gd name="connsiteX59" fmla="*/ 197435 w 1619696"/>
                <a:gd name="connsiteY59" fmla="*/ 599099 h 1619696"/>
                <a:gd name="connsiteX60" fmla="*/ 203692 w 1619696"/>
                <a:gd name="connsiteY60" fmla="*/ 584481 h 1619696"/>
                <a:gd name="connsiteX61" fmla="*/ 77230 w 1619696"/>
                <a:gd name="connsiteY61" fmla="*/ 462204 h 1619696"/>
                <a:gd name="connsiteX62" fmla="*/ 142052 w 1619696"/>
                <a:gd name="connsiteY62" fmla="*/ 349929 h 1619696"/>
                <a:gd name="connsiteX63" fmla="*/ 311484 w 1619696"/>
                <a:gd name="connsiteY63" fmla="*/ 398396 h 1619696"/>
                <a:gd name="connsiteX64" fmla="*/ 346993 w 1619696"/>
                <a:gd name="connsiteY64" fmla="*/ 356267 h 1619696"/>
                <a:gd name="connsiteX65" fmla="*/ 398240 w 1619696"/>
                <a:gd name="connsiteY65" fmla="*/ 310936 h 1619696"/>
                <a:gd name="connsiteX66" fmla="*/ 349929 w 1619696"/>
                <a:gd name="connsiteY66" fmla="*/ 142052 h 1619696"/>
                <a:gd name="connsiteX67" fmla="*/ 462204 w 1619696"/>
                <a:gd name="connsiteY67" fmla="*/ 77230 h 1619696"/>
                <a:gd name="connsiteX68" fmla="*/ 583127 w 1619696"/>
                <a:gd name="connsiteY68" fmla="*/ 202291 h 1619696"/>
                <a:gd name="connsiteX69" fmla="*/ 585869 w 1619696"/>
                <a:gd name="connsiteY69" fmla="*/ 201037 h 1619696"/>
                <a:gd name="connsiteX70" fmla="*/ 679889 w 1619696"/>
                <a:gd name="connsiteY70" fmla="*/ 174213 h 1619696"/>
                <a:gd name="connsiteX71" fmla="*/ 703202 w 1619696"/>
                <a:gd name="connsiteY71" fmla="*/ 171863 h 16196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1619696" h="1619696">
                  <a:moveTo>
                    <a:pt x="810419" y="645354"/>
                  </a:moveTo>
                  <a:cubicBezTo>
                    <a:pt x="720228" y="645354"/>
                    <a:pt x="647067" y="718515"/>
                    <a:pt x="647067" y="808706"/>
                  </a:cubicBezTo>
                  <a:cubicBezTo>
                    <a:pt x="647067" y="898897"/>
                    <a:pt x="720228" y="972058"/>
                    <a:pt x="810419" y="972058"/>
                  </a:cubicBezTo>
                  <a:cubicBezTo>
                    <a:pt x="900610" y="972058"/>
                    <a:pt x="973771" y="898897"/>
                    <a:pt x="973771" y="808706"/>
                  </a:cubicBezTo>
                  <a:cubicBezTo>
                    <a:pt x="973771" y="718515"/>
                    <a:pt x="900610" y="645354"/>
                    <a:pt x="810419" y="645354"/>
                  </a:cubicBezTo>
                  <a:close/>
                  <a:moveTo>
                    <a:pt x="746168" y="0"/>
                  </a:moveTo>
                  <a:lnTo>
                    <a:pt x="875812" y="0"/>
                  </a:lnTo>
                  <a:lnTo>
                    <a:pt x="918807" y="171981"/>
                  </a:lnTo>
                  <a:lnTo>
                    <a:pt x="940949" y="174213"/>
                  </a:lnTo>
                  <a:cubicBezTo>
                    <a:pt x="973229" y="180818"/>
                    <a:pt x="1004634" y="189824"/>
                    <a:pt x="1034969" y="201037"/>
                  </a:cubicBezTo>
                  <a:lnTo>
                    <a:pt x="1038503" y="202653"/>
                  </a:lnTo>
                  <a:lnTo>
                    <a:pt x="1159777" y="77230"/>
                  </a:lnTo>
                  <a:lnTo>
                    <a:pt x="1272052" y="142052"/>
                  </a:lnTo>
                  <a:lnTo>
                    <a:pt x="1223510" y="311742"/>
                  </a:lnTo>
                  <a:lnTo>
                    <a:pt x="1273845" y="356267"/>
                  </a:lnTo>
                  <a:lnTo>
                    <a:pt x="1309354" y="398396"/>
                  </a:lnTo>
                  <a:lnTo>
                    <a:pt x="1478786" y="349929"/>
                  </a:lnTo>
                  <a:lnTo>
                    <a:pt x="1543608" y="462204"/>
                  </a:lnTo>
                  <a:lnTo>
                    <a:pt x="1417146" y="584481"/>
                  </a:lnTo>
                  <a:lnTo>
                    <a:pt x="1423403" y="599099"/>
                  </a:lnTo>
                  <a:cubicBezTo>
                    <a:pt x="1433890" y="629778"/>
                    <a:pt x="1442138" y="661496"/>
                    <a:pt x="1447954" y="694056"/>
                  </a:cubicBezTo>
                  <a:lnTo>
                    <a:pt x="1448782" y="703440"/>
                  </a:lnTo>
                  <a:lnTo>
                    <a:pt x="1619696" y="746168"/>
                  </a:lnTo>
                  <a:lnTo>
                    <a:pt x="1619696" y="875812"/>
                  </a:lnTo>
                  <a:lnTo>
                    <a:pt x="1448370" y="918644"/>
                  </a:lnTo>
                  <a:lnTo>
                    <a:pt x="1447954" y="923356"/>
                  </a:lnTo>
                  <a:cubicBezTo>
                    <a:pt x="1442138" y="955917"/>
                    <a:pt x="1433890" y="987634"/>
                    <a:pt x="1423403" y="1018313"/>
                  </a:cubicBezTo>
                  <a:lnTo>
                    <a:pt x="1416097" y="1035381"/>
                  </a:lnTo>
                  <a:lnTo>
                    <a:pt x="1544750" y="1159777"/>
                  </a:lnTo>
                  <a:lnTo>
                    <a:pt x="1479928" y="1272052"/>
                  </a:lnTo>
                  <a:lnTo>
                    <a:pt x="1306474" y="1222433"/>
                  </a:lnTo>
                  <a:lnTo>
                    <a:pt x="1273845" y="1261145"/>
                  </a:lnTo>
                  <a:lnTo>
                    <a:pt x="1222467" y="1306593"/>
                  </a:lnTo>
                  <a:lnTo>
                    <a:pt x="1272052" y="1479928"/>
                  </a:lnTo>
                  <a:lnTo>
                    <a:pt x="1159777" y="1544750"/>
                  </a:lnTo>
                  <a:lnTo>
                    <a:pt x="1035441" y="1416160"/>
                  </a:lnTo>
                  <a:lnTo>
                    <a:pt x="1034969" y="1416375"/>
                  </a:lnTo>
                  <a:cubicBezTo>
                    <a:pt x="1004634" y="1427588"/>
                    <a:pt x="973229" y="1436594"/>
                    <a:pt x="940949" y="1443199"/>
                  </a:cubicBezTo>
                  <a:lnTo>
                    <a:pt x="919393" y="1445372"/>
                  </a:lnTo>
                  <a:lnTo>
                    <a:pt x="875812" y="1619696"/>
                  </a:lnTo>
                  <a:lnTo>
                    <a:pt x="746168" y="1619696"/>
                  </a:lnTo>
                  <a:lnTo>
                    <a:pt x="702616" y="1445490"/>
                  </a:lnTo>
                  <a:lnTo>
                    <a:pt x="679889" y="1443199"/>
                  </a:lnTo>
                  <a:lnTo>
                    <a:pt x="586231" y="1416479"/>
                  </a:lnTo>
                  <a:lnTo>
                    <a:pt x="462204" y="1544750"/>
                  </a:lnTo>
                  <a:lnTo>
                    <a:pt x="349929" y="1479928"/>
                  </a:lnTo>
                  <a:lnTo>
                    <a:pt x="399282" y="1307399"/>
                  </a:lnTo>
                  <a:lnTo>
                    <a:pt x="346993" y="1261145"/>
                  </a:lnTo>
                  <a:lnTo>
                    <a:pt x="314364" y="1222433"/>
                  </a:lnTo>
                  <a:lnTo>
                    <a:pt x="140910" y="1272052"/>
                  </a:lnTo>
                  <a:lnTo>
                    <a:pt x="76088" y="1159777"/>
                  </a:lnTo>
                  <a:lnTo>
                    <a:pt x="204741" y="1035381"/>
                  </a:lnTo>
                  <a:lnTo>
                    <a:pt x="197435" y="1018313"/>
                  </a:lnTo>
                  <a:cubicBezTo>
                    <a:pt x="186948" y="987634"/>
                    <a:pt x="178700" y="955917"/>
                    <a:pt x="172884" y="923356"/>
                  </a:cubicBezTo>
                  <a:lnTo>
                    <a:pt x="172494" y="918936"/>
                  </a:lnTo>
                  <a:lnTo>
                    <a:pt x="0" y="875812"/>
                  </a:lnTo>
                  <a:lnTo>
                    <a:pt x="0" y="746168"/>
                  </a:lnTo>
                  <a:lnTo>
                    <a:pt x="172082" y="703148"/>
                  </a:lnTo>
                  <a:lnTo>
                    <a:pt x="172884" y="694056"/>
                  </a:lnTo>
                  <a:cubicBezTo>
                    <a:pt x="178700" y="661496"/>
                    <a:pt x="186948" y="629778"/>
                    <a:pt x="197435" y="599099"/>
                  </a:cubicBezTo>
                  <a:lnTo>
                    <a:pt x="203692" y="584481"/>
                  </a:lnTo>
                  <a:lnTo>
                    <a:pt x="77230" y="462204"/>
                  </a:lnTo>
                  <a:lnTo>
                    <a:pt x="142052" y="349929"/>
                  </a:lnTo>
                  <a:lnTo>
                    <a:pt x="311484" y="398396"/>
                  </a:lnTo>
                  <a:lnTo>
                    <a:pt x="346993" y="356267"/>
                  </a:lnTo>
                  <a:lnTo>
                    <a:pt x="398240" y="310936"/>
                  </a:lnTo>
                  <a:lnTo>
                    <a:pt x="349929" y="142052"/>
                  </a:lnTo>
                  <a:lnTo>
                    <a:pt x="462204" y="77230"/>
                  </a:lnTo>
                  <a:lnTo>
                    <a:pt x="583127" y="202291"/>
                  </a:lnTo>
                  <a:lnTo>
                    <a:pt x="585869" y="201037"/>
                  </a:lnTo>
                  <a:cubicBezTo>
                    <a:pt x="616204" y="189824"/>
                    <a:pt x="647609" y="180818"/>
                    <a:pt x="679889" y="174213"/>
                  </a:cubicBezTo>
                  <a:lnTo>
                    <a:pt x="703202" y="171863"/>
                  </a:lnTo>
                  <a:close/>
                </a:path>
              </a:pathLst>
            </a:custGeom>
            <a:solidFill>
              <a:schemeClr val="bg1"/>
            </a:solidFill>
            <a:ln w="38100">
              <a:solidFill>
                <a:schemeClr val="tx1"/>
              </a:solidFill>
            </a:ln>
            <a:effectLst/>
          </p:spPr>
          <p:txBody>
            <a:bodyPr wrap="square" anchor="ctr">
              <a:noAutofit/>
            </a:bodyPr>
            <a:lstStyle/>
            <a:p>
              <a:endParaRPr lang="ja-JP" altLang="en-US"/>
            </a:p>
          </p:txBody>
        </p:sp>
        <p:grpSp>
          <p:nvGrpSpPr>
            <p:cNvPr id="33" name="グループ化 32"/>
            <p:cNvGrpSpPr/>
            <p:nvPr/>
          </p:nvGrpSpPr>
          <p:grpSpPr>
            <a:xfrm rot="19000942">
              <a:off x="3028539" y="1748410"/>
              <a:ext cx="626453" cy="522913"/>
              <a:chOff x="2668950" y="2328218"/>
              <a:chExt cx="626453" cy="522913"/>
            </a:xfrm>
          </p:grpSpPr>
          <p:sp>
            <p:nvSpPr>
              <p:cNvPr id="42" name="正方形/長方形 41"/>
              <p:cNvSpPr/>
              <p:nvPr/>
            </p:nvSpPr>
            <p:spPr>
              <a:xfrm>
                <a:off x="2668950" y="2328218"/>
                <a:ext cx="626453" cy="52291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3" name="図 4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46542" y="2501570"/>
                <a:ext cx="488681" cy="269129"/>
              </a:xfrm>
              <a:prstGeom prst="rect">
                <a:avLst/>
              </a:prstGeom>
            </p:spPr>
          </p:pic>
        </p:grpSp>
        <p:sp>
          <p:nvSpPr>
            <p:cNvPr id="34" name="フリーフォーム: 図形 421">
              <a:extLst>
                <a:ext uri="{FF2B5EF4-FFF2-40B4-BE49-F238E27FC236}">
                  <a16:creationId xmlns:a16="http://schemas.microsoft.com/office/drawing/2014/main" xmlns="" id="{4F0CF8A2-1B3E-46E5-A3B2-7B399F29132C}"/>
                </a:ext>
              </a:extLst>
            </p:cNvPr>
            <p:cNvSpPr>
              <a:spLocks noChangeArrowheads="1"/>
            </p:cNvSpPr>
            <p:nvPr/>
          </p:nvSpPr>
          <p:spPr bwMode="auto">
            <a:xfrm rot="1106324">
              <a:off x="4500580" y="1662147"/>
              <a:ext cx="1619696" cy="1619696"/>
            </a:xfrm>
            <a:custGeom>
              <a:avLst/>
              <a:gdLst>
                <a:gd name="connsiteX0" fmla="*/ 810419 w 1619696"/>
                <a:gd name="connsiteY0" fmla="*/ 645354 h 1619696"/>
                <a:gd name="connsiteX1" fmla="*/ 647067 w 1619696"/>
                <a:gd name="connsiteY1" fmla="*/ 808706 h 1619696"/>
                <a:gd name="connsiteX2" fmla="*/ 810419 w 1619696"/>
                <a:gd name="connsiteY2" fmla="*/ 972058 h 1619696"/>
                <a:gd name="connsiteX3" fmla="*/ 973771 w 1619696"/>
                <a:gd name="connsiteY3" fmla="*/ 808706 h 1619696"/>
                <a:gd name="connsiteX4" fmla="*/ 810419 w 1619696"/>
                <a:gd name="connsiteY4" fmla="*/ 645354 h 1619696"/>
                <a:gd name="connsiteX5" fmla="*/ 746168 w 1619696"/>
                <a:gd name="connsiteY5" fmla="*/ 0 h 1619696"/>
                <a:gd name="connsiteX6" fmla="*/ 875812 w 1619696"/>
                <a:gd name="connsiteY6" fmla="*/ 0 h 1619696"/>
                <a:gd name="connsiteX7" fmla="*/ 918807 w 1619696"/>
                <a:gd name="connsiteY7" fmla="*/ 171981 h 1619696"/>
                <a:gd name="connsiteX8" fmla="*/ 940949 w 1619696"/>
                <a:gd name="connsiteY8" fmla="*/ 174213 h 1619696"/>
                <a:gd name="connsiteX9" fmla="*/ 1034969 w 1619696"/>
                <a:gd name="connsiteY9" fmla="*/ 201037 h 1619696"/>
                <a:gd name="connsiteX10" fmla="*/ 1038503 w 1619696"/>
                <a:gd name="connsiteY10" fmla="*/ 202653 h 1619696"/>
                <a:gd name="connsiteX11" fmla="*/ 1159777 w 1619696"/>
                <a:gd name="connsiteY11" fmla="*/ 77230 h 1619696"/>
                <a:gd name="connsiteX12" fmla="*/ 1272052 w 1619696"/>
                <a:gd name="connsiteY12" fmla="*/ 142052 h 1619696"/>
                <a:gd name="connsiteX13" fmla="*/ 1223510 w 1619696"/>
                <a:gd name="connsiteY13" fmla="*/ 311742 h 1619696"/>
                <a:gd name="connsiteX14" fmla="*/ 1273845 w 1619696"/>
                <a:gd name="connsiteY14" fmla="*/ 356267 h 1619696"/>
                <a:gd name="connsiteX15" fmla="*/ 1309354 w 1619696"/>
                <a:gd name="connsiteY15" fmla="*/ 398396 h 1619696"/>
                <a:gd name="connsiteX16" fmla="*/ 1478786 w 1619696"/>
                <a:gd name="connsiteY16" fmla="*/ 349929 h 1619696"/>
                <a:gd name="connsiteX17" fmla="*/ 1543608 w 1619696"/>
                <a:gd name="connsiteY17" fmla="*/ 462204 h 1619696"/>
                <a:gd name="connsiteX18" fmla="*/ 1417146 w 1619696"/>
                <a:gd name="connsiteY18" fmla="*/ 584481 h 1619696"/>
                <a:gd name="connsiteX19" fmla="*/ 1423403 w 1619696"/>
                <a:gd name="connsiteY19" fmla="*/ 599099 h 1619696"/>
                <a:gd name="connsiteX20" fmla="*/ 1447954 w 1619696"/>
                <a:gd name="connsiteY20" fmla="*/ 694056 h 1619696"/>
                <a:gd name="connsiteX21" fmla="*/ 1448782 w 1619696"/>
                <a:gd name="connsiteY21" fmla="*/ 703440 h 1619696"/>
                <a:gd name="connsiteX22" fmla="*/ 1619696 w 1619696"/>
                <a:gd name="connsiteY22" fmla="*/ 746168 h 1619696"/>
                <a:gd name="connsiteX23" fmla="*/ 1619696 w 1619696"/>
                <a:gd name="connsiteY23" fmla="*/ 875812 h 1619696"/>
                <a:gd name="connsiteX24" fmla="*/ 1448370 w 1619696"/>
                <a:gd name="connsiteY24" fmla="*/ 918644 h 1619696"/>
                <a:gd name="connsiteX25" fmla="*/ 1447954 w 1619696"/>
                <a:gd name="connsiteY25" fmla="*/ 923356 h 1619696"/>
                <a:gd name="connsiteX26" fmla="*/ 1423403 w 1619696"/>
                <a:gd name="connsiteY26" fmla="*/ 1018313 h 1619696"/>
                <a:gd name="connsiteX27" fmla="*/ 1416097 w 1619696"/>
                <a:gd name="connsiteY27" fmla="*/ 1035381 h 1619696"/>
                <a:gd name="connsiteX28" fmla="*/ 1544750 w 1619696"/>
                <a:gd name="connsiteY28" fmla="*/ 1159777 h 1619696"/>
                <a:gd name="connsiteX29" fmla="*/ 1479928 w 1619696"/>
                <a:gd name="connsiteY29" fmla="*/ 1272052 h 1619696"/>
                <a:gd name="connsiteX30" fmla="*/ 1306474 w 1619696"/>
                <a:gd name="connsiteY30" fmla="*/ 1222433 h 1619696"/>
                <a:gd name="connsiteX31" fmla="*/ 1273845 w 1619696"/>
                <a:gd name="connsiteY31" fmla="*/ 1261145 h 1619696"/>
                <a:gd name="connsiteX32" fmla="*/ 1222467 w 1619696"/>
                <a:gd name="connsiteY32" fmla="*/ 1306593 h 1619696"/>
                <a:gd name="connsiteX33" fmla="*/ 1272052 w 1619696"/>
                <a:gd name="connsiteY33" fmla="*/ 1479928 h 1619696"/>
                <a:gd name="connsiteX34" fmla="*/ 1159777 w 1619696"/>
                <a:gd name="connsiteY34" fmla="*/ 1544750 h 1619696"/>
                <a:gd name="connsiteX35" fmla="*/ 1035441 w 1619696"/>
                <a:gd name="connsiteY35" fmla="*/ 1416160 h 1619696"/>
                <a:gd name="connsiteX36" fmla="*/ 1034969 w 1619696"/>
                <a:gd name="connsiteY36" fmla="*/ 1416375 h 1619696"/>
                <a:gd name="connsiteX37" fmla="*/ 940949 w 1619696"/>
                <a:gd name="connsiteY37" fmla="*/ 1443199 h 1619696"/>
                <a:gd name="connsiteX38" fmla="*/ 919393 w 1619696"/>
                <a:gd name="connsiteY38" fmla="*/ 1445372 h 1619696"/>
                <a:gd name="connsiteX39" fmla="*/ 875812 w 1619696"/>
                <a:gd name="connsiteY39" fmla="*/ 1619696 h 1619696"/>
                <a:gd name="connsiteX40" fmla="*/ 746168 w 1619696"/>
                <a:gd name="connsiteY40" fmla="*/ 1619696 h 1619696"/>
                <a:gd name="connsiteX41" fmla="*/ 702616 w 1619696"/>
                <a:gd name="connsiteY41" fmla="*/ 1445490 h 1619696"/>
                <a:gd name="connsiteX42" fmla="*/ 679889 w 1619696"/>
                <a:gd name="connsiteY42" fmla="*/ 1443199 h 1619696"/>
                <a:gd name="connsiteX43" fmla="*/ 586231 w 1619696"/>
                <a:gd name="connsiteY43" fmla="*/ 1416479 h 1619696"/>
                <a:gd name="connsiteX44" fmla="*/ 462204 w 1619696"/>
                <a:gd name="connsiteY44" fmla="*/ 1544750 h 1619696"/>
                <a:gd name="connsiteX45" fmla="*/ 349929 w 1619696"/>
                <a:gd name="connsiteY45" fmla="*/ 1479928 h 1619696"/>
                <a:gd name="connsiteX46" fmla="*/ 399282 w 1619696"/>
                <a:gd name="connsiteY46" fmla="*/ 1307399 h 1619696"/>
                <a:gd name="connsiteX47" fmla="*/ 346993 w 1619696"/>
                <a:gd name="connsiteY47" fmla="*/ 1261145 h 1619696"/>
                <a:gd name="connsiteX48" fmla="*/ 314364 w 1619696"/>
                <a:gd name="connsiteY48" fmla="*/ 1222433 h 1619696"/>
                <a:gd name="connsiteX49" fmla="*/ 140910 w 1619696"/>
                <a:gd name="connsiteY49" fmla="*/ 1272052 h 1619696"/>
                <a:gd name="connsiteX50" fmla="*/ 76088 w 1619696"/>
                <a:gd name="connsiteY50" fmla="*/ 1159777 h 1619696"/>
                <a:gd name="connsiteX51" fmla="*/ 204741 w 1619696"/>
                <a:gd name="connsiteY51" fmla="*/ 1035381 h 1619696"/>
                <a:gd name="connsiteX52" fmla="*/ 197435 w 1619696"/>
                <a:gd name="connsiteY52" fmla="*/ 1018313 h 1619696"/>
                <a:gd name="connsiteX53" fmla="*/ 172884 w 1619696"/>
                <a:gd name="connsiteY53" fmla="*/ 923356 h 1619696"/>
                <a:gd name="connsiteX54" fmla="*/ 172494 w 1619696"/>
                <a:gd name="connsiteY54" fmla="*/ 918936 h 1619696"/>
                <a:gd name="connsiteX55" fmla="*/ 0 w 1619696"/>
                <a:gd name="connsiteY55" fmla="*/ 875812 h 1619696"/>
                <a:gd name="connsiteX56" fmla="*/ 0 w 1619696"/>
                <a:gd name="connsiteY56" fmla="*/ 746168 h 1619696"/>
                <a:gd name="connsiteX57" fmla="*/ 172082 w 1619696"/>
                <a:gd name="connsiteY57" fmla="*/ 703148 h 1619696"/>
                <a:gd name="connsiteX58" fmla="*/ 172884 w 1619696"/>
                <a:gd name="connsiteY58" fmla="*/ 694056 h 1619696"/>
                <a:gd name="connsiteX59" fmla="*/ 197435 w 1619696"/>
                <a:gd name="connsiteY59" fmla="*/ 599099 h 1619696"/>
                <a:gd name="connsiteX60" fmla="*/ 203692 w 1619696"/>
                <a:gd name="connsiteY60" fmla="*/ 584481 h 1619696"/>
                <a:gd name="connsiteX61" fmla="*/ 77230 w 1619696"/>
                <a:gd name="connsiteY61" fmla="*/ 462204 h 1619696"/>
                <a:gd name="connsiteX62" fmla="*/ 142052 w 1619696"/>
                <a:gd name="connsiteY62" fmla="*/ 349929 h 1619696"/>
                <a:gd name="connsiteX63" fmla="*/ 311484 w 1619696"/>
                <a:gd name="connsiteY63" fmla="*/ 398396 h 1619696"/>
                <a:gd name="connsiteX64" fmla="*/ 346993 w 1619696"/>
                <a:gd name="connsiteY64" fmla="*/ 356267 h 1619696"/>
                <a:gd name="connsiteX65" fmla="*/ 398240 w 1619696"/>
                <a:gd name="connsiteY65" fmla="*/ 310936 h 1619696"/>
                <a:gd name="connsiteX66" fmla="*/ 349929 w 1619696"/>
                <a:gd name="connsiteY66" fmla="*/ 142052 h 1619696"/>
                <a:gd name="connsiteX67" fmla="*/ 462204 w 1619696"/>
                <a:gd name="connsiteY67" fmla="*/ 77230 h 1619696"/>
                <a:gd name="connsiteX68" fmla="*/ 583127 w 1619696"/>
                <a:gd name="connsiteY68" fmla="*/ 202291 h 1619696"/>
                <a:gd name="connsiteX69" fmla="*/ 585869 w 1619696"/>
                <a:gd name="connsiteY69" fmla="*/ 201037 h 1619696"/>
                <a:gd name="connsiteX70" fmla="*/ 679889 w 1619696"/>
                <a:gd name="connsiteY70" fmla="*/ 174213 h 1619696"/>
                <a:gd name="connsiteX71" fmla="*/ 703202 w 1619696"/>
                <a:gd name="connsiteY71" fmla="*/ 171863 h 16196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1619696" h="1619696">
                  <a:moveTo>
                    <a:pt x="810419" y="645354"/>
                  </a:moveTo>
                  <a:cubicBezTo>
                    <a:pt x="720228" y="645354"/>
                    <a:pt x="647067" y="718515"/>
                    <a:pt x="647067" y="808706"/>
                  </a:cubicBezTo>
                  <a:cubicBezTo>
                    <a:pt x="647067" y="898897"/>
                    <a:pt x="720228" y="972058"/>
                    <a:pt x="810419" y="972058"/>
                  </a:cubicBezTo>
                  <a:cubicBezTo>
                    <a:pt x="900610" y="972058"/>
                    <a:pt x="973771" y="898897"/>
                    <a:pt x="973771" y="808706"/>
                  </a:cubicBezTo>
                  <a:cubicBezTo>
                    <a:pt x="973771" y="718515"/>
                    <a:pt x="900610" y="645354"/>
                    <a:pt x="810419" y="645354"/>
                  </a:cubicBezTo>
                  <a:close/>
                  <a:moveTo>
                    <a:pt x="746168" y="0"/>
                  </a:moveTo>
                  <a:lnTo>
                    <a:pt x="875812" y="0"/>
                  </a:lnTo>
                  <a:lnTo>
                    <a:pt x="918807" y="171981"/>
                  </a:lnTo>
                  <a:lnTo>
                    <a:pt x="940949" y="174213"/>
                  </a:lnTo>
                  <a:cubicBezTo>
                    <a:pt x="973229" y="180818"/>
                    <a:pt x="1004634" y="189824"/>
                    <a:pt x="1034969" y="201037"/>
                  </a:cubicBezTo>
                  <a:lnTo>
                    <a:pt x="1038503" y="202653"/>
                  </a:lnTo>
                  <a:lnTo>
                    <a:pt x="1159777" y="77230"/>
                  </a:lnTo>
                  <a:lnTo>
                    <a:pt x="1272052" y="142052"/>
                  </a:lnTo>
                  <a:lnTo>
                    <a:pt x="1223510" y="311742"/>
                  </a:lnTo>
                  <a:lnTo>
                    <a:pt x="1273845" y="356267"/>
                  </a:lnTo>
                  <a:lnTo>
                    <a:pt x="1309354" y="398396"/>
                  </a:lnTo>
                  <a:lnTo>
                    <a:pt x="1478786" y="349929"/>
                  </a:lnTo>
                  <a:lnTo>
                    <a:pt x="1543608" y="462204"/>
                  </a:lnTo>
                  <a:lnTo>
                    <a:pt x="1417146" y="584481"/>
                  </a:lnTo>
                  <a:lnTo>
                    <a:pt x="1423403" y="599099"/>
                  </a:lnTo>
                  <a:cubicBezTo>
                    <a:pt x="1433890" y="629778"/>
                    <a:pt x="1442138" y="661496"/>
                    <a:pt x="1447954" y="694056"/>
                  </a:cubicBezTo>
                  <a:lnTo>
                    <a:pt x="1448782" y="703440"/>
                  </a:lnTo>
                  <a:lnTo>
                    <a:pt x="1619696" y="746168"/>
                  </a:lnTo>
                  <a:lnTo>
                    <a:pt x="1619696" y="875812"/>
                  </a:lnTo>
                  <a:lnTo>
                    <a:pt x="1448370" y="918644"/>
                  </a:lnTo>
                  <a:lnTo>
                    <a:pt x="1447954" y="923356"/>
                  </a:lnTo>
                  <a:cubicBezTo>
                    <a:pt x="1442138" y="955917"/>
                    <a:pt x="1433890" y="987634"/>
                    <a:pt x="1423403" y="1018313"/>
                  </a:cubicBezTo>
                  <a:lnTo>
                    <a:pt x="1416097" y="1035381"/>
                  </a:lnTo>
                  <a:lnTo>
                    <a:pt x="1544750" y="1159777"/>
                  </a:lnTo>
                  <a:lnTo>
                    <a:pt x="1479928" y="1272052"/>
                  </a:lnTo>
                  <a:lnTo>
                    <a:pt x="1306474" y="1222433"/>
                  </a:lnTo>
                  <a:lnTo>
                    <a:pt x="1273845" y="1261145"/>
                  </a:lnTo>
                  <a:lnTo>
                    <a:pt x="1222467" y="1306593"/>
                  </a:lnTo>
                  <a:lnTo>
                    <a:pt x="1272052" y="1479928"/>
                  </a:lnTo>
                  <a:lnTo>
                    <a:pt x="1159777" y="1544750"/>
                  </a:lnTo>
                  <a:lnTo>
                    <a:pt x="1035441" y="1416160"/>
                  </a:lnTo>
                  <a:lnTo>
                    <a:pt x="1034969" y="1416375"/>
                  </a:lnTo>
                  <a:cubicBezTo>
                    <a:pt x="1004634" y="1427588"/>
                    <a:pt x="973229" y="1436594"/>
                    <a:pt x="940949" y="1443199"/>
                  </a:cubicBezTo>
                  <a:lnTo>
                    <a:pt x="919393" y="1445372"/>
                  </a:lnTo>
                  <a:lnTo>
                    <a:pt x="875812" y="1619696"/>
                  </a:lnTo>
                  <a:lnTo>
                    <a:pt x="746168" y="1619696"/>
                  </a:lnTo>
                  <a:lnTo>
                    <a:pt x="702616" y="1445490"/>
                  </a:lnTo>
                  <a:lnTo>
                    <a:pt x="679889" y="1443199"/>
                  </a:lnTo>
                  <a:lnTo>
                    <a:pt x="586231" y="1416479"/>
                  </a:lnTo>
                  <a:lnTo>
                    <a:pt x="462204" y="1544750"/>
                  </a:lnTo>
                  <a:lnTo>
                    <a:pt x="349929" y="1479928"/>
                  </a:lnTo>
                  <a:lnTo>
                    <a:pt x="399282" y="1307399"/>
                  </a:lnTo>
                  <a:lnTo>
                    <a:pt x="346993" y="1261145"/>
                  </a:lnTo>
                  <a:lnTo>
                    <a:pt x="314364" y="1222433"/>
                  </a:lnTo>
                  <a:lnTo>
                    <a:pt x="140910" y="1272052"/>
                  </a:lnTo>
                  <a:lnTo>
                    <a:pt x="76088" y="1159777"/>
                  </a:lnTo>
                  <a:lnTo>
                    <a:pt x="204741" y="1035381"/>
                  </a:lnTo>
                  <a:lnTo>
                    <a:pt x="197435" y="1018313"/>
                  </a:lnTo>
                  <a:cubicBezTo>
                    <a:pt x="186948" y="987634"/>
                    <a:pt x="178700" y="955917"/>
                    <a:pt x="172884" y="923356"/>
                  </a:cubicBezTo>
                  <a:lnTo>
                    <a:pt x="172494" y="918936"/>
                  </a:lnTo>
                  <a:lnTo>
                    <a:pt x="0" y="875812"/>
                  </a:lnTo>
                  <a:lnTo>
                    <a:pt x="0" y="746168"/>
                  </a:lnTo>
                  <a:lnTo>
                    <a:pt x="172082" y="703148"/>
                  </a:lnTo>
                  <a:lnTo>
                    <a:pt x="172884" y="694056"/>
                  </a:lnTo>
                  <a:cubicBezTo>
                    <a:pt x="178700" y="661496"/>
                    <a:pt x="186948" y="629778"/>
                    <a:pt x="197435" y="599099"/>
                  </a:cubicBezTo>
                  <a:lnTo>
                    <a:pt x="203692" y="584481"/>
                  </a:lnTo>
                  <a:lnTo>
                    <a:pt x="77230" y="462204"/>
                  </a:lnTo>
                  <a:lnTo>
                    <a:pt x="142052" y="349929"/>
                  </a:lnTo>
                  <a:lnTo>
                    <a:pt x="311484" y="398396"/>
                  </a:lnTo>
                  <a:lnTo>
                    <a:pt x="346993" y="356267"/>
                  </a:lnTo>
                  <a:lnTo>
                    <a:pt x="398240" y="310936"/>
                  </a:lnTo>
                  <a:lnTo>
                    <a:pt x="349929" y="142052"/>
                  </a:lnTo>
                  <a:lnTo>
                    <a:pt x="462204" y="77230"/>
                  </a:lnTo>
                  <a:lnTo>
                    <a:pt x="583127" y="202291"/>
                  </a:lnTo>
                  <a:lnTo>
                    <a:pt x="585869" y="201037"/>
                  </a:lnTo>
                  <a:cubicBezTo>
                    <a:pt x="616204" y="189824"/>
                    <a:pt x="647609" y="180818"/>
                    <a:pt x="679889" y="174213"/>
                  </a:cubicBezTo>
                  <a:lnTo>
                    <a:pt x="703202" y="171863"/>
                  </a:lnTo>
                  <a:close/>
                </a:path>
              </a:pathLst>
            </a:custGeom>
            <a:solidFill>
              <a:schemeClr val="bg1"/>
            </a:solidFill>
            <a:ln w="38100">
              <a:solidFill>
                <a:schemeClr val="tx1"/>
              </a:solidFill>
            </a:ln>
            <a:effectLst/>
          </p:spPr>
          <p:txBody>
            <a:bodyPr wrap="square" anchor="ctr">
              <a:noAutofit/>
            </a:bodyPr>
            <a:lstStyle/>
            <a:p>
              <a:endParaRPr lang="ja-JP" altLang="en-US"/>
            </a:p>
          </p:txBody>
        </p:sp>
        <p:grpSp>
          <p:nvGrpSpPr>
            <p:cNvPr id="35" name="グループ化 34"/>
            <p:cNvGrpSpPr/>
            <p:nvPr/>
          </p:nvGrpSpPr>
          <p:grpSpPr>
            <a:xfrm rot="2378864">
              <a:off x="5512945" y="1716355"/>
              <a:ext cx="626453" cy="522913"/>
              <a:chOff x="2677657" y="2336429"/>
              <a:chExt cx="626453" cy="522913"/>
            </a:xfrm>
          </p:grpSpPr>
          <p:sp>
            <p:nvSpPr>
              <p:cNvPr id="40" name="正方形/長方形 39"/>
              <p:cNvSpPr/>
              <p:nvPr/>
            </p:nvSpPr>
            <p:spPr>
              <a:xfrm>
                <a:off x="2677657" y="2336429"/>
                <a:ext cx="626453" cy="52291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1" name="図 4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46542" y="2501570"/>
                <a:ext cx="488681" cy="269129"/>
              </a:xfrm>
              <a:prstGeom prst="rect">
                <a:avLst/>
              </a:prstGeom>
            </p:spPr>
          </p:pic>
        </p:grpSp>
        <p:cxnSp>
          <p:nvCxnSpPr>
            <p:cNvPr id="36" name="直線コネクタ 35"/>
            <p:cNvCxnSpPr>
              <a:endCxn id="40" idx="2"/>
            </p:cNvCxnSpPr>
            <p:nvPr/>
          </p:nvCxnSpPr>
          <p:spPr>
            <a:xfrm flipV="1">
              <a:off x="5300552" y="2179129"/>
              <a:ext cx="358793" cy="316716"/>
            </a:xfrm>
            <a:prstGeom prst="line">
              <a:avLst/>
            </a:prstGeom>
            <a:ln w="38100">
              <a:solidFill>
                <a:srgbClr val="000000"/>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pic>
          <p:nvPicPr>
            <p:cNvPr id="37" name="図 3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16660" y="2460344"/>
              <a:ext cx="333333" cy="361905"/>
            </a:xfrm>
            <a:prstGeom prst="rect">
              <a:avLst/>
            </a:prstGeom>
          </p:spPr>
        </p:pic>
      </p:grpSp>
      <p:pic>
        <p:nvPicPr>
          <p:cNvPr id="6" name="図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546129" y="1634079"/>
            <a:ext cx="4152381" cy="780952"/>
          </a:xfrm>
          <a:prstGeom prst="rect">
            <a:avLst/>
          </a:prstGeom>
        </p:spPr>
      </p:pic>
      <p:sp>
        <p:nvSpPr>
          <p:cNvPr id="5" name="スライド番号プレースホルダー 4"/>
          <p:cNvSpPr>
            <a:spLocks noGrp="1"/>
          </p:cNvSpPr>
          <p:nvPr>
            <p:ph type="sldNum" sz="quarter" idx="12"/>
          </p:nvPr>
        </p:nvSpPr>
        <p:spPr/>
        <p:txBody>
          <a:bodyPr/>
          <a:lstStyle/>
          <a:p>
            <a:fld id="{26BE35BA-55BA-4D2B-AA09-5957D34ED45F}" type="slidenum">
              <a:rPr kumimoji="1" lang="ja-JP" altLang="en-US" smtClean="0"/>
              <a:t>6</a:t>
            </a:fld>
            <a:endParaRPr kumimoji="1" lang="ja-JP" altLang="en-US"/>
          </a:p>
        </p:txBody>
      </p:sp>
      <mc:AlternateContent xmlns:mc="http://schemas.openxmlformats.org/markup-compatibility/2006" xmlns:a14="http://schemas.microsoft.com/office/drawing/2010/main">
        <mc:Choice Requires="a14">
          <p:sp>
            <p:nvSpPr>
              <p:cNvPr id="8" name="テキスト ボックス 7"/>
              <p:cNvSpPr txBox="1"/>
              <p:nvPr/>
            </p:nvSpPr>
            <p:spPr>
              <a:xfrm>
                <a:off x="5534709" y="3318533"/>
                <a:ext cx="3443036" cy="1200329"/>
              </a:xfrm>
              <a:prstGeom prst="rect">
                <a:avLst/>
              </a:prstGeom>
              <a:noFill/>
            </p:spPr>
            <p:txBody>
              <a:bodyPr wrap="square" rtlCol="0">
                <a:spAutoFit/>
              </a:bodyPr>
              <a:lstStyle/>
              <a:p>
                <a14:m>
                  <m:oMath xmlns:m="http://schemas.openxmlformats.org/officeDocument/2006/math">
                    <m:r>
                      <a:rPr kumimoji="1" lang="en-US" altLang="ja-JP" b="0" i="1" smtClean="0">
                        <a:latin typeface="Cambria Math" panose="02040503050406030204" pitchFamily="18" charset="0"/>
                      </a:rPr>
                      <m:t>𝑚</m:t>
                    </m:r>
                    <m:r>
                      <a:rPr kumimoji="1" lang="en-US" altLang="ja-JP" b="0" i="1" smtClean="0">
                        <a:latin typeface="Cambria Math" panose="02040503050406030204" pitchFamily="18" charset="0"/>
                      </a:rPr>
                      <m:t>=30</m:t>
                    </m:r>
                  </m:oMath>
                </a14:m>
                <a:r>
                  <a:rPr kumimoji="1" lang="en-US" altLang="ja-JP" dirty="0" smtClean="0">
                    <a:latin typeface="Times New Roman" panose="02020603050405020304" pitchFamily="18" charset="0"/>
                    <a:cs typeface="Times New Roman" panose="02020603050405020304" pitchFamily="18" charset="0"/>
                  </a:rPr>
                  <a:t> g</a:t>
                </a:r>
              </a:p>
              <a:p>
                <a14:m>
                  <m:oMath xmlns:m="http://schemas.openxmlformats.org/officeDocument/2006/math">
                    <m:r>
                      <a:rPr kumimoji="1" lang="en-US" altLang="ja-JP" b="0" i="1" smtClean="0">
                        <a:latin typeface="Cambria Math" panose="02040503050406030204" pitchFamily="18" charset="0"/>
                      </a:rPr>
                      <m:t>𝑟</m:t>
                    </m:r>
                    <m:r>
                      <a:rPr kumimoji="1" lang="en-US" altLang="ja-JP" b="0" i="1" smtClean="0">
                        <a:latin typeface="Cambria Math" panose="02040503050406030204" pitchFamily="18" charset="0"/>
                      </a:rPr>
                      <m:t>=5</m:t>
                    </m:r>
                  </m:oMath>
                </a14:m>
                <a:r>
                  <a:rPr kumimoji="1" lang="en-US" altLang="ja-JP" dirty="0" smtClean="0">
                    <a:latin typeface="Times New Roman" panose="02020603050405020304" pitchFamily="18" charset="0"/>
                    <a:cs typeface="Times New Roman" panose="02020603050405020304" pitchFamily="18" charset="0"/>
                  </a:rPr>
                  <a:t> mm</a:t>
                </a:r>
              </a:p>
              <a:p>
                <a:endParaRPr lang="en-US" altLang="ja-JP" i="1" dirty="0" smtClean="0">
                  <a:latin typeface="Cambria Math" panose="02040503050406030204" pitchFamily="18" charset="0"/>
                </a:endParaRPr>
              </a:p>
              <a:p>
                <a14:m>
                  <m:oMath xmlns:m="http://schemas.openxmlformats.org/officeDocument/2006/math">
                    <m:r>
                      <a:rPr lang="en-US" altLang="ja-JP" i="1">
                        <a:latin typeface="Cambria Math" panose="02040503050406030204" pitchFamily="18" charset="0"/>
                      </a:rPr>
                      <m:t>𝜔</m:t>
                    </m:r>
                    <m:r>
                      <a:rPr lang="en-US" altLang="ja-JP" i="1">
                        <a:latin typeface="Cambria Math" panose="02040503050406030204" pitchFamily="18" charset="0"/>
                      </a:rPr>
                      <m:t>=5625  </m:t>
                    </m:r>
                  </m:oMath>
                </a14:m>
                <a:r>
                  <a:rPr lang="en-US" altLang="ja-JP" dirty="0">
                    <a:latin typeface="Times New Roman" panose="02020603050405020304" pitchFamily="18" charset="0"/>
                    <a:cs typeface="Times New Roman" panose="02020603050405020304" pitchFamily="18" charset="0"/>
                  </a:rPr>
                  <a:t>rpm (94 Hz)</a:t>
                </a:r>
                <a:endParaRPr lang="ja-JP" altLang="en-US" dirty="0">
                  <a:latin typeface="Times New Roman" panose="02020603050405020304" pitchFamily="18" charset="0"/>
                  <a:cs typeface="Times New Roman" panose="02020603050405020304" pitchFamily="18" charset="0"/>
                </a:endParaRPr>
              </a:p>
            </p:txBody>
          </p:sp>
        </mc:Choice>
        <mc:Fallback xmlns="">
          <p:sp>
            <p:nvSpPr>
              <p:cNvPr id="8" name="テキスト ボックス 7"/>
              <p:cNvSpPr txBox="1">
                <a:spLocks noRot="1" noChangeAspect="1" noMove="1" noResize="1" noEditPoints="1" noAdjustHandles="1" noChangeArrowheads="1" noChangeShapeType="1" noTextEdit="1"/>
              </p:cNvSpPr>
              <p:nvPr/>
            </p:nvSpPr>
            <p:spPr>
              <a:xfrm>
                <a:off x="5534709" y="3318533"/>
                <a:ext cx="3443036" cy="1200329"/>
              </a:xfrm>
              <a:prstGeom prst="rect">
                <a:avLst/>
              </a:prstGeom>
              <a:blipFill rotWithShape="0">
                <a:blip r:embed="rId7"/>
                <a:stretch>
                  <a:fillRect t="-2538" b="-7107"/>
                </a:stretch>
              </a:blipFill>
            </p:spPr>
            <p:txBody>
              <a:bodyPr/>
              <a:lstStyle/>
              <a:p>
                <a:r>
                  <a:rPr lang="ja-JP" altLang="en-US">
                    <a:noFill/>
                  </a:rPr>
                  <a:t> </a:t>
                </a:r>
              </a:p>
            </p:txBody>
          </p:sp>
        </mc:Fallback>
      </mc:AlternateContent>
      <p:sp>
        <p:nvSpPr>
          <p:cNvPr id="10" name="右中かっこ 9"/>
          <p:cNvSpPr/>
          <p:nvPr/>
        </p:nvSpPr>
        <p:spPr>
          <a:xfrm>
            <a:off x="6698510" y="3385525"/>
            <a:ext cx="370936" cy="55941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1" name="テキスト ボックス 20"/>
          <p:cNvSpPr txBox="1"/>
          <p:nvPr/>
        </p:nvSpPr>
        <p:spPr>
          <a:xfrm>
            <a:off x="7069446" y="3344360"/>
            <a:ext cx="2161207" cy="646331"/>
          </a:xfrm>
          <a:prstGeom prst="rect">
            <a:avLst/>
          </a:prstGeom>
          <a:noFill/>
        </p:spPr>
        <p:txBody>
          <a:bodyPr wrap="square" rtlCol="0">
            <a:spAutoFit/>
          </a:bodyPr>
          <a:lstStyle/>
          <a:p>
            <a:r>
              <a:rPr kumimoji="1" lang="ja-JP" altLang="en-US" dirty="0" smtClean="0"/>
              <a:t>互いに干渉しないサイズ</a:t>
            </a:r>
            <a:endParaRPr kumimoji="1" lang="en-US" altLang="ja-JP" dirty="0" smtClean="0"/>
          </a:p>
        </p:txBody>
      </p:sp>
      <p:pic>
        <p:nvPicPr>
          <p:cNvPr id="2" name="図 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622320" y="2944795"/>
            <a:ext cx="447619" cy="333333"/>
          </a:xfrm>
          <a:prstGeom prst="rect">
            <a:avLst/>
          </a:prstGeom>
        </p:spPr>
      </p:pic>
      <p:pic>
        <p:nvPicPr>
          <p:cNvPr id="58" name="図 5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04300" y="2935782"/>
            <a:ext cx="447619" cy="333333"/>
          </a:xfrm>
          <a:prstGeom prst="rect">
            <a:avLst/>
          </a:prstGeom>
        </p:spPr>
      </p:pic>
      <p:sp>
        <p:nvSpPr>
          <p:cNvPr id="59" name="テキスト ボックス 58"/>
          <p:cNvSpPr txBox="1"/>
          <p:nvPr/>
        </p:nvSpPr>
        <p:spPr>
          <a:xfrm>
            <a:off x="639415" y="6296654"/>
            <a:ext cx="4156171" cy="369332"/>
          </a:xfrm>
          <a:prstGeom prst="rect">
            <a:avLst/>
          </a:prstGeom>
          <a:noFill/>
        </p:spPr>
        <p:txBody>
          <a:bodyPr wrap="square" rtlCol="0">
            <a:spAutoFit/>
          </a:bodyPr>
          <a:lstStyle/>
          <a:p>
            <a:pPr algn="ctr"/>
            <a:r>
              <a:rPr kumimoji="1" lang="en-US" altLang="ja-JP" dirty="0" smtClean="0">
                <a:latin typeface="Times New Roman" panose="02020603050405020304" pitchFamily="18" charset="0"/>
                <a:cs typeface="Times New Roman" panose="02020603050405020304" pitchFamily="18" charset="0"/>
              </a:rPr>
              <a:t>Fig.6 </a:t>
            </a:r>
            <a:r>
              <a:rPr kumimoji="1" lang="ja-JP" altLang="en-US" dirty="0" smtClean="0">
                <a:latin typeface="Times New Roman" panose="02020603050405020304" pitchFamily="18" charset="0"/>
                <a:cs typeface="Times New Roman" panose="02020603050405020304" pitchFamily="18" charset="0"/>
              </a:rPr>
              <a:t>横揺れの相殺</a:t>
            </a:r>
            <a:endParaRPr kumimoji="1" lang="ja-JP" altLang="en-US" dirty="0"/>
          </a:p>
        </p:txBody>
      </p:sp>
      <p:cxnSp>
        <p:nvCxnSpPr>
          <p:cNvPr id="60" name="直線コネクタ 59"/>
          <p:cNvCxnSpPr/>
          <p:nvPr/>
        </p:nvCxnSpPr>
        <p:spPr>
          <a:xfrm flipH="1" flipV="1">
            <a:off x="1905786" y="4218966"/>
            <a:ext cx="276890" cy="244418"/>
          </a:xfrm>
          <a:prstGeom prst="line">
            <a:avLst/>
          </a:prstGeom>
          <a:ln w="38100">
            <a:solidFill>
              <a:srgbClr val="000000"/>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pic>
        <p:nvPicPr>
          <p:cNvPr id="62" name="図 6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96475" y="4419041"/>
            <a:ext cx="257242" cy="279292"/>
          </a:xfrm>
          <a:prstGeom prst="rect">
            <a:avLst/>
          </a:prstGeom>
        </p:spPr>
      </p:pic>
      <p:sp>
        <p:nvSpPr>
          <p:cNvPr id="63" name="テキスト ボックス 62"/>
          <p:cNvSpPr txBox="1"/>
          <p:nvPr/>
        </p:nvSpPr>
        <p:spPr>
          <a:xfrm>
            <a:off x="5335317" y="4959508"/>
            <a:ext cx="4624554" cy="646331"/>
          </a:xfrm>
          <a:prstGeom prst="rect">
            <a:avLst/>
          </a:prstGeom>
          <a:noFill/>
        </p:spPr>
        <p:txBody>
          <a:bodyPr wrap="square" rtlCol="0">
            <a:spAutoFit/>
          </a:bodyPr>
          <a:lstStyle/>
          <a:p>
            <a:r>
              <a:rPr lang="en-US" altLang="ja-JP" dirty="0" smtClean="0">
                <a:latin typeface="Times New Roman" panose="02020603050405020304" pitchFamily="18" charset="0"/>
                <a:cs typeface="Times New Roman" panose="02020603050405020304" pitchFamily="18" charset="0"/>
              </a:rPr>
              <a:t>12W</a:t>
            </a:r>
            <a:r>
              <a:rPr lang="ja-JP" altLang="en-US" dirty="0" smtClean="0">
                <a:latin typeface="Times New Roman" panose="02020603050405020304" pitchFamily="18" charset="0"/>
                <a:cs typeface="Times New Roman" panose="02020603050405020304" pitchFamily="18" charset="0"/>
              </a:rPr>
              <a:t> </a:t>
            </a:r>
            <a:r>
              <a:rPr lang="en-US" altLang="ja-JP" dirty="0">
                <a:latin typeface="Times New Roman" panose="02020603050405020304" pitchFamily="18" charset="0"/>
                <a:cs typeface="Times New Roman" panose="02020603050405020304" pitchFamily="18" charset="0"/>
              </a:rPr>
              <a:t>DC</a:t>
            </a:r>
            <a:r>
              <a:rPr lang="ja-JP" altLang="en-US" dirty="0" smtClean="0">
                <a:latin typeface="Times New Roman" panose="02020603050405020304" pitchFamily="18" charset="0"/>
                <a:cs typeface="Times New Roman" panose="02020603050405020304" pitchFamily="18" charset="0"/>
              </a:rPr>
              <a:t>モータ</a:t>
            </a:r>
            <a:r>
              <a:rPr kumimoji="1" lang="ja-JP" altLang="en-US" dirty="0" smtClean="0"/>
              <a:t>最高回転数</a:t>
            </a:r>
            <a:r>
              <a:rPr kumimoji="1" lang="en-US" altLang="ja-JP" dirty="0" smtClean="0"/>
              <a:t>×</a:t>
            </a:r>
            <a:r>
              <a:rPr kumimoji="1" lang="ja-JP" altLang="en-US" dirty="0" smtClean="0"/>
              <a:t>ギア比</a:t>
            </a:r>
            <a:endParaRPr kumimoji="1" lang="en-US" altLang="ja-JP" dirty="0" smtClean="0"/>
          </a:p>
          <a:p>
            <a:r>
              <a:rPr lang="en-US" altLang="ja-JP" dirty="0" smtClean="0"/>
              <a:t>  </a:t>
            </a:r>
            <a:r>
              <a:rPr lang="ja-JP" altLang="en-US" dirty="0" smtClean="0"/>
              <a:t>　　　　</a:t>
            </a:r>
            <a:r>
              <a:rPr lang="en-US" altLang="ja-JP" dirty="0" smtClean="0"/>
              <a:t> </a:t>
            </a:r>
            <a:r>
              <a:rPr lang="en-US" altLang="ja-JP" dirty="0" smtClean="0">
                <a:latin typeface="Times New Roman" panose="02020603050405020304" pitchFamily="18" charset="0"/>
                <a:cs typeface="Times New Roman" panose="02020603050405020304" pitchFamily="18" charset="0"/>
              </a:rPr>
              <a:t>2250 rpm </a:t>
            </a:r>
            <a:r>
              <a:rPr lang="ja-JP" altLang="en-US" dirty="0" smtClean="0">
                <a:latin typeface="Times New Roman" panose="02020603050405020304" pitchFamily="18" charset="0"/>
                <a:cs typeface="Times New Roman" panose="02020603050405020304" pitchFamily="18" charset="0"/>
              </a:rPr>
              <a:t>　　　</a:t>
            </a:r>
            <a:r>
              <a:rPr lang="en-US" altLang="ja-JP" dirty="0" smtClean="0">
                <a:latin typeface="Times New Roman" panose="02020603050405020304" pitchFamily="18" charset="0"/>
                <a:cs typeface="Times New Roman" panose="02020603050405020304" pitchFamily="18" charset="0"/>
              </a:rPr>
              <a:t>     2.5</a:t>
            </a:r>
            <a:endParaRPr kumimoji="1" lang="ja-JP" altLang="en-US" dirty="0">
              <a:latin typeface="Times New Roman" panose="02020603050405020304" pitchFamily="18" charset="0"/>
              <a:cs typeface="Times New Roman" panose="02020603050405020304" pitchFamily="18" charset="0"/>
            </a:endParaRPr>
          </a:p>
        </p:txBody>
      </p:sp>
      <p:sp>
        <p:nvSpPr>
          <p:cNvPr id="65" name="テキスト ボックス 64"/>
          <p:cNvSpPr txBox="1"/>
          <p:nvPr/>
        </p:nvSpPr>
        <p:spPr>
          <a:xfrm>
            <a:off x="5619389" y="2715322"/>
            <a:ext cx="3086094" cy="584775"/>
          </a:xfrm>
          <a:prstGeom prst="rect">
            <a:avLst/>
          </a:prstGeom>
          <a:noFill/>
        </p:spPr>
        <p:txBody>
          <a:bodyPr wrap="square" rtlCol="0">
            <a:spAutoFit/>
          </a:bodyPr>
          <a:lstStyle/>
          <a:p>
            <a:pPr lvl="0"/>
            <a:r>
              <a:rPr kumimoji="0" lang="ja-JP" altLang="en-US" sz="3200" kern="0" dirty="0" smtClean="0">
                <a:solidFill>
                  <a:prstClr val="black"/>
                </a:solidFill>
                <a:ea typeface="ＭＳ Ｐゴシック" panose="020B0600070205080204" pitchFamily="50" charset="-128"/>
              </a:rPr>
              <a:t>　</a:t>
            </a:r>
            <a:r>
              <a:rPr kumimoji="0" lang="ja-JP" altLang="en-US" sz="3200" kern="0" dirty="0" smtClean="0">
                <a:solidFill>
                  <a:prstClr val="black"/>
                </a:solidFill>
                <a:latin typeface="游ゴシック" panose="020B0400000000000000" pitchFamily="50" charset="-128"/>
                <a:ea typeface="游ゴシック" panose="020B0400000000000000" pitchFamily="50" charset="-128"/>
              </a:rPr>
              <a:t>仕様の仮決め</a:t>
            </a:r>
            <a:endParaRPr kumimoji="0" lang="en-US" altLang="ja-JP" sz="3200" kern="0" dirty="0" smtClean="0">
              <a:solidFill>
                <a:prstClr val="black"/>
              </a:solidFill>
              <a:latin typeface="游ゴシック" panose="020B0400000000000000" pitchFamily="50" charset="-128"/>
              <a:ea typeface="游ゴシック" panose="020B0400000000000000" pitchFamily="50" charset="-128"/>
            </a:endParaRPr>
          </a:p>
        </p:txBody>
      </p:sp>
      <p:sp>
        <p:nvSpPr>
          <p:cNvPr id="3" name="下矢印 2"/>
          <p:cNvSpPr/>
          <p:nvPr/>
        </p:nvSpPr>
        <p:spPr>
          <a:xfrm>
            <a:off x="6130042" y="4517236"/>
            <a:ext cx="371601" cy="470595"/>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6880879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4541" y="2457032"/>
            <a:ext cx="8855883" cy="4080294"/>
          </a:xfrm>
          <a:prstGeom prst="rect">
            <a:avLst/>
          </a:prstGeom>
        </p:spPr>
      </p:pic>
      <p:sp>
        <p:nvSpPr>
          <p:cNvPr id="5" name="タイトル 1"/>
          <p:cNvSpPr>
            <a:spLocks noGrp="1"/>
          </p:cNvSpPr>
          <p:nvPr>
            <p:ph type="title"/>
          </p:nvPr>
        </p:nvSpPr>
        <p:spPr>
          <a:xfrm>
            <a:off x="0" y="107064"/>
            <a:ext cx="7886700" cy="635771"/>
          </a:xfrm>
        </p:spPr>
        <p:txBody>
          <a:bodyPr>
            <a:noAutofit/>
          </a:bodyPr>
          <a:lstStyle/>
          <a:p>
            <a:r>
              <a:rPr lang="ja-JP" altLang="en-US" dirty="0" smtClean="0"/>
              <a:t>製作した実験装置</a:t>
            </a:r>
            <a:endParaRPr kumimoji="1" lang="ja-JP" altLang="en-US" dirty="0"/>
          </a:p>
        </p:txBody>
      </p:sp>
      <p:sp>
        <p:nvSpPr>
          <p:cNvPr id="6" name="テキスト ボックス 5"/>
          <p:cNvSpPr txBox="1"/>
          <p:nvPr/>
        </p:nvSpPr>
        <p:spPr>
          <a:xfrm>
            <a:off x="396815" y="978449"/>
            <a:ext cx="8088280" cy="1631216"/>
          </a:xfrm>
          <a:prstGeom prst="rect">
            <a:avLst/>
          </a:prstGeom>
          <a:noFill/>
        </p:spPr>
        <p:txBody>
          <a:bodyPr wrap="square" rtlCol="0">
            <a:spAutoFit/>
          </a:bodyPr>
          <a:lstStyle/>
          <a:p>
            <a:r>
              <a:rPr kumimoji="1" lang="ja-JP" altLang="en-US" sz="2000" dirty="0" smtClean="0"/>
              <a:t>リニアステージを用いた実験装置</a:t>
            </a:r>
            <a:endParaRPr lang="en-US" altLang="ja-JP" sz="2000" dirty="0"/>
          </a:p>
          <a:p>
            <a:pPr marL="342900" indent="-342900">
              <a:buFont typeface="Arial" panose="020B0604020202020204" pitchFamily="34" charset="0"/>
              <a:buChar char="•"/>
            </a:pPr>
            <a:r>
              <a:rPr kumimoji="1" lang="ja-JP" altLang="en-US" sz="2000" dirty="0" smtClean="0"/>
              <a:t>ストローク→速度制御の</a:t>
            </a:r>
            <a:r>
              <a:rPr lang="ja-JP" altLang="en-US" sz="2000" dirty="0" smtClean="0"/>
              <a:t>ために，比較的長い</a:t>
            </a:r>
            <a:r>
              <a:rPr kumimoji="1" lang="en-US" altLang="ja-JP" sz="2000" dirty="0" smtClean="0">
                <a:latin typeface="Times New Roman" panose="02020603050405020304" pitchFamily="18" charset="0"/>
                <a:cs typeface="Times New Roman" panose="02020603050405020304" pitchFamily="18" charset="0"/>
              </a:rPr>
              <a:t>800 mm</a:t>
            </a:r>
            <a:endParaRPr lang="en-US" altLang="ja-JP"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kumimoji="1" lang="ja-JP" altLang="en-US" sz="2000" dirty="0" smtClean="0"/>
              <a:t>ベルト駆動→低剛性</a:t>
            </a:r>
            <a:endParaRPr kumimoji="1" lang="en-US" altLang="ja-JP" sz="2000" dirty="0" smtClean="0"/>
          </a:p>
          <a:p>
            <a:pPr marL="342900" indent="-342900">
              <a:buFont typeface="Arial" panose="020B0604020202020204" pitchFamily="34" charset="0"/>
              <a:buChar char="•"/>
            </a:pPr>
            <a:r>
              <a:rPr lang="ja-JP" altLang="en-US" sz="2000" dirty="0" smtClean="0"/>
              <a:t>負荷質量→高慣性比 </a:t>
            </a:r>
            <a:r>
              <a:rPr lang="en-US" altLang="ja-JP" sz="2000" dirty="0" smtClean="0"/>
              <a:t>(</a:t>
            </a:r>
            <a:r>
              <a:rPr lang="ja-JP" altLang="en-US" sz="2000" dirty="0" smtClean="0"/>
              <a:t>慣性比 </a:t>
            </a:r>
            <a:r>
              <a:rPr lang="en-US" altLang="ja-JP" sz="2000" dirty="0" smtClean="0">
                <a:latin typeface="Times New Roman" panose="02020603050405020304" pitchFamily="18" charset="0"/>
                <a:cs typeface="Times New Roman" panose="02020603050405020304" pitchFamily="18" charset="0"/>
              </a:rPr>
              <a:t>40</a:t>
            </a:r>
            <a:r>
              <a:rPr lang="en-US" altLang="ja-JP" sz="2000" dirty="0" smtClean="0"/>
              <a:t>)</a:t>
            </a:r>
          </a:p>
          <a:p>
            <a:pPr marL="342900" indent="-342900">
              <a:buFont typeface="Arial" panose="020B0604020202020204" pitchFamily="34" charset="0"/>
              <a:buChar char="•"/>
            </a:pPr>
            <a:r>
              <a:rPr lang="ja-JP" altLang="en-US" sz="2000" dirty="0" smtClean="0"/>
              <a:t>外乱加振周波数帯域→ </a:t>
            </a:r>
            <a:r>
              <a:rPr lang="en-US" altLang="ja-JP" sz="2000" dirty="0" smtClean="0">
                <a:latin typeface="Times New Roman" panose="02020603050405020304" pitchFamily="18" charset="0"/>
                <a:cs typeface="Times New Roman" panose="02020603050405020304" pitchFamily="18" charset="0"/>
              </a:rPr>
              <a:t>0</a:t>
            </a:r>
            <a:r>
              <a:rPr lang="ja-JP" altLang="en-US" sz="2000" dirty="0" smtClean="0">
                <a:latin typeface="Times New Roman" panose="02020603050405020304" pitchFamily="18" charset="0"/>
                <a:cs typeface="Times New Roman" panose="02020603050405020304" pitchFamily="18" charset="0"/>
              </a:rPr>
              <a:t>～</a:t>
            </a:r>
            <a:r>
              <a:rPr lang="en-US" altLang="ja-JP" sz="2000" dirty="0" smtClean="0">
                <a:latin typeface="Times New Roman" panose="02020603050405020304" pitchFamily="18" charset="0"/>
                <a:cs typeface="Times New Roman" panose="02020603050405020304" pitchFamily="18" charset="0"/>
              </a:rPr>
              <a:t>94 Hz</a:t>
            </a:r>
            <a:endParaRPr lang="en-US" altLang="ja-JP" sz="2000" dirty="0">
              <a:latin typeface="Times New Roman" panose="02020603050405020304" pitchFamily="18" charset="0"/>
              <a:cs typeface="Times New Roman" panose="02020603050405020304" pitchFamily="18" charset="0"/>
            </a:endParaRPr>
          </a:p>
        </p:txBody>
      </p:sp>
      <p:sp>
        <p:nvSpPr>
          <p:cNvPr id="7" name="テキスト ボックス 6"/>
          <p:cNvSpPr txBox="1"/>
          <p:nvPr/>
        </p:nvSpPr>
        <p:spPr>
          <a:xfrm>
            <a:off x="579413" y="3090060"/>
            <a:ext cx="3651747" cy="400110"/>
          </a:xfrm>
          <a:prstGeom prst="rect">
            <a:avLst/>
          </a:prstGeom>
          <a:noFill/>
        </p:spPr>
        <p:txBody>
          <a:bodyPr wrap="square" rtlCol="0">
            <a:spAutoFit/>
          </a:bodyPr>
          <a:lstStyle/>
          <a:p>
            <a:r>
              <a:rPr lang="ja-JP" altLang="en-US" sz="2000" dirty="0" smtClean="0"/>
              <a:t>サーボモータ</a:t>
            </a:r>
            <a:endParaRPr lang="en-US" altLang="ja-JP" sz="2000" dirty="0"/>
          </a:p>
        </p:txBody>
      </p:sp>
      <p:sp>
        <p:nvSpPr>
          <p:cNvPr id="8" name="テキスト ボックス 7"/>
          <p:cNvSpPr txBox="1"/>
          <p:nvPr/>
        </p:nvSpPr>
        <p:spPr>
          <a:xfrm>
            <a:off x="5026028" y="2630093"/>
            <a:ext cx="3651747" cy="400110"/>
          </a:xfrm>
          <a:prstGeom prst="rect">
            <a:avLst/>
          </a:prstGeom>
          <a:noFill/>
        </p:spPr>
        <p:txBody>
          <a:bodyPr wrap="square" rtlCol="0">
            <a:spAutoFit/>
          </a:bodyPr>
          <a:lstStyle/>
          <a:p>
            <a:r>
              <a:rPr lang="ja-JP" altLang="en-US" sz="2000" dirty="0" smtClean="0"/>
              <a:t>リニアエンコーダ</a:t>
            </a:r>
            <a:endParaRPr lang="en-US" altLang="ja-JP" sz="2000" dirty="0"/>
          </a:p>
        </p:txBody>
      </p:sp>
      <p:sp>
        <p:nvSpPr>
          <p:cNvPr id="9" name="テキスト ボックス 8"/>
          <p:cNvSpPr txBox="1"/>
          <p:nvPr/>
        </p:nvSpPr>
        <p:spPr>
          <a:xfrm>
            <a:off x="5535856" y="3091852"/>
            <a:ext cx="3651747" cy="400110"/>
          </a:xfrm>
          <a:prstGeom prst="rect">
            <a:avLst/>
          </a:prstGeom>
          <a:noFill/>
        </p:spPr>
        <p:txBody>
          <a:bodyPr wrap="square" rtlCol="0">
            <a:spAutoFit/>
          </a:bodyPr>
          <a:lstStyle/>
          <a:p>
            <a:r>
              <a:rPr lang="ja-JP" altLang="en-US" sz="2000" dirty="0" smtClean="0"/>
              <a:t>外乱発生装置</a:t>
            </a:r>
            <a:endParaRPr lang="en-US" altLang="ja-JP" sz="2000" dirty="0"/>
          </a:p>
        </p:txBody>
      </p:sp>
      <p:sp>
        <p:nvSpPr>
          <p:cNvPr id="10" name="テキスト ボックス 9"/>
          <p:cNvSpPr txBox="1"/>
          <p:nvPr/>
        </p:nvSpPr>
        <p:spPr>
          <a:xfrm>
            <a:off x="3355503" y="5596759"/>
            <a:ext cx="1209114" cy="400110"/>
          </a:xfrm>
          <a:prstGeom prst="rect">
            <a:avLst/>
          </a:prstGeom>
          <a:noFill/>
        </p:spPr>
        <p:txBody>
          <a:bodyPr wrap="square" rtlCol="0">
            <a:spAutoFit/>
          </a:bodyPr>
          <a:lstStyle/>
          <a:p>
            <a:r>
              <a:rPr lang="ja-JP" altLang="en-US" sz="2000" dirty="0" smtClean="0"/>
              <a:t>テーブル</a:t>
            </a:r>
            <a:endParaRPr lang="en-US" altLang="ja-JP" sz="2000" dirty="0"/>
          </a:p>
        </p:txBody>
      </p:sp>
      <p:sp>
        <p:nvSpPr>
          <p:cNvPr id="11" name="テキスト ボックス 10"/>
          <p:cNvSpPr txBox="1"/>
          <p:nvPr/>
        </p:nvSpPr>
        <p:spPr>
          <a:xfrm>
            <a:off x="3518961" y="5955699"/>
            <a:ext cx="2272239" cy="400110"/>
          </a:xfrm>
          <a:prstGeom prst="rect">
            <a:avLst/>
          </a:prstGeom>
          <a:noFill/>
        </p:spPr>
        <p:txBody>
          <a:bodyPr wrap="square" rtlCol="0">
            <a:spAutoFit/>
          </a:bodyPr>
          <a:lstStyle/>
          <a:p>
            <a:r>
              <a:rPr lang="ja-JP" altLang="en-US" sz="2000" dirty="0" smtClean="0"/>
              <a:t>リミットスイッチ</a:t>
            </a:r>
            <a:endParaRPr lang="en-US" altLang="ja-JP" sz="2000" dirty="0"/>
          </a:p>
        </p:txBody>
      </p:sp>
      <p:cxnSp>
        <p:nvCxnSpPr>
          <p:cNvPr id="13" name="直線コネクタ 12"/>
          <p:cNvCxnSpPr/>
          <p:nvPr/>
        </p:nvCxnSpPr>
        <p:spPr>
          <a:xfrm>
            <a:off x="812800" y="3491962"/>
            <a:ext cx="8467" cy="340192"/>
          </a:xfrm>
          <a:prstGeom prst="line">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a:stCxn id="8" idx="1"/>
          </p:cNvCxnSpPr>
          <p:nvPr/>
        </p:nvCxnSpPr>
        <p:spPr>
          <a:xfrm flipH="1">
            <a:off x="4318000" y="2830148"/>
            <a:ext cx="708028" cy="890256"/>
          </a:xfrm>
          <a:prstGeom prst="line">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flipH="1">
            <a:off x="5199708" y="3338216"/>
            <a:ext cx="290253" cy="311287"/>
          </a:xfrm>
          <a:prstGeom prst="line">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flipH="1">
            <a:off x="5721850" y="5019218"/>
            <a:ext cx="1652617" cy="1090114"/>
          </a:xfrm>
          <a:prstGeom prst="line">
            <a:avLst/>
          </a:prstGeom>
          <a:ln w="12700">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a:stCxn id="11" idx="1"/>
          </p:cNvCxnSpPr>
          <p:nvPr/>
        </p:nvCxnSpPr>
        <p:spPr>
          <a:xfrm flipH="1" flipV="1">
            <a:off x="1806251" y="4956890"/>
            <a:ext cx="1712710" cy="1198864"/>
          </a:xfrm>
          <a:prstGeom prst="line">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flipV="1">
            <a:off x="3875203" y="5000629"/>
            <a:ext cx="600442" cy="649266"/>
          </a:xfrm>
          <a:prstGeom prst="line">
            <a:avLst/>
          </a:prstGeom>
          <a:ln w="127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p:cNvSpPr>
            <a:spLocks noGrp="1"/>
          </p:cNvSpPr>
          <p:nvPr>
            <p:ph type="sldNum" sz="quarter" idx="12"/>
          </p:nvPr>
        </p:nvSpPr>
        <p:spPr/>
        <p:txBody>
          <a:bodyPr/>
          <a:lstStyle/>
          <a:p>
            <a:fld id="{D8968652-FCA6-4D04-B1D2-4B519629712C}" type="slidenum">
              <a:rPr kumimoji="1" lang="ja-JP" altLang="en-US" smtClean="0"/>
              <a:t>7</a:t>
            </a:fld>
            <a:endParaRPr kumimoji="1" lang="ja-JP" altLang="en-US"/>
          </a:p>
        </p:txBody>
      </p:sp>
      <p:cxnSp>
        <p:nvCxnSpPr>
          <p:cNvPr id="17" name="直線コネクタ 16"/>
          <p:cNvCxnSpPr/>
          <p:nvPr/>
        </p:nvCxnSpPr>
        <p:spPr>
          <a:xfrm flipH="1" flipV="1">
            <a:off x="4831887" y="4731948"/>
            <a:ext cx="194141" cy="871270"/>
          </a:xfrm>
          <a:prstGeom prst="line">
            <a:avLst/>
          </a:prstGeom>
          <a:ln w="127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4740278" y="5571754"/>
            <a:ext cx="1209114" cy="400110"/>
          </a:xfrm>
          <a:prstGeom prst="rect">
            <a:avLst/>
          </a:prstGeom>
          <a:noFill/>
        </p:spPr>
        <p:txBody>
          <a:bodyPr wrap="square" rtlCol="0">
            <a:spAutoFit/>
          </a:bodyPr>
          <a:lstStyle/>
          <a:p>
            <a:r>
              <a:rPr lang="ja-JP" altLang="en-US" sz="2000" dirty="0" smtClean="0"/>
              <a:t>負荷質量</a:t>
            </a:r>
            <a:endParaRPr lang="en-US" altLang="ja-JP" sz="2000" dirty="0"/>
          </a:p>
        </p:txBody>
      </p:sp>
      <p:sp>
        <p:nvSpPr>
          <p:cNvPr id="23" name="テキスト ボックス 22"/>
          <p:cNvSpPr txBox="1"/>
          <p:nvPr/>
        </p:nvSpPr>
        <p:spPr>
          <a:xfrm>
            <a:off x="2530427" y="6357523"/>
            <a:ext cx="4156171" cy="369332"/>
          </a:xfrm>
          <a:prstGeom prst="rect">
            <a:avLst/>
          </a:prstGeom>
          <a:noFill/>
        </p:spPr>
        <p:txBody>
          <a:bodyPr wrap="square" rtlCol="0">
            <a:spAutoFit/>
          </a:bodyPr>
          <a:lstStyle/>
          <a:p>
            <a:pPr algn="ctr"/>
            <a:r>
              <a:rPr kumimoji="1" lang="en-US" altLang="ja-JP" dirty="0" smtClean="0">
                <a:latin typeface="Times New Roman" panose="02020603050405020304" pitchFamily="18" charset="0"/>
                <a:cs typeface="Times New Roman" panose="02020603050405020304" pitchFamily="18" charset="0"/>
              </a:rPr>
              <a:t>Fig.7</a:t>
            </a:r>
            <a:r>
              <a:rPr kumimoji="1" lang="en-US" altLang="ja-JP" dirty="0" smtClean="0"/>
              <a:t> </a:t>
            </a:r>
            <a:r>
              <a:rPr kumimoji="1" lang="ja-JP" altLang="en-US" dirty="0" smtClean="0"/>
              <a:t>製作した実験装置</a:t>
            </a:r>
            <a:endParaRPr kumimoji="1" lang="ja-JP" altLang="en-US" dirty="0"/>
          </a:p>
        </p:txBody>
      </p:sp>
    </p:spTree>
    <p:extLst>
      <p:ext uri="{BB962C8B-B14F-4D97-AF65-F5344CB8AC3E}">
        <p14:creationId xmlns:p14="http://schemas.microsoft.com/office/powerpoint/2010/main" val="12096436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a:xfrm>
            <a:off x="0" y="0"/>
            <a:ext cx="7886700" cy="842571"/>
          </a:xfrm>
        </p:spPr>
        <p:txBody>
          <a:bodyPr>
            <a:normAutofit/>
          </a:bodyPr>
          <a:lstStyle/>
          <a:p>
            <a:r>
              <a:rPr kumimoji="1" lang="ja-JP" altLang="en-US" dirty="0" smtClean="0"/>
              <a:t>実験結果</a:t>
            </a:r>
            <a:endParaRPr kumimoji="1" lang="ja-JP" altLang="en-US" dirty="0"/>
          </a:p>
        </p:txBody>
      </p:sp>
      <mc:AlternateContent xmlns:mc="http://schemas.openxmlformats.org/markup-compatibility/2006" xmlns:a14="http://schemas.microsoft.com/office/drawing/2010/main">
        <mc:Choice Requires="a14">
          <p:sp>
            <p:nvSpPr>
              <p:cNvPr id="6" name="テキスト ボックス 5"/>
              <p:cNvSpPr txBox="1"/>
              <p:nvPr/>
            </p:nvSpPr>
            <p:spPr>
              <a:xfrm>
                <a:off x="678250" y="985084"/>
                <a:ext cx="7637614" cy="1015663"/>
              </a:xfrm>
              <a:prstGeom prst="rect">
                <a:avLst/>
              </a:prstGeom>
              <a:noFill/>
            </p:spPr>
            <p:txBody>
              <a:bodyPr wrap="square" rtlCol="0">
                <a:spAutoFit/>
              </a:bodyPr>
              <a:lstStyle/>
              <a:p>
                <a:r>
                  <a:rPr kumimoji="1" lang="ja-JP" altLang="en-US" sz="2000" dirty="0" smtClean="0"/>
                  <a:t>外乱振動を</a:t>
                </a:r>
                <a:r>
                  <a:rPr lang="ja-JP" altLang="en-US" sz="2000" dirty="0"/>
                  <a:t>与えず，</a:t>
                </a:r>
                <a:r>
                  <a:rPr lang="ja-JP" altLang="en-US" sz="2000" dirty="0" smtClean="0"/>
                  <a:t>入力</a:t>
                </a:r>
                <a14:m>
                  <m:oMath xmlns:m="http://schemas.openxmlformats.org/officeDocument/2006/math">
                    <m:sSub>
                      <m:sSubPr>
                        <m:ctrlPr>
                          <a:rPr lang="en-US" altLang="ja-JP" sz="2000" b="0" i="1" smtClean="0">
                            <a:latin typeface="Cambria Math" panose="02040503050406030204" pitchFamily="18" charset="0"/>
                          </a:rPr>
                        </m:ctrlPr>
                      </m:sSubPr>
                      <m:e>
                        <m:r>
                          <a:rPr lang="en-US" altLang="ja-JP" sz="2000" b="0" i="1" smtClean="0">
                            <a:latin typeface="Cambria Math" panose="02040503050406030204" pitchFamily="18" charset="0"/>
                          </a:rPr>
                          <m:t>𝑇</m:t>
                        </m:r>
                      </m:e>
                      <m:sub>
                        <m:r>
                          <a:rPr lang="en-US" altLang="ja-JP" sz="2000" b="0" i="1" smtClean="0">
                            <a:latin typeface="Cambria Math" panose="02040503050406030204" pitchFamily="18" charset="0"/>
                          </a:rPr>
                          <m:t>𝑀</m:t>
                        </m:r>
                      </m:sub>
                    </m:sSub>
                  </m:oMath>
                </a14:m>
                <a:r>
                  <a:rPr lang="ja-JP" altLang="en-US" sz="2000" dirty="0" smtClean="0"/>
                  <a:t>から出力</a:t>
                </a:r>
                <a14:m>
                  <m:oMath xmlns:m="http://schemas.openxmlformats.org/officeDocument/2006/math">
                    <m:sSub>
                      <m:sSubPr>
                        <m:ctrlPr>
                          <a:rPr lang="en-US" altLang="ja-JP" sz="2000" b="0" i="1" smtClean="0">
                            <a:latin typeface="Cambria Math" panose="02040503050406030204" pitchFamily="18" charset="0"/>
                          </a:rPr>
                        </m:ctrlPr>
                      </m:sSubPr>
                      <m:e>
                        <m:r>
                          <a:rPr lang="en-US" altLang="ja-JP" sz="2000" b="0" i="1" smtClean="0">
                            <a:latin typeface="Cambria Math" panose="02040503050406030204" pitchFamily="18" charset="0"/>
                          </a:rPr>
                          <m:t>𝜔</m:t>
                        </m:r>
                      </m:e>
                      <m:sub>
                        <m:r>
                          <a:rPr lang="en-US" altLang="ja-JP" sz="2000" b="0" i="1" smtClean="0">
                            <a:latin typeface="Cambria Math" panose="02040503050406030204" pitchFamily="18" charset="0"/>
                          </a:rPr>
                          <m:t>𝑀</m:t>
                        </m:r>
                      </m:sub>
                    </m:sSub>
                  </m:oMath>
                </a14:m>
                <a:r>
                  <a:rPr lang="ja-JP" altLang="en-US" sz="2000" dirty="0" err="1" smtClean="0"/>
                  <a:t>までの</a:t>
                </a:r>
                <a:r>
                  <a:rPr lang="ja-JP" altLang="en-US" sz="2000" dirty="0"/>
                  <a:t>周波数</a:t>
                </a:r>
                <a:r>
                  <a:rPr lang="ja-JP" altLang="en-US" sz="2000" dirty="0" smtClean="0"/>
                  <a:t>応答を取得</a:t>
                </a:r>
                <a:endParaRPr lang="en-US" altLang="ja-JP" sz="2000" dirty="0"/>
              </a:p>
              <a:p>
                <a:endParaRPr lang="en-US" altLang="ja-JP" sz="2000" dirty="0"/>
              </a:p>
              <a:p>
                <a:r>
                  <a:rPr lang="ja-JP" altLang="en-US" sz="2000" dirty="0" smtClean="0"/>
                  <a:t>テーブルの共振周波数は</a:t>
                </a:r>
                <a:r>
                  <a:rPr lang="en-US" altLang="ja-JP" sz="2000" dirty="0" smtClean="0">
                    <a:solidFill>
                      <a:srgbClr val="FF0000"/>
                    </a:solidFill>
                    <a:latin typeface="Times New Roman" panose="02020603050405020304" pitchFamily="18" charset="0"/>
                    <a:cs typeface="Times New Roman" panose="02020603050405020304" pitchFamily="18" charset="0"/>
                  </a:rPr>
                  <a:t>141 Hz</a:t>
                </a:r>
              </a:p>
            </p:txBody>
          </p:sp>
        </mc:Choice>
        <mc:Fallback xmlns="">
          <p:sp>
            <p:nvSpPr>
              <p:cNvPr id="6" name="テキスト ボックス 5"/>
              <p:cNvSpPr txBox="1">
                <a:spLocks noRot="1" noChangeAspect="1" noMove="1" noResize="1" noEditPoints="1" noAdjustHandles="1" noChangeArrowheads="1" noChangeShapeType="1" noTextEdit="1"/>
              </p:cNvSpPr>
              <p:nvPr/>
            </p:nvSpPr>
            <p:spPr>
              <a:xfrm>
                <a:off x="678250" y="985084"/>
                <a:ext cx="7637614" cy="1015663"/>
              </a:xfrm>
              <a:prstGeom prst="rect">
                <a:avLst/>
              </a:prstGeom>
              <a:blipFill rotWithShape="0">
                <a:blip r:embed="rId3"/>
                <a:stretch>
                  <a:fillRect l="-798" t="-3012" b="-10843"/>
                </a:stretch>
              </a:blipFill>
            </p:spPr>
            <p:txBody>
              <a:bodyPr/>
              <a:lstStyle/>
              <a:p>
                <a:r>
                  <a:rPr lang="ja-JP" altLang="en-US">
                    <a:noFill/>
                  </a:rPr>
                  <a:t> </a:t>
                </a:r>
              </a:p>
            </p:txBody>
          </p:sp>
        </mc:Fallback>
      </mc:AlternateContent>
      <p:pic>
        <p:nvPicPr>
          <p:cNvPr id="2" name="図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2429" y="2167685"/>
            <a:ext cx="6996086" cy="3597538"/>
          </a:xfrm>
          <a:prstGeom prst="rect">
            <a:avLst/>
          </a:prstGeom>
        </p:spPr>
      </p:pic>
      <p:sp>
        <p:nvSpPr>
          <p:cNvPr id="3" name="スライド番号プレースホルダー 2"/>
          <p:cNvSpPr>
            <a:spLocks noGrp="1"/>
          </p:cNvSpPr>
          <p:nvPr>
            <p:ph type="sldNum" sz="quarter" idx="12"/>
          </p:nvPr>
        </p:nvSpPr>
        <p:spPr/>
        <p:txBody>
          <a:bodyPr/>
          <a:lstStyle/>
          <a:p>
            <a:fld id="{26BE35BA-55BA-4D2B-AA09-5957D34ED45F}" type="slidenum">
              <a:rPr kumimoji="1" lang="ja-JP" altLang="en-US" smtClean="0"/>
              <a:t>8</a:t>
            </a:fld>
            <a:endParaRPr kumimoji="1" lang="ja-JP" altLang="en-US"/>
          </a:p>
        </p:txBody>
      </p:sp>
      <mc:AlternateContent xmlns:mc="http://schemas.openxmlformats.org/markup-compatibility/2006" xmlns:a14="http://schemas.microsoft.com/office/drawing/2010/main">
        <mc:Choice Requires="a14">
          <p:sp>
            <p:nvSpPr>
              <p:cNvPr id="7" name="テキスト ボックス 6"/>
              <p:cNvSpPr txBox="1"/>
              <p:nvPr/>
            </p:nvSpPr>
            <p:spPr>
              <a:xfrm>
                <a:off x="2781252" y="5926243"/>
                <a:ext cx="4156171" cy="369332"/>
              </a:xfrm>
              <a:prstGeom prst="rect">
                <a:avLst/>
              </a:prstGeom>
              <a:noFill/>
            </p:spPr>
            <p:txBody>
              <a:bodyPr wrap="square" rtlCol="0">
                <a:spAutoFit/>
              </a:bodyPr>
              <a:lstStyle/>
              <a:p>
                <a:pPr algn="ctr"/>
                <a:r>
                  <a:rPr kumimoji="1" lang="en-US" altLang="ja-JP" dirty="0" smtClean="0">
                    <a:latin typeface="Times New Roman" panose="02020603050405020304" pitchFamily="18" charset="0"/>
                    <a:cs typeface="Times New Roman" panose="02020603050405020304" pitchFamily="18" charset="0"/>
                  </a:rPr>
                  <a:t>Fig.8</a:t>
                </a:r>
                <a:r>
                  <a:rPr kumimoji="1" lang="en-US" altLang="ja-JP" dirty="0" smtClean="0"/>
                  <a:t>  </a:t>
                </a:r>
                <a14:m>
                  <m:oMath xmlns:m="http://schemas.openxmlformats.org/officeDocument/2006/math">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𝑇</m:t>
                        </m:r>
                      </m:e>
                      <m:sub>
                        <m:r>
                          <a:rPr kumimoji="1" lang="en-US" altLang="ja-JP" b="0" i="1" smtClean="0">
                            <a:latin typeface="Cambria Math" panose="02040503050406030204" pitchFamily="18" charset="0"/>
                          </a:rPr>
                          <m:t>𝑀</m:t>
                        </m:r>
                      </m:sub>
                    </m:sSub>
                  </m:oMath>
                </a14:m>
                <a:r>
                  <a:rPr kumimoji="1" lang="ja-JP" altLang="en-US" dirty="0" smtClean="0"/>
                  <a:t>から</a:t>
                </a:r>
                <a14:m>
                  <m:oMath xmlns:m="http://schemas.openxmlformats.org/officeDocument/2006/math">
                    <m:sSub>
                      <m:sSubPr>
                        <m:ctrlPr>
                          <a:rPr kumimoji="1" lang="en-US" altLang="ja-JP" b="0" i="1" dirty="0" smtClean="0">
                            <a:latin typeface="Cambria Math" panose="02040503050406030204" pitchFamily="18" charset="0"/>
                          </a:rPr>
                        </m:ctrlPr>
                      </m:sSubPr>
                      <m:e>
                        <m:r>
                          <a:rPr kumimoji="1" lang="en-US" altLang="ja-JP" b="0" i="1" dirty="0" smtClean="0">
                            <a:latin typeface="Cambria Math" panose="02040503050406030204" pitchFamily="18" charset="0"/>
                          </a:rPr>
                          <m:t>𝜔</m:t>
                        </m:r>
                      </m:e>
                      <m:sub>
                        <m:r>
                          <a:rPr kumimoji="1" lang="en-US" altLang="ja-JP" b="0" i="1" dirty="0" smtClean="0">
                            <a:latin typeface="Cambria Math" panose="02040503050406030204" pitchFamily="18" charset="0"/>
                          </a:rPr>
                          <m:t>𝑀</m:t>
                        </m:r>
                      </m:sub>
                    </m:sSub>
                  </m:oMath>
                </a14:m>
                <a:r>
                  <a:rPr kumimoji="1" lang="ja-JP" altLang="en-US" dirty="0" smtClean="0"/>
                  <a:t>までの周波数応答</a:t>
                </a:r>
                <a:endParaRPr kumimoji="1" lang="ja-JP" altLang="en-US" dirty="0"/>
              </a:p>
            </p:txBody>
          </p:sp>
        </mc:Choice>
        <mc:Fallback xmlns="">
          <p:sp>
            <p:nvSpPr>
              <p:cNvPr id="7" name="テキスト ボックス 6"/>
              <p:cNvSpPr txBox="1">
                <a:spLocks noRot="1" noChangeAspect="1" noMove="1" noResize="1" noEditPoints="1" noAdjustHandles="1" noChangeArrowheads="1" noChangeShapeType="1" noTextEdit="1"/>
              </p:cNvSpPr>
              <p:nvPr/>
            </p:nvSpPr>
            <p:spPr>
              <a:xfrm>
                <a:off x="2781252" y="5926243"/>
                <a:ext cx="4156171" cy="369332"/>
              </a:xfrm>
              <a:prstGeom prst="rect">
                <a:avLst/>
              </a:prstGeom>
              <a:blipFill rotWithShape="0">
                <a:blip r:embed="rId5"/>
                <a:stretch>
                  <a:fillRect t="-9836" b="-26230"/>
                </a:stretch>
              </a:blipFill>
            </p:spPr>
            <p:txBody>
              <a:bodyPr/>
              <a:lstStyle/>
              <a:p>
                <a:r>
                  <a:rPr lang="ja-JP" altLang="en-US">
                    <a:noFill/>
                  </a:rPr>
                  <a:t> </a:t>
                </a:r>
              </a:p>
            </p:txBody>
          </p:sp>
        </mc:Fallback>
      </mc:AlternateContent>
      <p:cxnSp>
        <p:nvCxnSpPr>
          <p:cNvPr id="14" name="直線コネクタ 13"/>
          <p:cNvCxnSpPr/>
          <p:nvPr/>
        </p:nvCxnSpPr>
        <p:spPr>
          <a:xfrm>
            <a:off x="6105247" y="2277831"/>
            <a:ext cx="0" cy="3132000"/>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6" name="正方形/長方形 15"/>
          <p:cNvSpPr/>
          <p:nvPr/>
        </p:nvSpPr>
        <p:spPr>
          <a:xfrm>
            <a:off x="5735782" y="3860799"/>
            <a:ext cx="722168" cy="16625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5857587" y="5506037"/>
            <a:ext cx="600363" cy="369332"/>
          </a:xfrm>
          <a:prstGeom prst="rect">
            <a:avLst/>
          </a:prstGeom>
          <a:noFill/>
        </p:spPr>
        <p:txBody>
          <a:bodyPr wrap="square" rtlCol="0">
            <a:spAutoFit/>
          </a:bodyPr>
          <a:lstStyle/>
          <a:p>
            <a:r>
              <a:rPr lang="en-US" altLang="ja-JP" dirty="0" smtClean="0">
                <a:solidFill>
                  <a:srgbClr val="FF0000"/>
                </a:solidFill>
                <a:latin typeface="Times New Roman" panose="02020603050405020304" pitchFamily="18" charset="0"/>
                <a:cs typeface="Times New Roman" panose="02020603050405020304" pitchFamily="18" charset="0"/>
              </a:rPr>
              <a:t>141</a:t>
            </a:r>
            <a:endParaRPr lang="en-US" altLang="ja-JP"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58944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p:cNvSpPr txBox="1"/>
          <p:nvPr/>
        </p:nvSpPr>
        <p:spPr>
          <a:xfrm>
            <a:off x="512816" y="860018"/>
            <a:ext cx="8693044" cy="1015663"/>
          </a:xfrm>
          <a:prstGeom prst="rect">
            <a:avLst/>
          </a:prstGeom>
          <a:noFill/>
        </p:spPr>
        <p:txBody>
          <a:bodyPr wrap="square" rtlCol="0">
            <a:spAutoFit/>
          </a:bodyPr>
          <a:lstStyle/>
          <a:p>
            <a:pPr marL="285750" indent="-285750">
              <a:buFont typeface="Arial" panose="020B0604020202020204" pitchFamily="34" charset="0"/>
              <a:buChar char="•"/>
            </a:pPr>
            <a:r>
              <a:rPr lang="ja-JP" altLang="en-US" sz="2000" dirty="0" smtClean="0">
                <a:latin typeface="Times New Roman" panose="02020603050405020304" pitchFamily="18" charset="0"/>
                <a:cs typeface="Times New Roman" panose="02020603050405020304" pitchFamily="18" charset="0"/>
              </a:rPr>
              <a:t>加振</a:t>
            </a:r>
            <a:r>
              <a:rPr lang="ja-JP" altLang="en-US" sz="2000" dirty="0">
                <a:latin typeface="Times New Roman" panose="02020603050405020304" pitchFamily="18" charset="0"/>
                <a:cs typeface="Times New Roman" panose="02020603050405020304" pitchFamily="18" charset="0"/>
              </a:rPr>
              <a:t>周波数</a:t>
            </a:r>
            <a:r>
              <a:rPr lang="en-US" altLang="ja-JP" sz="2000" dirty="0">
                <a:latin typeface="Times New Roman" panose="02020603050405020304" pitchFamily="18" charset="0"/>
                <a:cs typeface="Times New Roman" panose="02020603050405020304" pitchFamily="18" charset="0"/>
              </a:rPr>
              <a:t>94</a:t>
            </a:r>
            <a:r>
              <a:rPr lang="ja-JP" altLang="en-US" sz="2000" dirty="0">
                <a:latin typeface="Times New Roman" panose="02020603050405020304" pitchFamily="18" charset="0"/>
                <a:cs typeface="Times New Roman" panose="02020603050405020304" pitchFamily="18" charset="0"/>
              </a:rPr>
              <a:t> </a:t>
            </a:r>
            <a:r>
              <a:rPr lang="en-US" altLang="ja-JP" sz="2000" dirty="0" smtClean="0">
                <a:latin typeface="Times New Roman" panose="02020603050405020304" pitchFamily="18" charset="0"/>
                <a:cs typeface="Times New Roman" panose="02020603050405020304" pitchFamily="18" charset="0"/>
              </a:rPr>
              <a:t>Hz </a:t>
            </a:r>
            <a:r>
              <a:rPr lang="ja-JP" altLang="en-US" sz="2000" dirty="0" smtClean="0">
                <a:latin typeface="Times New Roman" panose="02020603050405020304" pitchFamily="18" charset="0"/>
                <a:cs typeface="Times New Roman" panose="02020603050405020304" pitchFamily="18" charset="0"/>
              </a:rPr>
              <a:t>＜</a:t>
            </a:r>
            <a:r>
              <a:rPr lang="en-US" altLang="ja-JP" sz="2000" dirty="0" smtClean="0">
                <a:latin typeface="Times New Roman" panose="02020603050405020304" pitchFamily="18" charset="0"/>
                <a:cs typeface="Times New Roman" panose="02020603050405020304" pitchFamily="18" charset="0"/>
              </a:rPr>
              <a:t> </a:t>
            </a:r>
            <a:r>
              <a:rPr lang="ja-JP" altLang="en-US" sz="2000" dirty="0" smtClean="0"/>
              <a:t>テーブル</a:t>
            </a:r>
            <a:r>
              <a:rPr lang="ja-JP" altLang="en-US" sz="2000" dirty="0"/>
              <a:t>の共振周波数</a:t>
            </a:r>
            <a:r>
              <a:rPr lang="en-US" altLang="ja-JP" sz="2000" dirty="0">
                <a:latin typeface="Times New Roman" panose="02020603050405020304" pitchFamily="18" charset="0"/>
                <a:cs typeface="Times New Roman" panose="02020603050405020304" pitchFamily="18" charset="0"/>
              </a:rPr>
              <a:t>141 Hz</a:t>
            </a:r>
          </a:p>
          <a:p>
            <a:r>
              <a:rPr lang="ja-JP" altLang="en-US" sz="2000" dirty="0">
                <a:latin typeface="Times New Roman" panose="02020603050405020304" pitchFamily="18" charset="0"/>
                <a:cs typeface="Times New Roman" panose="02020603050405020304" pitchFamily="18" charset="0"/>
              </a:rPr>
              <a:t> </a:t>
            </a:r>
            <a:r>
              <a:rPr lang="ja-JP" altLang="en-US" sz="2000" dirty="0" smtClean="0">
                <a:latin typeface="Times New Roman" panose="02020603050405020304" pitchFamily="18" charset="0"/>
                <a:cs typeface="Times New Roman" panose="02020603050405020304" pitchFamily="18" charset="0"/>
              </a:rPr>
              <a:t>    →</a:t>
            </a:r>
            <a:r>
              <a:rPr lang="ja-JP" altLang="ja-JP" sz="2000" dirty="0">
                <a:solidFill>
                  <a:srgbClr val="FF0000"/>
                </a:solidFill>
              </a:rPr>
              <a:t>加振周波数</a:t>
            </a:r>
            <a:r>
              <a:rPr lang="ja-JP" altLang="ja-JP" sz="2000" dirty="0" smtClean="0">
                <a:solidFill>
                  <a:srgbClr val="FF0000"/>
                </a:solidFill>
              </a:rPr>
              <a:t>帯域</a:t>
            </a:r>
            <a:r>
              <a:rPr lang="ja-JP" altLang="en-US" sz="2000" dirty="0" smtClean="0">
                <a:solidFill>
                  <a:srgbClr val="FF0000"/>
                </a:solidFill>
              </a:rPr>
              <a:t>の不足</a:t>
            </a:r>
            <a:endParaRPr lang="en-US" altLang="ja-JP" sz="2000" dirty="0" smtClean="0">
              <a:latin typeface="Times New Roman" panose="02020603050405020304" pitchFamily="18" charset="0"/>
              <a:cs typeface="Times New Roman" panose="02020603050405020304" pitchFamily="18" charset="0"/>
            </a:endParaRPr>
          </a:p>
          <a:p>
            <a:r>
              <a:rPr lang="ja-JP" altLang="en-US" sz="2000" dirty="0" smtClean="0">
                <a:latin typeface="Times New Roman" panose="02020603050405020304" pitchFamily="18" charset="0"/>
                <a:cs typeface="Times New Roman" panose="02020603050405020304" pitchFamily="18" charset="0"/>
              </a:rPr>
              <a:t>     →</a:t>
            </a:r>
            <a:r>
              <a:rPr lang="ja-JP" altLang="en-US" sz="2000" dirty="0" smtClean="0"/>
              <a:t>共振</a:t>
            </a:r>
            <a:r>
              <a:rPr lang="ja-JP" altLang="en-US" sz="2000" dirty="0"/>
              <a:t>周波数を</a:t>
            </a:r>
            <a:r>
              <a:rPr lang="ja-JP" altLang="en-US" sz="2000" dirty="0" smtClean="0"/>
              <a:t>含む広い周波数</a:t>
            </a:r>
            <a:r>
              <a:rPr lang="ja-JP" altLang="en-US" sz="2000" dirty="0"/>
              <a:t>帯域で系を</a:t>
            </a:r>
            <a:r>
              <a:rPr lang="ja-JP" altLang="en-US" sz="2000" dirty="0" smtClean="0"/>
              <a:t>加振できない</a:t>
            </a:r>
            <a:endParaRPr lang="en-US" altLang="ja-JP" sz="2000" dirty="0" smtClean="0"/>
          </a:p>
        </p:txBody>
      </p:sp>
      <p:sp>
        <p:nvSpPr>
          <p:cNvPr id="9" name="タイトル 1"/>
          <p:cNvSpPr txBox="1">
            <a:spLocks/>
          </p:cNvSpPr>
          <p:nvPr/>
        </p:nvSpPr>
        <p:spPr>
          <a:xfrm>
            <a:off x="0" y="0"/>
            <a:ext cx="7886700" cy="84257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dirty="0" smtClean="0"/>
              <a:t>外乱振動</a:t>
            </a:r>
            <a:endParaRPr lang="ja-JP" altLang="en-US" dirty="0"/>
          </a:p>
        </p:txBody>
      </p:sp>
      <p:sp>
        <p:nvSpPr>
          <p:cNvPr id="2" name="スライド番号プレースホルダー 1"/>
          <p:cNvSpPr>
            <a:spLocks noGrp="1"/>
          </p:cNvSpPr>
          <p:nvPr>
            <p:ph type="sldNum" sz="quarter" idx="12"/>
          </p:nvPr>
        </p:nvSpPr>
        <p:spPr/>
        <p:txBody>
          <a:bodyPr/>
          <a:lstStyle/>
          <a:p>
            <a:fld id="{26BE35BA-55BA-4D2B-AA09-5957D34ED45F}" type="slidenum">
              <a:rPr kumimoji="1" lang="ja-JP" altLang="en-US" smtClean="0"/>
              <a:t>9</a:t>
            </a:fld>
            <a:endParaRPr kumimoji="1" lang="ja-JP" altLang="en-US"/>
          </a:p>
        </p:txBody>
      </p:sp>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0972" y="4053564"/>
            <a:ext cx="5085059" cy="1577514"/>
          </a:xfrm>
          <a:prstGeom prst="rect">
            <a:avLst/>
          </a:prstGeom>
        </p:spPr>
      </p:pic>
      <p:sp>
        <p:nvSpPr>
          <p:cNvPr id="31" name="テキスト ボックス 30"/>
          <p:cNvSpPr txBox="1"/>
          <p:nvPr/>
        </p:nvSpPr>
        <p:spPr>
          <a:xfrm>
            <a:off x="5071753" y="5679172"/>
            <a:ext cx="4439262" cy="369332"/>
          </a:xfrm>
          <a:prstGeom prst="rect">
            <a:avLst/>
          </a:prstGeom>
          <a:noFill/>
        </p:spPr>
        <p:txBody>
          <a:bodyPr wrap="square" rtlCol="0">
            <a:spAutoFit/>
          </a:bodyPr>
          <a:lstStyle/>
          <a:p>
            <a:pPr algn="ctr"/>
            <a:r>
              <a:rPr kumimoji="1" lang="en-US" altLang="ja-JP" dirty="0" smtClean="0">
                <a:latin typeface="Times New Roman" panose="02020603050405020304" pitchFamily="18" charset="0"/>
                <a:cs typeface="Times New Roman" panose="02020603050405020304" pitchFamily="18" charset="0"/>
              </a:rPr>
              <a:t>Fig.9  </a:t>
            </a:r>
            <a:r>
              <a:rPr kumimoji="1" lang="ja-JP" altLang="en-US" dirty="0" smtClean="0">
                <a:latin typeface="Times New Roman" panose="02020603050405020304" pitchFamily="18" charset="0"/>
                <a:cs typeface="Times New Roman" panose="02020603050405020304" pitchFamily="18" charset="0"/>
              </a:rPr>
              <a:t>振り子の振動による加振</a:t>
            </a:r>
            <a:endParaRPr kumimoji="1" lang="en-US" altLang="ja-JP" dirty="0" smtClean="0">
              <a:latin typeface="Times New Roman" panose="02020603050405020304" pitchFamily="18" charset="0"/>
              <a:cs typeface="Times New Roman" panose="02020603050405020304" pitchFamily="18" charset="0"/>
            </a:endParaRPr>
          </a:p>
        </p:txBody>
      </p:sp>
      <p:sp>
        <p:nvSpPr>
          <p:cNvPr id="7" name="テキスト ボックス 6"/>
          <p:cNvSpPr txBox="1"/>
          <p:nvPr/>
        </p:nvSpPr>
        <p:spPr>
          <a:xfrm>
            <a:off x="1128024" y="2415473"/>
            <a:ext cx="3731283" cy="1015663"/>
          </a:xfrm>
          <a:prstGeom prst="rect">
            <a:avLst/>
          </a:prstGeom>
          <a:noFill/>
        </p:spPr>
        <p:txBody>
          <a:bodyPr wrap="square" rtlCol="0">
            <a:spAutoFit/>
          </a:bodyPr>
          <a:lstStyle/>
          <a:p>
            <a:r>
              <a:rPr lang="ja-JP" altLang="ja-JP" sz="2000" dirty="0"/>
              <a:t>解決策</a:t>
            </a:r>
          </a:p>
          <a:p>
            <a:pPr marL="285750" indent="-285750">
              <a:buFont typeface="Arial" panose="020B0604020202020204" pitchFamily="34" charset="0"/>
              <a:buChar char="•"/>
            </a:pPr>
            <a:r>
              <a:rPr lang="ja-JP" altLang="ja-JP" sz="2000" dirty="0"/>
              <a:t>高出力の駆動源</a:t>
            </a:r>
            <a:r>
              <a:rPr lang="ja-JP" altLang="ja-JP" sz="2000" dirty="0" smtClean="0"/>
              <a:t>を使用</a:t>
            </a:r>
            <a:endParaRPr lang="ja-JP" altLang="ja-JP" sz="2000" dirty="0"/>
          </a:p>
          <a:p>
            <a:pPr marL="285750" indent="-285750">
              <a:buFont typeface="Arial" panose="020B0604020202020204" pitchFamily="34" charset="0"/>
              <a:buChar char="•"/>
            </a:pPr>
            <a:r>
              <a:rPr lang="ja-JP" altLang="ja-JP" sz="2000" dirty="0"/>
              <a:t>振動発生</a:t>
            </a:r>
            <a:r>
              <a:rPr lang="ja-JP" altLang="ja-JP" sz="2000" dirty="0" smtClean="0"/>
              <a:t>方法</a:t>
            </a:r>
            <a:r>
              <a:rPr lang="ja-JP" altLang="en-US" sz="2000" dirty="0" smtClean="0"/>
              <a:t>の</a:t>
            </a:r>
            <a:r>
              <a:rPr lang="ja-JP" altLang="ja-JP" sz="2000" dirty="0" smtClean="0"/>
              <a:t>変更</a:t>
            </a:r>
            <a:r>
              <a:rPr lang="en-US" altLang="ja-JP" sz="2000" dirty="0"/>
              <a:t> </a:t>
            </a:r>
            <a:endParaRPr lang="ja-JP" altLang="ja-JP" sz="2000" dirty="0"/>
          </a:p>
        </p:txBody>
      </p:sp>
      <p:grpSp>
        <p:nvGrpSpPr>
          <p:cNvPr id="3" name="グループ化 2"/>
          <p:cNvGrpSpPr/>
          <p:nvPr/>
        </p:nvGrpSpPr>
        <p:grpSpPr>
          <a:xfrm>
            <a:off x="5437533" y="3061804"/>
            <a:ext cx="3643893" cy="2606843"/>
            <a:chOff x="5437533" y="3246539"/>
            <a:chExt cx="3643893" cy="2606843"/>
          </a:xfrm>
        </p:grpSpPr>
        <p:grpSp>
          <p:nvGrpSpPr>
            <p:cNvPr id="8" name="グループ化 7"/>
            <p:cNvGrpSpPr/>
            <p:nvPr/>
          </p:nvGrpSpPr>
          <p:grpSpPr>
            <a:xfrm>
              <a:off x="5437533" y="3246539"/>
              <a:ext cx="3643893" cy="2606843"/>
              <a:chOff x="5437533" y="3431259"/>
              <a:chExt cx="3643893" cy="2606843"/>
            </a:xfrm>
          </p:grpSpPr>
          <p:grpSp>
            <p:nvGrpSpPr>
              <p:cNvPr id="50" name="グループ化 49"/>
              <p:cNvGrpSpPr/>
              <p:nvPr/>
            </p:nvGrpSpPr>
            <p:grpSpPr>
              <a:xfrm>
                <a:off x="5437533" y="3874903"/>
                <a:ext cx="3489873" cy="2163199"/>
                <a:chOff x="756973" y="1766716"/>
                <a:chExt cx="4332553" cy="3133088"/>
              </a:xfrm>
            </p:grpSpPr>
            <p:grpSp>
              <p:nvGrpSpPr>
                <p:cNvPr id="52" name="グループ化 51"/>
                <p:cNvGrpSpPr/>
                <p:nvPr/>
              </p:nvGrpSpPr>
              <p:grpSpPr>
                <a:xfrm>
                  <a:off x="756973" y="1814936"/>
                  <a:ext cx="4303458" cy="3084868"/>
                  <a:chOff x="828436" y="3304006"/>
                  <a:chExt cx="4303458" cy="3084868"/>
                </a:xfrm>
              </p:grpSpPr>
              <p:grpSp>
                <p:nvGrpSpPr>
                  <p:cNvPr id="59" name="グループ化 58"/>
                  <p:cNvGrpSpPr/>
                  <p:nvPr/>
                </p:nvGrpSpPr>
                <p:grpSpPr>
                  <a:xfrm>
                    <a:off x="828436" y="3304006"/>
                    <a:ext cx="4303458" cy="3084868"/>
                    <a:chOff x="3863829" y="2295330"/>
                    <a:chExt cx="4303458" cy="3084868"/>
                  </a:xfrm>
                </p:grpSpPr>
                <p:pic>
                  <p:nvPicPr>
                    <p:cNvPr id="61" name="図 60"/>
                    <p:cNvPicPr>
                      <a:picLocks noChangeAspect="1"/>
                    </p:cNvPicPr>
                    <p:nvPr/>
                  </p:nvPicPr>
                  <p:blipFill rotWithShape="1">
                    <a:blip r:embed="rId4">
                      <a:extLst>
                        <a:ext uri="{28A0092B-C50C-407E-A947-70E740481C1C}">
                          <a14:useLocalDpi xmlns:a14="http://schemas.microsoft.com/office/drawing/2010/main" val="0"/>
                        </a:ext>
                      </a:extLst>
                    </a:blip>
                    <a:srcRect r="22217" b="24477"/>
                    <a:stretch/>
                  </p:blipFill>
                  <p:spPr>
                    <a:xfrm>
                      <a:off x="3863829" y="2295330"/>
                      <a:ext cx="4303458" cy="3084868"/>
                    </a:xfrm>
                    <a:prstGeom prst="rect">
                      <a:avLst/>
                    </a:prstGeom>
                  </p:spPr>
                </p:pic>
                <p:sp>
                  <p:nvSpPr>
                    <p:cNvPr id="63" name="正方形/長方形 62"/>
                    <p:cNvSpPr/>
                    <p:nvPr/>
                  </p:nvSpPr>
                  <p:spPr>
                    <a:xfrm>
                      <a:off x="6165319" y="2872487"/>
                      <a:ext cx="340743" cy="6872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正方形/長方形 63"/>
                    <p:cNvSpPr/>
                    <p:nvPr/>
                  </p:nvSpPr>
                  <p:spPr>
                    <a:xfrm>
                      <a:off x="6964194" y="2459379"/>
                      <a:ext cx="340743" cy="6848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正方形/長方形 64"/>
                    <p:cNvSpPr/>
                    <p:nvPr/>
                  </p:nvSpPr>
                  <p:spPr>
                    <a:xfrm>
                      <a:off x="6422830" y="2295330"/>
                      <a:ext cx="740375" cy="6872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0" name="円弧 59"/>
                  <p:cNvSpPr/>
                  <p:nvPr/>
                </p:nvSpPr>
                <p:spPr>
                  <a:xfrm rot="16200000">
                    <a:off x="3670835" y="3596960"/>
                    <a:ext cx="1440000" cy="1440000"/>
                  </a:xfrm>
                  <a:prstGeom prst="arc">
                    <a:avLst>
                      <a:gd name="adj1" fmla="val 19197075"/>
                      <a:gd name="adj2" fmla="val 2479171"/>
                    </a:avLst>
                  </a:prstGeom>
                  <a:ln w="57150">
                    <a:solidFill>
                      <a:schemeClr val="tx1"/>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
              <p:nvSpPr>
                <p:cNvPr id="53" name="正方形/長方形 52"/>
                <p:cNvSpPr/>
                <p:nvPr/>
              </p:nvSpPr>
              <p:spPr>
                <a:xfrm>
                  <a:off x="3058463" y="1766716"/>
                  <a:ext cx="2031063" cy="25056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正方形/長方形 53"/>
                <p:cNvSpPr/>
                <p:nvPr/>
              </p:nvSpPr>
              <p:spPr>
                <a:xfrm>
                  <a:off x="3980262" y="3080727"/>
                  <a:ext cx="740375" cy="1154314"/>
                </a:xfrm>
                <a:prstGeom prst="rect">
                  <a:avLst/>
                </a:prstGeom>
                <a:solidFill>
                  <a:schemeClr val="bg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正方形/長方形 54"/>
                <p:cNvSpPr/>
                <p:nvPr/>
              </p:nvSpPr>
              <p:spPr>
                <a:xfrm>
                  <a:off x="3961429" y="3691687"/>
                  <a:ext cx="612384" cy="548321"/>
                </a:xfrm>
                <a:prstGeom prst="rect">
                  <a:avLst/>
                </a:prstGeom>
                <a:solidFill>
                  <a:schemeClr val="bg1"/>
                </a:solidFill>
                <a:ln w="285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6" name="直線コネクタ 55"/>
                <p:cNvCxnSpPr/>
                <p:nvPr/>
              </p:nvCxnSpPr>
              <p:spPr>
                <a:xfrm flipV="1">
                  <a:off x="3672539" y="4272349"/>
                  <a:ext cx="1151205" cy="8506"/>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sp>
              <p:nvSpPr>
                <p:cNvPr id="58" name="円/楕円 57"/>
                <p:cNvSpPr/>
                <p:nvPr/>
              </p:nvSpPr>
              <p:spPr>
                <a:xfrm>
                  <a:off x="4198081" y="3862426"/>
                  <a:ext cx="144000" cy="144000"/>
                </a:xfrm>
                <a:prstGeom prst="ellipse">
                  <a:avLst/>
                </a:prstGeom>
                <a:solidFill>
                  <a:schemeClr val="bg1"/>
                </a:solidFill>
                <a:ln w="285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7" name="テキスト ボックス 46"/>
              <p:cNvSpPr txBox="1"/>
              <p:nvPr/>
            </p:nvSpPr>
            <p:spPr>
              <a:xfrm>
                <a:off x="6099576" y="4598681"/>
                <a:ext cx="1929406" cy="369332"/>
              </a:xfrm>
              <a:prstGeom prst="rect">
                <a:avLst/>
              </a:prstGeom>
              <a:noFill/>
            </p:spPr>
            <p:txBody>
              <a:bodyPr wrap="square" rtlCol="0">
                <a:spAutoFit/>
              </a:bodyPr>
              <a:lstStyle/>
              <a:p>
                <a:r>
                  <a:rPr kumimoji="1" lang="ja-JP" altLang="en-US" dirty="0" smtClean="0">
                    <a:latin typeface="+mn-ea"/>
                  </a:rPr>
                  <a:t>サーボモータ</a:t>
                </a:r>
                <a:endParaRPr kumimoji="1" lang="ja-JP" altLang="en-US" dirty="0">
                  <a:latin typeface="+mn-ea"/>
                </a:endParaRPr>
              </a:p>
            </p:txBody>
          </p:sp>
          <p:grpSp>
            <p:nvGrpSpPr>
              <p:cNvPr id="6" name="グループ化 5"/>
              <p:cNvGrpSpPr/>
              <p:nvPr/>
            </p:nvGrpSpPr>
            <p:grpSpPr>
              <a:xfrm rot="868674">
                <a:off x="8221384" y="4114161"/>
                <a:ext cx="434970" cy="1393016"/>
                <a:chOff x="8206368" y="4261536"/>
                <a:chExt cx="434970" cy="1356555"/>
              </a:xfrm>
            </p:grpSpPr>
            <p:sp>
              <p:nvSpPr>
                <p:cNvPr id="33" name="正方形/長方形 32"/>
                <p:cNvSpPr/>
                <p:nvPr/>
              </p:nvSpPr>
              <p:spPr>
                <a:xfrm>
                  <a:off x="8354798" y="4535090"/>
                  <a:ext cx="131162" cy="1083001"/>
                </a:xfrm>
                <a:prstGeom prst="rect">
                  <a:avLst/>
                </a:prstGeom>
                <a:solidFill>
                  <a:schemeClr val="bg1"/>
                </a:solid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円/楕円 33"/>
                <p:cNvSpPr/>
                <p:nvPr/>
              </p:nvSpPr>
              <p:spPr>
                <a:xfrm>
                  <a:off x="8206368" y="4261536"/>
                  <a:ext cx="434970" cy="372836"/>
                </a:xfrm>
                <a:prstGeom prst="ellipse">
                  <a:avLst/>
                </a:prstGeom>
                <a:solidFill>
                  <a:schemeClr val="bg1"/>
                </a:solidFill>
                <a:ln w="28575">
                  <a:solidFill>
                    <a:srgbClr val="0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8" name="テキスト ボックス 47"/>
              <p:cNvSpPr txBox="1"/>
              <p:nvPr/>
            </p:nvSpPr>
            <p:spPr>
              <a:xfrm>
                <a:off x="8128705" y="3431259"/>
                <a:ext cx="952721" cy="369332"/>
              </a:xfrm>
              <a:prstGeom prst="rect">
                <a:avLst/>
              </a:prstGeom>
              <a:noFill/>
            </p:spPr>
            <p:txBody>
              <a:bodyPr wrap="square" rtlCol="0">
                <a:spAutoFit/>
              </a:bodyPr>
              <a:lstStyle/>
              <a:p>
                <a:r>
                  <a:rPr kumimoji="1" lang="ja-JP" altLang="en-US" dirty="0" smtClean="0">
                    <a:latin typeface="+mn-ea"/>
                  </a:rPr>
                  <a:t>振り子</a:t>
                </a:r>
                <a:endParaRPr kumimoji="1" lang="ja-JP" altLang="en-US" dirty="0">
                  <a:latin typeface="+mn-ea"/>
                </a:endParaRPr>
              </a:p>
            </p:txBody>
          </p:sp>
          <p:cxnSp>
            <p:nvCxnSpPr>
              <p:cNvPr id="49" name="直線コネクタ 48"/>
              <p:cNvCxnSpPr/>
              <p:nvPr/>
            </p:nvCxnSpPr>
            <p:spPr>
              <a:xfrm flipV="1">
                <a:off x="8264886" y="3778442"/>
                <a:ext cx="38088" cy="254130"/>
              </a:xfrm>
              <a:prstGeom prst="line">
                <a:avLst/>
              </a:prstGeom>
              <a:ln w="28575">
                <a:solidFill>
                  <a:schemeClr val="tx1"/>
                </a:solidFill>
                <a:headEnd type="triangle"/>
              </a:ln>
            </p:spPr>
            <p:style>
              <a:lnRef idx="1">
                <a:schemeClr val="accent1"/>
              </a:lnRef>
              <a:fillRef idx="0">
                <a:schemeClr val="accent1"/>
              </a:fillRef>
              <a:effectRef idx="0">
                <a:schemeClr val="accent1"/>
              </a:effectRef>
              <a:fontRef idx="minor">
                <a:schemeClr val="tx1"/>
              </a:fontRef>
            </p:style>
          </p:cxnSp>
          <p:sp>
            <p:nvSpPr>
              <p:cNvPr id="44" name="正方形/長方形 43"/>
              <p:cNvSpPr/>
              <p:nvPr/>
            </p:nvSpPr>
            <p:spPr>
              <a:xfrm>
                <a:off x="5580059" y="5100119"/>
                <a:ext cx="401289" cy="399886"/>
              </a:xfrm>
              <a:prstGeom prst="rect">
                <a:avLst/>
              </a:prstGeom>
              <a:solidFill>
                <a:schemeClr val="bg1"/>
              </a:solidFill>
              <a:ln w="285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5" name="直線コネクタ 44"/>
              <p:cNvCxnSpPr/>
              <p:nvPr/>
            </p:nvCxnSpPr>
            <p:spPr>
              <a:xfrm flipH="1" flipV="1">
                <a:off x="7589805" y="4924191"/>
                <a:ext cx="358918" cy="279782"/>
              </a:xfrm>
              <a:prstGeom prst="line">
                <a:avLst/>
              </a:prstGeom>
              <a:ln w="28575">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grpSp>
            <p:nvGrpSpPr>
              <p:cNvPr id="38" name="グループ化 37"/>
              <p:cNvGrpSpPr/>
              <p:nvPr/>
            </p:nvGrpSpPr>
            <p:grpSpPr>
              <a:xfrm rot="20731326" flipH="1">
                <a:off x="7847311" y="4109546"/>
                <a:ext cx="434970" cy="1393016"/>
                <a:chOff x="8206368" y="4261536"/>
                <a:chExt cx="434970" cy="1356555"/>
              </a:xfrm>
            </p:grpSpPr>
            <p:sp>
              <p:nvSpPr>
                <p:cNvPr id="39" name="正方形/長方形 38"/>
                <p:cNvSpPr/>
                <p:nvPr/>
              </p:nvSpPr>
              <p:spPr>
                <a:xfrm>
                  <a:off x="8354798" y="4535090"/>
                  <a:ext cx="131162" cy="1083001"/>
                </a:xfrm>
                <a:prstGeom prst="rect">
                  <a:avLst/>
                </a:prstGeom>
                <a:solidFill>
                  <a:schemeClr val="bg1"/>
                </a:solid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円/楕円 39"/>
                <p:cNvSpPr/>
                <p:nvPr/>
              </p:nvSpPr>
              <p:spPr>
                <a:xfrm>
                  <a:off x="8206368" y="4261536"/>
                  <a:ext cx="434970" cy="372836"/>
                </a:xfrm>
                <a:prstGeom prst="ellipse">
                  <a:avLst/>
                </a:prstGeom>
                <a:solidFill>
                  <a:schemeClr val="bg1"/>
                </a:solidFill>
                <a:ln w="28575">
                  <a:solidFill>
                    <a:srgbClr val="0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1" name="正方形/長方形 40"/>
              <p:cNvSpPr/>
              <p:nvPr/>
            </p:nvSpPr>
            <p:spPr>
              <a:xfrm>
                <a:off x="8202398" y="4382690"/>
                <a:ext cx="131162" cy="1083001"/>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円/楕円 61"/>
              <p:cNvSpPr/>
              <p:nvPr/>
            </p:nvSpPr>
            <p:spPr>
              <a:xfrm>
                <a:off x="8053968" y="4109136"/>
                <a:ext cx="434970" cy="372836"/>
              </a:xfrm>
              <a:prstGeom prst="ellipse">
                <a:avLst/>
              </a:prstGeom>
              <a:solidFill>
                <a:schemeClr val="bg1"/>
              </a:solidFill>
              <a:ln w="285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66" name="図 65"/>
            <p:cNvPicPr>
              <a:picLocks noChangeAspect="1"/>
            </p:cNvPicPr>
            <p:nvPr/>
          </p:nvPicPr>
          <p:blipFill rotWithShape="1">
            <a:blip r:embed="rId5"/>
            <a:srcRect l="-42488" t="14817" r="-1"/>
            <a:stretch/>
          </p:blipFill>
          <p:spPr>
            <a:xfrm rot="10800000">
              <a:off x="7581584" y="4966082"/>
              <a:ext cx="361064" cy="415721"/>
            </a:xfrm>
            <a:prstGeom prst="rect">
              <a:avLst/>
            </a:prstGeom>
          </p:spPr>
        </p:pic>
        <p:pic>
          <p:nvPicPr>
            <p:cNvPr id="67" name="図 66"/>
            <p:cNvPicPr>
              <a:picLocks noChangeAspect="1"/>
            </p:cNvPicPr>
            <p:nvPr/>
          </p:nvPicPr>
          <p:blipFill rotWithShape="1">
            <a:blip r:embed="rId5"/>
            <a:srcRect l="-42488" t="14817" r="-1"/>
            <a:stretch/>
          </p:blipFill>
          <p:spPr>
            <a:xfrm rot="10800000" flipH="1">
              <a:off x="8547715" y="4965222"/>
              <a:ext cx="361064" cy="415721"/>
            </a:xfrm>
            <a:prstGeom prst="rect">
              <a:avLst/>
            </a:prstGeom>
          </p:spPr>
        </p:pic>
      </p:grpSp>
      <p:sp>
        <p:nvSpPr>
          <p:cNvPr id="68" name="テキスト ボックス 67"/>
          <p:cNvSpPr txBox="1"/>
          <p:nvPr/>
        </p:nvSpPr>
        <p:spPr>
          <a:xfrm>
            <a:off x="915582" y="3705488"/>
            <a:ext cx="4156171" cy="369332"/>
          </a:xfrm>
          <a:prstGeom prst="rect">
            <a:avLst/>
          </a:prstGeom>
          <a:noFill/>
        </p:spPr>
        <p:txBody>
          <a:bodyPr wrap="square" rtlCol="0">
            <a:spAutoFit/>
          </a:bodyPr>
          <a:lstStyle/>
          <a:p>
            <a:pPr algn="ctr"/>
            <a:r>
              <a:rPr kumimoji="1" lang="en-US" altLang="ja-JP" dirty="0" smtClean="0">
                <a:latin typeface="Times New Roman" panose="02020603050405020304" pitchFamily="18" charset="0"/>
                <a:cs typeface="Times New Roman" panose="02020603050405020304" pitchFamily="18" charset="0"/>
              </a:rPr>
              <a:t>Table 1</a:t>
            </a:r>
            <a:r>
              <a:rPr kumimoji="1" lang="en-US" altLang="ja-JP" dirty="0" smtClean="0"/>
              <a:t> </a:t>
            </a:r>
            <a:r>
              <a:rPr kumimoji="1" lang="ja-JP" altLang="en-US" dirty="0" smtClean="0"/>
              <a:t>現行案と改良案の比較</a:t>
            </a:r>
            <a:endParaRPr kumimoji="1" lang="ja-JP" altLang="en-US" dirty="0"/>
          </a:p>
        </p:txBody>
      </p:sp>
      <p:sp>
        <p:nvSpPr>
          <p:cNvPr id="42" name="下矢印 41"/>
          <p:cNvSpPr/>
          <p:nvPr/>
        </p:nvSpPr>
        <p:spPr>
          <a:xfrm>
            <a:off x="2707700" y="1919909"/>
            <a:ext cx="371601" cy="470595"/>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422091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3757</TotalTime>
  <Words>1595</Words>
  <Application>Microsoft Office PowerPoint</Application>
  <PresentationFormat>画面に合わせる (4:3)</PresentationFormat>
  <Paragraphs>222</Paragraphs>
  <Slides>12</Slides>
  <Notes>12</Notes>
  <HiddenSlides>2</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12</vt:i4>
      </vt:variant>
    </vt:vector>
  </HeadingPairs>
  <TitlesOfParts>
    <vt:vector size="21" baseType="lpstr">
      <vt:lpstr>ＭＳ Ｐゴシック</vt:lpstr>
      <vt:lpstr>游ゴシック</vt:lpstr>
      <vt:lpstr>游ゴシック Light</vt:lpstr>
      <vt:lpstr>Arial</vt:lpstr>
      <vt:lpstr>Calibri</vt:lpstr>
      <vt:lpstr>Calibri Light</vt:lpstr>
      <vt:lpstr>Cambria Math</vt:lpstr>
      <vt:lpstr>Times New Roman</vt:lpstr>
      <vt:lpstr>Office テーマ</vt:lpstr>
      <vt:lpstr>リニアステージの位置決め制御系の製作と フルクローズ制御の効果検証</vt:lpstr>
      <vt:lpstr>研究背景</vt:lpstr>
      <vt:lpstr>先行研究[1]</vt:lpstr>
      <vt:lpstr>本研究</vt:lpstr>
      <vt:lpstr>回転系と直動系</vt:lpstr>
      <vt:lpstr>外乱発生装置の概要</vt:lpstr>
      <vt:lpstr>製作した実験装置</vt:lpstr>
      <vt:lpstr>実験結果</vt:lpstr>
      <vt:lpstr>PowerPoint プレゼンテーション</vt:lpstr>
      <vt:lpstr>まとめ</vt:lpstr>
      <vt:lpstr>非表示スライド</vt:lpstr>
      <vt:lpstr>P6補足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二慣性回転制御系に対する定常発振制御の応用</dc:title>
  <dc:creator>kobayashi-lab</dc:creator>
  <cp:lastModifiedBy>unicorn</cp:lastModifiedBy>
  <cp:revision>265</cp:revision>
  <cp:lastPrinted>2020-10-30T00:32:28Z</cp:lastPrinted>
  <dcterms:created xsi:type="dcterms:W3CDTF">2020-02-26T09:13:12Z</dcterms:created>
  <dcterms:modified xsi:type="dcterms:W3CDTF">2020-10-30T03:12:59Z</dcterms:modified>
</cp:coreProperties>
</file>