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3"/>
  </p:handoutMasterIdLst>
  <p:sldIdLst>
    <p:sldId id="259" r:id="rId2"/>
  </p:sldIdLst>
  <p:sldSz cx="30275213" cy="42803763"/>
  <p:notesSz cx="6805613" cy="9939338"/>
  <p:defaultTextStyle>
    <a:defPPr>
      <a:defRPr lang="ja-JP"/>
    </a:defPPr>
    <a:lvl1pPr marL="0" algn="l" defTabSz="913084" rtl="0" eaLnBrk="1" latinLnBrk="0" hangingPunct="1">
      <a:defRPr kumimoji="1" sz="1799" kern="1200">
        <a:solidFill>
          <a:schemeClr val="tx1"/>
        </a:solidFill>
        <a:latin typeface="+mn-lt"/>
        <a:ea typeface="+mn-ea"/>
        <a:cs typeface="+mn-cs"/>
      </a:defRPr>
    </a:lvl1pPr>
    <a:lvl2pPr marL="456535" algn="l" defTabSz="913084" rtl="0" eaLnBrk="1" latinLnBrk="0" hangingPunct="1">
      <a:defRPr kumimoji="1" sz="1799" kern="1200">
        <a:solidFill>
          <a:schemeClr val="tx1"/>
        </a:solidFill>
        <a:latin typeface="+mn-lt"/>
        <a:ea typeface="+mn-ea"/>
        <a:cs typeface="+mn-cs"/>
      </a:defRPr>
    </a:lvl2pPr>
    <a:lvl3pPr marL="913084" algn="l" defTabSz="913084" rtl="0" eaLnBrk="1" latinLnBrk="0" hangingPunct="1">
      <a:defRPr kumimoji="1" sz="1799" kern="1200">
        <a:solidFill>
          <a:schemeClr val="tx1"/>
        </a:solidFill>
        <a:latin typeface="+mn-lt"/>
        <a:ea typeface="+mn-ea"/>
        <a:cs typeface="+mn-cs"/>
      </a:defRPr>
    </a:lvl3pPr>
    <a:lvl4pPr marL="1369619" algn="l" defTabSz="913084" rtl="0" eaLnBrk="1" latinLnBrk="0" hangingPunct="1">
      <a:defRPr kumimoji="1" sz="1799" kern="1200">
        <a:solidFill>
          <a:schemeClr val="tx1"/>
        </a:solidFill>
        <a:latin typeface="+mn-lt"/>
        <a:ea typeface="+mn-ea"/>
        <a:cs typeface="+mn-cs"/>
      </a:defRPr>
    </a:lvl4pPr>
    <a:lvl5pPr marL="1826159" algn="l" defTabSz="913084" rtl="0" eaLnBrk="1" latinLnBrk="0" hangingPunct="1">
      <a:defRPr kumimoji="1" sz="1799" kern="1200">
        <a:solidFill>
          <a:schemeClr val="tx1"/>
        </a:solidFill>
        <a:latin typeface="+mn-lt"/>
        <a:ea typeface="+mn-ea"/>
        <a:cs typeface="+mn-cs"/>
      </a:defRPr>
    </a:lvl5pPr>
    <a:lvl6pPr marL="2282694" algn="l" defTabSz="913084" rtl="0" eaLnBrk="1" latinLnBrk="0" hangingPunct="1">
      <a:defRPr kumimoji="1" sz="1799" kern="1200">
        <a:solidFill>
          <a:schemeClr val="tx1"/>
        </a:solidFill>
        <a:latin typeface="+mn-lt"/>
        <a:ea typeface="+mn-ea"/>
        <a:cs typeface="+mn-cs"/>
      </a:defRPr>
    </a:lvl6pPr>
    <a:lvl7pPr marL="2739243" algn="l" defTabSz="913084" rtl="0" eaLnBrk="1" latinLnBrk="0" hangingPunct="1">
      <a:defRPr kumimoji="1" sz="1799" kern="1200">
        <a:solidFill>
          <a:schemeClr val="tx1"/>
        </a:solidFill>
        <a:latin typeface="+mn-lt"/>
        <a:ea typeface="+mn-ea"/>
        <a:cs typeface="+mn-cs"/>
      </a:defRPr>
    </a:lvl7pPr>
    <a:lvl8pPr marL="3195778" algn="l" defTabSz="913084" rtl="0" eaLnBrk="1" latinLnBrk="0" hangingPunct="1">
      <a:defRPr kumimoji="1" sz="1799" kern="1200">
        <a:solidFill>
          <a:schemeClr val="tx1"/>
        </a:solidFill>
        <a:latin typeface="+mn-lt"/>
        <a:ea typeface="+mn-ea"/>
        <a:cs typeface="+mn-cs"/>
      </a:defRPr>
    </a:lvl8pPr>
    <a:lvl9pPr marL="3652314" algn="l" defTabSz="913084" rtl="0" eaLnBrk="1" latinLnBrk="0" hangingPunct="1">
      <a:defRPr kumimoji="1" sz="179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2" userDrawn="1">
          <p15:clr>
            <a:srgbClr val="A4A3A4"/>
          </p15:clr>
        </p15:guide>
        <p15:guide id="2" pos="95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692" autoAdjust="0"/>
    <p:restoredTop sz="95164" autoAdjust="0"/>
  </p:normalViewPr>
  <p:slideViewPr>
    <p:cSldViewPr snapToGrid="0">
      <p:cViewPr>
        <p:scale>
          <a:sx n="50" d="100"/>
          <a:sy n="50" d="100"/>
        </p:scale>
        <p:origin x="-2430" y="-4548"/>
      </p:cViewPr>
      <p:guideLst>
        <p:guide orient="horz" pos="13482"/>
        <p:guide pos="9536"/>
      </p:guideLst>
    </p:cSldViewPr>
  </p:slideViewPr>
  <p:notesTextViewPr>
    <p:cViewPr>
      <p:scale>
        <a:sx n="1" d="1"/>
        <a:sy n="1" d="1"/>
      </p:scale>
      <p:origin x="0" y="0"/>
    </p:cViewPr>
  </p:notesTextViewPr>
  <p:gridSpacing cx="72000" cy="720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33C24A90-0299-4829-971E-89941DF94CF3}" type="datetimeFigureOut">
              <a:rPr kumimoji="1" lang="ja-JP" altLang="en-US" smtClean="0"/>
              <a:pPr/>
              <a:t>2017/10/2</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0" y="9440863"/>
            <a:ext cx="2949575" cy="498475"/>
          </a:xfrm>
          <a:prstGeom prst="rect">
            <a:avLst/>
          </a:prstGeom>
        </p:spPr>
        <p:txBody>
          <a:bodyPr vert="horz" lIns="91440" tIns="45720" rIns="91440" bIns="45720" rtlCol="0" anchor="b"/>
          <a:lstStyle>
            <a:lvl1pPr algn="r">
              <a:defRPr sz="1200"/>
            </a:lvl1pPr>
          </a:lstStyle>
          <a:p>
            <a:fld id="{90AD83AB-C1A8-4069-87C6-7D63EFF427A7}" type="slidenum">
              <a:rPr kumimoji="1" lang="ja-JP" altLang="en-US" smtClean="0"/>
              <a:pPr/>
              <a:t>‹#›</a:t>
            </a:fld>
            <a:endParaRPr kumimoji="1" lang="ja-JP" altLang="en-US"/>
          </a:p>
        </p:txBody>
      </p:sp>
    </p:spTree>
    <p:extLst>
      <p:ext uri="{BB962C8B-B14F-4D97-AF65-F5344CB8AC3E}">
        <p14:creationId xmlns:p14="http://schemas.microsoft.com/office/powerpoint/2010/main" val="144826513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8E533B5-7DF6-4624-A184-A18BCA7BC2B8}" type="datetimeFigureOut">
              <a:rPr kumimoji="1" lang="ja-JP" altLang="en-US" smtClean="0"/>
              <a:pPr/>
              <a:t>2017/10/2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399729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8E533B5-7DF6-4624-A184-A18BCA7BC2B8}" type="datetimeFigureOut">
              <a:rPr kumimoji="1" lang="ja-JP" altLang="en-US" smtClean="0"/>
              <a:pPr/>
              <a:t>2017/10/2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2290516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8E533B5-7DF6-4624-A184-A18BCA7BC2B8}" type="datetimeFigureOut">
              <a:rPr kumimoji="1" lang="ja-JP" altLang="en-US" smtClean="0"/>
              <a:pPr/>
              <a:t>2017/10/2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53738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8E533B5-7DF6-4624-A184-A18BCA7BC2B8}" type="datetimeFigureOut">
              <a:rPr kumimoji="1" lang="ja-JP" altLang="en-US" smtClean="0"/>
              <a:pPr/>
              <a:t>2017/10/2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4035472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8E533B5-7DF6-4624-A184-A18BCA7BC2B8}" type="datetimeFigureOut">
              <a:rPr kumimoji="1" lang="ja-JP" altLang="en-US" smtClean="0"/>
              <a:pPr/>
              <a:t>2017/10/2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4101945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8E533B5-7DF6-4624-A184-A18BCA7BC2B8}" type="datetimeFigureOut">
              <a:rPr kumimoji="1" lang="ja-JP" altLang="en-US" smtClean="0"/>
              <a:pPr/>
              <a:t>2017/10/2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4226398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ja-JP" altLang="en-US" smtClean="0"/>
              <a:t>マスター テキストの書式設定</a:t>
            </a:r>
          </a:p>
        </p:txBody>
      </p:sp>
      <p:sp>
        <p:nvSpPr>
          <p:cNvPr id="4" name="Content Placeholder 3"/>
          <p:cNvSpPr>
            <a:spLocks noGrp="1"/>
          </p:cNvSpPr>
          <p:nvPr>
            <p:ph sz="half" idx="2"/>
          </p:nvPr>
        </p:nvSpPr>
        <p:spPr>
          <a:xfrm>
            <a:off x="2085368" y="15635264"/>
            <a:ext cx="12807832" cy="2299711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ja-JP" altLang="en-US" smtClean="0"/>
              <a:t>マスター テキストの書式設定</a:t>
            </a:r>
          </a:p>
        </p:txBody>
      </p:sp>
      <p:sp>
        <p:nvSpPr>
          <p:cNvPr id="6" name="Content Placeholder 5"/>
          <p:cNvSpPr>
            <a:spLocks noGrp="1"/>
          </p:cNvSpPr>
          <p:nvPr>
            <p:ph sz="quarter" idx="4"/>
          </p:nvPr>
        </p:nvSpPr>
        <p:spPr>
          <a:xfrm>
            <a:off x="15326828" y="15635264"/>
            <a:ext cx="12870909" cy="2299711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8E533B5-7DF6-4624-A184-A18BCA7BC2B8}" type="datetimeFigureOut">
              <a:rPr kumimoji="1" lang="ja-JP" altLang="en-US" smtClean="0"/>
              <a:pPr/>
              <a:t>2017/10/2</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628652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8E533B5-7DF6-4624-A184-A18BCA7BC2B8}" type="datetimeFigureOut">
              <a:rPr kumimoji="1" lang="ja-JP" altLang="en-US" smtClean="0"/>
              <a:pPr/>
              <a:t>2017/10/2</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4213614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E533B5-7DF6-4624-A184-A18BCA7BC2B8}" type="datetimeFigureOut">
              <a:rPr kumimoji="1" lang="ja-JP" altLang="en-US" smtClean="0"/>
              <a:pPr/>
              <a:t>2017/10/2</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485873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8E533B5-7DF6-4624-A184-A18BCA7BC2B8}" type="datetimeFigureOut">
              <a:rPr kumimoji="1" lang="ja-JP" altLang="en-US" smtClean="0"/>
              <a:pPr/>
              <a:t>2017/10/2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2813988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ja-JP" altLang="en-US" smtClean="0"/>
              <a:t>図を追加</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8E533B5-7DF6-4624-A184-A18BCA7BC2B8}" type="datetimeFigureOut">
              <a:rPr kumimoji="1" lang="ja-JP" altLang="en-US" smtClean="0"/>
              <a:pPr/>
              <a:t>2017/10/2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1060767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A8E533B5-7DF6-4624-A184-A18BCA7BC2B8}" type="datetimeFigureOut">
              <a:rPr kumimoji="1" lang="ja-JP" altLang="en-US" smtClean="0"/>
              <a:pPr/>
              <a:t>2017/10/2</a:t>
            </a:fld>
            <a:endParaRPr kumimoji="1" lang="ja-JP" altLang="en-US" dirty="0"/>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B20F2191-94D6-4BEF-9DEC-058A8E034AFB}" type="slidenum">
              <a:rPr kumimoji="1" lang="ja-JP" altLang="en-US" smtClean="0"/>
              <a:pPr/>
              <a:t>‹#›</a:t>
            </a:fld>
            <a:endParaRPr kumimoji="1" lang="ja-JP" altLang="en-US" dirty="0"/>
          </a:p>
        </p:txBody>
      </p:sp>
    </p:spTree>
    <p:extLst>
      <p:ext uri="{BB962C8B-B14F-4D97-AF65-F5344CB8AC3E}">
        <p14:creationId xmlns:p14="http://schemas.microsoft.com/office/powerpoint/2010/main" val="15280563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027487" rtl="0" eaLnBrk="1" latinLnBrk="0" hangingPunct="1">
        <a:lnSpc>
          <a:spcPct val="90000"/>
        </a:lnSpc>
        <a:spcBef>
          <a:spcPct val="0"/>
        </a:spcBef>
        <a:buNone/>
        <a:defRPr kumimoji="1"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kumimoji="1"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kumimoji="1"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kumimoji="1"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9pPr>
    </p:bodyStyle>
    <p:otherStyle>
      <a:defPPr>
        <a:defRPr lang="en-US"/>
      </a:defPPr>
      <a:lvl1pPr marL="0" algn="l" defTabSz="3027487" rtl="0" eaLnBrk="1" latinLnBrk="0" hangingPunct="1">
        <a:defRPr kumimoji="1" sz="5960" kern="1200">
          <a:solidFill>
            <a:schemeClr val="tx1"/>
          </a:solidFill>
          <a:latin typeface="+mn-lt"/>
          <a:ea typeface="+mn-ea"/>
          <a:cs typeface="+mn-cs"/>
        </a:defRPr>
      </a:lvl1pPr>
      <a:lvl2pPr marL="1513743" algn="l" defTabSz="3027487" rtl="0" eaLnBrk="1" latinLnBrk="0" hangingPunct="1">
        <a:defRPr kumimoji="1" sz="5960" kern="1200">
          <a:solidFill>
            <a:schemeClr val="tx1"/>
          </a:solidFill>
          <a:latin typeface="+mn-lt"/>
          <a:ea typeface="+mn-ea"/>
          <a:cs typeface="+mn-cs"/>
        </a:defRPr>
      </a:lvl2pPr>
      <a:lvl3pPr marL="3027487" algn="l" defTabSz="3027487" rtl="0" eaLnBrk="1" latinLnBrk="0" hangingPunct="1">
        <a:defRPr kumimoji="1" sz="5960" kern="1200">
          <a:solidFill>
            <a:schemeClr val="tx1"/>
          </a:solidFill>
          <a:latin typeface="+mn-lt"/>
          <a:ea typeface="+mn-ea"/>
          <a:cs typeface="+mn-cs"/>
        </a:defRPr>
      </a:lvl3pPr>
      <a:lvl4pPr marL="4541230" algn="l" defTabSz="3027487" rtl="0" eaLnBrk="1" latinLnBrk="0" hangingPunct="1">
        <a:defRPr kumimoji="1" sz="5960" kern="1200">
          <a:solidFill>
            <a:schemeClr val="tx1"/>
          </a:solidFill>
          <a:latin typeface="+mn-lt"/>
          <a:ea typeface="+mn-ea"/>
          <a:cs typeface="+mn-cs"/>
        </a:defRPr>
      </a:lvl4pPr>
      <a:lvl5pPr marL="6054974" algn="l" defTabSz="3027487" rtl="0" eaLnBrk="1" latinLnBrk="0" hangingPunct="1">
        <a:defRPr kumimoji="1" sz="5960" kern="1200">
          <a:solidFill>
            <a:schemeClr val="tx1"/>
          </a:solidFill>
          <a:latin typeface="+mn-lt"/>
          <a:ea typeface="+mn-ea"/>
          <a:cs typeface="+mn-cs"/>
        </a:defRPr>
      </a:lvl5pPr>
      <a:lvl6pPr marL="7568717" algn="l" defTabSz="3027487" rtl="0" eaLnBrk="1" latinLnBrk="0" hangingPunct="1">
        <a:defRPr kumimoji="1" sz="5960" kern="1200">
          <a:solidFill>
            <a:schemeClr val="tx1"/>
          </a:solidFill>
          <a:latin typeface="+mn-lt"/>
          <a:ea typeface="+mn-ea"/>
          <a:cs typeface="+mn-cs"/>
        </a:defRPr>
      </a:lvl6pPr>
      <a:lvl7pPr marL="9082461" algn="l" defTabSz="3027487" rtl="0" eaLnBrk="1" latinLnBrk="0" hangingPunct="1">
        <a:defRPr kumimoji="1" sz="5960" kern="1200">
          <a:solidFill>
            <a:schemeClr val="tx1"/>
          </a:solidFill>
          <a:latin typeface="+mn-lt"/>
          <a:ea typeface="+mn-ea"/>
          <a:cs typeface="+mn-cs"/>
        </a:defRPr>
      </a:lvl7pPr>
      <a:lvl8pPr marL="10596204" algn="l" defTabSz="3027487" rtl="0" eaLnBrk="1" latinLnBrk="0" hangingPunct="1">
        <a:defRPr kumimoji="1" sz="5960" kern="1200">
          <a:solidFill>
            <a:schemeClr val="tx1"/>
          </a:solidFill>
          <a:latin typeface="+mn-lt"/>
          <a:ea typeface="+mn-ea"/>
          <a:cs typeface="+mn-cs"/>
        </a:defRPr>
      </a:lvl8pPr>
      <a:lvl9pPr marL="12109948" algn="l" defTabSz="3027487" rtl="0" eaLnBrk="1" latinLnBrk="0" hangingPunct="1">
        <a:defRPr kumimoji="1"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2" name="図 17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114718" y="10046149"/>
            <a:ext cx="5424726" cy="4061293"/>
          </a:xfrm>
          <a:prstGeom prst="rect">
            <a:avLst/>
          </a:prstGeom>
        </p:spPr>
      </p:pic>
      <p:sp>
        <p:nvSpPr>
          <p:cNvPr id="5" name="テキスト ボックス 4"/>
          <p:cNvSpPr txBox="1"/>
          <p:nvPr/>
        </p:nvSpPr>
        <p:spPr>
          <a:xfrm>
            <a:off x="1376175" y="434025"/>
            <a:ext cx="27517468" cy="2282804"/>
          </a:xfrm>
          <a:prstGeom prst="rect">
            <a:avLst/>
          </a:prstGeom>
          <a:noFill/>
        </p:spPr>
        <p:txBody>
          <a:bodyPr wrap="none" rtlCol="0">
            <a:spAutoFit/>
          </a:bodyPr>
          <a:lstStyle/>
          <a:p>
            <a:pPr marL="1371600" indent="-1371600" algn="ctr">
              <a:buFont typeface="Wingdings" pitchFamily="2" charset="2"/>
              <a:buAutoNum type="arabicPlain" startAt="17"/>
            </a:pPr>
            <a:r>
              <a:rPr lang="ja-JP" altLang="en-US" sz="8834" b="1" dirty="0" smtClean="0">
                <a:latin typeface="Times New Roman" panose="02020603050405020304" pitchFamily="18" charset="0"/>
                <a:ea typeface="ＭＳ Ｐゴシック" panose="020B0600070205080204" pitchFamily="50" charset="-128"/>
                <a:cs typeface="Times New Roman" panose="02020603050405020304" pitchFamily="18" charset="0"/>
              </a:rPr>
              <a:t>熱</a:t>
            </a:r>
            <a:r>
              <a:rPr lang="ja-JP" altLang="en-US" sz="8834" b="1" dirty="0">
                <a:latin typeface="Times New Roman" panose="02020603050405020304" pitchFamily="18" charset="0"/>
                <a:ea typeface="ＭＳ Ｐゴシック" panose="020B0600070205080204" pitchFamily="50" charset="-128"/>
                <a:cs typeface="Times New Roman" panose="02020603050405020304" pitchFamily="18" charset="0"/>
              </a:rPr>
              <a:t>音響自励発振に</a:t>
            </a:r>
            <a:r>
              <a:rPr lang="ja-JP" altLang="en-US" sz="8834" b="1" dirty="0" smtClean="0">
                <a:latin typeface="Times New Roman" panose="02020603050405020304" pitchFamily="18" charset="0"/>
                <a:ea typeface="ＭＳ Ｐゴシック" panose="020B0600070205080204" pitchFamily="50" charset="-128"/>
                <a:cs typeface="Times New Roman" panose="02020603050405020304" pitchFamily="18" charset="0"/>
              </a:rPr>
              <a:t>おける高調波成分</a:t>
            </a:r>
            <a:r>
              <a:rPr lang="ja-JP" altLang="en-US" sz="8834" b="1" dirty="0">
                <a:latin typeface="Times New Roman" panose="02020603050405020304" pitchFamily="18" charset="0"/>
                <a:ea typeface="ＭＳ Ｐゴシック" panose="020B0600070205080204" pitchFamily="50" charset="-128"/>
                <a:cs typeface="Times New Roman" panose="02020603050405020304" pitchFamily="18" charset="0"/>
              </a:rPr>
              <a:t>のアクティブ</a:t>
            </a:r>
            <a:r>
              <a:rPr lang="ja-JP" altLang="en-US" sz="8834" b="1" dirty="0" smtClean="0">
                <a:latin typeface="Times New Roman" panose="02020603050405020304" pitchFamily="18" charset="0"/>
                <a:ea typeface="ＭＳ Ｐゴシック" panose="020B0600070205080204" pitchFamily="50" charset="-128"/>
                <a:cs typeface="Times New Roman" panose="02020603050405020304" pitchFamily="18" charset="0"/>
              </a:rPr>
              <a:t>制御</a:t>
            </a:r>
            <a:endParaRPr lang="en-US" altLang="ja-JP" sz="8834" b="1" dirty="0" smtClean="0">
              <a:latin typeface="Times New Roman" panose="02020603050405020304" pitchFamily="18" charset="0"/>
              <a:ea typeface="ＭＳ Ｐゴシック" panose="020B0600070205080204" pitchFamily="50" charset="-128"/>
              <a:cs typeface="Times New Roman" panose="02020603050405020304" pitchFamily="18" charset="0"/>
            </a:endParaRPr>
          </a:p>
          <a:p>
            <a:pPr algn="ctr"/>
            <a:r>
              <a:rPr lang="en-US" altLang="ja-JP" sz="5400" dirty="0" smtClean="0">
                <a:latin typeface="Times New Roman" panose="02020603050405020304" pitchFamily="18" charset="0"/>
                <a:cs typeface="Times New Roman" panose="02020603050405020304" pitchFamily="18" charset="0"/>
              </a:rPr>
              <a:t>Active </a:t>
            </a:r>
            <a:r>
              <a:rPr lang="en-US" altLang="ja-JP" sz="5400" dirty="0">
                <a:latin typeface="Times New Roman" panose="02020603050405020304" pitchFamily="18" charset="0"/>
                <a:cs typeface="Times New Roman" panose="02020603050405020304" pitchFamily="18" charset="0"/>
              </a:rPr>
              <a:t>control of harmonic components in </a:t>
            </a:r>
            <a:r>
              <a:rPr lang="en-US" altLang="ja-JP" sz="5400" dirty="0" err="1">
                <a:latin typeface="Times New Roman" panose="02020603050405020304" pitchFamily="18" charset="0"/>
                <a:cs typeface="Times New Roman" panose="02020603050405020304" pitchFamily="18" charset="0"/>
              </a:rPr>
              <a:t>thermoacoustic</a:t>
            </a:r>
            <a:r>
              <a:rPr lang="en-US" altLang="ja-JP" sz="5400" dirty="0">
                <a:latin typeface="Times New Roman" panose="02020603050405020304" pitchFamily="18" charset="0"/>
                <a:cs typeface="Times New Roman" panose="02020603050405020304" pitchFamily="18" charset="0"/>
              </a:rPr>
              <a:t> self-excited </a:t>
            </a:r>
            <a:r>
              <a:rPr lang="en-US" altLang="ja-JP" sz="5400" dirty="0" smtClean="0">
                <a:latin typeface="Times New Roman" panose="02020603050405020304" pitchFamily="18" charset="0"/>
                <a:cs typeface="Times New Roman" panose="02020603050405020304" pitchFamily="18" charset="0"/>
              </a:rPr>
              <a:t>oscillation</a:t>
            </a:r>
            <a:endParaRPr lang="ja-JP" altLang="en-US" sz="5400" dirty="0">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6" name="テキスト ボックス 5"/>
          <p:cNvSpPr txBox="1"/>
          <p:nvPr/>
        </p:nvSpPr>
        <p:spPr>
          <a:xfrm>
            <a:off x="2434932" y="2946839"/>
            <a:ext cx="25399954" cy="1917897"/>
          </a:xfrm>
          <a:prstGeom prst="rect">
            <a:avLst/>
          </a:prstGeom>
          <a:noFill/>
        </p:spPr>
        <p:txBody>
          <a:bodyPr wrap="square" rtlCol="0">
            <a:spAutoFit/>
          </a:bodyPr>
          <a:lstStyle/>
          <a:p>
            <a:pPr algn="ctr"/>
            <a:r>
              <a:rPr lang="ja-JP" altLang="en-US" sz="7063" dirty="0">
                <a:latin typeface="Times New Roman" panose="02020603050405020304" pitchFamily="18" charset="0"/>
                <a:ea typeface="ＭＳ ゴシック" panose="020B0609070205080204" pitchFamily="49" charset="-128"/>
                <a:cs typeface="Times New Roman" panose="02020603050405020304" pitchFamily="18" charset="0"/>
              </a:rPr>
              <a:t>学籍番号</a:t>
            </a:r>
            <a:r>
              <a:rPr lang="en-US" altLang="ja-JP" sz="7063" dirty="0">
                <a:latin typeface="Times New Roman" panose="02020603050405020304" pitchFamily="18" charset="0"/>
                <a:ea typeface="ＭＳ ゴシック" panose="020B0609070205080204" pitchFamily="49" charset="-128"/>
                <a:cs typeface="Times New Roman" panose="02020603050405020304" pitchFamily="18" charset="0"/>
              </a:rPr>
              <a:t>:16302387</a:t>
            </a:r>
            <a:r>
              <a:rPr lang="ja-JP" altLang="en-US" sz="7063" dirty="0">
                <a:latin typeface="Times New Roman" panose="02020603050405020304" pitchFamily="18" charset="0"/>
                <a:ea typeface="ＭＳ ゴシック" panose="020B0609070205080204" pitchFamily="49" charset="-128"/>
                <a:cs typeface="Times New Roman" panose="02020603050405020304" pitchFamily="18" charset="0"/>
              </a:rPr>
              <a:t>　氏名</a:t>
            </a:r>
            <a:r>
              <a:rPr lang="en-US" altLang="ja-JP" sz="7063" dirty="0">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7063" dirty="0">
                <a:latin typeface="Times New Roman" panose="02020603050405020304" pitchFamily="18" charset="0"/>
                <a:ea typeface="ＭＳ ゴシック" panose="020B0609070205080204" pitchFamily="49" charset="-128"/>
                <a:cs typeface="Times New Roman" panose="02020603050405020304" pitchFamily="18" charset="0"/>
              </a:rPr>
              <a:t>小熊一範　指導教員</a:t>
            </a:r>
            <a:r>
              <a:rPr lang="en-US" altLang="ja-JP" sz="7063" dirty="0">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7063" dirty="0">
                <a:latin typeface="Times New Roman" panose="02020603050405020304" pitchFamily="18" charset="0"/>
                <a:ea typeface="ＭＳ ゴシック" panose="020B0609070205080204" pitchFamily="49" charset="-128"/>
                <a:cs typeface="Times New Roman" panose="02020603050405020304" pitchFamily="18" charset="0"/>
              </a:rPr>
              <a:t>小林泰秀 准</a:t>
            </a:r>
            <a:r>
              <a:rPr lang="ja-JP" altLang="en-US" sz="7063" dirty="0" smtClean="0">
                <a:latin typeface="Times New Roman" panose="02020603050405020304" pitchFamily="18" charset="0"/>
                <a:ea typeface="ＭＳ ゴシック" panose="020B0609070205080204" pitchFamily="49" charset="-128"/>
                <a:cs typeface="Times New Roman" panose="02020603050405020304" pitchFamily="18" charset="0"/>
              </a:rPr>
              <a:t>教授</a:t>
            </a:r>
            <a:endParaRPr lang="en-US" altLang="ja-JP" sz="6600" dirty="0">
              <a:latin typeface="Times New Roman" panose="02020603050405020304" pitchFamily="18" charset="0"/>
              <a:ea typeface="ＭＳ ゴシック" panose="020B0609070205080204" pitchFamily="49" charset="-128"/>
              <a:cs typeface="Times New Roman" panose="02020603050405020304" pitchFamily="18" charset="0"/>
            </a:endParaRPr>
          </a:p>
          <a:p>
            <a:pPr algn="ctr"/>
            <a:r>
              <a:rPr lang="en-US" altLang="ja-JP" sz="4800" dirty="0" smtClean="0">
                <a:latin typeface="Times New Roman" panose="02020603050405020304" pitchFamily="18" charset="0"/>
                <a:ea typeface="ＭＳ ゴシック" panose="020B0609070205080204" pitchFamily="49" charset="-128"/>
                <a:cs typeface="Times New Roman" panose="02020603050405020304" pitchFamily="18" charset="0"/>
              </a:rPr>
              <a:t>Student ID</a:t>
            </a:r>
            <a:r>
              <a:rPr lang="ja-JP" altLang="en-US" sz="4800" dirty="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4800" dirty="0" smtClean="0">
                <a:latin typeface="Times New Roman" panose="02020603050405020304" pitchFamily="18" charset="0"/>
                <a:ea typeface="ＭＳ ゴシック" panose="020B0609070205080204" pitchFamily="49" charset="-128"/>
                <a:cs typeface="Times New Roman" panose="02020603050405020304" pitchFamily="18" charset="0"/>
              </a:rPr>
              <a:t>No.: 16302387      Name: Kazunori Oguma      Supervisor: </a:t>
            </a:r>
            <a:r>
              <a:rPr lang="en-US" altLang="ja-JP" sz="4800" dirty="0" err="1" smtClean="0">
                <a:latin typeface="Times New Roman" panose="02020603050405020304" pitchFamily="18" charset="0"/>
                <a:ea typeface="ＭＳ ゴシック" panose="020B0609070205080204" pitchFamily="49" charset="-128"/>
                <a:cs typeface="Times New Roman" panose="02020603050405020304" pitchFamily="18" charset="0"/>
              </a:rPr>
              <a:t>Yasuhide</a:t>
            </a:r>
            <a:r>
              <a:rPr lang="en-US" altLang="ja-JP" sz="4800" dirty="0" smtClean="0">
                <a:latin typeface="Times New Roman" panose="02020603050405020304" pitchFamily="18" charset="0"/>
                <a:ea typeface="ＭＳ ゴシック" panose="020B0609070205080204" pitchFamily="49" charset="-128"/>
                <a:cs typeface="Times New Roman" panose="02020603050405020304" pitchFamily="18" charset="0"/>
              </a:rPr>
              <a:t> Kobayashi</a:t>
            </a:r>
            <a:endParaRPr lang="en-US" altLang="ja-JP" sz="7063" dirty="0" smtClean="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28" name="正方形/長方形 27"/>
          <p:cNvSpPr/>
          <p:nvPr/>
        </p:nvSpPr>
        <p:spPr>
          <a:xfrm>
            <a:off x="15441199" y="37697687"/>
            <a:ext cx="14438726" cy="2442455"/>
          </a:xfrm>
          <a:prstGeom prst="rect">
            <a:avLst/>
          </a:prstGeom>
          <a:noFill/>
          <a:ln w="2222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766" dirty="0">
              <a:solidFill>
                <a:sysClr val="windowText" lastClr="000000"/>
              </a:solidFill>
              <a:latin typeface="Times New Roman" panose="02020603050405020304" pitchFamily="18" charset="0"/>
              <a:cs typeface="Times New Roman" panose="02020603050405020304" pitchFamily="18" charset="0"/>
            </a:endParaRPr>
          </a:p>
        </p:txBody>
      </p:sp>
      <p:sp>
        <p:nvSpPr>
          <p:cNvPr id="29" name="テキスト ボックス 28"/>
          <p:cNvSpPr txBox="1"/>
          <p:nvPr/>
        </p:nvSpPr>
        <p:spPr>
          <a:xfrm>
            <a:off x="16535256" y="37270348"/>
            <a:ext cx="2632287" cy="907621"/>
          </a:xfrm>
          <a:prstGeom prst="rect">
            <a:avLst/>
          </a:prstGeom>
          <a:solidFill>
            <a:schemeClr val="bg1"/>
          </a:solidFill>
          <a:ln w="22225">
            <a:solidFill>
              <a:schemeClr val="tx1"/>
            </a:solidFill>
          </a:ln>
        </p:spPr>
        <p:txBody>
          <a:bodyPr wrap="square" rtlCol="0">
            <a:spAutoFit/>
          </a:bodyPr>
          <a:lstStyle/>
          <a:p>
            <a:pPr algn="ctr"/>
            <a:r>
              <a:rPr lang="ja-JP" altLang="en-US" sz="5298" b="1" dirty="0" smtClean="0">
                <a:latin typeface="Times New Roman" panose="02020603050405020304" pitchFamily="18" charset="0"/>
                <a:ea typeface="ＭＳ ゴシック" panose="020B0609070205080204" pitchFamily="49" charset="-128"/>
                <a:cs typeface="Times New Roman" panose="02020603050405020304" pitchFamily="18" charset="0"/>
              </a:rPr>
              <a:t>まとめ</a:t>
            </a:r>
            <a:endParaRPr lang="en-US" altLang="ja-JP" sz="5298"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54" name="正方形/長方形 53"/>
          <p:cNvSpPr/>
          <p:nvPr/>
        </p:nvSpPr>
        <p:spPr>
          <a:xfrm>
            <a:off x="15441199" y="8154609"/>
            <a:ext cx="14438726" cy="7072506"/>
          </a:xfrm>
          <a:prstGeom prst="rect">
            <a:avLst/>
          </a:prstGeom>
          <a:noFill/>
          <a:ln w="2222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766" dirty="0">
              <a:solidFill>
                <a:sysClr val="windowText" lastClr="000000"/>
              </a:solidFill>
              <a:latin typeface="Times New Roman" panose="02020603050405020304" pitchFamily="18" charset="0"/>
              <a:cs typeface="Times New Roman" panose="02020603050405020304" pitchFamily="18" charset="0"/>
            </a:endParaRPr>
          </a:p>
        </p:txBody>
      </p:sp>
      <p:sp>
        <p:nvSpPr>
          <p:cNvPr id="56" name="テキスト ボックス 55"/>
          <p:cNvSpPr txBox="1"/>
          <p:nvPr/>
        </p:nvSpPr>
        <p:spPr>
          <a:xfrm>
            <a:off x="16581030" y="7693742"/>
            <a:ext cx="3132963" cy="907941"/>
          </a:xfrm>
          <a:prstGeom prst="rect">
            <a:avLst/>
          </a:prstGeom>
          <a:solidFill>
            <a:schemeClr val="bg1"/>
          </a:solidFill>
          <a:ln w="22225">
            <a:solidFill>
              <a:schemeClr val="tx1"/>
            </a:solidFill>
          </a:ln>
        </p:spPr>
        <p:txBody>
          <a:bodyPr wrap="square" rtlCol="0">
            <a:spAutoFit/>
          </a:bodyPr>
          <a:lstStyle/>
          <a:p>
            <a:pPr algn="ctr"/>
            <a:r>
              <a:rPr lang="ja-JP" altLang="en-US" sz="5300" b="1" dirty="0" smtClean="0">
                <a:latin typeface="Times New Roman" panose="02020603050405020304" pitchFamily="18" charset="0"/>
                <a:ea typeface="ＭＳ ゴシック" panose="020B0609070205080204" pitchFamily="49" charset="-128"/>
                <a:cs typeface="Times New Roman" panose="02020603050405020304" pitchFamily="18" charset="0"/>
              </a:rPr>
              <a:t>発振</a:t>
            </a:r>
            <a:r>
              <a:rPr lang="ja-JP" altLang="en-US" sz="5300" b="1" dirty="0">
                <a:latin typeface="Times New Roman" panose="02020603050405020304" pitchFamily="18" charset="0"/>
                <a:ea typeface="ＭＳ ゴシック" panose="020B0609070205080204" pitchFamily="49" charset="-128"/>
                <a:cs typeface="Times New Roman" panose="02020603050405020304" pitchFamily="18" charset="0"/>
              </a:rPr>
              <a:t>実験</a:t>
            </a:r>
          </a:p>
        </p:txBody>
      </p:sp>
      <p:sp>
        <p:nvSpPr>
          <p:cNvPr id="98" name="正方形/長方形 97"/>
          <p:cNvSpPr/>
          <p:nvPr/>
        </p:nvSpPr>
        <p:spPr>
          <a:xfrm>
            <a:off x="15444041" y="15850143"/>
            <a:ext cx="14435884" cy="21293102"/>
          </a:xfrm>
          <a:prstGeom prst="rect">
            <a:avLst/>
          </a:prstGeom>
          <a:noFill/>
          <a:ln w="2222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766" dirty="0">
              <a:solidFill>
                <a:sysClr val="windowText" lastClr="000000"/>
              </a:solidFill>
              <a:latin typeface="Times New Roman" panose="02020603050405020304" pitchFamily="18" charset="0"/>
              <a:cs typeface="Times New Roman" panose="02020603050405020304" pitchFamily="18" charset="0"/>
            </a:endParaRPr>
          </a:p>
        </p:txBody>
      </p:sp>
      <p:sp>
        <p:nvSpPr>
          <p:cNvPr id="99" name="テキスト ボックス 98"/>
          <p:cNvSpPr txBox="1"/>
          <p:nvPr/>
        </p:nvSpPr>
        <p:spPr>
          <a:xfrm>
            <a:off x="16592120" y="15365640"/>
            <a:ext cx="3730575" cy="907621"/>
          </a:xfrm>
          <a:prstGeom prst="rect">
            <a:avLst/>
          </a:prstGeom>
          <a:solidFill>
            <a:schemeClr val="bg1"/>
          </a:solidFill>
          <a:ln w="22225">
            <a:solidFill>
              <a:schemeClr val="tx1"/>
            </a:solidFill>
          </a:ln>
        </p:spPr>
        <p:txBody>
          <a:bodyPr wrap="square" rtlCol="0">
            <a:spAutoFit/>
          </a:bodyPr>
          <a:lstStyle/>
          <a:p>
            <a:pPr algn="ctr"/>
            <a:r>
              <a:rPr lang="ja-JP" altLang="en-US" sz="5298" b="1" dirty="0">
                <a:latin typeface="Times New Roman" panose="02020603050405020304" pitchFamily="18" charset="0"/>
                <a:ea typeface="ＭＳ ゴシック" panose="020B0609070205080204" pitchFamily="49" charset="-128"/>
                <a:cs typeface="Times New Roman" panose="02020603050405020304" pitchFamily="18" charset="0"/>
              </a:rPr>
              <a:t>制御</a:t>
            </a:r>
            <a:r>
              <a:rPr lang="ja-JP" altLang="en-US" sz="5298" b="1" dirty="0" smtClean="0">
                <a:latin typeface="Times New Roman" panose="02020603050405020304" pitchFamily="18" charset="0"/>
                <a:ea typeface="ＭＳ ゴシック" panose="020B0609070205080204" pitchFamily="49" charset="-128"/>
                <a:cs typeface="Times New Roman" panose="02020603050405020304" pitchFamily="18" charset="0"/>
              </a:rPr>
              <a:t>結果</a:t>
            </a:r>
            <a:endParaRPr lang="ja-JP" altLang="en-US" sz="5298"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13" name="テキスト ボックス 112"/>
          <p:cNvSpPr txBox="1"/>
          <p:nvPr/>
        </p:nvSpPr>
        <p:spPr>
          <a:xfrm>
            <a:off x="15788549" y="38176011"/>
            <a:ext cx="13773121" cy="1994392"/>
          </a:xfrm>
          <a:prstGeom prst="rect">
            <a:avLst/>
          </a:prstGeom>
          <a:noFill/>
        </p:spPr>
        <p:txBody>
          <a:bodyPr wrap="square" rtlCol="0">
            <a:spAutoFit/>
          </a:bodyPr>
          <a:lstStyle/>
          <a:p>
            <a:pPr marL="757108" indent="-757108">
              <a:buFont typeface="Wingdings" panose="05000000000000000000" pitchFamily="2" charset="2"/>
              <a:buChar char="l"/>
            </a:pPr>
            <a:r>
              <a:rPr lang="ja-JP" altLang="en-US" sz="3090" dirty="0" smtClean="0">
                <a:latin typeface="Times New Roman" panose="02020603050405020304" pitchFamily="18" charset="0"/>
                <a:ea typeface="ＭＳ ゴシック" panose="020B0609070205080204" pitchFamily="49" charset="-128"/>
                <a:cs typeface="Times New Roman" panose="02020603050405020304" pitchFamily="18" charset="0"/>
              </a:rPr>
              <a:t>高調波の励起する定在波型熱音響エンジンを対象に，</a:t>
            </a:r>
            <a:r>
              <a:rPr lang="en-US" altLang="ja-JP" sz="3090" dirty="0" smtClean="0">
                <a:latin typeface="Times New Roman" panose="02020603050405020304" pitchFamily="18" charset="0"/>
                <a:ea typeface="ＭＳ ゴシック" panose="020B0609070205080204" pitchFamily="49" charset="-128"/>
                <a:cs typeface="Times New Roman" panose="02020603050405020304" pitchFamily="18" charset="0"/>
              </a:rPr>
              <a:t>ANC</a:t>
            </a:r>
            <a:r>
              <a:rPr lang="ja-JP" altLang="en-US" sz="3090" dirty="0" smtClean="0">
                <a:latin typeface="Times New Roman" panose="02020603050405020304" pitchFamily="18" charset="0"/>
                <a:ea typeface="ＭＳ ゴシック" panose="020B0609070205080204" pitchFamily="49" charset="-128"/>
                <a:cs typeface="Times New Roman" panose="02020603050405020304" pitchFamily="18" charset="0"/>
              </a:rPr>
              <a:t>を用いて，</a:t>
            </a:r>
            <a:endParaRPr lang="en-US" altLang="ja-JP" sz="3090" dirty="0" smtClean="0">
              <a:latin typeface="Times New Roman" panose="02020603050405020304" pitchFamily="18" charset="0"/>
              <a:ea typeface="ＭＳ ゴシック" panose="020B0609070205080204" pitchFamily="49" charset="-128"/>
              <a:cs typeface="Times New Roman" panose="02020603050405020304" pitchFamily="18" charset="0"/>
            </a:endParaRPr>
          </a:p>
          <a:p>
            <a:r>
              <a:rPr lang="en-US" altLang="ja-JP" sz="3090" dirty="0">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309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lang="ja-JP" altLang="en-US" sz="3090" dirty="0" smtClean="0">
                <a:latin typeface="Times New Roman" panose="02020603050405020304" pitchFamily="18" charset="0"/>
                <a:ea typeface="ＭＳ ゴシック" panose="020B0609070205080204" pitchFamily="49" charset="-128"/>
                <a:cs typeface="Times New Roman" panose="02020603050405020304" pitchFamily="18" charset="0"/>
              </a:rPr>
              <a:t>一次共振を残したまま，高調波の低減を行った．</a:t>
            </a:r>
            <a:endParaRPr lang="en-US" altLang="ja-JP" sz="3090" dirty="0" smtClean="0">
              <a:latin typeface="Times New Roman" panose="02020603050405020304" pitchFamily="18" charset="0"/>
              <a:ea typeface="ＭＳ ゴシック" panose="020B0609070205080204" pitchFamily="49" charset="-128"/>
              <a:cs typeface="Times New Roman" panose="02020603050405020304" pitchFamily="18" charset="0"/>
            </a:endParaRPr>
          </a:p>
          <a:p>
            <a:pPr marL="757108" indent="-757108">
              <a:buFont typeface="Wingdings" panose="05000000000000000000" pitchFamily="2" charset="2"/>
              <a:buChar char="l"/>
            </a:pPr>
            <a:r>
              <a:rPr lang="ja-JP" altLang="en-US" sz="3090" dirty="0" smtClean="0">
                <a:latin typeface="Times New Roman" panose="02020603050405020304" pitchFamily="18" charset="0"/>
                <a:ea typeface="ＭＳ ゴシック" panose="020B0609070205080204" pitchFamily="49" charset="-128"/>
                <a:cs typeface="Times New Roman" panose="02020603050405020304" pitchFamily="18" charset="0"/>
              </a:rPr>
              <a:t>高調波の低減</a:t>
            </a: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時</a:t>
            </a:r>
            <a:r>
              <a:rPr lang="ja-JP" altLang="en-US" sz="3090" dirty="0" smtClean="0">
                <a:latin typeface="Times New Roman" panose="02020603050405020304" pitchFamily="18" charset="0"/>
                <a:ea typeface="ＭＳ ゴシック" panose="020B0609070205080204" pitchFamily="49" charset="-128"/>
                <a:cs typeface="Times New Roman" panose="02020603050405020304" pitchFamily="18" charset="0"/>
              </a:rPr>
              <a:t>の，共振成分の増幅はスピーカからのエネルギー投入が原因であると考えられた．</a:t>
            </a:r>
            <a:endParaRPr lang="en-US" altLang="ja-JP" sz="3090" dirty="0" smtClean="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11" name="正方形/長方形 110"/>
          <p:cNvSpPr/>
          <p:nvPr/>
        </p:nvSpPr>
        <p:spPr>
          <a:xfrm>
            <a:off x="15441199" y="40694584"/>
            <a:ext cx="14438726" cy="1703705"/>
          </a:xfrm>
          <a:prstGeom prst="rect">
            <a:avLst/>
          </a:prstGeom>
          <a:noFill/>
          <a:ln w="2222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766" dirty="0">
              <a:solidFill>
                <a:sysClr val="windowText" lastClr="000000"/>
              </a:solidFill>
              <a:latin typeface="Times New Roman" panose="02020603050405020304" pitchFamily="18" charset="0"/>
              <a:cs typeface="Times New Roman" panose="02020603050405020304" pitchFamily="18" charset="0"/>
            </a:endParaRPr>
          </a:p>
        </p:txBody>
      </p:sp>
      <p:sp>
        <p:nvSpPr>
          <p:cNvPr id="116" name="テキスト ボックス 115"/>
          <p:cNvSpPr txBox="1"/>
          <p:nvPr/>
        </p:nvSpPr>
        <p:spPr>
          <a:xfrm>
            <a:off x="16523656" y="40235439"/>
            <a:ext cx="4126543" cy="907621"/>
          </a:xfrm>
          <a:prstGeom prst="rect">
            <a:avLst/>
          </a:prstGeom>
          <a:solidFill>
            <a:schemeClr val="bg1"/>
          </a:solidFill>
          <a:ln w="22225">
            <a:solidFill>
              <a:schemeClr val="tx1"/>
            </a:solidFill>
          </a:ln>
        </p:spPr>
        <p:txBody>
          <a:bodyPr wrap="square" rtlCol="0">
            <a:spAutoFit/>
          </a:bodyPr>
          <a:lstStyle/>
          <a:p>
            <a:pPr algn="ctr"/>
            <a:r>
              <a:rPr lang="ja-JP" altLang="en-US" sz="5298" b="1" dirty="0">
                <a:latin typeface="Times New Roman" panose="02020603050405020304" pitchFamily="18" charset="0"/>
                <a:ea typeface="ＭＳ ゴシック" panose="020B0609070205080204" pitchFamily="49" charset="-128"/>
                <a:cs typeface="Times New Roman" panose="02020603050405020304" pitchFamily="18" charset="0"/>
              </a:rPr>
              <a:t>今後</a:t>
            </a:r>
            <a:r>
              <a:rPr lang="ja-JP" altLang="en-US" sz="5298" b="1" dirty="0" smtClean="0">
                <a:latin typeface="Times New Roman" panose="02020603050405020304" pitchFamily="18" charset="0"/>
                <a:ea typeface="ＭＳ ゴシック" panose="020B0609070205080204" pitchFamily="49" charset="-128"/>
                <a:cs typeface="Times New Roman" panose="02020603050405020304" pitchFamily="18" charset="0"/>
              </a:rPr>
              <a:t>の</a:t>
            </a:r>
            <a:r>
              <a:rPr lang="ja-JP" altLang="en-US" sz="5298" b="1" dirty="0">
                <a:latin typeface="Times New Roman" panose="02020603050405020304" pitchFamily="18" charset="0"/>
                <a:ea typeface="ＭＳ ゴシック" panose="020B0609070205080204" pitchFamily="49" charset="-128"/>
                <a:cs typeface="Times New Roman" panose="02020603050405020304" pitchFamily="18" charset="0"/>
              </a:rPr>
              <a:t>課題</a:t>
            </a:r>
            <a:endParaRPr lang="en-US" altLang="ja-JP" sz="5298"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25" name="テキスト ボックス 124"/>
          <p:cNvSpPr txBox="1"/>
          <p:nvPr/>
        </p:nvSpPr>
        <p:spPr>
          <a:xfrm>
            <a:off x="15717458" y="41215785"/>
            <a:ext cx="13689484" cy="1043363"/>
          </a:xfrm>
          <a:prstGeom prst="rect">
            <a:avLst/>
          </a:prstGeom>
          <a:noFill/>
        </p:spPr>
        <p:txBody>
          <a:bodyPr wrap="square" rtlCol="0">
            <a:spAutoFit/>
          </a:bodyPr>
          <a:lstStyle/>
          <a:p>
            <a:pPr marL="757108" indent="-757108">
              <a:buFont typeface="Wingdings" panose="05000000000000000000" pitchFamily="2" charset="2"/>
              <a:buChar char="l"/>
            </a:pP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一次</a:t>
            </a:r>
            <a:r>
              <a:rPr lang="ja-JP" altLang="en-US" sz="3090" dirty="0" smtClean="0">
                <a:latin typeface="Times New Roman" panose="02020603050405020304" pitchFamily="18" charset="0"/>
                <a:ea typeface="ＭＳ ゴシック" panose="020B0609070205080204" pitchFamily="49" charset="-128"/>
                <a:cs typeface="Times New Roman" panose="02020603050405020304" pitchFamily="18" charset="0"/>
              </a:rPr>
              <a:t>共振の「</a:t>
            </a: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節</a:t>
            </a:r>
            <a:r>
              <a:rPr lang="ja-JP" altLang="en-US" sz="3090" dirty="0" smtClean="0">
                <a:latin typeface="Times New Roman" panose="02020603050405020304" pitchFamily="18" charset="0"/>
                <a:ea typeface="ＭＳ ゴシック" panose="020B0609070205080204" pitchFamily="49" charset="-128"/>
                <a:cs typeface="Times New Roman" panose="02020603050405020304" pitchFamily="18" charset="0"/>
              </a:rPr>
              <a:t>」，高調波の「</a:t>
            </a:r>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腹</a:t>
            </a:r>
            <a:r>
              <a:rPr lang="ja-JP" altLang="en-US" sz="3090" dirty="0" smtClean="0">
                <a:latin typeface="Times New Roman" panose="02020603050405020304" pitchFamily="18" charset="0"/>
                <a:ea typeface="ＭＳ ゴシック" panose="020B0609070205080204" pitchFamily="49" charset="-128"/>
                <a:cs typeface="Times New Roman" panose="02020603050405020304" pitchFamily="18" charset="0"/>
              </a:rPr>
              <a:t>」にあたる位置にスピーカを設置し，実験を行う．</a:t>
            </a:r>
            <a:endParaRPr lang="en-US" altLang="ja-JP" sz="3090" dirty="0" smtClean="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10" name="テキスト ボックス 109"/>
          <p:cNvSpPr txBox="1"/>
          <p:nvPr/>
        </p:nvSpPr>
        <p:spPr>
          <a:xfrm>
            <a:off x="383095" y="4894644"/>
            <a:ext cx="29496830" cy="2739211"/>
          </a:xfrm>
          <a:prstGeom prst="rect">
            <a:avLst/>
          </a:prstGeom>
          <a:noFill/>
        </p:spPr>
        <p:txBody>
          <a:bodyPr wrap="square" rtlCol="0">
            <a:spAutoFit/>
          </a:bodyPr>
          <a:lstStyle/>
          <a:p>
            <a:pPr lvl="0" defTabSz="914400" fontAlgn="base">
              <a:spcBef>
                <a:spcPct val="0"/>
              </a:spcBef>
              <a:spcAft>
                <a:spcPct val="0"/>
              </a:spcAft>
            </a:pPr>
            <a:r>
              <a:rPr lang="en-US" altLang="ja-JP" sz="3200" b="1" dirty="0" smtClean="0">
                <a:latin typeface="Times New Roman" panose="02020603050405020304" pitchFamily="18" charset="0"/>
                <a:ea typeface="Cambria Math" pitchFamily="18" charset="0"/>
                <a:cs typeface="Times New Roman" panose="02020603050405020304" pitchFamily="18" charset="0"/>
              </a:rPr>
              <a:t>ABSTRACT</a:t>
            </a:r>
          </a:p>
          <a:p>
            <a:r>
              <a:rPr lang="en-US" altLang="ja-JP" sz="2800" dirty="0" err="1">
                <a:latin typeface="Times New Roman" panose="02020603050405020304" pitchFamily="18" charset="0"/>
                <a:cs typeface="Times New Roman" panose="02020603050405020304" pitchFamily="18" charset="0"/>
              </a:rPr>
              <a:t>Thermoacoustic</a:t>
            </a:r>
            <a:r>
              <a:rPr lang="en-US" altLang="ja-JP" sz="2800" dirty="0">
                <a:latin typeface="Times New Roman" panose="02020603050405020304" pitchFamily="18" charset="0"/>
                <a:cs typeface="Times New Roman" panose="02020603050405020304" pitchFamily="18" charset="0"/>
              </a:rPr>
              <a:t> is the mutual energy conversion of heat and sound waves, which can effectively utilize waste heat from factories and automobiles. When a temperature gradient is applied to the stack inside the tube, a sound wave is generated, which is called thermal acoustic oscillation. When the temperature gradient is increased, a resonance frequency and harmonics are generated. Harmonics are integral multiples of the resonance frequency, complicate device design. Therefore, harmonic suppression was performed using active noise </a:t>
            </a:r>
            <a:r>
              <a:rPr lang="en-US" altLang="ja-JP" sz="2800" dirty="0" smtClean="0">
                <a:latin typeface="Times New Roman" panose="02020603050405020304" pitchFamily="18" charset="0"/>
                <a:cs typeface="Times New Roman" panose="02020603050405020304" pitchFamily="18" charset="0"/>
              </a:rPr>
              <a:t>control.</a:t>
            </a:r>
            <a:r>
              <a:rPr lang="ja-JP" altLang="en-US" sz="2800" dirty="0">
                <a:latin typeface="Times New Roman" panose="02020603050405020304" pitchFamily="18" charset="0"/>
                <a:cs typeface="Times New Roman" panose="02020603050405020304" pitchFamily="18" charset="0"/>
              </a:rPr>
              <a:t> </a:t>
            </a:r>
            <a:r>
              <a:rPr lang="en-US" altLang="ja-JP" sz="2800" dirty="0" smtClean="0">
                <a:latin typeface="Times New Roman" panose="02020603050405020304" pitchFamily="18" charset="0"/>
                <a:cs typeface="Times New Roman" panose="02020603050405020304" pitchFamily="18" charset="0"/>
              </a:rPr>
              <a:t>In </a:t>
            </a:r>
            <a:r>
              <a:rPr lang="en-US" altLang="ja-JP" sz="2800" dirty="0">
                <a:latin typeface="Times New Roman" panose="02020603050405020304" pitchFamily="18" charset="0"/>
                <a:cs typeface="Times New Roman" panose="02020603050405020304" pitchFamily="18" charset="0"/>
              </a:rPr>
              <a:t>addition, at that time, it was confirmed in the previous research that the resonance frequency component is amplified</a:t>
            </a:r>
            <a:r>
              <a:rPr lang="en-US" altLang="ja-JP" sz="2800" dirty="0" smtClean="0">
                <a:latin typeface="Times New Roman" panose="02020603050405020304" pitchFamily="18" charset="0"/>
                <a:cs typeface="Times New Roman" panose="02020603050405020304" pitchFamily="18" charset="0"/>
              </a:rPr>
              <a:t>. In </a:t>
            </a:r>
            <a:r>
              <a:rPr lang="en-US" altLang="ja-JP" sz="2800" dirty="0">
                <a:latin typeface="Times New Roman" panose="02020603050405020304" pitchFamily="18" charset="0"/>
                <a:cs typeface="Times New Roman" panose="02020603050405020304" pitchFamily="18" charset="0"/>
              </a:rPr>
              <a:t>addition, at that time, it was confirmed in the previous research that the resonance frequency component is amplified. It turned out that this cause was energy input from the speaker.</a:t>
            </a:r>
            <a:endParaRPr lang="ja-JP" altLang="ja-JP" sz="2800" dirty="0">
              <a:latin typeface="Times New Roman" panose="02020603050405020304" pitchFamily="18" charset="0"/>
              <a:cs typeface="Times New Roman" panose="02020603050405020304" pitchFamily="18" charset="0"/>
            </a:endParaRPr>
          </a:p>
        </p:txBody>
      </p:sp>
      <p:sp>
        <p:nvSpPr>
          <p:cNvPr id="84" name="テキスト ボックス 83"/>
          <p:cNvSpPr txBox="1"/>
          <p:nvPr/>
        </p:nvSpPr>
        <p:spPr>
          <a:xfrm>
            <a:off x="790270" y="8703323"/>
            <a:ext cx="12434429" cy="703719"/>
          </a:xfrm>
          <a:prstGeom prst="rect">
            <a:avLst/>
          </a:prstGeom>
          <a:noFill/>
        </p:spPr>
        <p:txBody>
          <a:bodyPr wrap="square" rtlCol="0">
            <a:spAutoFit/>
          </a:bodyPr>
          <a:lstStyle/>
          <a:p>
            <a:pPr marL="0" marR="0" lvl="0" indent="0" algn="l" defTabSz="913084" rtl="0" eaLnBrk="1" fontAlgn="auto" latinLnBrk="0" hangingPunct="1">
              <a:lnSpc>
                <a:spcPct val="100000"/>
              </a:lnSpc>
              <a:spcBef>
                <a:spcPts val="0"/>
              </a:spcBef>
              <a:spcAft>
                <a:spcPts val="0"/>
              </a:spcAft>
              <a:buClrTx/>
              <a:buSzTx/>
              <a:buFontTx/>
              <a:buNone/>
              <a:tabLst/>
              <a:defRPr/>
            </a:pPr>
            <a:r>
              <a:rPr kumimoji="1" lang="ja-JP" altLang="en-US" sz="3973" b="1" i="0" u="none" strike="noStrike" kern="1200" cap="none" spc="0" normalizeH="0" baseline="0" noProof="0" dirty="0">
                <a:ln>
                  <a:noFill/>
                </a:ln>
                <a:solidFill>
                  <a:srgbClr val="FF0000"/>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熱音響現象 </a:t>
            </a:r>
            <a:r>
              <a:rPr kumimoji="1" lang="ja-JP" altLang="en-US" sz="3973" b="1"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 </a:t>
            </a:r>
            <a:r>
              <a:rPr kumimoji="1" lang="ja-JP" altLang="en-US" sz="309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熱と音波の相互エネルギー変換</a:t>
            </a:r>
            <a:endParaRPr kumimoji="1" lang="en-US" altLang="ja-JP" sz="3973"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85" name="テキスト ボックス 84"/>
          <p:cNvSpPr txBox="1"/>
          <p:nvPr/>
        </p:nvSpPr>
        <p:spPr>
          <a:xfrm>
            <a:off x="6276439" y="9391982"/>
            <a:ext cx="8532192" cy="1518877"/>
          </a:xfrm>
          <a:prstGeom prst="rect">
            <a:avLst/>
          </a:prstGeom>
          <a:noFill/>
        </p:spPr>
        <p:txBody>
          <a:bodyPr wrap="square" rtlCol="0">
            <a:spAutoFit/>
          </a:bodyPr>
          <a:lstStyle/>
          <a:p>
            <a:pPr marL="0" marR="0" lvl="0" indent="0" algn="l" defTabSz="913084" rtl="0" eaLnBrk="1" fontAlgn="auto" latinLnBrk="0" hangingPunct="1">
              <a:lnSpc>
                <a:spcPct val="100000"/>
              </a:lnSpc>
              <a:spcBef>
                <a:spcPts val="0"/>
              </a:spcBef>
              <a:spcAft>
                <a:spcPts val="0"/>
              </a:spcAft>
              <a:buClrTx/>
              <a:buSzTx/>
              <a:buFontTx/>
              <a:buNone/>
              <a:tabLst/>
              <a:defRPr/>
            </a:pPr>
            <a:r>
              <a:rPr kumimoji="1" lang="ja-JP" altLang="en-US" sz="3090" b="1" i="0" u="none" strike="noStrike" kern="1200" cap="none" spc="0" normalizeH="0" baseline="0" noProof="0" dirty="0">
                <a:ln>
                  <a:noFill/>
                </a:ln>
                <a:solidFill>
                  <a:srgbClr val="FF0000"/>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熱音響自励発振</a:t>
            </a:r>
            <a:endParaRPr kumimoji="1" lang="en-US" altLang="ja-JP" sz="3090" b="1" i="0" u="none" strike="noStrike" kern="1200" cap="none" spc="0" normalizeH="0" baseline="0" noProof="0" dirty="0">
              <a:ln>
                <a:noFill/>
              </a:ln>
              <a:solidFill>
                <a:srgbClr val="FF0000"/>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endParaRPr>
          </a:p>
          <a:p>
            <a:pPr marL="0" marR="0" lvl="0" indent="0" algn="l" defTabSz="913084" rtl="0" eaLnBrk="1" fontAlgn="auto" latinLnBrk="0" hangingPunct="1">
              <a:lnSpc>
                <a:spcPct val="100000"/>
              </a:lnSpc>
              <a:spcBef>
                <a:spcPts val="0"/>
              </a:spcBef>
              <a:spcAft>
                <a:spcPts val="0"/>
              </a:spcAft>
              <a:buClrTx/>
              <a:buSzTx/>
              <a:buFontTx/>
              <a:buNone/>
              <a:tabLst/>
              <a:defRPr/>
            </a:pPr>
            <a:r>
              <a:rPr kumimoji="1" lang="ja-JP" altLang="en-US" sz="309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熱</a:t>
            </a:r>
            <a:r>
              <a:rPr kumimoji="1" lang="en-US" altLang="ja-JP" sz="309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a:t>
            </a:r>
            <a:r>
              <a:rPr kumimoji="1" lang="ja-JP" altLang="en-US" sz="309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音波変換</a:t>
            </a:r>
            <a:r>
              <a:rPr kumimoji="1" lang="ja-JP" altLang="en-US" sz="309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デバイス</a:t>
            </a:r>
            <a:r>
              <a:rPr lang="ja-JP" altLang="en-US" sz="3090" noProof="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a:t>
            </a:r>
            <a:r>
              <a:rPr kumimoji="1" lang="ja-JP" altLang="en-US" sz="309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スタック</a:t>
            </a:r>
            <a:r>
              <a:rPr lang="ja-JP" altLang="en-US" sz="309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a:t>
            </a:r>
            <a:r>
              <a:rPr kumimoji="1" lang="ja-JP" altLang="en-US" sz="309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に温度</a:t>
            </a:r>
            <a:r>
              <a:rPr kumimoji="1" lang="ja-JP" altLang="en-US" sz="309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勾配を与えることで，音波</a:t>
            </a:r>
            <a:r>
              <a:rPr kumimoji="1" lang="ja-JP" altLang="en-US" sz="309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が増幅</a:t>
            </a:r>
            <a:r>
              <a:rPr kumimoji="1" lang="ja-JP" altLang="en-US" sz="309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され発振が生じる．</a:t>
            </a:r>
            <a:endParaRPr kumimoji="1" lang="en-US" altLang="ja-JP" sz="309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86" name="テキスト ボックス 85"/>
          <p:cNvSpPr txBox="1"/>
          <p:nvPr/>
        </p:nvSpPr>
        <p:spPr>
          <a:xfrm>
            <a:off x="7520050" y="11649589"/>
            <a:ext cx="6534843" cy="1938992"/>
          </a:xfrm>
          <a:prstGeom prst="rect">
            <a:avLst/>
          </a:prstGeom>
          <a:noFill/>
          <a:ln>
            <a:noFill/>
          </a:ln>
        </p:spPr>
        <p:txBody>
          <a:bodyPr wrap="square" rtlCol="0">
            <a:spAutoFit/>
          </a:bodyPr>
          <a:lstStyle/>
          <a:p>
            <a:pPr lvl="0">
              <a:defRPr/>
            </a:pPr>
            <a:r>
              <a:rPr kumimoji="1" lang="ja-JP" altLang="en-US"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28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外燃</a:t>
            </a:r>
            <a:r>
              <a:rPr lang="ja-JP" altLang="en-US" sz="280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機関</a:t>
            </a:r>
            <a:endParaRPr kumimoji="1" lang="en-US" altLang="ja-JP" sz="280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endParaRPr>
          </a:p>
          <a:p>
            <a:pPr marL="0" marR="0" lvl="0" indent="0" algn="l" defTabSz="913084" rtl="0" eaLnBrk="1" fontAlgn="auto" latinLnBrk="0" hangingPunct="1">
              <a:lnSpc>
                <a:spcPct val="100000"/>
              </a:lnSpc>
              <a:spcBef>
                <a:spcPts val="0"/>
              </a:spcBef>
              <a:spcAft>
                <a:spcPts val="0"/>
              </a:spcAft>
              <a:buClrTx/>
              <a:buSzTx/>
              <a:buFontTx/>
              <a:buNone/>
              <a:tabLst/>
              <a:defRPr/>
            </a:pPr>
            <a:r>
              <a:rPr kumimoji="1" lang="en-US" altLang="ja-JP" sz="280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	</a:t>
            </a:r>
            <a:r>
              <a:rPr kumimoji="1" lang="ja-JP" altLang="en-US" sz="3200" b="1"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a:t>
            </a:r>
            <a:r>
              <a:rPr kumimoji="1" lang="ja-JP" altLang="en-US" sz="280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工場や自動車</a:t>
            </a:r>
            <a:r>
              <a:rPr kumimoji="1" lang="ja-JP" altLang="en-US"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の</a:t>
            </a:r>
            <a:r>
              <a:rPr lang="ja-JP" altLang="en-US" sz="280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廃</a:t>
            </a:r>
            <a:r>
              <a:rPr lang="ja-JP" altLang="en-US" sz="28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熱</a:t>
            </a:r>
            <a:r>
              <a:rPr kumimoji="1" lang="ja-JP" altLang="en-US"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を</a:t>
            </a:r>
            <a:r>
              <a:rPr kumimoji="1" lang="ja-JP" altLang="en-US" sz="280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有効利用</a:t>
            </a:r>
            <a:endParaRPr kumimoji="1" lang="en-US" altLang="ja-JP" sz="280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endParaRPr>
          </a:p>
          <a:p>
            <a:pPr marL="0" marR="0" lvl="0" indent="0" algn="l" defTabSz="913084"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・可動部が少ない</a:t>
            </a:r>
            <a:endParaRPr kumimoji="1" lang="en-US" altLang="ja-JP" sz="280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endParaRPr>
          </a:p>
          <a:p>
            <a:pPr marL="0" marR="0" lvl="0" indent="0" algn="l" defTabSz="913084" rtl="0" eaLnBrk="1" fontAlgn="auto" latinLnBrk="0" hangingPunct="1">
              <a:lnSpc>
                <a:spcPct val="100000"/>
              </a:lnSpc>
              <a:spcBef>
                <a:spcPts val="0"/>
              </a:spcBef>
              <a:spcAft>
                <a:spcPts val="0"/>
              </a:spcAft>
              <a:buClrTx/>
              <a:buSzTx/>
              <a:buFontTx/>
              <a:buNone/>
              <a:tabLst/>
              <a:defRPr/>
            </a:pPr>
            <a:r>
              <a:rPr kumimoji="1" lang="en-US" altLang="ja-JP" sz="280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	</a:t>
            </a:r>
            <a:r>
              <a:rPr kumimoji="1" lang="ja-JP" altLang="en-US" sz="3200" b="1"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a:t>
            </a:r>
            <a:r>
              <a:rPr kumimoji="1" lang="ja-JP" altLang="en-US" sz="280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安価でメンテナンスフリー</a:t>
            </a:r>
            <a:endParaRPr kumimoji="1" lang="en-US" altLang="ja-JP" sz="280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endParaRPr>
          </a:p>
        </p:txBody>
      </p:sp>
      <p:pic>
        <p:nvPicPr>
          <p:cNvPr id="87"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66472" y="9832088"/>
            <a:ext cx="5286795" cy="1777663"/>
          </a:xfrm>
          <a:prstGeom prst="rect">
            <a:avLst/>
          </a:prstGeom>
          <a:noFill/>
          <a:ln w="9525">
            <a:noFill/>
            <a:miter lim="800000"/>
            <a:headEnd/>
            <a:tailEnd/>
          </a:ln>
        </p:spPr>
      </p:pic>
      <p:sp>
        <p:nvSpPr>
          <p:cNvPr id="88" name="テキスト ボックス 87"/>
          <p:cNvSpPr txBox="1"/>
          <p:nvPr/>
        </p:nvSpPr>
        <p:spPr>
          <a:xfrm>
            <a:off x="1285510" y="13849580"/>
            <a:ext cx="13451615" cy="1043363"/>
          </a:xfrm>
          <a:prstGeom prst="rect">
            <a:avLst/>
          </a:prstGeom>
          <a:noFill/>
        </p:spPr>
        <p:txBody>
          <a:bodyPr wrap="square" rtlCol="0">
            <a:spAutoFit/>
          </a:bodyPr>
          <a:lstStyle/>
          <a:p>
            <a:pPr marL="0" marR="0" lvl="0" indent="0" algn="l" defTabSz="913084" rtl="0" eaLnBrk="1" fontAlgn="auto" latinLnBrk="0" hangingPunct="1">
              <a:lnSpc>
                <a:spcPct val="100000"/>
              </a:lnSpc>
              <a:spcBef>
                <a:spcPts val="0"/>
              </a:spcBef>
              <a:spcAft>
                <a:spcPts val="0"/>
              </a:spcAft>
              <a:buClrTx/>
              <a:buSzTx/>
              <a:buFontTx/>
              <a:buNone/>
              <a:tabLst/>
              <a:defRPr/>
            </a:pPr>
            <a:r>
              <a:rPr kumimoji="1" lang="ja-JP" altLang="en-US" sz="309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発振後，温度比を増加させていくと，高次のモードでも発振条件を</a:t>
            </a:r>
            <a:endParaRPr kumimoji="1" lang="en-US" altLang="ja-JP" sz="309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endParaRPr>
          </a:p>
          <a:p>
            <a:pPr marL="0" marR="0" lvl="0" indent="0" algn="l" defTabSz="913084" rtl="0" eaLnBrk="1" fontAlgn="auto" latinLnBrk="0" hangingPunct="1">
              <a:lnSpc>
                <a:spcPct val="100000"/>
              </a:lnSpc>
              <a:spcBef>
                <a:spcPts val="0"/>
              </a:spcBef>
              <a:spcAft>
                <a:spcPts val="0"/>
              </a:spcAft>
              <a:buClrTx/>
              <a:buSzTx/>
              <a:buFontTx/>
              <a:buNone/>
              <a:tabLst/>
              <a:defRPr/>
            </a:pPr>
            <a:r>
              <a:rPr kumimoji="1" lang="ja-JP" altLang="en-US" sz="309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満たし</a:t>
            </a:r>
            <a:r>
              <a:rPr kumimoji="1" lang="ja-JP" altLang="en-US" sz="309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，一次共振と</a:t>
            </a:r>
            <a:r>
              <a:rPr kumimoji="1" lang="ja-JP" altLang="en-US" sz="309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同時に</a:t>
            </a:r>
            <a:r>
              <a:rPr kumimoji="1" lang="ja-JP" altLang="en-US" sz="3090" b="1" i="0" u="none" strike="noStrike" kern="1200" cap="none" spc="0" normalizeH="0" baseline="0" noProof="0" dirty="0">
                <a:ln>
                  <a:noFill/>
                </a:ln>
                <a:solidFill>
                  <a:srgbClr val="FF0000"/>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高調波</a:t>
            </a:r>
            <a:r>
              <a:rPr kumimoji="1" lang="ja-JP" altLang="en-US" sz="309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成分が励起される．</a:t>
            </a:r>
            <a:endParaRPr kumimoji="1" lang="en-US" altLang="ja-JP" sz="309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03" name="テキスト ボックス 102"/>
          <p:cNvSpPr txBox="1"/>
          <p:nvPr/>
        </p:nvSpPr>
        <p:spPr>
          <a:xfrm>
            <a:off x="1648382" y="12204524"/>
            <a:ext cx="3722973" cy="567848"/>
          </a:xfrm>
          <a:prstGeom prst="rect">
            <a:avLst/>
          </a:prstGeom>
          <a:noFill/>
        </p:spPr>
        <p:txBody>
          <a:bodyPr wrap="square" rtlCol="0">
            <a:spAutoFit/>
          </a:bodyPr>
          <a:lstStyle/>
          <a:p>
            <a:pPr marL="0" marR="0" lvl="0" indent="0" algn="ctr" defTabSz="913084" rtl="0" eaLnBrk="1" fontAlgn="auto" latinLnBrk="0" hangingPunct="1">
              <a:lnSpc>
                <a:spcPct val="100000"/>
              </a:lnSpc>
              <a:spcBef>
                <a:spcPts val="0"/>
              </a:spcBef>
              <a:spcAft>
                <a:spcPts val="0"/>
              </a:spcAft>
              <a:buClrTx/>
              <a:buSzTx/>
              <a:buFontTx/>
              <a:buNone/>
              <a:tabLst/>
              <a:defRPr/>
            </a:pPr>
            <a:r>
              <a:rPr kumimoji="1" lang="en-US" altLang="ja-JP" sz="3090" b="1"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Fig.1 </a:t>
            </a:r>
            <a:r>
              <a:rPr kumimoji="1" lang="ja-JP" altLang="en-US" sz="3090" b="1"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熱音響現象</a:t>
            </a:r>
            <a:endParaRPr kumimoji="1" lang="en-US" altLang="ja-JP" sz="3090" b="1"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04" name="テキスト ボックス 103"/>
          <p:cNvSpPr txBox="1"/>
          <p:nvPr/>
        </p:nvSpPr>
        <p:spPr>
          <a:xfrm>
            <a:off x="871910" y="14791193"/>
            <a:ext cx="10530220" cy="2130455"/>
          </a:xfrm>
          <a:prstGeom prst="rect">
            <a:avLst/>
          </a:prstGeom>
          <a:noFill/>
        </p:spPr>
        <p:txBody>
          <a:bodyPr wrap="square" rtlCol="0">
            <a:spAutoFit/>
          </a:bodyPr>
          <a:lstStyle/>
          <a:p>
            <a:pPr marL="0" marR="0" lvl="0" indent="0" algn="l" defTabSz="913084" rtl="0" eaLnBrk="1" fontAlgn="auto" latinLnBrk="0" hangingPunct="1">
              <a:lnSpc>
                <a:spcPct val="100000"/>
              </a:lnSpc>
              <a:spcBef>
                <a:spcPts val="0"/>
              </a:spcBef>
              <a:spcAft>
                <a:spcPts val="0"/>
              </a:spcAft>
              <a:buClrTx/>
              <a:buSzTx/>
              <a:buFontTx/>
              <a:buNone/>
              <a:tabLst/>
              <a:defRPr/>
            </a:pPr>
            <a:r>
              <a:rPr kumimoji="1" lang="ja-JP" altLang="en-US" sz="3532" b="1" i="0" u="none" strike="noStrike" kern="1200" cap="none" spc="0" normalizeH="0" baseline="0" noProof="0" dirty="0">
                <a:ln>
                  <a:noFill/>
                </a:ln>
                <a:solidFill>
                  <a:srgbClr val="FF0000"/>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高調波</a:t>
            </a:r>
            <a:endParaRPr kumimoji="1" lang="en-US" altLang="ja-JP" sz="3532" b="1" i="0" u="none" strike="noStrike" kern="1200" cap="none" spc="0" normalizeH="0" baseline="0" noProof="0" dirty="0">
              <a:ln>
                <a:noFill/>
              </a:ln>
              <a:solidFill>
                <a:srgbClr val="FF0000"/>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endParaRPr>
          </a:p>
          <a:p>
            <a:pPr marL="0" marR="0" lvl="0" indent="0" algn="l" defTabSz="913084" rtl="0" eaLnBrk="1" fontAlgn="auto" latinLnBrk="0" hangingPunct="1">
              <a:lnSpc>
                <a:spcPct val="100000"/>
              </a:lnSpc>
              <a:spcBef>
                <a:spcPts val="0"/>
              </a:spcBef>
              <a:spcAft>
                <a:spcPts val="0"/>
              </a:spcAft>
              <a:buClrTx/>
              <a:buSzTx/>
              <a:buFontTx/>
              <a:buNone/>
              <a:tabLst/>
              <a:defRPr/>
            </a:pPr>
            <a:r>
              <a:rPr kumimoji="1" lang="ja-JP" altLang="en-US" sz="309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・共振周波数の整数倍となる</a:t>
            </a:r>
            <a:r>
              <a:rPr kumimoji="1" lang="ja-JP" altLang="en-US" sz="309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周波数による振動</a:t>
            </a:r>
            <a:endParaRPr kumimoji="1" lang="en-US" altLang="ja-JP" sz="309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endParaRPr>
          </a:p>
          <a:p>
            <a:pPr marL="0" marR="0" lvl="0" indent="0" algn="l" defTabSz="913084" rtl="0" eaLnBrk="1" fontAlgn="auto" latinLnBrk="0" hangingPunct="1">
              <a:lnSpc>
                <a:spcPct val="100000"/>
              </a:lnSpc>
              <a:spcBef>
                <a:spcPts val="0"/>
              </a:spcBef>
              <a:spcAft>
                <a:spcPts val="0"/>
              </a:spcAft>
              <a:buClrTx/>
              <a:buSzTx/>
              <a:buFontTx/>
              <a:buNone/>
              <a:tabLst/>
              <a:defRPr/>
            </a:pPr>
            <a:r>
              <a:rPr kumimoji="1" lang="ja-JP" altLang="en-US" sz="309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・複数周波数の励起により正弦波</a:t>
            </a:r>
            <a:r>
              <a:rPr kumimoji="1" lang="ja-JP" altLang="en-US" sz="309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を</a:t>
            </a:r>
            <a:r>
              <a:rPr kumimoji="1" lang="ja-JP" altLang="en-US" sz="309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ゆがめる</a:t>
            </a:r>
            <a:endParaRPr kumimoji="1" lang="en-US" altLang="ja-JP" sz="309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endParaRPr>
          </a:p>
          <a:p>
            <a:pPr marL="0" marR="0" lvl="0" indent="0" algn="l" defTabSz="913084" rtl="0" eaLnBrk="1" fontAlgn="auto" latinLnBrk="0" hangingPunct="1">
              <a:lnSpc>
                <a:spcPct val="100000"/>
              </a:lnSpc>
              <a:spcBef>
                <a:spcPts val="0"/>
              </a:spcBef>
              <a:spcAft>
                <a:spcPts val="0"/>
              </a:spcAft>
              <a:buClrTx/>
              <a:buSzTx/>
              <a:buFontTx/>
              <a:buNone/>
              <a:tabLst/>
              <a:defRPr/>
            </a:pPr>
            <a:r>
              <a:rPr lang="ja-JP" altLang="en-US" sz="309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　</a:t>
            </a:r>
            <a:r>
              <a:rPr kumimoji="1" lang="ja-JP" altLang="en-US" sz="3532" b="1"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3090" u="sng"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一次共振周波数を対象としたデバイスでは効率</a:t>
            </a:r>
            <a:r>
              <a:rPr lang="ja-JP" altLang="en-US" sz="3090" u="sng"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が</a:t>
            </a:r>
            <a:r>
              <a:rPr lang="ja-JP" altLang="en-US" sz="3090" u="sng"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低下</a:t>
            </a:r>
            <a:endParaRPr kumimoji="1" lang="en-US" altLang="ja-JP" sz="3090" b="0" i="0" u="sng"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23" name="テキスト ボックス 122"/>
          <p:cNvSpPr txBox="1"/>
          <p:nvPr/>
        </p:nvSpPr>
        <p:spPr>
          <a:xfrm>
            <a:off x="7008706" y="11008161"/>
            <a:ext cx="4556055" cy="567848"/>
          </a:xfrm>
          <a:prstGeom prst="rect">
            <a:avLst/>
          </a:prstGeom>
          <a:noFill/>
          <a:ln>
            <a:noFill/>
          </a:ln>
        </p:spPr>
        <p:txBody>
          <a:bodyPr wrap="none" rtlCol="0">
            <a:spAutoFit/>
          </a:bodyPr>
          <a:lstStyle/>
          <a:p>
            <a:pPr marL="0" marR="0" lvl="0" indent="0" algn="l" defTabSz="913084" rtl="0" eaLnBrk="1" fontAlgn="auto" latinLnBrk="0" hangingPunct="1">
              <a:lnSpc>
                <a:spcPct val="100000"/>
              </a:lnSpc>
              <a:spcBef>
                <a:spcPts val="0"/>
              </a:spcBef>
              <a:spcAft>
                <a:spcPts val="0"/>
              </a:spcAft>
              <a:buClrTx/>
              <a:buSzTx/>
              <a:buFontTx/>
              <a:buNone/>
              <a:tabLst/>
              <a:defRPr/>
            </a:pPr>
            <a:r>
              <a:rPr kumimoji="1" lang="ja-JP" altLang="en-US" sz="3090" b="1" i="0" strike="noStrike" kern="1200" cap="none" spc="0" normalizeH="0" baseline="0" noProof="0" dirty="0" smtClean="0">
                <a:ln>
                  <a:noFill/>
                </a:ln>
                <a:effectLst/>
                <a:uLnTx/>
                <a:uFillTx/>
                <a:latin typeface="Times New Roman" panose="02020603050405020304" pitchFamily="18" charset="0"/>
                <a:ea typeface="ＭＳ ゴシック" panose="020B0609070205080204" pitchFamily="49" charset="-128"/>
                <a:cs typeface="Times New Roman" panose="02020603050405020304" pitchFamily="18" charset="0"/>
              </a:rPr>
              <a:t>→</a:t>
            </a:r>
            <a:r>
              <a:rPr kumimoji="1" lang="ja-JP" altLang="en-US" sz="3090" b="1" i="0" u="sng" strike="noStrike" kern="1200" cap="none" spc="0" normalizeH="0" baseline="0" noProof="0" dirty="0" smtClean="0">
                <a:ln>
                  <a:noFill/>
                </a:ln>
                <a:solidFill>
                  <a:srgbClr val="FF0000"/>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発電</a:t>
            </a:r>
            <a:r>
              <a:rPr kumimoji="1" lang="ja-JP" altLang="en-US" sz="3090" b="1" i="0" u="sng" strike="noStrike" kern="1200" cap="none" spc="0" normalizeH="0" baseline="0" noProof="0" dirty="0">
                <a:ln>
                  <a:noFill/>
                </a:ln>
                <a:solidFill>
                  <a:srgbClr val="FF0000"/>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や冷凍に利用可能</a:t>
            </a:r>
            <a:endParaRPr kumimoji="1" lang="en-US" altLang="ja-JP" sz="3090" b="0" i="0" u="sng" strike="noStrike" kern="1200" cap="none" spc="0" normalizeH="0" baseline="0" noProof="0" dirty="0">
              <a:ln>
                <a:noFill/>
              </a:ln>
              <a:solidFill>
                <a:srgbClr val="FF0000"/>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24" name="テキスト ボックス 123"/>
          <p:cNvSpPr txBox="1"/>
          <p:nvPr/>
        </p:nvSpPr>
        <p:spPr>
          <a:xfrm>
            <a:off x="919062" y="13016385"/>
            <a:ext cx="2246542" cy="635880"/>
          </a:xfrm>
          <a:prstGeom prst="rect">
            <a:avLst/>
          </a:prstGeom>
          <a:noFill/>
        </p:spPr>
        <p:txBody>
          <a:bodyPr wrap="square" rtlCol="0">
            <a:spAutoFit/>
          </a:bodyPr>
          <a:lstStyle/>
          <a:p>
            <a:pPr marL="0" marR="0" lvl="0" indent="0" algn="l" defTabSz="913084" rtl="0" eaLnBrk="1" fontAlgn="auto" latinLnBrk="0" hangingPunct="1">
              <a:lnSpc>
                <a:spcPct val="100000"/>
              </a:lnSpc>
              <a:spcBef>
                <a:spcPts val="0"/>
              </a:spcBef>
              <a:spcAft>
                <a:spcPts val="0"/>
              </a:spcAft>
              <a:buClrTx/>
              <a:buSzTx/>
              <a:buFontTx/>
              <a:buNone/>
              <a:tabLst/>
              <a:defRPr/>
            </a:pPr>
            <a:r>
              <a:rPr kumimoji="1" lang="ja-JP" altLang="en-US" sz="3532" b="1" i="0" u="sng"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問題点</a:t>
            </a:r>
            <a:endParaRPr kumimoji="1" lang="en-US" altLang="ja-JP" sz="3532" b="1" i="0" u="sng"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27" name="下矢印 126"/>
          <p:cNvSpPr/>
          <p:nvPr/>
        </p:nvSpPr>
        <p:spPr>
          <a:xfrm rot="16200000">
            <a:off x="1430914" y="17162357"/>
            <a:ext cx="680034" cy="783444"/>
          </a:xfrm>
          <a:prstGeom prst="downArrow">
            <a:avLst>
              <a:gd name="adj1" fmla="val 43971"/>
              <a:gd name="adj2" fmla="val 49025"/>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3084" rtl="0" eaLnBrk="1" fontAlgn="auto" latinLnBrk="0" hangingPunct="1">
              <a:lnSpc>
                <a:spcPct val="100000"/>
              </a:lnSpc>
              <a:spcBef>
                <a:spcPts val="0"/>
              </a:spcBef>
              <a:spcAft>
                <a:spcPts val="0"/>
              </a:spcAft>
              <a:buClrTx/>
              <a:buSzTx/>
              <a:buFontTx/>
              <a:buNone/>
              <a:tabLst/>
              <a:defRPr/>
            </a:pPr>
            <a:endParaRPr kumimoji="1" lang="ja-JP" altLang="en-US" sz="1766"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sp>
        <p:nvSpPr>
          <p:cNvPr id="128" name="テキスト ボックス 127"/>
          <p:cNvSpPr txBox="1"/>
          <p:nvPr/>
        </p:nvSpPr>
        <p:spPr>
          <a:xfrm>
            <a:off x="2340862" y="16947759"/>
            <a:ext cx="12696689" cy="1518877"/>
          </a:xfrm>
          <a:prstGeom prst="rect">
            <a:avLst/>
          </a:prstGeom>
          <a:noFill/>
        </p:spPr>
        <p:txBody>
          <a:bodyPr wrap="square" rtlCol="0">
            <a:spAutoFit/>
          </a:bodyPr>
          <a:lstStyle/>
          <a:p>
            <a:pPr marL="0" marR="0" lvl="0" indent="0" algn="l" defTabSz="913084" rtl="0" eaLnBrk="1" fontAlgn="auto" latinLnBrk="0" hangingPunct="1">
              <a:lnSpc>
                <a:spcPct val="100000"/>
              </a:lnSpc>
              <a:spcBef>
                <a:spcPts val="0"/>
              </a:spcBef>
              <a:spcAft>
                <a:spcPts val="0"/>
              </a:spcAft>
              <a:buClrTx/>
              <a:buSzTx/>
              <a:buFontTx/>
              <a:buNone/>
              <a:tabLst/>
              <a:defRPr/>
            </a:pPr>
            <a:r>
              <a:rPr kumimoji="1" lang="ja-JP" altLang="en-US" sz="3090" b="1"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能動</a:t>
            </a:r>
            <a:r>
              <a:rPr kumimoji="1" lang="ja-JP" altLang="en-US" sz="3090" b="1"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騒音制御</a:t>
            </a:r>
            <a:r>
              <a:rPr kumimoji="1" lang="ja-JP" altLang="en-US" sz="309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を</a:t>
            </a:r>
            <a:r>
              <a:rPr lang="ja-JP" altLang="en-US" sz="3090" noProof="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利用した研究</a:t>
            </a:r>
            <a:r>
              <a:rPr lang="en-US" altLang="ja-JP" sz="3090" noProof="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[1]</a:t>
            </a:r>
            <a:r>
              <a:rPr lang="ja-JP" altLang="en-US" sz="3090" noProof="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が行われている．</a:t>
            </a:r>
            <a:endParaRPr lang="en-US" altLang="ja-JP" sz="309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a:p>
            <a:pPr marL="0" marR="0" lvl="0" indent="0" algn="l" defTabSz="913084" rtl="0" eaLnBrk="1" fontAlgn="auto" latinLnBrk="0" hangingPunct="1">
              <a:lnSpc>
                <a:spcPct val="100000"/>
              </a:lnSpc>
              <a:spcBef>
                <a:spcPts val="0"/>
              </a:spcBef>
              <a:spcAft>
                <a:spcPts val="0"/>
              </a:spcAft>
              <a:buClrTx/>
              <a:buSzTx/>
              <a:buFontTx/>
              <a:buNone/>
              <a:tabLst/>
              <a:defRPr/>
            </a:pPr>
            <a:r>
              <a:rPr lang="ja-JP" altLang="en-US" sz="3090" dirty="0" smtClean="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高調波の低減により，一次共振</a:t>
            </a:r>
            <a:r>
              <a:rPr lang="ja-JP" altLang="en-US" sz="3090"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成分</a:t>
            </a:r>
            <a:r>
              <a:rPr lang="ja-JP" altLang="en-US" sz="3090" dirty="0" smtClean="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の増幅が実験より確認されている．</a:t>
            </a:r>
            <a:endParaRPr lang="en-US" altLang="ja-JP" sz="3090" dirty="0" smtClean="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endParaRPr>
          </a:p>
          <a:p>
            <a:pPr marL="0" marR="0" lvl="0" indent="0" algn="l" defTabSz="913084" rtl="0" eaLnBrk="1" fontAlgn="auto" latinLnBrk="0" hangingPunct="1">
              <a:lnSpc>
                <a:spcPct val="100000"/>
              </a:lnSpc>
              <a:spcBef>
                <a:spcPts val="0"/>
              </a:spcBef>
              <a:spcAft>
                <a:spcPts val="0"/>
              </a:spcAft>
              <a:buClrTx/>
              <a:buSzTx/>
              <a:buFontTx/>
              <a:buNone/>
              <a:tabLst/>
              <a:defRPr/>
            </a:pPr>
            <a:r>
              <a:rPr lang="ja-JP" altLang="en-US" sz="3090" dirty="0" smtClean="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（原因の調査までは</a:t>
            </a:r>
            <a:r>
              <a:rPr lang="ja-JP" altLang="en-US" sz="3090" smtClean="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行われていない．</a:t>
            </a:r>
            <a:r>
              <a:rPr lang="ja-JP" altLang="en-US" sz="3090" dirty="0" smtClean="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a:t>
            </a:r>
            <a:endParaRPr lang="en-US" altLang="ja-JP" sz="3090" dirty="0" smtClean="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29" name="テキスト ボックス 128"/>
          <p:cNvSpPr txBox="1"/>
          <p:nvPr/>
        </p:nvSpPr>
        <p:spPr>
          <a:xfrm>
            <a:off x="531250" y="23016759"/>
            <a:ext cx="14221680" cy="1384995"/>
          </a:xfrm>
          <a:prstGeom prst="rect">
            <a:avLst/>
          </a:prstGeom>
          <a:noFill/>
          <a:ln w="22225">
            <a:solidFill>
              <a:schemeClr val="tx1"/>
            </a:solidFill>
          </a:ln>
        </p:spPr>
        <p:txBody>
          <a:bodyPr wrap="square" rtlCol="0">
            <a:spAutoFit/>
          </a:bodyPr>
          <a:lstStyle/>
          <a:p>
            <a:pPr marL="0" marR="0" lvl="0" indent="0" algn="l" defTabSz="913084"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参考</a:t>
            </a:r>
            <a:r>
              <a:rPr kumimoji="1" lang="ja-JP" altLang="en-US" sz="2800" b="1"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文献</a:t>
            </a:r>
            <a:r>
              <a:rPr lang="ja-JP" altLang="en-US" sz="280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a:t>
            </a:r>
            <a:r>
              <a:rPr kumimoji="1" lang="en-US" altLang="ja-JP"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[1] </a:t>
            </a:r>
            <a:r>
              <a:rPr kumimoji="1" lang="ja-JP" altLang="en-US"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福谷</a:t>
            </a:r>
            <a:r>
              <a:rPr kumimoji="1" lang="ja-JP" altLang="en-US" sz="280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滉扶美</a:t>
            </a:r>
            <a:r>
              <a:rPr kumimoji="1" lang="en-US" altLang="ja-JP" sz="280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,Gazi Sharif,</a:t>
            </a:r>
            <a:r>
              <a:rPr kumimoji="1" lang="ja-JP" altLang="en-US" sz="280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千賀麻利子</a:t>
            </a:r>
            <a:r>
              <a:rPr kumimoji="1" lang="en-US" altLang="ja-JP" sz="280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a:t>
            </a:r>
            <a:r>
              <a:rPr kumimoji="1" lang="ja-JP" altLang="en-US" sz="280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葛生</a:t>
            </a:r>
            <a:r>
              <a:rPr kumimoji="1" lang="ja-JP" altLang="en-US"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和人</a:t>
            </a:r>
            <a:r>
              <a:rPr kumimoji="1" lang="en-US" altLang="ja-JP"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a:t>
            </a:r>
            <a:r>
              <a:rPr kumimoji="1" lang="ja-JP" altLang="en-US"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長谷川真也</a:t>
            </a:r>
            <a:r>
              <a:rPr lang="en-US" altLang="ja-JP" sz="280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a:t>
            </a:r>
            <a:endParaRPr kumimoji="1" lang="en-US" altLang="ja-JP"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endParaRPr>
          </a:p>
          <a:p>
            <a:pPr marL="0" marR="0" lvl="0" indent="0" algn="l" defTabSz="913084" rtl="0" eaLnBrk="1" fontAlgn="auto" latinLnBrk="0" hangingPunct="1">
              <a:lnSpc>
                <a:spcPct val="100000"/>
              </a:lnSpc>
              <a:spcBef>
                <a:spcPts val="0"/>
              </a:spcBef>
              <a:spcAft>
                <a:spcPts val="0"/>
              </a:spcAft>
              <a:buClrTx/>
              <a:buSzTx/>
              <a:buFontTx/>
              <a:buNone/>
              <a:tabLst/>
              <a:defRPr/>
            </a:pPr>
            <a:r>
              <a:rPr kumimoji="1" lang="en-US" altLang="ja-JP"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2</a:t>
            </a:r>
            <a:r>
              <a:rPr kumimoji="1" lang="ja-JP" altLang="en-US" sz="280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次モードが励起する熱音響自励振動のアクティブ</a:t>
            </a:r>
            <a:r>
              <a:rPr kumimoji="1" lang="ja-JP" altLang="en-US"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制御</a:t>
            </a:r>
            <a:r>
              <a:rPr kumimoji="1" lang="en-US" altLang="ja-JP"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a:t>
            </a:r>
            <a:r>
              <a:rPr kumimoji="1" lang="ja-JP" altLang="en-US"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日本</a:t>
            </a:r>
            <a:r>
              <a:rPr kumimoji="1" lang="ja-JP" altLang="en-US" sz="280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音響学会講演論</a:t>
            </a:r>
            <a:r>
              <a:rPr kumimoji="1" lang="ja-JP" altLang="en-US"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文集</a:t>
            </a:r>
            <a:r>
              <a:rPr kumimoji="1" lang="en-US" altLang="ja-JP"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a:t>
            </a:r>
            <a:r>
              <a:rPr kumimoji="1" lang="en-US" altLang="ja-JP" sz="280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2016.9.14)</a:t>
            </a:r>
          </a:p>
        </p:txBody>
      </p:sp>
      <p:sp>
        <p:nvSpPr>
          <p:cNvPr id="131" name="テキスト ボックス 130"/>
          <p:cNvSpPr txBox="1"/>
          <p:nvPr/>
        </p:nvSpPr>
        <p:spPr>
          <a:xfrm>
            <a:off x="1001849" y="18336329"/>
            <a:ext cx="13280483" cy="1928541"/>
          </a:xfrm>
          <a:prstGeom prst="rect">
            <a:avLst/>
          </a:prstGeom>
          <a:noFill/>
        </p:spPr>
        <p:txBody>
          <a:bodyPr wrap="square" rtlCol="0">
            <a:spAutoFit/>
          </a:bodyPr>
          <a:lstStyle/>
          <a:p>
            <a:pPr marL="0" marR="0" lvl="0" indent="0" algn="l" defTabSz="913084" rtl="0" eaLnBrk="1" fontAlgn="auto" latinLnBrk="0" hangingPunct="1">
              <a:lnSpc>
                <a:spcPct val="100000"/>
              </a:lnSpc>
              <a:spcBef>
                <a:spcPts val="0"/>
              </a:spcBef>
              <a:spcAft>
                <a:spcPts val="0"/>
              </a:spcAft>
              <a:buClrTx/>
              <a:buSzTx/>
              <a:buFontTx/>
              <a:buNone/>
              <a:tabLst/>
              <a:defRPr/>
            </a:pPr>
            <a:r>
              <a:rPr kumimoji="1" lang="ja-JP" altLang="en-US" sz="3532" b="1" i="0" u="none" strike="noStrike" kern="1200" cap="none" spc="0" normalizeH="0" baseline="0" noProof="0" dirty="0">
                <a:ln>
                  <a:noFill/>
                </a:ln>
                <a:solidFill>
                  <a:srgbClr val="FF0000"/>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能動騒音制御</a:t>
            </a:r>
            <a:r>
              <a:rPr kumimoji="1" lang="en-US" altLang="ja-JP" sz="3532" b="1" i="0" u="none" strike="noStrike" kern="1200" cap="none" spc="0" normalizeH="0" baseline="0" noProof="0" dirty="0">
                <a:ln>
                  <a:noFill/>
                </a:ln>
                <a:solidFill>
                  <a:srgbClr val="FF0000"/>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(ANC)</a:t>
            </a:r>
          </a:p>
          <a:p>
            <a:pPr marL="0" marR="0" lvl="0" indent="0" algn="l" defTabSz="913084"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対象の信号と，同振幅</a:t>
            </a:r>
            <a:r>
              <a:rPr kumimoji="1" lang="ja-JP" altLang="en-US" sz="280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・逆位相の制御信号を投入し</a:t>
            </a:r>
            <a:r>
              <a:rPr kumimoji="1" lang="ja-JP" altLang="en-US"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28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正弦波の合成によって，</a:t>
            </a:r>
            <a:endParaRPr lang="en-US" altLang="ja-JP" sz="28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a:p>
            <a:pPr marL="0" marR="0" lvl="0" indent="0" algn="l" defTabSz="913084"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対象の信号</a:t>
            </a:r>
            <a:r>
              <a:rPr kumimoji="1" lang="ja-JP" altLang="en-US" sz="280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を</a:t>
            </a:r>
            <a:r>
              <a:rPr kumimoji="1" lang="ja-JP" altLang="en-US"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打ち消す制御</a:t>
            </a:r>
            <a:r>
              <a:rPr kumimoji="1" lang="ja-JP" altLang="en-US" sz="2800" b="0"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手法</a:t>
            </a:r>
            <a:r>
              <a:rPr kumimoji="1" lang="ja-JP" altLang="en-US"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a:t>
            </a:r>
            <a:endParaRPr kumimoji="1" lang="en-US" altLang="ja-JP"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endParaRPr>
          </a:p>
          <a:p>
            <a:pPr>
              <a:defRPr/>
            </a:pPr>
            <a:r>
              <a:rPr lang="ja-JP" altLang="en-US" sz="28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文献</a:t>
            </a:r>
            <a:r>
              <a:rPr lang="en-US" altLang="ja-JP" sz="28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[1]</a:t>
            </a:r>
            <a:r>
              <a:rPr lang="ja-JP" altLang="en-US" sz="28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より，位相</a:t>
            </a:r>
            <a:r>
              <a:rPr lang="ja-JP" altLang="en-US" sz="280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シフト</a:t>
            </a:r>
            <a:r>
              <a:rPr lang="ja-JP" altLang="en-US" sz="28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を</a:t>
            </a:r>
            <a:r>
              <a:rPr lang="ja-JP" altLang="en-US" sz="280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決定</a:t>
            </a:r>
            <a:r>
              <a:rPr lang="ja-JP" altLang="en-US" sz="28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するむだ</a:t>
            </a:r>
            <a:r>
              <a:rPr lang="ja-JP" altLang="en-US" sz="280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時間は手動調整にて行われている</a:t>
            </a:r>
            <a:r>
              <a:rPr lang="ja-JP" altLang="en-US" sz="28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a:t>
            </a:r>
            <a:endParaRPr lang="en-US" altLang="ja-JP" sz="280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41" name="テキスト ボックス 140"/>
          <p:cNvSpPr txBox="1"/>
          <p:nvPr/>
        </p:nvSpPr>
        <p:spPr>
          <a:xfrm>
            <a:off x="2515731" y="20712300"/>
            <a:ext cx="12221393" cy="2062103"/>
          </a:xfrm>
          <a:prstGeom prst="rect">
            <a:avLst/>
          </a:prstGeom>
          <a:noFill/>
          <a:ln w="22225">
            <a:solidFill>
              <a:schemeClr val="tx1"/>
            </a:solidFill>
          </a:ln>
        </p:spPr>
        <p:txBody>
          <a:bodyPr wrap="square" rtlCol="0">
            <a:spAutoFit/>
          </a:bodyPr>
          <a:lstStyle/>
          <a:p>
            <a:pPr marL="0" marR="0" lvl="0" indent="0" algn="l" defTabSz="913084"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最終目的</a:t>
            </a:r>
            <a:r>
              <a:rPr lang="ja-JP" altLang="en-US"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a:t>
            </a:r>
            <a:r>
              <a:rPr kumimoji="1" lang="en-US" altLang="ja-JP"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ANC</a:t>
            </a:r>
            <a:r>
              <a:rPr kumimoji="1" lang="ja-JP" altLang="en-US"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に</a:t>
            </a:r>
            <a:r>
              <a:rPr lang="ja-JP" altLang="en-US"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よ</a:t>
            </a:r>
            <a:r>
              <a:rPr lang="ja-JP" altLang="en-US" sz="320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る</a:t>
            </a:r>
            <a:r>
              <a:rPr kumimoji="1" lang="ja-JP" altLang="en-US"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高調波成分の低減</a:t>
            </a:r>
            <a:r>
              <a:rPr lang="ja-JP" altLang="en-US"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を再現し，</a:t>
            </a:r>
            <a:endParaRPr lang="en-US" altLang="ja-JP" sz="320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a:p>
            <a:pPr marL="0" marR="0" lvl="0" indent="0" algn="l" defTabSz="913084" rtl="0" eaLnBrk="1" fontAlgn="auto" latinLnBrk="0" hangingPunct="1">
              <a:lnSpc>
                <a:spcPct val="100000"/>
              </a:lnSpc>
              <a:spcBef>
                <a:spcPts val="0"/>
              </a:spcBef>
              <a:spcAft>
                <a:spcPts val="0"/>
              </a:spcAft>
              <a:buClrTx/>
              <a:buSzTx/>
              <a:buFontTx/>
              <a:buNone/>
              <a:tabLst/>
              <a:defRPr/>
            </a:pPr>
            <a:r>
              <a:rPr lang="en-US" altLang="ja-JP" sz="320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ja-JP" altLang="en-US"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むだ</a:t>
            </a:r>
            <a:r>
              <a:rPr lang="ja-JP" altLang="en-US" sz="320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時間</a:t>
            </a:r>
            <a:r>
              <a:rPr lang="ja-JP" altLang="en-US"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の自動調整を検討す</a:t>
            </a:r>
            <a:r>
              <a:rPr lang="ja-JP" altLang="en-US" sz="320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る</a:t>
            </a:r>
            <a:r>
              <a:rPr lang="ja-JP" altLang="en-US"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a:t>
            </a:r>
            <a:endParaRPr lang="en-US" altLang="ja-JP"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a:p>
            <a:pPr marL="0" marR="0" lvl="0" indent="0" algn="l" defTabSz="913084" rtl="0" eaLnBrk="1" fontAlgn="auto" latinLnBrk="0" hangingPunct="1">
              <a:lnSpc>
                <a:spcPct val="100000"/>
              </a:lnSpc>
              <a:spcBef>
                <a:spcPts val="0"/>
              </a:spcBef>
              <a:spcAft>
                <a:spcPts val="0"/>
              </a:spcAft>
              <a:buClrTx/>
              <a:buSzTx/>
              <a:buFontTx/>
              <a:buNone/>
              <a:tabLst/>
              <a:defRPr/>
            </a:pPr>
            <a:r>
              <a:rPr lang="en-US" altLang="ja-JP"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B4</a:t>
            </a:r>
            <a:r>
              <a:rPr lang="ja-JP" altLang="en-US"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成果：</a:t>
            </a:r>
            <a:r>
              <a:rPr lang="en-US" altLang="ja-JP"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ja-JP" altLang="en-US"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制御適用による投入電力を成分ごとに求め，</a:t>
            </a:r>
            <a:endParaRPr lang="en-US" altLang="ja-JP"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a:p>
            <a:pPr marL="0" marR="0" lvl="0" indent="0" algn="l" defTabSz="913084" rtl="0" eaLnBrk="1" fontAlgn="auto" latinLnBrk="0" hangingPunct="1">
              <a:lnSpc>
                <a:spcPct val="100000"/>
              </a:lnSpc>
              <a:spcBef>
                <a:spcPts val="0"/>
              </a:spcBef>
              <a:spcAft>
                <a:spcPts val="0"/>
              </a:spcAft>
              <a:buClrTx/>
              <a:buSzTx/>
              <a:buFontTx/>
              <a:buNone/>
              <a:tabLst/>
              <a:defRPr/>
            </a:pPr>
            <a:r>
              <a:rPr lang="en-US" altLang="ja-JP" sz="320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en-US" altLang="ja-JP"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ja-JP" altLang="en-US"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一次共振成分が増幅する理由を調査する．</a:t>
            </a:r>
            <a:endParaRPr lang="en-US" altLang="ja-JP"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42" name="テキスト ボックス 141"/>
          <p:cNvSpPr txBox="1"/>
          <p:nvPr/>
        </p:nvSpPr>
        <p:spPr>
          <a:xfrm>
            <a:off x="502199" y="20484783"/>
            <a:ext cx="1894430" cy="703719"/>
          </a:xfrm>
          <a:prstGeom prst="rect">
            <a:avLst/>
          </a:prstGeom>
          <a:solidFill>
            <a:schemeClr val="bg1"/>
          </a:solidFill>
          <a:ln w="22225">
            <a:solidFill>
              <a:schemeClr val="tx1"/>
            </a:solidFill>
          </a:ln>
        </p:spPr>
        <p:txBody>
          <a:bodyPr wrap="square" rtlCol="0">
            <a:spAutoFit/>
          </a:bodyPr>
          <a:lstStyle/>
          <a:p>
            <a:pPr marL="0" marR="0" lvl="0" indent="0" algn="ctr" defTabSz="913084" rtl="0" eaLnBrk="1" fontAlgn="auto" latinLnBrk="0" hangingPunct="1">
              <a:lnSpc>
                <a:spcPct val="100000"/>
              </a:lnSpc>
              <a:spcBef>
                <a:spcPts val="0"/>
              </a:spcBef>
              <a:spcAft>
                <a:spcPts val="0"/>
              </a:spcAft>
              <a:buClrTx/>
              <a:buSzTx/>
              <a:buFontTx/>
              <a:buNone/>
              <a:tabLst/>
              <a:defRPr/>
            </a:pPr>
            <a:r>
              <a:rPr kumimoji="1" lang="ja-JP" altLang="en-US" sz="3973" b="1" i="0" u="sng"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目的</a:t>
            </a:r>
            <a:endParaRPr kumimoji="1" lang="ja-JP" altLang="en-US" sz="5298" b="1" i="0" u="sng"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p:pic>
        <p:nvPicPr>
          <p:cNvPr id="171" name="図 17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160730" y="10035099"/>
            <a:ext cx="5845935" cy="4376636"/>
          </a:xfrm>
          <a:prstGeom prst="rect">
            <a:avLst/>
          </a:prstGeom>
        </p:spPr>
      </p:pic>
      <p:sp>
        <p:nvSpPr>
          <p:cNvPr id="173" name="右矢印 172"/>
          <p:cNvSpPr/>
          <p:nvPr/>
        </p:nvSpPr>
        <p:spPr>
          <a:xfrm>
            <a:off x="21519144" y="11698580"/>
            <a:ext cx="1223759" cy="1698339"/>
          </a:xfrm>
          <a:prstGeom prst="rightArrow">
            <a:avLst>
              <a:gd name="adj1" fmla="val 38783"/>
              <a:gd name="adj2" fmla="val 50000"/>
            </a:avLst>
          </a:prstGeom>
          <a:solidFill>
            <a:schemeClr val="bg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7942" dirty="0">
              <a:latin typeface="Times New Roman" panose="02020603050405020304" pitchFamily="18" charset="0"/>
              <a:cs typeface="Times New Roman" panose="02020603050405020304" pitchFamily="18" charset="0"/>
            </a:endParaRPr>
          </a:p>
        </p:txBody>
      </p:sp>
      <p:sp>
        <p:nvSpPr>
          <p:cNvPr id="174" name="テキスト ボックス 173"/>
          <p:cNvSpPr txBox="1"/>
          <p:nvPr/>
        </p:nvSpPr>
        <p:spPr>
          <a:xfrm>
            <a:off x="21162943" y="10053237"/>
            <a:ext cx="2096318" cy="1451166"/>
          </a:xfrm>
          <a:prstGeom prst="rect">
            <a:avLst/>
          </a:prstGeom>
          <a:noFill/>
        </p:spPr>
        <p:txBody>
          <a:bodyPr wrap="square" rtlCol="0">
            <a:spAutoFit/>
          </a:bodyPr>
          <a:lstStyle/>
          <a:p>
            <a:pPr algn="ctr"/>
            <a:r>
              <a:rPr lang="en-US" altLang="ja-JP" sz="4415" b="1" dirty="0" smtClean="0">
                <a:latin typeface="Times New Roman" panose="02020603050405020304" pitchFamily="18" charset="0"/>
                <a:ea typeface="ＭＳ ゴシック" panose="020B0609070205080204" pitchFamily="49" charset="-128"/>
                <a:cs typeface="Times New Roman" panose="02020603050405020304" pitchFamily="18" charset="0"/>
              </a:rPr>
              <a:t>FFT</a:t>
            </a:r>
          </a:p>
          <a:p>
            <a:pPr algn="ctr"/>
            <a:r>
              <a:rPr lang="ja-JP" altLang="en-US" sz="4415" b="1" dirty="0" smtClean="0">
                <a:latin typeface="Times New Roman" panose="02020603050405020304" pitchFamily="18" charset="0"/>
                <a:ea typeface="ＭＳ ゴシック" panose="020B0609070205080204" pitchFamily="49" charset="-128"/>
                <a:cs typeface="Times New Roman" panose="02020603050405020304" pitchFamily="18" charset="0"/>
              </a:rPr>
              <a:t>解析</a:t>
            </a:r>
            <a:endParaRPr lang="en-US" altLang="ja-JP" sz="4415"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75" name="テキスト ボックス 174"/>
          <p:cNvSpPr txBox="1"/>
          <p:nvPr/>
        </p:nvSpPr>
        <p:spPr>
          <a:xfrm>
            <a:off x="25202714" y="14156949"/>
            <a:ext cx="2045045" cy="431978"/>
          </a:xfrm>
          <a:prstGeom prst="rect">
            <a:avLst/>
          </a:prstGeom>
          <a:noFill/>
        </p:spPr>
        <p:txBody>
          <a:bodyPr wrap="square" rtlCol="0">
            <a:spAutoFit/>
          </a:bodyPr>
          <a:lstStyle/>
          <a:p>
            <a:r>
              <a:rPr lang="en-US" altLang="ja-JP" sz="2207" b="1" dirty="0">
                <a:latin typeface="Times New Roman" panose="02020603050405020304" pitchFamily="18" charset="0"/>
                <a:ea typeface="ＭＳ ゴシック" panose="020B0609070205080204" pitchFamily="49" charset="-128"/>
                <a:cs typeface="Times New Roman" panose="02020603050405020304" pitchFamily="18" charset="0"/>
              </a:rPr>
              <a:t>Frequency[Hz]</a:t>
            </a:r>
          </a:p>
        </p:txBody>
      </p:sp>
      <p:sp>
        <p:nvSpPr>
          <p:cNvPr id="177" name="テキスト ボックス 176"/>
          <p:cNvSpPr txBox="1"/>
          <p:nvPr/>
        </p:nvSpPr>
        <p:spPr>
          <a:xfrm>
            <a:off x="18211830" y="14152594"/>
            <a:ext cx="1335316" cy="431978"/>
          </a:xfrm>
          <a:prstGeom prst="rect">
            <a:avLst/>
          </a:prstGeom>
          <a:noFill/>
        </p:spPr>
        <p:txBody>
          <a:bodyPr wrap="square" rtlCol="0">
            <a:spAutoFit/>
          </a:bodyPr>
          <a:lstStyle/>
          <a:p>
            <a:r>
              <a:rPr lang="en-US" altLang="ja-JP" sz="2207" b="1" dirty="0">
                <a:latin typeface="Times New Roman" panose="02020603050405020304" pitchFamily="18" charset="0"/>
                <a:ea typeface="ＭＳ ゴシック" panose="020B0609070205080204" pitchFamily="49" charset="-128"/>
                <a:cs typeface="Times New Roman" panose="02020603050405020304" pitchFamily="18" charset="0"/>
              </a:rPr>
              <a:t>Time[s]</a:t>
            </a:r>
          </a:p>
        </p:txBody>
      </p:sp>
      <p:sp>
        <p:nvSpPr>
          <p:cNvPr id="178" name="テキスト ボックス 177"/>
          <p:cNvSpPr txBox="1"/>
          <p:nvPr/>
        </p:nvSpPr>
        <p:spPr>
          <a:xfrm>
            <a:off x="15902873" y="11109964"/>
            <a:ext cx="524311" cy="1976618"/>
          </a:xfrm>
          <a:prstGeom prst="rect">
            <a:avLst/>
          </a:prstGeom>
          <a:noFill/>
        </p:spPr>
        <p:txBody>
          <a:bodyPr vert="vert270" wrap="square" rtlCol="0">
            <a:spAutoFit/>
          </a:bodyPr>
          <a:lstStyle/>
          <a:p>
            <a:r>
              <a:rPr lang="en-US" altLang="ja-JP" sz="2207" b="1" dirty="0" smtClean="0">
                <a:latin typeface="Times New Roman" panose="02020603050405020304" pitchFamily="18" charset="0"/>
                <a:ea typeface="ＭＳ ゴシック" panose="020B0609070205080204" pitchFamily="49" charset="-128"/>
                <a:cs typeface="Times New Roman" panose="02020603050405020304" pitchFamily="18" charset="0"/>
              </a:rPr>
              <a:t>Pressure[</a:t>
            </a:r>
            <a:r>
              <a:rPr lang="en-US" altLang="ja-JP" sz="2207" b="1" dirty="0" err="1" smtClean="0">
                <a:latin typeface="Times New Roman" panose="02020603050405020304" pitchFamily="18" charset="0"/>
                <a:ea typeface="ＭＳ ゴシック" panose="020B0609070205080204" pitchFamily="49" charset="-128"/>
                <a:cs typeface="Times New Roman" panose="02020603050405020304" pitchFamily="18" charset="0"/>
              </a:rPr>
              <a:t>kPa</a:t>
            </a:r>
            <a:r>
              <a:rPr lang="en-US" altLang="ja-JP" sz="2207" b="1" dirty="0">
                <a:latin typeface="Times New Roman" panose="02020603050405020304" pitchFamily="18" charset="0"/>
                <a:ea typeface="ＭＳ ゴシック" panose="020B0609070205080204" pitchFamily="49" charset="-128"/>
                <a:cs typeface="Times New Roman" panose="02020603050405020304" pitchFamily="18" charset="0"/>
              </a:rPr>
              <a:t>]</a:t>
            </a:r>
          </a:p>
        </p:txBody>
      </p:sp>
      <p:sp>
        <p:nvSpPr>
          <p:cNvPr id="179" name="四角形吹き出し 178"/>
          <p:cNvSpPr/>
          <p:nvPr/>
        </p:nvSpPr>
        <p:spPr>
          <a:xfrm>
            <a:off x="25866374" y="9009390"/>
            <a:ext cx="2509523" cy="1420568"/>
          </a:xfrm>
          <a:prstGeom prst="wedgeRectCallout">
            <a:avLst>
              <a:gd name="adj1" fmla="val -42868"/>
              <a:gd name="adj2" fmla="val 11242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309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一次共振</a:t>
            </a:r>
            <a:endParaRPr lang="en-US" altLang="ja-JP" sz="309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a:p>
            <a:pPr lvl="0" algn="ctr"/>
            <a:r>
              <a:rPr lang="en-US" altLang="ja-JP" sz="309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91.2[Hz]</a:t>
            </a:r>
            <a:endParaRPr lang="en-US" altLang="ja-JP" sz="309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a:p>
            <a:pPr lvl="0" algn="ctr"/>
            <a:r>
              <a:rPr lang="en-US" altLang="ja-JP" sz="309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2.32[</a:t>
            </a:r>
            <a:r>
              <a:rPr lang="en-US" altLang="ja-JP" sz="3090" dirty="0" err="1"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kPa</a:t>
            </a:r>
            <a:r>
              <a:rPr lang="en-US" altLang="ja-JP" sz="309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a:t>
            </a:r>
          </a:p>
        </p:txBody>
      </p:sp>
      <p:sp>
        <p:nvSpPr>
          <p:cNvPr id="180" name="四角形吹き出し 179"/>
          <p:cNvSpPr/>
          <p:nvPr/>
        </p:nvSpPr>
        <p:spPr>
          <a:xfrm>
            <a:off x="26470357" y="10702158"/>
            <a:ext cx="3049325" cy="1932134"/>
          </a:xfrm>
          <a:prstGeom prst="wedgeRectCallout">
            <a:avLst>
              <a:gd name="adj1" fmla="val -6032"/>
              <a:gd name="adj2" fmla="val 7768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309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高調波</a:t>
            </a:r>
            <a:endParaRPr lang="en-US" altLang="ja-JP" sz="309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a:p>
            <a:pPr lvl="0" algn="ctr"/>
            <a:r>
              <a:rPr lang="en-US" altLang="ja-JP" sz="309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3090" b="1" dirty="0">
                <a:solidFill>
                  <a:srgbClr val="FF0000"/>
                </a:solidFill>
                <a:latin typeface="Times New Roman" panose="02020603050405020304" pitchFamily="18" charset="0"/>
                <a:ea typeface="ＭＳ ゴシック" panose="020B0609070205080204" pitchFamily="49" charset="-128"/>
                <a:cs typeface="Times New Roman" panose="02020603050405020304" pitchFamily="18" charset="0"/>
              </a:rPr>
              <a:t>制御対象</a:t>
            </a:r>
            <a:r>
              <a:rPr lang="en-US" altLang="ja-JP" sz="309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a:t>
            </a:r>
          </a:p>
          <a:p>
            <a:pPr lvl="0" algn="ctr"/>
            <a:r>
              <a:rPr lang="en-US" altLang="ja-JP" sz="309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182.4[Hz]</a:t>
            </a:r>
          </a:p>
          <a:p>
            <a:pPr lvl="0" algn="ctr"/>
            <a:r>
              <a:rPr lang="en-US" altLang="ja-JP" sz="309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0.41[</a:t>
            </a:r>
            <a:r>
              <a:rPr lang="en-US" altLang="ja-JP" sz="3090" dirty="0" err="1"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kPa</a:t>
            </a:r>
            <a:r>
              <a:rPr lang="en-US" altLang="ja-JP" sz="309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a:t>
            </a:r>
            <a:endParaRPr lang="en-US" altLang="ja-JP" sz="309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81" name="テキスト ボックス 180"/>
          <p:cNvSpPr txBox="1"/>
          <p:nvPr/>
        </p:nvSpPr>
        <p:spPr>
          <a:xfrm>
            <a:off x="19717744" y="14677707"/>
            <a:ext cx="5366654" cy="567848"/>
          </a:xfrm>
          <a:prstGeom prst="rect">
            <a:avLst/>
          </a:prstGeom>
          <a:noFill/>
        </p:spPr>
        <p:txBody>
          <a:bodyPr wrap="square" rtlCol="0">
            <a:spAutoFit/>
          </a:bodyPr>
          <a:lstStyle/>
          <a:p>
            <a:pPr algn="ctr"/>
            <a:r>
              <a:rPr lang="en-US" altLang="ja-JP" sz="3090" b="1" dirty="0" smtClean="0">
                <a:latin typeface="Times New Roman" panose="02020603050405020304" pitchFamily="18" charset="0"/>
                <a:ea typeface="ＭＳ ゴシック" panose="020B0609070205080204" pitchFamily="49" charset="-128"/>
                <a:cs typeface="Times New Roman" panose="02020603050405020304" pitchFamily="18" charset="0"/>
              </a:rPr>
              <a:t>Fig.4 </a:t>
            </a:r>
            <a:r>
              <a:rPr lang="ja-JP" altLang="en-US" sz="3090" b="1" dirty="0" smtClean="0">
                <a:latin typeface="Times New Roman" panose="02020603050405020304" pitchFamily="18" charset="0"/>
                <a:ea typeface="ＭＳ ゴシック" panose="020B0609070205080204" pitchFamily="49" charset="-128"/>
                <a:cs typeface="Times New Roman" panose="02020603050405020304" pitchFamily="18" charset="0"/>
              </a:rPr>
              <a:t>圧力センサ出力結果</a:t>
            </a:r>
            <a:endParaRPr lang="en-US" altLang="ja-JP" sz="3090"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pic>
        <p:nvPicPr>
          <p:cNvPr id="71" name="Picture 4"/>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925244" y="27818412"/>
            <a:ext cx="7963690" cy="3384897"/>
          </a:xfrm>
          <a:prstGeom prst="rect">
            <a:avLst/>
          </a:prstGeom>
          <a:noFill/>
        </p:spPr>
      </p:pic>
      <p:sp>
        <p:nvSpPr>
          <p:cNvPr id="72" name="テキスト ボックス 71"/>
          <p:cNvSpPr txBox="1"/>
          <p:nvPr/>
        </p:nvSpPr>
        <p:spPr>
          <a:xfrm>
            <a:off x="1183121" y="31311456"/>
            <a:ext cx="6311508" cy="567848"/>
          </a:xfrm>
          <a:prstGeom prst="rect">
            <a:avLst/>
          </a:prstGeom>
          <a:noFill/>
        </p:spPr>
        <p:txBody>
          <a:bodyPr wrap="square" rtlCol="0">
            <a:spAutoFit/>
          </a:bodyPr>
          <a:lstStyle/>
          <a:p>
            <a:pPr marL="0" marR="0" lvl="0" indent="0" algn="ctr" defTabSz="913084" rtl="0" eaLnBrk="1" fontAlgn="auto" latinLnBrk="0" hangingPunct="1">
              <a:lnSpc>
                <a:spcPct val="100000"/>
              </a:lnSpc>
              <a:spcBef>
                <a:spcPts val="0"/>
              </a:spcBef>
              <a:spcAft>
                <a:spcPts val="0"/>
              </a:spcAft>
              <a:buClrTx/>
              <a:buSzTx/>
              <a:buFontTx/>
              <a:buNone/>
              <a:tabLst/>
              <a:defRPr/>
            </a:pPr>
            <a:r>
              <a:rPr kumimoji="1" lang="en-US" altLang="ja-JP" sz="3090" b="1"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Fig.</a:t>
            </a:r>
            <a:r>
              <a:rPr lang="en-US" altLang="ja-JP" sz="3090" b="1" noProof="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2</a:t>
            </a:r>
            <a:r>
              <a:rPr kumimoji="1" lang="en-US" altLang="ja-JP" sz="3090" b="1"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 </a:t>
            </a:r>
            <a:r>
              <a:rPr lang="ja-JP" altLang="en-US" sz="3090" b="1"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実験装置概略</a:t>
            </a:r>
            <a:r>
              <a:rPr lang="ja-JP" altLang="en-US" sz="3090" b="1"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図</a:t>
            </a:r>
            <a:endParaRPr kumimoji="1" lang="en-US" altLang="ja-JP" sz="3090" b="1"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82" name="テキスト ボックス 81"/>
          <p:cNvSpPr txBox="1"/>
          <p:nvPr/>
        </p:nvSpPr>
        <p:spPr>
          <a:xfrm>
            <a:off x="988602" y="32263567"/>
            <a:ext cx="13293729" cy="1046440"/>
          </a:xfrm>
          <a:prstGeom prst="rect">
            <a:avLst/>
          </a:prstGeom>
          <a:noFill/>
        </p:spPr>
        <p:txBody>
          <a:bodyPr wrap="square" rtlCol="0">
            <a:spAutoFit/>
          </a:bodyPr>
          <a:lstStyle/>
          <a:p>
            <a:pPr marL="757108" marR="0" lvl="0" indent="-757108" algn="l" defTabSz="913084"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3100" b="1"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バンドパスフィルタ</a:t>
            </a:r>
            <a:r>
              <a:rPr kumimoji="1" lang="en-US" altLang="ja-JP" sz="3100" b="1"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(BPF)</a:t>
            </a:r>
            <a:endParaRPr lang="en-US" altLang="ja-JP" sz="3100" b="1"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a:p>
            <a:pPr marR="0" lvl="0" algn="l" defTabSz="913084" rtl="0" eaLnBrk="1" fontAlgn="auto" latinLnBrk="0" hangingPunct="1">
              <a:lnSpc>
                <a:spcPct val="100000"/>
              </a:lnSpc>
              <a:spcBef>
                <a:spcPts val="0"/>
              </a:spcBef>
              <a:spcAft>
                <a:spcPts val="0"/>
              </a:spcAft>
              <a:buClrTx/>
              <a:buSzTx/>
              <a:tabLst/>
              <a:defRPr/>
            </a:pPr>
            <a:r>
              <a:rPr kumimoji="1" lang="en-US" altLang="ja-JP" sz="310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	</a:t>
            </a:r>
            <a:r>
              <a:rPr kumimoji="1" lang="ja-JP" altLang="en-US" sz="310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圧力センサによって取得した圧力振幅から，高調波成分を抽出する．</a:t>
            </a:r>
            <a:endParaRPr kumimoji="1" lang="en-US" altLang="ja-JP" sz="310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83" name="テキスト ボックス 82"/>
          <p:cNvSpPr txBox="1"/>
          <p:nvPr/>
        </p:nvSpPr>
        <p:spPr>
          <a:xfrm>
            <a:off x="988603" y="34632737"/>
            <a:ext cx="13066289" cy="1554272"/>
          </a:xfrm>
          <a:prstGeom prst="rect">
            <a:avLst/>
          </a:prstGeom>
          <a:noFill/>
        </p:spPr>
        <p:txBody>
          <a:bodyPr wrap="square" rtlCol="0">
            <a:spAutoFit/>
          </a:bodyPr>
          <a:lstStyle/>
          <a:p>
            <a:pPr marL="757108" marR="0" lvl="0" indent="-757108" algn="l" defTabSz="913084"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3100" b="1"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位相遅れ補償器</a:t>
            </a:r>
            <a:endParaRPr kumimoji="1" lang="en-US" altLang="ja-JP" sz="3100" b="1"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endParaRPr>
          </a:p>
          <a:p>
            <a:pPr lvl="0">
              <a:defRPr/>
            </a:pPr>
            <a:r>
              <a:rPr lang="en-US" altLang="ja-JP" sz="3100" b="1"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ja-JP" altLang="en-US"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ゲイン</a:t>
            </a:r>
            <a:r>
              <a:rPr lang="ja-JP" altLang="en-US" sz="320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とむだ時間からなる補償器</a:t>
            </a:r>
            <a:r>
              <a:rPr lang="en-US" altLang="ja-JP" sz="3200" i="1"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K</a:t>
            </a:r>
            <a:r>
              <a:rPr lang="en-US" altLang="ja-JP" sz="320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(s)</a:t>
            </a:r>
            <a:r>
              <a:rPr lang="ja-JP" altLang="en-US" sz="320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を用いて</a:t>
            </a:r>
            <a:r>
              <a:rPr lang="ja-JP" altLang="en-US"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a:t>
            </a:r>
            <a:endParaRPr lang="en-US" altLang="ja-JP"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a:p>
            <a:pPr lvl="0">
              <a:defRPr/>
            </a:pPr>
            <a:r>
              <a:rPr lang="en-US" altLang="ja-JP" sz="320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ja-JP" altLang="en-US"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抽出</a:t>
            </a:r>
            <a:r>
              <a:rPr lang="ja-JP" altLang="en-US" sz="320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した高調波</a:t>
            </a:r>
            <a:r>
              <a:rPr lang="ja-JP" altLang="en-US"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成分を</a:t>
            </a:r>
            <a:r>
              <a:rPr lang="ja-JP" altLang="en-US" sz="320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低減させる制御</a:t>
            </a:r>
            <a:r>
              <a:rPr lang="ja-JP" altLang="en-US"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信号</a:t>
            </a:r>
            <a:r>
              <a:rPr lang="en-US" altLang="ja-JP" sz="3200" i="1"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u</a:t>
            </a:r>
            <a:r>
              <a:rPr lang="en-US" altLang="ja-JP"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3200" i="1"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t</a:t>
            </a:r>
            <a:r>
              <a:rPr lang="en-US" altLang="ja-JP"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を</a:t>
            </a:r>
            <a:r>
              <a:rPr lang="ja-JP" altLang="en-US" sz="320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生成</a:t>
            </a:r>
            <a:r>
              <a:rPr lang="ja-JP" altLang="en-US"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する．</a:t>
            </a:r>
            <a:endParaRPr lang="en-US" altLang="ja-JP" sz="320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pic>
        <p:nvPicPr>
          <p:cNvPr id="92" name="図 9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156980" y="18261397"/>
            <a:ext cx="5845935" cy="4376636"/>
          </a:xfrm>
          <a:prstGeom prst="rect">
            <a:avLst/>
          </a:prstGeom>
        </p:spPr>
      </p:pic>
      <p:pic>
        <p:nvPicPr>
          <p:cNvPr id="93" name="図 9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6110968" y="18272447"/>
            <a:ext cx="5424726" cy="4061293"/>
          </a:xfrm>
          <a:prstGeom prst="rect">
            <a:avLst/>
          </a:prstGeom>
        </p:spPr>
      </p:pic>
      <p:sp>
        <p:nvSpPr>
          <p:cNvPr id="94" name="右矢印 93"/>
          <p:cNvSpPr/>
          <p:nvPr/>
        </p:nvSpPr>
        <p:spPr>
          <a:xfrm>
            <a:off x="21515394" y="19924878"/>
            <a:ext cx="1223759" cy="1698339"/>
          </a:xfrm>
          <a:prstGeom prst="rightArrow">
            <a:avLst>
              <a:gd name="adj1" fmla="val 38783"/>
              <a:gd name="adj2" fmla="val 50000"/>
            </a:avLst>
          </a:prstGeom>
          <a:solidFill>
            <a:schemeClr val="bg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7942" dirty="0">
              <a:latin typeface="Times New Roman" panose="02020603050405020304" pitchFamily="18" charset="0"/>
              <a:cs typeface="Times New Roman" panose="02020603050405020304" pitchFamily="18" charset="0"/>
            </a:endParaRPr>
          </a:p>
        </p:txBody>
      </p:sp>
      <p:sp>
        <p:nvSpPr>
          <p:cNvPr id="95" name="テキスト ボックス 94"/>
          <p:cNvSpPr txBox="1"/>
          <p:nvPr/>
        </p:nvSpPr>
        <p:spPr>
          <a:xfrm>
            <a:off x="21159193" y="18279535"/>
            <a:ext cx="2096318" cy="1451166"/>
          </a:xfrm>
          <a:prstGeom prst="rect">
            <a:avLst/>
          </a:prstGeom>
          <a:noFill/>
        </p:spPr>
        <p:txBody>
          <a:bodyPr wrap="square" rtlCol="0">
            <a:spAutoFit/>
          </a:bodyPr>
          <a:lstStyle/>
          <a:p>
            <a:pPr algn="ctr"/>
            <a:r>
              <a:rPr lang="en-US" altLang="ja-JP" sz="4415" b="1" dirty="0" smtClean="0">
                <a:latin typeface="Times New Roman" panose="02020603050405020304" pitchFamily="18" charset="0"/>
                <a:ea typeface="ＭＳ ゴシック" panose="020B0609070205080204" pitchFamily="49" charset="-128"/>
                <a:cs typeface="Times New Roman" panose="02020603050405020304" pitchFamily="18" charset="0"/>
              </a:rPr>
              <a:t>FFT</a:t>
            </a:r>
          </a:p>
          <a:p>
            <a:pPr algn="ctr"/>
            <a:r>
              <a:rPr lang="ja-JP" altLang="en-US" sz="4415" b="1" dirty="0" smtClean="0">
                <a:latin typeface="Times New Roman" panose="02020603050405020304" pitchFamily="18" charset="0"/>
                <a:ea typeface="ＭＳ ゴシック" panose="020B0609070205080204" pitchFamily="49" charset="-128"/>
                <a:cs typeface="Times New Roman" panose="02020603050405020304" pitchFamily="18" charset="0"/>
              </a:rPr>
              <a:t>解析</a:t>
            </a:r>
            <a:endParaRPr lang="en-US" altLang="ja-JP" sz="4415"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96" name="テキスト ボックス 95"/>
          <p:cNvSpPr txBox="1"/>
          <p:nvPr/>
        </p:nvSpPr>
        <p:spPr>
          <a:xfrm>
            <a:off x="25198964" y="22383247"/>
            <a:ext cx="2045045" cy="431978"/>
          </a:xfrm>
          <a:prstGeom prst="rect">
            <a:avLst/>
          </a:prstGeom>
          <a:noFill/>
        </p:spPr>
        <p:txBody>
          <a:bodyPr wrap="square" rtlCol="0">
            <a:spAutoFit/>
          </a:bodyPr>
          <a:lstStyle/>
          <a:p>
            <a:r>
              <a:rPr lang="en-US" altLang="ja-JP" sz="2207" b="1" dirty="0">
                <a:latin typeface="Times New Roman" panose="02020603050405020304" pitchFamily="18" charset="0"/>
                <a:ea typeface="ＭＳ ゴシック" panose="020B0609070205080204" pitchFamily="49" charset="-128"/>
                <a:cs typeface="Times New Roman" panose="02020603050405020304" pitchFamily="18" charset="0"/>
              </a:rPr>
              <a:t>Frequency[Hz]</a:t>
            </a:r>
          </a:p>
        </p:txBody>
      </p:sp>
      <p:sp>
        <p:nvSpPr>
          <p:cNvPr id="97" name="テキスト ボックス 96"/>
          <p:cNvSpPr txBox="1"/>
          <p:nvPr/>
        </p:nvSpPr>
        <p:spPr>
          <a:xfrm>
            <a:off x="22962821" y="19252959"/>
            <a:ext cx="524311" cy="2112617"/>
          </a:xfrm>
          <a:prstGeom prst="rect">
            <a:avLst/>
          </a:prstGeom>
          <a:noFill/>
        </p:spPr>
        <p:txBody>
          <a:bodyPr vert="vert270" wrap="square" rtlCol="0">
            <a:spAutoFit/>
          </a:bodyPr>
          <a:lstStyle/>
          <a:p>
            <a:r>
              <a:rPr lang="en-US" altLang="ja-JP" sz="2207" b="1" dirty="0" smtClean="0">
                <a:latin typeface="Times New Roman" panose="02020603050405020304" pitchFamily="18" charset="0"/>
                <a:ea typeface="ＭＳ ゴシック" panose="020B0609070205080204" pitchFamily="49" charset="-128"/>
                <a:cs typeface="Times New Roman" panose="02020603050405020304" pitchFamily="18" charset="0"/>
              </a:rPr>
              <a:t>Pressure[</a:t>
            </a:r>
            <a:r>
              <a:rPr lang="en-US" altLang="ja-JP" sz="2207" b="1" dirty="0" err="1" smtClean="0">
                <a:latin typeface="Times New Roman" panose="02020603050405020304" pitchFamily="18" charset="0"/>
                <a:ea typeface="ＭＳ ゴシック" panose="020B0609070205080204" pitchFamily="49" charset="-128"/>
                <a:cs typeface="Times New Roman" panose="02020603050405020304" pitchFamily="18" charset="0"/>
              </a:rPr>
              <a:t>kPa</a:t>
            </a:r>
            <a:r>
              <a:rPr lang="en-US" altLang="ja-JP" sz="2207" b="1" dirty="0">
                <a:latin typeface="Times New Roman" panose="02020603050405020304" pitchFamily="18" charset="0"/>
                <a:ea typeface="ＭＳ ゴシック" panose="020B0609070205080204" pitchFamily="49" charset="-128"/>
                <a:cs typeface="Times New Roman" panose="02020603050405020304" pitchFamily="18" charset="0"/>
              </a:rPr>
              <a:t>]</a:t>
            </a:r>
          </a:p>
        </p:txBody>
      </p:sp>
      <p:sp>
        <p:nvSpPr>
          <p:cNvPr id="100" name="テキスト ボックス 99"/>
          <p:cNvSpPr txBox="1"/>
          <p:nvPr/>
        </p:nvSpPr>
        <p:spPr>
          <a:xfrm>
            <a:off x="18208080" y="22378892"/>
            <a:ext cx="1335316" cy="431978"/>
          </a:xfrm>
          <a:prstGeom prst="rect">
            <a:avLst/>
          </a:prstGeom>
          <a:noFill/>
        </p:spPr>
        <p:txBody>
          <a:bodyPr wrap="square" rtlCol="0">
            <a:spAutoFit/>
          </a:bodyPr>
          <a:lstStyle/>
          <a:p>
            <a:r>
              <a:rPr lang="en-US" altLang="ja-JP" sz="2207" b="1" dirty="0">
                <a:latin typeface="Times New Roman" panose="02020603050405020304" pitchFamily="18" charset="0"/>
                <a:ea typeface="ＭＳ ゴシック" panose="020B0609070205080204" pitchFamily="49" charset="-128"/>
                <a:cs typeface="Times New Roman" panose="02020603050405020304" pitchFamily="18" charset="0"/>
              </a:rPr>
              <a:t>Time[s]</a:t>
            </a:r>
          </a:p>
        </p:txBody>
      </p:sp>
      <p:sp>
        <p:nvSpPr>
          <p:cNvPr id="101" name="テキスト ボックス 100"/>
          <p:cNvSpPr txBox="1"/>
          <p:nvPr/>
        </p:nvSpPr>
        <p:spPr>
          <a:xfrm>
            <a:off x="15903618" y="18547219"/>
            <a:ext cx="863954" cy="3500562"/>
          </a:xfrm>
          <a:prstGeom prst="rect">
            <a:avLst/>
          </a:prstGeom>
          <a:noFill/>
        </p:spPr>
        <p:txBody>
          <a:bodyPr vert="vert270" wrap="square" rtlCol="0">
            <a:spAutoFit/>
          </a:bodyPr>
          <a:lstStyle/>
          <a:p>
            <a:r>
              <a:rPr lang="en-US" altLang="ja-JP" sz="2207" b="1" dirty="0" smtClean="0">
                <a:latin typeface="Times New Roman" panose="02020603050405020304" pitchFamily="18" charset="0"/>
                <a:ea typeface="ＭＳ ゴシック" panose="020B0609070205080204" pitchFamily="49" charset="-128"/>
                <a:cs typeface="Times New Roman" panose="02020603050405020304" pitchFamily="18" charset="0"/>
              </a:rPr>
              <a:t>Pressure[</a:t>
            </a:r>
            <a:r>
              <a:rPr lang="en-US" altLang="ja-JP" sz="2207" b="1" dirty="0" err="1" smtClean="0">
                <a:latin typeface="Times New Roman" panose="02020603050405020304" pitchFamily="18" charset="0"/>
                <a:ea typeface="ＭＳ ゴシック" panose="020B0609070205080204" pitchFamily="49" charset="-128"/>
                <a:cs typeface="Times New Roman" panose="02020603050405020304" pitchFamily="18" charset="0"/>
              </a:rPr>
              <a:t>kPa</a:t>
            </a:r>
            <a:r>
              <a:rPr lang="en-US" altLang="ja-JP" sz="2207" b="1" dirty="0">
                <a:latin typeface="Times New Roman" panose="02020603050405020304" pitchFamily="18" charset="0"/>
                <a:ea typeface="ＭＳ ゴシック" panose="020B0609070205080204" pitchFamily="49" charset="-128"/>
                <a:cs typeface="Times New Roman" panose="02020603050405020304" pitchFamily="18" charset="0"/>
              </a:rPr>
              <a:t>], Voltage[V]</a:t>
            </a:r>
          </a:p>
          <a:p>
            <a:endParaRPr lang="en-US" altLang="ja-JP" sz="2207"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02" name="四角形吹き出し 101"/>
          <p:cNvSpPr/>
          <p:nvPr/>
        </p:nvSpPr>
        <p:spPr>
          <a:xfrm>
            <a:off x="26360564" y="19936061"/>
            <a:ext cx="3049325" cy="1113050"/>
          </a:xfrm>
          <a:prstGeom prst="wedgeRectCallout">
            <a:avLst>
              <a:gd name="adj1" fmla="val -3130"/>
              <a:gd name="adj2" fmla="val 99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309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0.15[</a:t>
            </a:r>
            <a:r>
              <a:rPr lang="en-US" altLang="ja-JP" sz="3090" dirty="0" err="1"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kPa</a:t>
            </a:r>
            <a:r>
              <a:rPr lang="en-US" altLang="ja-JP" sz="309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a:t>
            </a:r>
          </a:p>
          <a:p>
            <a:pPr lvl="0" algn="ctr"/>
            <a:r>
              <a:rPr lang="ja-JP" altLang="en-US" sz="309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減衰</a:t>
            </a:r>
            <a:endParaRPr lang="en-US" altLang="ja-JP" sz="309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06" name="テキスト ボックス 105"/>
          <p:cNvSpPr txBox="1"/>
          <p:nvPr/>
        </p:nvSpPr>
        <p:spPr>
          <a:xfrm>
            <a:off x="19132007" y="22904005"/>
            <a:ext cx="6150688" cy="567848"/>
          </a:xfrm>
          <a:prstGeom prst="rect">
            <a:avLst/>
          </a:prstGeom>
          <a:noFill/>
        </p:spPr>
        <p:txBody>
          <a:bodyPr wrap="square" rtlCol="0">
            <a:spAutoFit/>
          </a:bodyPr>
          <a:lstStyle/>
          <a:p>
            <a:pPr algn="ctr"/>
            <a:r>
              <a:rPr lang="en-US" altLang="ja-JP" sz="3090" b="1" dirty="0" smtClean="0">
                <a:latin typeface="Times New Roman" panose="02020603050405020304" pitchFamily="18" charset="0"/>
                <a:ea typeface="ＭＳ ゴシック" panose="020B0609070205080204" pitchFamily="49" charset="-128"/>
                <a:cs typeface="Times New Roman" panose="02020603050405020304" pitchFamily="18" charset="0"/>
              </a:rPr>
              <a:t>Fig.5 </a:t>
            </a:r>
            <a:r>
              <a:rPr lang="ja-JP" altLang="en-US" sz="3090" b="1" dirty="0" smtClean="0">
                <a:latin typeface="Times New Roman" panose="02020603050405020304" pitchFamily="18" charset="0"/>
                <a:ea typeface="ＭＳ ゴシック" panose="020B0609070205080204" pitchFamily="49" charset="-128"/>
                <a:cs typeface="Times New Roman" panose="02020603050405020304" pitchFamily="18" charset="0"/>
              </a:rPr>
              <a:t>制御結果</a:t>
            </a:r>
            <a:r>
              <a:rPr lang="ja-JP" altLang="en-US" sz="3090" b="1" dirty="0">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3090" b="1" dirty="0" smtClean="0">
                <a:latin typeface="Times New Roman" panose="02020603050405020304" pitchFamily="18" charset="0"/>
                <a:ea typeface="ＭＳ ゴシック" panose="020B0609070205080204" pitchFamily="49" charset="-128"/>
                <a:cs typeface="Times New Roman" panose="02020603050405020304" pitchFamily="18" charset="0"/>
              </a:rPr>
              <a:t>二次</a:t>
            </a:r>
            <a:r>
              <a:rPr lang="en-US" altLang="ja-JP" sz="3090" b="1" dirty="0" smtClean="0">
                <a:latin typeface="Times New Roman" panose="02020603050405020304" pitchFamily="18" charset="0"/>
                <a:ea typeface="ＭＳ ゴシック" panose="020B0609070205080204" pitchFamily="49" charset="-128"/>
                <a:cs typeface="Times New Roman" panose="02020603050405020304" pitchFamily="18" charset="0"/>
              </a:rPr>
              <a:t>BPF</a:t>
            </a:r>
            <a:r>
              <a:rPr lang="ja-JP" altLang="en-US" sz="3090" b="1" dirty="0" smtClean="0">
                <a:latin typeface="Times New Roman" panose="02020603050405020304" pitchFamily="18" charset="0"/>
                <a:ea typeface="ＭＳ ゴシック" panose="020B0609070205080204" pitchFamily="49" charset="-128"/>
                <a:cs typeface="Times New Roman" panose="02020603050405020304" pitchFamily="18" charset="0"/>
              </a:rPr>
              <a:t>使用</a:t>
            </a:r>
            <a:r>
              <a:rPr lang="ja-JP" altLang="en-US" sz="3090" b="1" dirty="0">
                <a:latin typeface="Times New Roman" panose="02020603050405020304" pitchFamily="18" charset="0"/>
                <a:ea typeface="ＭＳ ゴシック" panose="020B0609070205080204" pitchFamily="49" charset="-128"/>
                <a:cs typeface="Times New Roman" panose="02020603050405020304" pitchFamily="18" charset="0"/>
              </a:rPr>
              <a:t>）</a:t>
            </a:r>
            <a:endParaRPr lang="en-US" altLang="ja-JP" sz="3090"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21" name="四角形吹き出し 120"/>
          <p:cNvSpPr/>
          <p:nvPr/>
        </p:nvSpPr>
        <p:spPr>
          <a:xfrm>
            <a:off x="26299907" y="18387304"/>
            <a:ext cx="2572285" cy="1082416"/>
          </a:xfrm>
          <a:prstGeom prst="wedgeRectCallout">
            <a:avLst>
              <a:gd name="adj1" fmla="val -53188"/>
              <a:gd name="adj2" fmla="val 7699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309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2.42[</a:t>
            </a:r>
            <a:r>
              <a:rPr lang="en-US" altLang="ja-JP" sz="3090" dirty="0" err="1"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kPa</a:t>
            </a:r>
            <a:r>
              <a:rPr lang="en-US" altLang="ja-JP" sz="309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a:t>
            </a:r>
          </a:p>
          <a:p>
            <a:pPr lvl="0" algn="ctr"/>
            <a:r>
              <a:rPr lang="ja-JP" altLang="en-US" sz="309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増幅</a:t>
            </a:r>
            <a:endParaRPr lang="en-US" altLang="ja-JP" sz="309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26" name="テキスト ボックス 125"/>
              <p:cNvSpPr txBox="1"/>
              <p:nvPr/>
            </p:nvSpPr>
            <p:spPr>
              <a:xfrm>
                <a:off x="15900815" y="16526383"/>
                <a:ext cx="14141605" cy="1538883"/>
              </a:xfrm>
              <a:prstGeom prst="rect">
                <a:avLst/>
              </a:prstGeom>
              <a:noFill/>
            </p:spPr>
            <p:txBody>
              <a:bodyPr wrap="square" rtlCol="0">
                <a:spAutoFit/>
              </a:bodyPr>
              <a:lstStyle/>
              <a:p>
                <a:pPr marL="757108" marR="0" lvl="0" indent="-757108" algn="l" defTabSz="913084"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en-US" altLang="ja-JP" sz="3100" b="1"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ANC</a:t>
                </a:r>
                <a:r>
                  <a:rPr lang="ja-JP" altLang="en-US" sz="3100" b="1"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適用結果</a:t>
                </a:r>
                <a:endParaRPr lang="en-US" altLang="ja-JP" sz="3100" b="1"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a:p>
                <a:pPr>
                  <a:defRPr/>
                </a:pPr>
                <a:r>
                  <a:rPr lang="en-US" altLang="ja-JP" sz="310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ja-JP" altLang="en-US"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発振実験で取得した周波数特性より，文献</a:t>
                </a:r>
                <a:r>
                  <a:rPr lang="en-US" altLang="ja-JP"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[1]</a:t>
                </a:r>
                <a:r>
                  <a:rPr lang="ja-JP" altLang="en-US"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を参考にした</a:t>
                </a:r>
                <a:endParaRPr lang="en-US" altLang="ja-JP"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a:p>
                <a:pPr>
                  <a:defRPr/>
                </a:pPr>
                <a:r>
                  <a:rPr lang="en-US" altLang="ja-JP" sz="310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ja-JP" altLang="en-US"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二次の</a:t>
                </a:r>
                <a:r>
                  <a:rPr lang="en-US" altLang="ja-JP"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BPF(</a:t>
                </a:r>
                <a14:m>
                  <m:oMath xmlns:m="http://schemas.openxmlformats.org/officeDocument/2006/math">
                    <m:r>
                      <a:rPr lang="ja-JP" altLang="en-US" sz="2800" b="1" i="1">
                        <a:solidFill>
                          <a:prstClr val="black"/>
                        </a:solidFill>
                        <a:latin typeface="Cambria Math" panose="02040503050406030204" pitchFamily="18" charset="0"/>
                      </a:rPr>
                      <m:t>𝜻</m:t>
                    </m:r>
                    <m:r>
                      <a:rPr lang="en-US" altLang="ja-JP" sz="2800">
                        <a:solidFill>
                          <a:prstClr val="black"/>
                        </a:solidFill>
                        <a:latin typeface="Cambria Math" panose="02040503050406030204" pitchFamily="18" charset="0"/>
                      </a:rPr>
                      <m:t>=0.01</m:t>
                    </m:r>
                    <m:r>
                      <a:rPr lang="ja-JP" altLang="en-US" sz="2800" i="1">
                        <a:solidFill>
                          <a:prstClr val="black"/>
                        </a:solidFill>
                        <a:latin typeface="Cambria Math" panose="02040503050406030204" pitchFamily="18" charset="0"/>
                      </a:rPr>
                      <m:t>，</m:t>
                    </m:r>
                    <m:r>
                      <m:rPr>
                        <m:nor/>
                      </m:rPr>
                      <a:rPr lang="en-US" altLang="ja-JP" sz="2800" b="1" i="1" dirty="0">
                        <a:solidFill>
                          <a:prstClr val="black"/>
                        </a:solidFill>
                        <a:latin typeface="Times New Roman" panose="02020603050405020304" pitchFamily="18" charset="0"/>
                        <a:cs typeface="Times New Roman" panose="02020603050405020304" pitchFamily="18" charset="0"/>
                      </a:rPr>
                      <m:t>f</m:t>
                    </m:r>
                    <m:r>
                      <m:rPr>
                        <m:nor/>
                      </m:rPr>
                      <a:rPr lang="en-US" altLang="ja-JP" sz="2800" b="1" baseline="-25000" dirty="0">
                        <a:solidFill>
                          <a:prstClr val="black"/>
                        </a:solidFill>
                        <a:latin typeface="Times New Roman" panose="02020603050405020304" pitchFamily="18" charset="0"/>
                        <a:cs typeface="Times New Roman" panose="02020603050405020304" pitchFamily="18" charset="0"/>
                      </a:rPr>
                      <m:t>n</m:t>
                    </m:r>
                  </m:oMath>
                </a14:m>
                <a:r>
                  <a:rPr lang="en-US" altLang="ja-JP" sz="310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=182.4[Hz</a:t>
                </a:r>
                <a:r>
                  <a:rPr lang="en-US" altLang="ja-JP"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を設計し，</a:t>
                </a:r>
                <a:r>
                  <a:rPr lang="en-US" altLang="ja-JP"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ANC</a:t>
                </a:r>
                <a:r>
                  <a:rPr lang="en-US" altLang="ja-JP" sz="310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 (</a:t>
                </a:r>
                <a14:m>
                  <m:oMath xmlns:m="http://schemas.openxmlformats.org/officeDocument/2006/math">
                    <m:r>
                      <a:rPr lang="en-US" altLang="ja-JP" sz="3100" i="1">
                        <a:solidFill>
                          <a:prstClr val="black"/>
                        </a:solidFill>
                        <a:latin typeface="Cambria Math" panose="02040503050406030204" pitchFamily="18" charset="0"/>
                        <a:cs typeface="Times New Roman" panose="02020603050405020304" pitchFamily="18" charset="0"/>
                      </a:rPr>
                      <m:t>𝐺</m:t>
                    </m:r>
                    <m:r>
                      <a:rPr lang="en-US" altLang="ja-JP" sz="3100" i="1">
                        <a:solidFill>
                          <a:prstClr val="black"/>
                        </a:solidFill>
                        <a:latin typeface="Cambria Math" panose="02040503050406030204" pitchFamily="18" charset="0"/>
                        <a:cs typeface="Times New Roman" panose="02020603050405020304" pitchFamily="18" charset="0"/>
                      </a:rPr>
                      <m:t>=20</m:t>
                    </m:r>
                  </m:oMath>
                </a14:m>
                <a:r>
                  <a:rPr lang="en-US" altLang="ja-JP" sz="310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を適用した．</a:t>
                </a:r>
                <a:endParaRPr lang="en-US" altLang="ja-JP"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mc:Choice>
        <mc:Fallback xmlns="">
          <p:sp>
            <p:nvSpPr>
              <p:cNvPr id="126" name="テキスト ボックス 125"/>
              <p:cNvSpPr txBox="1">
                <a:spLocks noRot="1" noChangeAspect="1" noMove="1" noResize="1" noEditPoints="1" noAdjustHandles="1" noChangeArrowheads="1" noChangeShapeType="1" noTextEdit="1"/>
              </p:cNvSpPr>
              <p:nvPr/>
            </p:nvSpPr>
            <p:spPr>
              <a:xfrm>
                <a:off x="15900815" y="16526383"/>
                <a:ext cx="14141605" cy="1538883"/>
              </a:xfrm>
              <a:prstGeom prst="rect">
                <a:avLst/>
              </a:prstGeom>
              <a:blipFill>
                <a:blip r:embed="rId8"/>
                <a:stretch>
                  <a:fillRect l="-905" t="-6349" b="-11111"/>
                </a:stretch>
              </a:blipFill>
            </p:spPr>
            <p:txBody>
              <a:bodyPr/>
              <a:lstStyle/>
              <a:p>
                <a:r>
                  <a:rPr lang="ja-JP" altLang="en-US">
                    <a:noFill/>
                  </a:rPr>
                  <a:t> </a:t>
                </a:r>
              </a:p>
            </p:txBody>
          </p:sp>
        </mc:Fallback>
      </mc:AlternateContent>
      <p:pic>
        <p:nvPicPr>
          <p:cNvPr id="143" name="図 14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3161895" y="25215352"/>
            <a:ext cx="5845935" cy="4376636"/>
          </a:xfrm>
          <a:prstGeom prst="rect">
            <a:avLst/>
          </a:prstGeom>
        </p:spPr>
      </p:pic>
      <p:pic>
        <p:nvPicPr>
          <p:cNvPr id="146" name="図 14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6115883" y="25226402"/>
            <a:ext cx="5424726" cy="4061293"/>
          </a:xfrm>
          <a:prstGeom prst="rect">
            <a:avLst/>
          </a:prstGeom>
        </p:spPr>
      </p:pic>
      <p:sp>
        <p:nvSpPr>
          <p:cNvPr id="147" name="右矢印 146"/>
          <p:cNvSpPr/>
          <p:nvPr/>
        </p:nvSpPr>
        <p:spPr>
          <a:xfrm>
            <a:off x="21520309" y="26878833"/>
            <a:ext cx="1223759" cy="1698339"/>
          </a:xfrm>
          <a:prstGeom prst="rightArrow">
            <a:avLst>
              <a:gd name="adj1" fmla="val 38783"/>
              <a:gd name="adj2" fmla="val 50000"/>
            </a:avLst>
          </a:prstGeom>
          <a:solidFill>
            <a:schemeClr val="bg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7942" dirty="0">
              <a:latin typeface="Times New Roman" panose="02020603050405020304" pitchFamily="18" charset="0"/>
              <a:cs typeface="Times New Roman" panose="02020603050405020304" pitchFamily="18" charset="0"/>
            </a:endParaRPr>
          </a:p>
        </p:txBody>
      </p:sp>
      <p:sp>
        <p:nvSpPr>
          <p:cNvPr id="148" name="テキスト ボックス 147"/>
          <p:cNvSpPr txBox="1"/>
          <p:nvPr/>
        </p:nvSpPr>
        <p:spPr>
          <a:xfrm>
            <a:off x="21164108" y="25233490"/>
            <a:ext cx="2096318" cy="1451166"/>
          </a:xfrm>
          <a:prstGeom prst="rect">
            <a:avLst/>
          </a:prstGeom>
          <a:noFill/>
        </p:spPr>
        <p:txBody>
          <a:bodyPr wrap="square" rtlCol="0">
            <a:spAutoFit/>
          </a:bodyPr>
          <a:lstStyle/>
          <a:p>
            <a:pPr algn="ctr"/>
            <a:r>
              <a:rPr lang="en-US" altLang="ja-JP" sz="4415" b="1" dirty="0" smtClean="0">
                <a:latin typeface="Times New Roman" panose="02020603050405020304" pitchFamily="18" charset="0"/>
                <a:ea typeface="ＭＳ ゴシック" panose="020B0609070205080204" pitchFamily="49" charset="-128"/>
                <a:cs typeface="Times New Roman" panose="02020603050405020304" pitchFamily="18" charset="0"/>
              </a:rPr>
              <a:t>FFT</a:t>
            </a:r>
          </a:p>
          <a:p>
            <a:pPr algn="ctr"/>
            <a:r>
              <a:rPr lang="ja-JP" altLang="en-US" sz="4415" b="1" dirty="0" smtClean="0">
                <a:latin typeface="Times New Roman" panose="02020603050405020304" pitchFamily="18" charset="0"/>
                <a:ea typeface="ＭＳ ゴシック" panose="020B0609070205080204" pitchFamily="49" charset="-128"/>
                <a:cs typeface="Times New Roman" panose="02020603050405020304" pitchFamily="18" charset="0"/>
              </a:rPr>
              <a:t>解析</a:t>
            </a:r>
            <a:endParaRPr lang="en-US" altLang="ja-JP" sz="4415"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51" name="テキスト ボックス 150"/>
          <p:cNvSpPr txBox="1"/>
          <p:nvPr/>
        </p:nvSpPr>
        <p:spPr>
          <a:xfrm>
            <a:off x="25203879" y="29337202"/>
            <a:ext cx="2045045" cy="431978"/>
          </a:xfrm>
          <a:prstGeom prst="rect">
            <a:avLst/>
          </a:prstGeom>
          <a:noFill/>
        </p:spPr>
        <p:txBody>
          <a:bodyPr wrap="square" rtlCol="0">
            <a:spAutoFit/>
          </a:bodyPr>
          <a:lstStyle/>
          <a:p>
            <a:r>
              <a:rPr lang="en-US" altLang="ja-JP" sz="2207" b="1" dirty="0">
                <a:latin typeface="Times New Roman" panose="02020603050405020304" pitchFamily="18" charset="0"/>
                <a:ea typeface="ＭＳ ゴシック" panose="020B0609070205080204" pitchFamily="49" charset="-128"/>
                <a:cs typeface="Times New Roman" panose="02020603050405020304" pitchFamily="18" charset="0"/>
              </a:rPr>
              <a:t>Frequency[Hz]</a:t>
            </a:r>
          </a:p>
        </p:txBody>
      </p:sp>
      <p:sp>
        <p:nvSpPr>
          <p:cNvPr id="152" name="テキスト ボックス 151"/>
          <p:cNvSpPr txBox="1"/>
          <p:nvPr/>
        </p:nvSpPr>
        <p:spPr>
          <a:xfrm>
            <a:off x="22967736" y="26347361"/>
            <a:ext cx="524311" cy="2112617"/>
          </a:xfrm>
          <a:prstGeom prst="rect">
            <a:avLst/>
          </a:prstGeom>
          <a:noFill/>
        </p:spPr>
        <p:txBody>
          <a:bodyPr vert="vert270" wrap="square" rtlCol="0">
            <a:spAutoFit/>
          </a:bodyPr>
          <a:lstStyle/>
          <a:p>
            <a:r>
              <a:rPr lang="en-US" altLang="ja-JP" sz="2207" b="1" dirty="0" smtClean="0">
                <a:latin typeface="Times New Roman" panose="02020603050405020304" pitchFamily="18" charset="0"/>
                <a:ea typeface="ＭＳ ゴシック" panose="020B0609070205080204" pitchFamily="49" charset="-128"/>
                <a:cs typeface="Times New Roman" panose="02020603050405020304" pitchFamily="18" charset="0"/>
              </a:rPr>
              <a:t>Pressure[</a:t>
            </a:r>
            <a:r>
              <a:rPr lang="en-US" altLang="ja-JP" sz="2207" b="1" dirty="0" err="1" smtClean="0">
                <a:latin typeface="Times New Roman" panose="02020603050405020304" pitchFamily="18" charset="0"/>
                <a:ea typeface="ＭＳ ゴシック" panose="020B0609070205080204" pitchFamily="49" charset="-128"/>
                <a:cs typeface="Times New Roman" panose="02020603050405020304" pitchFamily="18" charset="0"/>
              </a:rPr>
              <a:t>kPa</a:t>
            </a:r>
            <a:r>
              <a:rPr lang="en-US" altLang="ja-JP" sz="2207" b="1" dirty="0">
                <a:latin typeface="Times New Roman" panose="02020603050405020304" pitchFamily="18" charset="0"/>
                <a:ea typeface="ＭＳ ゴシック" panose="020B0609070205080204" pitchFamily="49" charset="-128"/>
                <a:cs typeface="Times New Roman" panose="02020603050405020304" pitchFamily="18" charset="0"/>
              </a:rPr>
              <a:t>]</a:t>
            </a:r>
          </a:p>
        </p:txBody>
      </p:sp>
      <p:sp>
        <p:nvSpPr>
          <p:cNvPr id="156" name="テキスト ボックス 155"/>
          <p:cNvSpPr txBox="1"/>
          <p:nvPr/>
        </p:nvSpPr>
        <p:spPr>
          <a:xfrm>
            <a:off x="18212995" y="29332847"/>
            <a:ext cx="1335316" cy="431978"/>
          </a:xfrm>
          <a:prstGeom prst="rect">
            <a:avLst/>
          </a:prstGeom>
          <a:noFill/>
        </p:spPr>
        <p:txBody>
          <a:bodyPr wrap="square" rtlCol="0">
            <a:spAutoFit/>
          </a:bodyPr>
          <a:lstStyle/>
          <a:p>
            <a:r>
              <a:rPr lang="en-US" altLang="ja-JP" sz="2207" b="1" dirty="0">
                <a:latin typeface="Times New Roman" panose="02020603050405020304" pitchFamily="18" charset="0"/>
                <a:ea typeface="ＭＳ ゴシック" panose="020B0609070205080204" pitchFamily="49" charset="-128"/>
                <a:cs typeface="Times New Roman" panose="02020603050405020304" pitchFamily="18" charset="0"/>
              </a:rPr>
              <a:t>Time[s]</a:t>
            </a:r>
          </a:p>
        </p:txBody>
      </p:sp>
      <p:sp>
        <p:nvSpPr>
          <p:cNvPr id="158" name="四角形吹き出し 157"/>
          <p:cNvSpPr/>
          <p:nvPr/>
        </p:nvSpPr>
        <p:spPr>
          <a:xfrm>
            <a:off x="26365479" y="26890016"/>
            <a:ext cx="3049325" cy="1113050"/>
          </a:xfrm>
          <a:prstGeom prst="wedgeRectCallout">
            <a:avLst>
              <a:gd name="adj1" fmla="val -3130"/>
              <a:gd name="adj2" fmla="val 9905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309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0.15[</a:t>
            </a:r>
            <a:r>
              <a:rPr lang="en-US" altLang="ja-JP" sz="3090" dirty="0" err="1"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kPa</a:t>
            </a:r>
            <a:r>
              <a:rPr lang="en-US" altLang="ja-JP" sz="309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a:t>
            </a:r>
          </a:p>
          <a:p>
            <a:pPr lvl="0" algn="ctr"/>
            <a:r>
              <a:rPr lang="ja-JP" altLang="en-US" sz="309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減衰</a:t>
            </a:r>
            <a:endParaRPr lang="en-US" altLang="ja-JP" sz="309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59" name="テキスト ボックス 158"/>
          <p:cNvSpPr txBox="1"/>
          <p:nvPr/>
        </p:nvSpPr>
        <p:spPr>
          <a:xfrm>
            <a:off x="19246156" y="29857960"/>
            <a:ext cx="5922391" cy="567848"/>
          </a:xfrm>
          <a:prstGeom prst="rect">
            <a:avLst/>
          </a:prstGeom>
          <a:noFill/>
        </p:spPr>
        <p:txBody>
          <a:bodyPr wrap="square" rtlCol="0">
            <a:spAutoFit/>
          </a:bodyPr>
          <a:lstStyle/>
          <a:p>
            <a:pPr algn="ctr"/>
            <a:r>
              <a:rPr lang="en-US" altLang="ja-JP" sz="3090" b="1" dirty="0" smtClean="0">
                <a:latin typeface="Times New Roman" panose="02020603050405020304" pitchFamily="18" charset="0"/>
                <a:ea typeface="ＭＳ ゴシック" panose="020B0609070205080204" pitchFamily="49" charset="-128"/>
                <a:cs typeface="Times New Roman" panose="02020603050405020304" pitchFamily="18" charset="0"/>
              </a:rPr>
              <a:t>Fig.6 </a:t>
            </a:r>
            <a:r>
              <a:rPr lang="ja-JP" altLang="en-US" sz="3090" b="1" dirty="0" smtClean="0">
                <a:latin typeface="Times New Roman" panose="02020603050405020304" pitchFamily="18" charset="0"/>
                <a:ea typeface="ＭＳ ゴシック" panose="020B0609070205080204" pitchFamily="49" charset="-128"/>
                <a:cs typeface="Times New Roman" panose="02020603050405020304" pitchFamily="18" charset="0"/>
              </a:rPr>
              <a:t>制御結果（四次</a:t>
            </a:r>
            <a:r>
              <a:rPr lang="en-US" altLang="ja-JP" sz="3090" b="1" dirty="0" smtClean="0">
                <a:latin typeface="Times New Roman" panose="02020603050405020304" pitchFamily="18" charset="0"/>
                <a:ea typeface="ＭＳ ゴシック" panose="020B0609070205080204" pitchFamily="49" charset="-128"/>
                <a:cs typeface="Times New Roman" panose="02020603050405020304" pitchFamily="18" charset="0"/>
              </a:rPr>
              <a:t>BPF</a:t>
            </a:r>
            <a:r>
              <a:rPr lang="ja-JP" altLang="en-US" sz="3090" b="1" dirty="0" smtClean="0">
                <a:latin typeface="Times New Roman" panose="02020603050405020304" pitchFamily="18" charset="0"/>
                <a:ea typeface="ＭＳ ゴシック" panose="020B0609070205080204" pitchFamily="49" charset="-128"/>
                <a:cs typeface="Times New Roman" panose="02020603050405020304" pitchFamily="18" charset="0"/>
              </a:rPr>
              <a:t>使用</a:t>
            </a:r>
            <a:r>
              <a:rPr lang="ja-JP" altLang="en-US" sz="3090" b="1" dirty="0">
                <a:latin typeface="Times New Roman" panose="02020603050405020304" pitchFamily="18" charset="0"/>
                <a:ea typeface="ＭＳ ゴシック" panose="020B0609070205080204" pitchFamily="49" charset="-128"/>
                <a:cs typeface="Times New Roman" panose="02020603050405020304" pitchFamily="18" charset="0"/>
              </a:rPr>
              <a:t>）</a:t>
            </a:r>
            <a:endParaRPr lang="en-US" altLang="ja-JP" sz="3090"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60" name="四角形吹き出し 159"/>
          <p:cNvSpPr/>
          <p:nvPr/>
        </p:nvSpPr>
        <p:spPr>
          <a:xfrm>
            <a:off x="26254561" y="25489699"/>
            <a:ext cx="2572285" cy="1082416"/>
          </a:xfrm>
          <a:prstGeom prst="wedgeRectCallout">
            <a:avLst>
              <a:gd name="adj1" fmla="val -53188"/>
              <a:gd name="adj2" fmla="val 6881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309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2.29[</a:t>
            </a:r>
            <a:r>
              <a:rPr lang="en-US" altLang="ja-JP" sz="3090" dirty="0" err="1"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kPa</a:t>
            </a:r>
            <a:r>
              <a:rPr lang="en-US" altLang="ja-JP" sz="309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a:t>
            </a:r>
          </a:p>
          <a:p>
            <a:pPr lvl="0" algn="ctr"/>
            <a:r>
              <a:rPr lang="ja-JP" altLang="en-US" sz="309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減衰</a:t>
            </a:r>
            <a:endParaRPr lang="en-US" altLang="ja-JP" sz="309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61" name="テキスト ボックス 160"/>
          <p:cNvSpPr txBox="1"/>
          <p:nvPr/>
        </p:nvSpPr>
        <p:spPr>
          <a:xfrm>
            <a:off x="15904038" y="24193636"/>
            <a:ext cx="13657632" cy="1046440"/>
          </a:xfrm>
          <a:prstGeom prst="rect">
            <a:avLst/>
          </a:prstGeom>
          <a:noFill/>
        </p:spPr>
        <p:txBody>
          <a:bodyPr wrap="square" rtlCol="0">
            <a:spAutoFit/>
          </a:bodyPr>
          <a:lstStyle/>
          <a:p>
            <a:pPr marL="757108" marR="0" lvl="0" indent="-757108" algn="l" defTabSz="913084"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en-US" altLang="ja-JP" sz="3100" b="1"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ANC</a:t>
            </a:r>
            <a:r>
              <a:rPr lang="ja-JP" altLang="en-US" sz="3100" b="1"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適用結果</a:t>
            </a:r>
            <a:r>
              <a:rPr lang="en-US" altLang="ja-JP" sz="3100" b="1"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3100" b="1"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四次フィルタ使用</a:t>
            </a:r>
            <a:r>
              <a:rPr lang="en-US" altLang="ja-JP" sz="3100" b="1"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a:t>
            </a:r>
          </a:p>
          <a:p>
            <a:pPr marL="757108" marR="0" lvl="0" indent="-757108" algn="l" defTabSz="913084" rtl="0" eaLnBrk="1" fontAlgn="auto" latinLnBrk="0" hangingPunct="1">
              <a:lnSpc>
                <a:spcPct val="100000"/>
              </a:lnSpc>
              <a:spcBef>
                <a:spcPts val="0"/>
              </a:spcBef>
              <a:spcAft>
                <a:spcPts val="0"/>
              </a:spcAft>
              <a:buClrTx/>
              <a:buSzTx/>
              <a:tabLst/>
              <a:defRPr/>
            </a:pPr>
            <a:r>
              <a:rPr lang="en-US" altLang="ja-JP"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ja-JP" altLang="en-US"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文献</a:t>
            </a:r>
            <a:r>
              <a:rPr lang="en-US" altLang="ja-JP"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[1]</a:t>
            </a:r>
            <a:r>
              <a:rPr lang="ja-JP" altLang="en-US"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の</a:t>
            </a:r>
            <a:r>
              <a:rPr lang="en-US" altLang="ja-JP"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BPF</a:t>
            </a:r>
            <a:r>
              <a:rPr lang="ja-JP" altLang="en-US"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を二乗し</a:t>
            </a:r>
            <a:r>
              <a:rPr lang="ja-JP" altLang="en-US" sz="310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た</a:t>
            </a:r>
            <a:r>
              <a:rPr lang="ja-JP" altLang="en-US"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より狭</a:t>
            </a:r>
            <a:r>
              <a:rPr lang="ja-JP" altLang="en-US"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帯域な</a:t>
            </a:r>
            <a:r>
              <a:rPr lang="en-US" altLang="ja-JP"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BPF</a:t>
            </a:r>
            <a:r>
              <a:rPr lang="ja-JP" altLang="en-US"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を適用し，高調波を抽出した．</a:t>
            </a:r>
            <a:endParaRPr lang="en-US" altLang="ja-JP"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70" name="テキスト ボックス 169"/>
          <p:cNvSpPr txBox="1"/>
          <p:nvPr/>
        </p:nvSpPr>
        <p:spPr>
          <a:xfrm>
            <a:off x="16767718" y="23574557"/>
            <a:ext cx="12793952" cy="569387"/>
          </a:xfrm>
          <a:prstGeom prst="rect">
            <a:avLst/>
          </a:prstGeom>
          <a:noFill/>
        </p:spPr>
        <p:txBody>
          <a:bodyPr wrap="square" rtlCol="0">
            <a:spAutoFit/>
          </a:bodyPr>
          <a:lstStyle/>
          <a:p>
            <a:pPr marR="0" lvl="0" algn="l" defTabSz="913084" rtl="0" eaLnBrk="1" fontAlgn="auto" latinLnBrk="0" hangingPunct="1">
              <a:lnSpc>
                <a:spcPct val="100000"/>
              </a:lnSpc>
              <a:spcBef>
                <a:spcPts val="0"/>
              </a:spcBef>
              <a:spcAft>
                <a:spcPts val="0"/>
              </a:spcAft>
              <a:buClrTx/>
              <a:buSzTx/>
              <a:tabLst/>
              <a:defRPr/>
            </a:pPr>
            <a:r>
              <a:rPr lang="ja-JP" altLang="en-US" sz="310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各</a:t>
            </a:r>
            <a:r>
              <a:rPr lang="ja-JP" altLang="en-US"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周波数成分について文献</a:t>
            </a:r>
            <a:r>
              <a:rPr lang="en-US" altLang="ja-JP"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[1]</a:t>
            </a:r>
            <a:r>
              <a:rPr lang="ja-JP" altLang="en-US"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と同様な増減の傾向を確認できた．</a:t>
            </a:r>
            <a:endParaRPr lang="en-US" altLang="ja-JP"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graphicFrame>
        <p:nvGraphicFramePr>
          <p:cNvPr id="91" name="表 90"/>
          <p:cNvGraphicFramePr>
            <a:graphicFrameLocks noGrp="1"/>
          </p:cNvGraphicFramePr>
          <p:nvPr>
            <p:extLst>
              <p:ext uri="{D42A27DB-BD31-4B8C-83A1-F6EECF244321}">
                <p14:modId xmlns:p14="http://schemas.microsoft.com/office/powerpoint/2010/main" val="2194187720"/>
              </p:ext>
            </p:extLst>
          </p:nvPr>
        </p:nvGraphicFramePr>
        <p:xfrm>
          <a:off x="15580128" y="30688533"/>
          <a:ext cx="6896413" cy="3383280"/>
        </p:xfrm>
        <a:graphic>
          <a:graphicData uri="http://schemas.openxmlformats.org/drawingml/2006/table">
            <a:tbl>
              <a:tblPr firstRow="1" bandRow="1">
                <a:tableStyleId>{5C22544A-7EE6-4342-B048-85BDC9FD1C3A}</a:tableStyleId>
              </a:tblPr>
              <a:tblGrid>
                <a:gridCol w="1852466">
                  <a:extLst>
                    <a:ext uri="{9D8B030D-6E8A-4147-A177-3AD203B41FA5}">
                      <a16:colId xmlns:a16="http://schemas.microsoft.com/office/drawing/2014/main" val="2817916757"/>
                    </a:ext>
                  </a:extLst>
                </a:gridCol>
                <a:gridCol w="2625212">
                  <a:extLst>
                    <a:ext uri="{9D8B030D-6E8A-4147-A177-3AD203B41FA5}">
                      <a16:colId xmlns:a16="http://schemas.microsoft.com/office/drawing/2014/main" val="1737038786"/>
                    </a:ext>
                  </a:extLst>
                </a:gridCol>
                <a:gridCol w="2418735">
                  <a:extLst>
                    <a:ext uri="{9D8B030D-6E8A-4147-A177-3AD203B41FA5}">
                      <a16:colId xmlns:a16="http://schemas.microsoft.com/office/drawing/2014/main" val="20002"/>
                    </a:ext>
                  </a:extLst>
                </a:gridCol>
              </a:tblGrid>
              <a:tr h="370840">
                <a:tc gridSpan="3">
                  <a:txBody>
                    <a:bodyPr/>
                    <a:lstStyle/>
                    <a:p>
                      <a:pPr algn="ctr"/>
                      <a:r>
                        <a:rPr kumimoji="1" lang="en-US" altLang="ja-JP" sz="3200" dirty="0" smtClean="0">
                          <a:latin typeface="Times New Roman" panose="02020603050405020304" pitchFamily="18" charset="0"/>
                          <a:cs typeface="Times New Roman" panose="02020603050405020304" pitchFamily="18" charset="0"/>
                        </a:rPr>
                        <a:t>Table1 </a:t>
                      </a:r>
                      <a:r>
                        <a:rPr kumimoji="1" lang="ja-JP" altLang="en-US" sz="3200" dirty="0" smtClean="0">
                          <a:latin typeface="Times New Roman" panose="02020603050405020304" pitchFamily="18" charset="0"/>
                          <a:cs typeface="Times New Roman" panose="02020603050405020304" pitchFamily="18" charset="0"/>
                        </a:rPr>
                        <a:t>スピーカ投入電力</a:t>
                      </a:r>
                      <a:endParaRPr kumimoji="1" lang="ja-JP" altLang="en-US" sz="3200" dirty="0">
                        <a:latin typeface="Times New Roman" panose="02020603050405020304" pitchFamily="18" charset="0"/>
                        <a:cs typeface="Times New Roman" panose="02020603050405020304" pitchFamily="18" charset="0"/>
                      </a:endParaRPr>
                    </a:p>
                  </a:txBody>
                  <a:tcPr/>
                </a:tc>
                <a:tc hMerge="1">
                  <a:txBody>
                    <a:bodyPr/>
                    <a:lstStyle/>
                    <a:p>
                      <a:endParaRPr kumimoji="1" lang="ja-JP" altLang="en-US" dirty="0"/>
                    </a:p>
                  </a:txBody>
                  <a:tcPr/>
                </a:tc>
                <a:tc hMerge="1">
                  <a:txBody>
                    <a:bodyPr/>
                    <a:lstStyle/>
                    <a:p>
                      <a:pPr algn="ctr"/>
                      <a:endParaRPr kumimoji="1" lang="ja-JP" altLang="en-US" sz="3200" dirty="0"/>
                    </a:p>
                  </a:txBody>
                  <a:tcPr/>
                </a:tc>
                <a:extLst>
                  <a:ext uri="{0D108BD9-81ED-4DB2-BD59-A6C34878D82A}">
                    <a16:rowId xmlns:a16="http://schemas.microsoft.com/office/drawing/2014/main" val="3373864789"/>
                  </a:ext>
                </a:extLst>
              </a:tr>
              <a:tr h="370840">
                <a:tc>
                  <a:txBody>
                    <a:bodyPr/>
                    <a:lstStyle/>
                    <a:p>
                      <a:endParaRPr kumimoji="1" lang="ja-JP" altLang="en-US" sz="3200" dirty="0">
                        <a:latin typeface="Times New Roman" panose="02020603050405020304" pitchFamily="18" charset="0"/>
                        <a:cs typeface="Times New Roman" panose="02020603050405020304" pitchFamily="18" charset="0"/>
                      </a:endParaRPr>
                    </a:p>
                  </a:txBody>
                  <a:tcPr/>
                </a:tc>
                <a:tc>
                  <a:txBody>
                    <a:bodyPr/>
                    <a:lstStyle/>
                    <a:p>
                      <a:r>
                        <a:rPr kumimoji="1" lang="ja-JP" altLang="en-US" sz="3200" dirty="0" smtClean="0">
                          <a:latin typeface="Times New Roman" panose="02020603050405020304" pitchFamily="18" charset="0"/>
                          <a:cs typeface="Times New Roman" panose="02020603050405020304" pitchFamily="18" charset="0"/>
                        </a:rPr>
                        <a:t>一次共振成分</a:t>
                      </a:r>
                      <a:endParaRPr kumimoji="1" lang="en-US" altLang="ja-JP" sz="3200" dirty="0" smtClean="0">
                        <a:latin typeface="Times New Roman" panose="02020603050405020304" pitchFamily="18" charset="0"/>
                        <a:cs typeface="Times New Roman" panose="02020603050405020304" pitchFamily="18" charset="0"/>
                      </a:endParaRPr>
                    </a:p>
                    <a:p>
                      <a:r>
                        <a:rPr kumimoji="1" lang="en-US" altLang="ja-JP" sz="3200" b="0" baseline="0" dirty="0" smtClean="0">
                          <a:latin typeface="Times New Roman" panose="02020603050405020304" pitchFamily="18" charset="0"/>
                          <a:cs typeface="Times New Roman" panose="02020603050405020304" pitchFamily="18" charset="0"/>
                        </a:rPr>
                        <a:t>[mW]</a:t>
                      </a:r>
                      <a:endParaRPr kumimoji="1" lang="ja-JP" altLang="en-US" sz="3200" dirty="0">
                        <a:latin typeface="Times New Roman" panose="02020603050405020304" pitchFamily="18" charset="0"/>
                        <a:cs typeface="Times New Roman" panose="02020603050405020304" pitchFamily="18" charset="0"/>
                      </a:endParaRPr>
                    </a:p>
                  </a:txBody>
                  <a:tcPr/>
                </a:tc>
                <a:tc>
                  <a:txBody>
                    <a:bodyPr/>
                    <a:lstStyle/>
                    <a:p>
                      <a:r>
                        <a:rPr kumimoji="1" lang="ja-JP" altLang="en-US" sz="3200" dirty="0" smtClean="0">
                          <a:latin typeface="Times New Roman" panose="02020603050405020304" pitchFamily="18" charset="0"/>
                          <a:cs typeface="Times New Roman" panose="02020603050405020304" pitchFamily="18" charset="0"/>
                        </a:rPr>
                        <a:t>高調波成分</a:t>
                      </a:r>
                      <a:endParaRPr kumimoji="1" lang="en-US" altLang="ja-JP" sz="3200" dirty="0" smtClean="0">
                        <a:latin typeface="Times New Roman" panose="02020603050405020304" pitchFamily="18" charset="0"/>
                        <a:cs typeface="Times New Roman" panose="02020603050405020304" pitchFamily="18" charset="0"/>
                      </a:endParaRPr>
                    </a:p>
                    <a:p>
                      <a:r>
                        <a:rPr kumimoji="1" lang="en-US" altLang="ja-JP" sz="3200" b="0" baseline="0" dirty="0" smtClean="0">
                          <a:latin typeface="Times New Roman" panose="02020603050405020304" pitchFamily="18" charset="0"/>
                          <a:cs typeface="Times New Roman" panose="02020603050405020304" pitchFamily="18" charset="0"/>
                        </a:rPr>
                        <a:t>[mW]</a:t>
                      </a:r>
                      <a:endParaRPr kumimoji="1" lang="ja-JP" altLang="en-US" sz="3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43009210"/>
                  </a:ext>
                </a:extLst>
              </a:tr>
              <a:tr h="370840">
                <a:tc>
                  <a:txBody>
                    <a:bodyPr/>
                    <a:lstStyle/>
                    <a:p>
                      <a:r>
                        <a:rPr kumimoji="1" lang="ja-JP" altLang="en-US" sz="3200" b="0" baseline="0" dirty="0" smtClean="0">
                          <a:latin typeface="Times New Roman" panose="02020603050405020304" pitchFamily="18" charset="0"/>
                          <a:cs typeface="Times New Roman" panose="02020603050405020304" pitchFamily="18" charset="0"/>
                        </a:rPr>
                        <a:t>制御なし</a:t>
                      </a:r>
                      <a:endParaRPr kumimoji="1" lang="ja-JP" altLang="en-US" sz="3200" b="0" baseline="0" dirty="0">
                        <a:latin typeface="Times New Roman" panose="02020603050405020304" pitchFamily="18" charset="0"/>
                        <a:cs typeface="Times New Roman" panose="02020603050405020304" pitchFamily="18" charset="0"/>
                      </a:endParaRPr>
                    </a:p>
                  </a:txBody>
                  <a:tcPr/>
                </a:tc>
                <a:tc>
                  <a:txBody>
                    <a:bodyPr/>
                    <a:lstStyle/>
                    <a:p>
                      <a:pPr algn="r"/>
                      <a:r>
                        <a:rPr kumimoji="1" lang="en-US" altLang="ja-JP" sz="3200" dirty="0" smtClean="0">
                          <a:latin typeface="Times New Roman" panose="02020603050405020304" pitchFamily="18" charset="0"/>
                          <a:cs typeface="Times New Roman" panose="02020603050405020304" pitchFamily="18" charset="0"/>
                        </a:rPr>
                        <a:t>-2.85</a:t>
                      </a:r>
                      <a:endParaRPr kumimoji="1" lang="ja-JP" altLang="en-US" sz="3200" dirty="0">
                        <a:latin typeface="Times New Roman" panose="02020603050405020304" pitchFamily="18" charset="0"/>
                        <a:cs typeface="Times New Roman" panose="02020603050405020304" pitchFamily="18" charset="0"/>
                      </a:endParaRPr>
                    </a:p>
                  </a:txBody>
                  <a:tcPr/>
                </a:tc>
                <a:tc>
                  <a:txBody>
                    <a:bodyPr/>
                    <a:lstStyle/>
                    <a:p>
                      <a:pPr algn="r"/>
                      <a:r>
                        <a:rPr kumimoji="1" lang="en-US" altLang="ja-JP" sz="3200" dirty="0" smtClean="0">
                          <a:latin typeface="Times New Roman" panose="02020603050405020304" pitchFamily="18" charset="0"/>
                          <a:cs typeface="Times New Roman" panose="02020603050405020304" pitchFamily="18" charset="0"/>
                        </a:rPr>
                        <a:t>-0.95</a:t>
                      </a:r>
                      <a:endParaRPr kumimoji="1" lang="ja-JP" altLang="en-US" sz="3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370840">
                <a:tc>
                  <a:txBody>
                    <a:bodyPr/>
                    <a:lstStyle/>
                    <a:p>
                      <a:r>
                        <a:rPr kumimoji="1" lang="ja-JP" altLang="en-US" sz="3200" b="0" baseline="0" dirty="0" smtClean="0">
                          <a:latin typeface="Times New Roman" panose="02020603050405020304" pitchFamily="18" charset="0"/>
                          <a:cs typeface="Times New Roman" panose="02020603050405020304" pitchFamily="18" charset="0"/>
                        </a:rPr>
                        <a:t>二次</a:t>
                      </a:r>
                      <a:r>
                        <a:rPr kumimoji="1" lang="en-US" altLang="ja-JP" sz="3200" b="0" baseline="0" dirty="0" smtClean="0">
                          <a:latin typeface="Times New Roman" panose="02020603050405020304" pitchFamily="18" charset="0"/>
                          <a:cs typeface="Times New Roman" panose="02020603050405020304" pitchFamily="18" charset="0"/>
                        </a:rPr>
                        <a:t>BPF</a:t>
                      </a:r>
                      <a:endParaRPr kumimoji="1" lang="ja-JP" altLang="en-US" sz="3200" b="0" baseline="0" dirty="0">
                        <a:latin typeface="Times New Roman" panose="02020603050405020304" pitchFamily="18" charset="0"/>
                        <a:cs typeface="Times New Roman" panose="02020603050405020304" pitchFamily="18" charset="0"/>
                      </a:endParaRPr>
                    </a:p>
                  </a:txBody>
                  <a:tcPr/>
                </a:tc>
                <a:tc>
                  <a:txBody>
                    <a:bodyPr/>
                    <a:lstStyle/>
                    <a:p>
                      <a:pPr algn="r"/>
                      <a:r>
                        <a:rPr kumimoji="1" lang="en-US" altLang="ja-JP" sz="3200" dirty="0" smtClean="0">
                          <a:solidFill>
                            <a:srgbClr val="FF0000"/>
                          </a:solidFill>
                          <a:latin typeface="Times New Roman" panose="02020603050405020304" pitchFamily="18" charset="0"/>
                          <a:cs typeface="Times New Roman" panose="02020603050405020304" pitchFamily="18" charset="0"/>
                        </a:rPr>
                        <a:t>-1.64</a:t>
                      </a:r>
                      <a:endParaRPr kumimoji="1" lang="ja-JP" altLang="en-US" sz="32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r"/>
                      <a:r>
                        <a:rPr kumimoji="1" lang="en-US" altLang="ja-JP" sz="3200" dirty="0" smtClean="0">
                          <a:solidFill>
                            <a:srgbClr val="FF0000"/>
                          </a:solidFill>
                          <a:latin typeface="Times New Roman" panose="02020603050405020304" pitchFamily="18" charset="0"/>
                          <a:cs typeface="Times New Roman" panose="02020603050405020304" pitchFamily="18" charset="0"/>
                        </a:rPr>
                        <a:t>29.3</a:t>
                      </a:r>
                      <a:endParaRPr kumimoji="1" lang="ja-JP" altLang="en-US" sz="32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96443761"/>
                  </a:ext>
                </a:extLst>
              </a:tr>
              <a:tr h="370840">
                <a:tc>
                  <a:txBody>
                    <a:bodyPr/>
                    <a:lstStyle/>
                    <a:p>
                      <a:pPr marL="0" marR="0" indent="0" algn="l" defTabSz="3027487" rtl="0" eaLnBrk="1" fontAlgn="auto" latinLnBrk="0" hangingPunct="1">
                        <a:lnSpc>
                          <a:spcPct val="100000"/>
                        </a:lnSpc>
                        <a:spcBef>
                          <a:spcPts val="0"/>
                        </a:spcBef>
                        <a:spcAft>
                          <a:spcPts val="0"/>
                        </a:spcAft>
                        <a:buClrTx/>
                        <a:buSzTx/>
                        <a:buFontTx/>
                        <a:buNone/>
                        <a:tabLst/>
                        <a:defRPr/>
                      </a:pPr>
                      <a:r>
                        <a:rPr kumimoji="1" lang="ja-JP" altLang="en-US" sz="3200" dirty="0" smtClean="0">
                          <a:latin typeface="Times New Roman" panose="02020603050405020304" pitchFamily="18" charset="0"/>
                          <a:cs typeface="Times New Roman" panose="02020603050405020304" pitchFamily="18" charset="0"/>
                        </a:rPr>
                        <a:t>四次</a:t>
                      </a:r>
                      <a:r>
                        <a:rPr kumimoji="1" lang="en-US" altLang="ja-JP" sz="3200" dirty="0" smtClean="0">
                          <a:latin typeface="Times New Roman" panose="02020603050405020304" pitchFamily="18" charset="0"/>
                          <a:cs typeface="Times New Roman" panose="02020603050405020304" pitchFamily="18" charset="0"/>
                        </a:rPr>
                        <a:t>BPF</a:t>
                      </a:r>
                      <a:endParaRPr kumimoji="1" lang="ja-JP" altLang="en-US" sz="3200" dirty="0" smtClean="0">
                        <a:latin typeface="Times New Roman" panose="02020603050405020304" pitchFamily="18" charset="0"/>
                        <a:cs typeface="Times New Roman" panose="02020603050405020304" pitchFamily="18" charset="0"/>
                      </a:endParaRPr>
                    </a:p>
                  </a:txBody>
                  <a:tcPr/>
                </a:tc>
                <a:tc>
                  <a:txBody>
                    <a:bodyPr/>
                    <a:lstStyle/>
                    <a:p>
                      <a:pPr algn="r"/>
                      <a:r>
                        <a:rPr kumimoji="1" lang="en-US" altLang="ja-JP" sz="3200" dirty="0" smtClean="0">
                          <a:latin typeface="Times New Roman" panose="02020603050405020304" pitchFamily="18" charset="0"/>
                          <a:cs typeface="Times New Roman" panose="02020603050405020304" pitchFamily="18" charset="0"/>
                        </a:rPr>
                        <a:t>-3.19</a:t>
                      </a:r>
                      <a:endParaRPr kumimoji="1" lang="ja-JP" altLang="en-US" sz="3200" dirty="0">
                        <a:latin typeface="Times New Roman" panose="02020603050405020304" pitchFamily="18" charset="0"/>
                        <a:cs typeface="Times New Roman" panose="02020603050405020304" pitchFamily="18" charset="0"/>
                      </a:endParaRPr>
                    </a:p>
                  </a:txBody>
                  <a:tcPr/>
                </a:tc>
                <a:tc>
                  <a:txBody>
                    <a:bodyPr/>
                    <a:lstStyle/>
                    <a:p>
                      <a:pPr algn="r"/>
                      <a:r>
                        <a:rPr kumimoji="1" lang="en-US" altLang="ja-JP" sz="3200" dirty="0" smtClean="0">
                          <a:solidFill>
                            <a:srgbClr val="FF0000"/>
                          </a:solidFill>
                          <a:latin typeface="Times New Roman" panose="02020603050405020304" pitchFamily="18" charset="0"/>
                          <a:cs typeface="Times New Roman" panose="02020603050405020304" pitchFamily="18" charset="0"/>
                        </a:rPr>
                        <a:t>29.1</a:t>
                      </a:r>
                      <a:endParaRPr kumimoji="1" lang="ja-JP" altLang="en-US" sz="32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16032731"/>
                  </a:ext>
                </a:extLst>
              </a:tr>
            </a:tbl>
          </a:graphicData>
        </a:graphic>
      </p:graphicFrame>
      <p:sp>
        <p:nvSpPr>
          <p:cNvPr id="107" name="テキスト ボックス 106"/>
          <p:cNvSpPr txBox="1"/>
          <p:nvPr/>
        </p:nvSpPr>
        <p:spPr>
          <a:xfrm>
            <a:off x="15908533" y="25663681"/>
            <a:ext cx="863954" cy="3479975"/>
          </a:xfrm>
          <a:prstGeom prst="rect">
            <a:avLst/>
          </a:prstGeom>
          <a:noFill/>
        </p:spPr>
        <p:txBody>
          <a:bodyPr vert="vert270" wrap="square" rtlCol="0">
            <a:spAutoFit/>
          </a:bodyPr>
          <a:lstStyle/>
          <a:p>
            <a:r>
              <a:rPr lang="en-US" altLang="ja-JP" sz="2207" b="1" dirty="0" smtClean="0">
                <a:latin typeface="Times New Roman" panose="02020603050405020304" pitchFamily="18" charset="0"/>
                <a:ea typeface="ＭＳ ゴシック" panose="020B0609070205080204" pitchFamily="49" charset="-128"/>
                <a:cs typeface="Times New Roman" panose="02020603050405020304" pitchFamily="18" charset="0"/>
              </a:rPr>
              <a:t>Pressure[</a:t>
            </a:r>
            <a:r>
              <a:rPr lang="en-US" altLang="ja-JP" sz="2207" b="1" dirty="0" err="1" smtClean="0">
                <a:latin typeface="Times New Roman" panose="02020603050405020304" pitchFamily="18" charset="0"/>
                <a:ea typeface="ＭＳ ゴシック" panose="020B0609070205080204" pitchFamily="49" charset="-128"/>
                <a:cs typeface="Times New Roman" panose="02020603050405020304" pitchFamily="18" charset="0"/>
              </a:rPr>
              <a:t>kPa</a:t>
            </a:r>
            <a:r>
              <a:rPr lang="en-US" altLang="ja-JP" sz="2207" b="1" dirty="0">
                <a:latin typeface="Times New Roman" panose="02020603050405020304" pitchFamily="18" charset="0"/>
                <a:ea typeface="ＭＳ ゴシック" panose="020B0609070205080204" pitchFamily="49" charset="-128"/>
                <a:cs typeface="Times New Roman" panose="02020603050405020304" pitchFamily="18" charset="0"/>
              </a:rPr>
              <a:t>], Voltage[V]</a:t>
            </a:r>
          </a:p>
          <a:p>
            <a:endParaRPr lang="en-US" altLang="ja-JP" sz="2207"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08" name="テキスト ボックス 107"/>
          <p:cNvSpPr txBox="1"/>
          <p:nvPr/>
        </p:nvSpPr>
        <p:spPr>
          <a:xfrm>
            <a:off x="22967736" y="11167108"/>
            <a:ext cx="524311" cy="2112617"/>
          </a:xfrm>
          <a:prstGeom prst="rect">
            <a:avLst/>
          </a:prstGeom>
          <a:noFill/>
        </p:spPr>
        <p:txBody>
          <a:bodyPr vert="vert270" wrap="square" rtlCol="0">
            <a:spAutoFit/>
          </a:bodyPr>
          <a:lstStyle/>
          <a:p>
            <a:r>
              <a:rPr lang="en-US" altLang="ja-JP" sz="2207" b="1" dirty="0" smtClean="0">
                <a:latin typeface="Times New Roman" panose="02020603050405020304" pitchFamily="18" charset="0"/>
                <a:ea typeface="ＭＳ ゴシック" panose="020B0609070205080204" pitchFamily="49" charset="-128"/>
                <a:cs typeface="Times New Roman" panose="02020603050405020304" pitchFamily="18" charset="0"/>
              </a:rPr>
              <a:t>Pressure[</a:t>
            </a:r>
            <a:r>
              <a:rPr lang="en-US" altLang="ja-JP" sz="2207" b="1" dirty="0" err="1" smtClean="0">
                <a:latin typeface="Times New Roman" panose="02020603050405020304" pitchFamily="18" charset="0"/>
                <a:ea typeface="ＭＳ ゴシック" panose="020B0609070205080204" pitchFamily="49" charset="-128"/>
                <a:cs typeface="Times New Roman" panose="02020603050405020304" pitchFamily="18" charset="0"/>
              </a:rPr>
              <a:t>kPa</a:t>
            </a:r>
            <a:r>
              <a:rPr lang="en-US" altLang="ja-JP" sz="2207" b="1" dirty="0">
                <a:latin typeface="Times New Roman" panose="02020603050405020304" pitchFamily="18" charset="0"/>
                <a:ea typeface="ＭＳ ゴシック" panose="020B0609070205080204" pitchFamily="49" charset="-128"/>
                <a:cs typeface="Times New Roman" panose="02020603050405020304" pitchFamily="18" charset="0"/>
              </a:rPr>
              <a:t>]</a:t>
            </a:r>
          </a:p>
        </p:txBody>
      </p:sp>
      <p:sp>
        <p:nvSpPr>
          <p:cNvPr id="112" name="四角形吹き出し 111"/>
          <p:cNvSpPr/>
          <p:nvPr/>
        </p:nvSpPr>
        <p:spPr>
          <a:xfrm>
            <a:off x="15048931" y="13901903"/>
            <a:ext cx="2712215" cy="1074202"/>
          </a:xfrm>
          <a:prstGeom prst="wedgeRectCallout">
            <a:avLst>
              <a:gd name="adj1" fmla="val 40258"/>
              <a:gd name="adj2" fmla="val -11301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309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高調波による正弦波の歪み</a:t>
            </a:r>
            <a:endParaRPr lang="en-US" altLang="ja-JP" sz="309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14" name="テキスト ボックス 113"/>
          <p:cNvSpPr txBox="1"/>
          <p:nvPr/>
        </p:nvSpPr>
        <p:spPr>
          <a:xfrm>
            <a:off x="22583773" y="30537787"/>
            <a:ext cx="3776792" cy="1046440"/>
          </a:xfrm>
          <a:prstGeom prst="rect">
            <a:avLst/>
          </a:prstGeom>
          <a:noFill/>
          <a:ln w="22225">
            <a:solidFill>
              <a:schemeClr val="bg1"/>
            </a:solidFill>
          </a:ln>
        </p:spPr>
        <p:txBody>
          <a:bodyPr wrap="square" rtlCol="0">
            <a:spAutoFit/>
          </a:bodyPr>
          <a:lstStyle/>
          <a:p>
            <a:pPr marL="0" marR="0" lvl="0" indent="0" algn="l" defTabSz="913084" rtl="0" eaLnBrk="1" fontAlgn="auto" latinLnBrk="0" hangingPunct="1">
              <a:lnSpc>
                <a:spcPct val="100000"/>
              </a:lnSpc>
              <a:spcBef>
                <a:spcPts val="0"/>
              </a:spcBef>
              <a:spcAft>
                <a:spcPts val="0"/>
              </a:spcAft>
              <a:buClrTx/>
              <a:buSzTx/>
              <a:buFontTx/>
              <a:buNone/>
              <a:tabLst/>
              <a:defRPr/>
            </a:pPr>
            <a:r>
              <a:rPr lang="ja-JP" altLang="en-US"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正の場合：消費電力</a:t>
            </a:r>
            <a:endParaRPr lang="en-US" altLang="ja-JP"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a:p>
            <a:pPr marL="0" marR="0" lvl="0" indent="0" algn="l" defTabSz="913084" rtl="0" eaLnBrk="1" fontAlgn="auto" latinLnBrk="0" hangingPunct="1">
              <a:lnSpc>
                <a:spcPct val="100000"/>
              </a:lnSpc>
              <a:spcBef>
                <a:spcPts val="0"/>
              </a:spcBef>
              <a:spcAft>
                <a:spcPts val="0"/>
              </a:spcAft>
              <a:buClrTx/>
              <a:buSzTx/>
              <a:buFontTx/>
              <a:buNone/>
              <a:tabLst/>
              <a:defRPr/>
            </a:pPr>
            <a:r>
              <a:rPr lang="ja-JP" altLang="en-US" sz="310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負</a:t>
            </a:r>
            <a:r>
              <a:rPr lang="ja-JP" altLang="en-US"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の場合：発電電力</a:t>
            </a:r>
            <a:endParaRPr lang="en-US" altLang="ja-JP"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17" name="テキスト ボックス 116"/>
          <p:cNvSpPr txBox="1"/>
          <p:nvPr/>
        </p:nvSpPr>
        <p:spPr>
          <a:xfrm>
            <a:off x="22574249" y="31784278"/>
            <a:ext cx="7217493" cy="2062103"/>
          </a:xfrm>
          <a:prstGeom prst="rect">
            <a:avLst/>
          </a:prstGeom>
          <a:noFill/>
          <a:ln w="22225">
            <a:solidFill>
              <a:schemeClr val="tx1"/>
            </a:solidFill>
          </a:ln>
        </p:spPr>
        <p:txBody>
          <a:bodyPr wrap="square" rtlCol="0">
            <a:spAutoFit/>
          </a:bodyPr>
          <a:lstStyle/>
          <a:p>
            <a:pPr lvl="0">
              <a:defRPr/>
            </a:pPr>
            <a:r>
              <a:rPr lang="ja-JP" altLang="en-US"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・制御適用時</a:t>
            </a:r>
            <a:endParaRPr lang="en-US" altLang="ja-JP"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a:p>
            <a:pPr lvl="0">
              <a:defRPr/>
            </a:pPr>
            <a:r>
              <a:rPr lang="en-US" altLang="ja-JP"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ja-JP" altLang="en-US"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スピーカから電力の投入あり</a:t>
            </a:r>
            <a:endParaRPr lang="en-US" altLang="ja-JP"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a:p>
            <a:pPr lvl="0">
              <a:defRPr/>
            </a:pPr>
            <a:r>
              <a:rPr lang="ja-JP" altLang="en-US"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・二次</a:t>
            </a:r>
            <a:r>
              <a:rPr lang="en-US" altLang="ja-JP"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BPF</a:t>
            </a:r>
            <a:r>
              <a:rPr lang="ja-JP" altLang="en-US"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使用時</a:t>
            </a:r>
            <a:endParaRPr lang="en-US" altLang="ja-JP"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a:p>
            <a:pPr lvl="0">
              <a:defRPr/>
            </a:pPr>
            <a:r>
              <a:rPr lang="en-US" altLang="ja-JP"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ja-JP" altLang="en-US"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一次共振成分による発電電力が低下</a:t>
            </a:r>
            <a:endParaRPr lang="en-US" altLang="ja-JP"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18" name="テキスト ボックス 117"/>
          <p:cNvSpPr txBox="1"/>
          <p:nvPr/>
        </p:nvSpPr>
        <p:spPr>
          <a:xfrm>
            <a:off x="15977799" y="34435530"/>
            <a:ext cx="13230225" cy="1077218"/>
          </a:xfrm>
          <a:prstGeom prst="rect">
            <a:avLst/>
          </a:prstGeom>
          <a:noFill/>
          <a:ln w="22225">
            <a:solidFill>
              <a:schemeClr val="tx1"/>
            </a:solidFill>
          </a:ln>
        </p:spPr>
        <p:txBody>
          <a:bodyPr wrap="square" rtlCol="0">
            <a:spAutoFit/>
          </a:bodyPr>
          <a:lstStyle/>
          <a:p>
            <a:pPr lvl="0">
              <a:defRPr/>
            </a:pPr>
            <a:r>
              <a:rPr lang="ja-JP" altLang="en-US"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高調波低減時の共振成分の増幅</a:t>
            </a:r>
            <a:endParaRPr lang="en-US" altLang="ja-JP"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a:p>
            <a:pPr lvl="0">
              <a:defRPr/>
            </a:pPr>
            <a:r>
              <a:rPr lang="en-US" altLang="ja-JP"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ja-JP" altLang="en-US"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→スピーカからのエネルギー投入による増幅</a:t>
            </a:r>
            <a:endParaRPr lang="en-US" altLang="ja-JP"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20" name="四角形吹き出し 119"/>
          <p:cNvSpPr/>
          <p:nvPr/>
        </p:nvSpPr>
        <p:spPr>
          <a:xfrm>
            <a:off x="15281546" y="22276086"/>
            <a:ext cx="2926534" cy="857955"/>
          </a:xfrm>
          <a:prstGeom prst="wedgeRectCallout">
            <a:avLst>
              <a:gd name="adj1" fmla="val 31573"/>
              <a:gd name="adj2" fmla="val -9885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309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制御音に</a:t>
            </a:r>
            <a:r>
              <a:rPr lang="ja-JP" altLang="en-US" sz="309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歪</a:t>
            </a:r>
            <a:r>
              <a:rPr lang="ja-JP" altLang="en-US" sz="309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み</a:t>
            </a:r>
            <a:endParaRPr lang="en-US" altLang="ja-JP" sz="309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19" name="テキスト ボックス 118"/>
              <p:cNvSpPr txBox="1"/>
              <p:nvPr/>
            </p:nvSpPr>
            <p:spPr>
              <a:xfrm>
                <a:off x="1582968" y="33318661"/>
                <a:ext cx="5190165" cy="1061637"/>
              </a:xfrm>
              <a:prstGeom prst="rect">
                <a:avLst/>
              </a:prstGeom>
              <a:noFill/>
            </p:spPr>
            <p:txBody>
              <a:bodyPr wrap="square" lIns="0" tIns="0" rIns="0" bIns="0" rtlCol="0">
                <a:spAutoFit/>
              </a:bodyPr>
              <a:lstStyle/>
              <a:p>
                <a:pPr marL="0" marR="0" lvl="0" indent="0" algn="l" defTabSz="913084" rtl="0" eaLnBrk="1" fontAlgn="auto" latinLnBrk="0" hangingPunct="1">
                  <a:lnSpc>
                    <a:spcPct val="100000"/>
                  </a:lnSpc>
                  <a:spcBef>
                    <a:spcPts val="0"/>
                  </a:spcBef>
                  <a:spcAft>
                    <a:spcPts val="0"/>
                  </a:spcAft>
                  <a:buClrTx/>
                  <a:buSzTx/>
                  <a:buFontTx/>
                  <a:buNone/>
                  <a:tabLst/>
                  <a:defRPr/>
                </a:pPr>
                <a:r>
                  <a:rPr kumimoji="1" lang="en-US" altLang="ja-JP" sz="4000" b="1"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BPF(s) </a:t>
                </a:r>
                <a:r>
                  <a:rPr kumimoji="1" lang="en-US" altLang="ja-JP" sz="4400" b="1"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14:m>
                  <m:oMath xmlns:m="http://schemas.openxmlformats.org/officeDocument/2006/math">
                    <m:f>
                      <m:fPr>
                        <m:ctrlPr>
                          <a:rPr kumimoji="1" lang="en-US" altLang="ja-JP" sz="4400" b="1" i="1" u="none" strike="noStrike" kern="1200" cap="none" spc="0" normalizeH="0" baseline="0" noProof="0">
                            <a:ln>
                              <a:noFill/>
                            </a:ln>
                            <a:solidFill>
                              <a:prstClr val="black"/>
                            </a:solidFill>
                            <a:effectLst/>
                            <a:uLnTx/>
                            <a:uFillTx/>
                            <a:latin typeface="Cambria Math" panose="02040503050406030204" pitchFamily="18" charset="0"/>
                          </a:rPr>
                        </m:ctrlPr>
                      </m:fPr>
                      <m:num>
                        <m:r>
                          <a:rPr kumimoji="1" lang="en-US" altLang="ja-JP" sz="4400" b="1" i="1" u="none" strike="noStrike" kern="1200" cap="none" spc="0" normalizeH="0" baseline="0" noProof="0">
                            <a:ln>
                              <a:noFill/>
                            </a:ln>
                            <a:solidFill>
                              <a:prstClr val="black"/>
                            </a:solidFill>
                            <a:effectLst/>
                            <a:uLnTx/>
                            <a:uFillTx/>
                            <a:latin typeface="Cambria Math" panose="02040503050406030204" pitchFamily="18" charset="0"/>
                          </a:rPr>
                          <m:t>𝟐</m:t>
                        </m:r>
                        <m:r>
                          <a:rPr kumimoji="1" lang="ja-JP" altLang="en-US" sz="4400" b="1" i="1" u="none" strike="noStrike" kern="1200" cap="none" spc="0" normalizeH="0" baseline="0" noProof="0">
                            <a:ln>
                              <a:noFill/>
                            </a:ln>
                            <a:solidFill>
                              <a:prstClr val="black"/>
                            </a:solidFill>
                            <a:effectLst/>
                            <a:uLnTx/>
                            <a:uFillTx/>
                            <a:latin typeface="Cambria Math" panose="02040503050406030204" pitchFamily="18" charset="0"/>
                          </a:rPr>
                          <m:t>𝜻</m:t>
                        </m:r>
                        <m:sSub>
                          <m:sSubPr>
                            <m:ctrlPr>
                              <a:rPr kumimoji="1" lang="en-US" altLang="ja-JP" sz="4400" b="1" i="1" u="none" strike="noStrike" kern="1200" cap="none" spc="0" normalizeH="0" baseline="0" noProof="0">
                                <a:ln>
                                  <a:noFill/>
                                </a:ln>
                                <a:solidFill>
                                  <a:prstClr val="black"/>
                                </a:solidFill>
                                <a:effectLst/>
                                <a:uLnTx/>
                                <a:uFillTx/>
                                <a:latin typeface="Cambria Math" panose="02040503050406030204" pitchFamily="18" charset="0"/>
                              </a:rPr>
                            </m:ctrlPr>
                          </m:sSubPr>
                          <m:e>
                            <m:r>
                              <a:rPr kumimoji="1" lang="ja-JP" altLang="en-US" sz="4400" b="1" i="1" u="none" strike="noStrike" kern="1200" cap="none" spc="0" normalizeH="0" baseline="0" noProof="0">
                                <a:ln>
                                  <a:noFill/>
                                </a:ln>
                                <a:solidFill>
                                  <a:prstClr val="black"/>
                                </a:solidFill>
                                <a:effectLst/>
                                <a:uLnTx/>
                                <a:uFillTx/>
                                <a:latin typeface="Cambria Math" panose="02040503050406030204" pitchFamily="18" charset="0"/>
                              </a:rPr>
                              <m:t>𝝎</m:t>
                            </m:r>
                          </m:e>
                          <m:sub>
                            <m:r>
                              <a:rPr kumimoji="1" lang="en-US" altLang="ja-JP" sz="4400" b="1" i="0" u="none" strike="noStrike" kern="1200" cap="none" spc="0" normalizeH="0" baseline="0" noProof="0">
                                <a:ln>
                                  <a:noFill/>
                                </a:ln>
                                <a:solidFill>
                                  <a:prstClr val="black"/>
                                </a:solidFill>
                                <a:effectLst/>
                                <a:uLnTx/>
                                <a:uFillTx/>
                                <a:latin typeface="Cambria Math" panose="02040503050406030204" pitchFamily="18" charset="0"/>
                              </a:rPr>
                              <m:t>𝐧</m:t>
                            </m:r>
                          </m:sub>
                        </m:sSub>
                        <m:r>
                          <a:rPr kumimoji="1" lang="en-US" altLang="ja-JP" sz="4400" b="1" i="1" u="none" strike="noStrike" kern="1200" cap="none" spc="0" normalizeH="0" baseline="0" noProof="0">
                            <a:ln>
                              <a:noFill/>
                            </a:ln>
                            <a:solidFill>
                              <a:prstClr val="black"/>
                            </a:solidFill>
                            <a:effectLst/>
                            <a:uLnTx/>
                            <a:uFillTx/>
                            <a:latin typeface="Cambria Math" panose="02040503050406030204" pitchFamily="18" charset="0"/>
                          </a:rPr>
                          <m:t>𝒔</m:t>
                        </m:r>
                      </m:num>
                      <m:den>
                        <m:sSup>
                          <m:sSupPr>
                            <m:ctrlPr>
                              <a:rPr kumimoji="1" lang="en-US" altLang="ja-JP" sz="4400" b="1" i="1" u="none" strike="noStrike" kern="1200" cap="none" spc="0" normalizeH="0" baseline="0" noProof="0">
                                <a:ln>
                                  <a:noFill/>
                                </a:ln>
                                <a:solidFill>
                                  <a:prstClr val="black"/>
                                </a:solidFill>
                                <a:effectLst/>
                                <a:uLnTx/>
                                <a:uFillTx/>
                                <a:latin typeface="Cambria Math" panose="02040503050406030204" pitchFamily="18" charset="0"/>
                              </a:rPr>
                            </m:ctrlPr>
                          </m:sSupPr>
                          <m:e>
                            <m:r>
                              <a:rPr kumimoji="1" lang="en-US" altLang="ja-JP" sz="4400" b="1" i="1" u="none" strike="noStrike" kern="1200" cap="none" spc="0" normalizeH="0" baseline="0" noProof="0">
                                <a:ln>
                                  <a:noFill/>
                                </a:ln>
                                <a:solidFill>
                                  <a:prstClr val="black"/>
                                </a:solidFill>
                                <a:effectLst/>
                                <a:uLnTx/>
                                <a:uFillTx/>
                                <a:latin typeface="Cambria Math" panose="02040503050406030204" pitchFamily="18" charset="0"/>
                              </a:rPr>
                              <m:t>𝒔</m:t>
                            </m:r>
                          </m:e>
                          <m:sup>
                            <m:r>
                              <a:rPr kumimoji="1" lang="en-US" altLang="ja-JP" sz="4400" b="1" i="1" u="none" strike="noStrike" kern="1200" cap="none" spc="0" normalizeH="0" baseline="0" noProof="0">
                                <a:ln>
                                  <a:noFill/>
                                </a:ln>
                                <a:solidFill>
                                  <a:prstClr val="black"/>
                                </a:solidFill>
                                <a:effectLst/>
                                <a:uLnTx/>
                                <a:uFillTx/>
                                <a:latin typeface="Cambria Math" panose="02040503050406030204" pitchFamily="18" charset="0"/>
                              </a:rPr>
                              <m:t>𝟐</m:t>
                            </m:r>
                          </m:sup>
                        </m:sSup>
                        <m:r>
                          <a:rPr kumimoji="1" lang="en-US" altLang="ja-JP" sz="4400" b="1" i="1" u="none" strike="noStrike" kern="1200" cap="none" spc="0" normalizeH="0" baseline="0" noProof="0">
                            <a:ln>
                              <a:noFill/>
                            </a:ln>
                            <a:solidFill>
                              <a:prstClr val="black"/>
                            </a:solidFill>
                            <a:effectLst/>
                            <a:uLnTx/>
                            <a:uFillTx/>
                            <a:latin typeface="Cambria Math" panose="02040503050406030204" pitchFamily="18" charset="0"/>
                          </a:rPr>
                          <m:t>+</m:t>
                        </m:r>
                        <m:r>
                          <a:rPr kumimoji="1" lang="en-US" altLang="ja-JP" sz="4400" b="1" i="1" u="none" strike="noStrike" kern="1200" cap="none" spc="0" normalizeH="0" baseline="0" noProof="0">
                            <a:ln>
                              <a:noFill/>
                            </a:ln>
                            <a:solidFill>
                              <a:prstClr val="black"/>
                            </a:solidFill>
                            <a:effectLst/>
                            <a:uLnTx/>
                            <a:uFillTx/>
                            <a:latin typeface="Cambria Math" panose="02040503050406030204" pitchFamily="18" charset="0"/>
                          </a:rPr>
                          <m:t>𝟐</m:t>
                        </m:r>
                        <m:r>
                          <a:rPr kumimoji="1" lang="ja-JP" altLang="en-US" sz="4400" b="1" i="1" u="none" strike="noStrike" kern="1200" cap="none" spc="0" normalizeH="0" baseline="0" noProof="0">
                            <a:ln>
                              <a:noFill/>
                            </a:ln>
                            <a:solidFill>
                              <a:prstClr val="black"/>
                            </a:solidFill>
                            <a:effectLst/>
                            <a:uLnTx/>
                            <a:uFillTx/>
                            <a:latin typeface="Cambria Math" panose="02040503050406030204" pitchFamily="18" charset="0"/>
                          </a:rPr>
                          <m:t>𝜻</m:t>
                        </m:r>
                        <m:sSub>
                          <m:sSubPr>
                            <m:ctrlPr>
                              <a:rPr kumimoji="1" lang="en-US" altLang="ja-JP" sz="4400" b="1" i="1" u="none" strike="noStrike" kern="1200" cap="none" spc="0" normalizeH="0" baseline="0" noProof="0">
                                <a:ln>
                                  <a:noFill/>
                                </a:ln>
                                <a:solidFill>
                                  <a:prstClr val="black"/>
                                </a:solidFill>
                                <a:effectLst/>
                                <a:uLnTx/>
                                <a:uFillTx/>
                                <a:latin typeface="Cambria Math" panose="02040503050406030204" pitchFamily="18" charset="0"/>
                              </a:rPr>
                            </m:ctrlPr>
                          </m:sSubPr>
                          <m:e>
                            <m:r>
                              <a:rPr kumimoji="1" lang="ja-JP" altLang="en-US" sz="4400" b="1" i="1" u="none" strike="noStrike" kern="1200" cap="none" spc="0" normalizeH="0" baseline="0" noProof="0">
                                <a:ln>
                                  <a:noFill/>
                                </a:ln>
                                <a:solidFill>
                                  <a:prstClr val="black"/>
                                </a:solidFill>
                                <a:effectLst/>
                                <a:uLnTx/>
                                <a:uFillTx/>
                                <a:latin typeface="Cambria Math" panose="02040503050406030204" pitchFamily="18" charset="0"/>
                              </a:rPr>
                              <m:t>𝝎</m:t>
                            </m:r>
                          </m:e>
                          <m:sub>
                            <m:r>
                              <a:rPr kumimoji="1" lang="en-US" altLang="ja-JP" sz="4400" b="1" i="0" u="none" strike="noStrike" kern="1200" cap="none" spc="0" normalizeH="0" baseline="0" noProof="0">
                                <a:ln>
                                  <a:noFill/>
                                </a:ln>
                                <a:solidFill>
                                  <a:prstClr val="black"/>
                                </a:solidFill>
                                <a:effectLst/>
                                <a:uLnTx/>
                                <a:uFillTx/>
                                <a:latin typeface="Cambria Math" panose="02040503050406030204" pitchFamily="18" charset="0"/>
                              </a:rPr>
                              <m:t>𝐧</m:t>
                            </m:r>
                          </m:sub>
                        </m:sSub>
                        <m:r>
                          <a:rPr kumimoji="1" lang="en-US" altLang="ja-JP" sz="4400" b="1" i="1" u="none" strike="noStrike" kern="1200" cap="none" spc="0" normalizeH="0" baseline="0" noProof="0">
                            <a:ln>
                              <a:noFill/>
                            </a:ln>
                            <a:solidFill>
                              <a:prstClr val="black"/>
                            </a:solidFill>
                            <a:effectLst/>
                            <a:uLnTx/>
                            <a:uFillTx/>
                            <a:latin typeface="Cambria Math" panose="02040503050406030204" pitchFamily="18" charset="0"/>
                          </a:rPr>
                          <m:t>𝒔</m:t>
                        </m:r>
                        <m:r>
                          <a:rPr kumimoji="1" lang="en-US" altLang="ja-JP" sz="4400" b="1" i="1" u="none" strike="noStrike" kern="1200" cap="none" spc="0" normalizeH="0" baseline="0" noProof="0">
                            <a:ln>
                              <a:noFill/>
                            </a:ln>
                            <a:solidFill>
                              <a:prstClr val="black"/>
                            </a:solidFill>
                            <a:effectLst/>
                            <a:uLnTx/>
                            <a:uFillTx/>
                            <a:latin typeface="Cambria Math" panose="02040503050406030204" pitchFamily="18" charset="0"/>
                          </a:rPr>
                          <m:t>+</m:t>
                        </m:r>
                        <m:sSup>
                          <m:sSupPr>
                            <m:ctrlPr>
                              <a:rPr kumimoji="1" lang="en-US" altLang="ja-JP" sz="4400" b="1" i="1" u="none" strike="noStrike" kern="1200" cap="none" spc="0" normalizeH="0" baseline="0" noProof="0">
                                <a:ln>
                                  <a:noFill/>
                                </a:ln>
                                <a:solidFill>
                                  <a:prstClr val="black"/>
                                </a:solidFill>
                                <a:effectLst/>
                                <a:uLnTx/>
                                <a:uFillTx/>
                                <a:latin typeface="Cambria Math" panose="02040503050406030204" pitchFamily="18" charset="0"/>
                              </a:rPr>
                            </m:ctrlPr>
                          </m:sSupPr>
                          <m:e>
                            <m:sSub>
                              <m:sSubPr>
                                <m:ctrlPr>
                                  <a:rPr kumimoji="1" lang="en-US" altLang="ja-JP" sz="4400" b="1" i="1" u="none" strike="noStrike" kern="1200" cap="none" spc="0" normalizeH="0" baseline="0" noProof="0">
                                    <a:ln>
                                      <a:noFill/>
                                    </a:ln>
                                    <a:solidFill>
                                      <a:prstClr val="black"/>
                                    </a:solidFill>
                                    <a:effectLst/>
                                    <a:uLnTx/>
                                    <a:uFillTx/>
                                    <a:latin typeface="Cambria Math" panose="02040503050406030204" pitchFamily="18" charset="0"/>
                                  </a:rPr>
                                </m:ctrlPr>
                              </m:sSubPr>
                              <m:e>
                                <m:r>
                                  <a:rPr kumimoji="1" lang="ja-JP" altLang="en-US" sz="4400" b="1" i="1" u="none" strike="noStrike" kern="1200" cap="none" spc="0" normalizeH="0" baseline="0" noProof="0">
                                    <a:ln>
                                      <a:noFill/>
                                    </a:ln>
                                    <a:solidFill>
                                      <a:prstClr val="black"/>
                                    </a:solidFill>
                                    <a:effectLst/>
                                    <a:uLnTx/>
                                    <a:uFillTx/>
                                    <a:latin typeface="Cambria Math" panose="02040503050406030204" pitchFamily="18" charset="0"/>
                                  </a:rPr>
                                  <m:t>𝝎</m:t>
                                </m:r>
                              </m:e>
                              <m:sub>
                                <m:r>
                                  <a:rPr kumimoji="1" lang="en-US" altLang="ja-JP" sz="4400" b="1" i="0" u="none" strike="noStrike" kern="1200" cap="none" spc="0" normalizeH="0" baseline="0" noProof="0">
                                    <a:ln>
                                      <a:noFill/>
                                    </a:ln>
                                    <a:solidFill>
                                      <a:prstClr val="black"/>
                                    </a:solidFill>
                                    <a:effectLst/>
                                    <a:uLnTx/>
                                    <a:uFillTx/>
                                    <a:latin typeface="Cambria Math" panose="02040503050406030204" pitchFamily="18" charset="0"/>
                                  </a:rPr>
                                  <m:t>𝐧</m:t>
                                </m:r>
                              </m:sub>
                            </m:sSub>
                          </m:e>
                          <m:sup>
                            <m:r>
                              <a:rPr kumimoji="1" lang="en-US" altLang="ja-JP" sz="4400" b="1" i="1" u="none" strike="noStrike" kern="1200" cap="none" spc="0" normalizeH="0" baseline="0" noProof="0">
                                <a:ln>
                                  <a:noFill/>
                                </a:ln>
                                <a:solidFill>
                                  <a:prstClr val="black"/>
                                </a:solidFill>
                                <a:effectLst/>
                                <a:uLnTx/>
                                <a:uFillTx/>
                                <a:latin typeface="Cambria Math" panose="02040503050406030204" pitchFamily="18" charset="0"/>
                              </a:rPr>
                              <m:t>𝟐</m:t>
                            </m:r>
                          </m:sup>
                        </m:sSup>
                      </m:den>
                    </m:f>
                  </m:oMath>
                </a14:m>
                <a:endParaRPr kumimoji="1" lang="en-US" altLang="ja-JP" sz="4400" b="1"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mc:Choice>
        <mc:Fallback xmlns="">
          <p:sp>
            <p:nvSpPr>
              <p:cNvPr id="119" name="テキスト ボックス 118"/>
              <p:cNvSpPr txBox="1">
                <a:spLocks noRot="1" noChangeAspect="1" noMove="1" noResize="1" noEditPoints="1" noAdjustHandles="1" noChangeArrowheads="1" noChangeShapeType="1" noTextEdit="1"/>
              </p:cNvSpPr>
              <p:nvPr/>
            </p:nvSpPr>
            <p:spPr>
              <a:xfrm>
                <a:off x="1582968" y="33318661"/>
                <a:ext cx="5190165" cy="1061637"/>
              </a:xfrm>
              <a:prstGeom prst="rect">
                <a:avLst/>
              </a:prstGeom>
              <a:blipFill>
                <a:blip r:embed="rId11"/>
                <a:stretch>
                  <a:fillRect l="-5993" t="-2299" b="-862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2" name="テキスト ボックス 121"/>
              <p:cNvSpPr txBox="1"/>
              <p:nvPr/>
            </p:nvSpPr>
            <p:spPr>
              <a:xfrm>
                <a:off x="1625063" y="36356587"/>
                <a:ext cx="3738651" cy="677108"/>
              </a:xfrm>
              <a:prstGeom prst="rect">
                <a:avLst/>
              </a:prstGeom>
              <a:noFill/>
            </p:spPr>
            <p:txBody>
              <a:bodyPr wrap="none" lIns="0" tIns="0" rIns="0" bIns="0" rtlCol="0">
                <a:spAutoFit/>
              </a:bodyPr>
              <a:lstStyle/>
              <a:p>
                <a:pPr marL="0" marR="0" lvl="0" indent="0" algn="l" defTabSz="913084"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sz="4400" b="1" i="1" u="none" strike="noStrike" kern="1200" cap="none" spc="0" normalizeH="0" baseline="0" noProof="0">
                          <a:ln>
                            <a:noFill/>
                          </a:ln>
                          <a:solidFill>
                            <a:prstClr val="black"/>
                          </a:solidFill>
                          <a:effectLst/>
                          <a:uLnTx/>
                          <a:uFillTx/>
                          <a:latin typeface="Cambria Math" panose="02040503050406030204" pitchFamily="18" charset="0"/>
                        </a:rPr>
                        <m:t>𝑲</m:t>
                      </m:r>
                      <m:d>
                        <m:dPr>
                          <m:ctrlPr>
                            <a:rPr kumimoji="1" lang="en-US" altLang="ja-JP" sz="4400" b="1" i="1" u="none" strike="noStrike" kern="1200" cap="none" spc="0" normalizeH="0" baseline="0" noProof="0">
                              <a:ln>
                                <a:noFill/>
                              </a:ln>
                              <a:solidFill>
                                <a:prstClr val="black"/>
                              </a:solidFill>
                              <a:effectLst/>
                              <a:uLnTx/>
                              <a:uFillTx/>
                              <a:latin typeface="Cambria Math" panose="02040503050406030204" pitchFamily="18" charset="0"/>
                            </a:rPr>
                          </m:ctrlPr>
                        </m:dPr>
                        <m:e>
                          <m:r>
                            <a:rPr kumimoji="1" lang="en-US" altLang="ja-JP" sz="4400" b="1" i="1" u="none" strike="noStrike" kern="1200" cap="none" spc="0" normalizeH="0" baseline="0" noProof="0">
                              <a:ln>
                                <a:noFill/>
                              </a:ln>
                              <a:solidFill>
                                <a:prstClr val="black"/>
                              </a:solidFill>
                              <a:effectLst/>
                              <a:uLnTx/>
                              <a:uFillTx/>
                              <a:latin typeface="Cambria Math" panose="02040503050406030204" pitchFamily="18" charset="0"/>
                            </a:rPr>
                            <m:t>𝒔</m:t>
                          </m:r>
                        </m:e>
                      </m:d>
                      <m:r>
                        <a:rPr kumimoji="1" lang="en-US" altLang="ja-JP" sz="4400" b="1" i="1" u="none" strike="noStrike" kern="1200" cap="none" spc="0" normalizeH="0" baseline="0" noProof="0">
                          <a:ln>
                            <a:noFill/>
                          </a:ln>
                          <a:solidFill>
                            <a:prstClr val="black"/>
                          </a:solidFill>
                          <a:effectLst/>
                          <a:uLnTx/>
                          <a:uFillTx/>
                          <a:latin typeface="Cambria Math" panose="02040503050406030204" pitchFamily="18" charset="0"/>
                        </a:rPr>
                        <m:t> = </m:t>
                      </m:r>
                      <m:r>
                        <a:rPr kumimoji="1" lang="en-US" altLang="ja-JP" sz="4400" b="1" i="1" u="none" strike="noStrike" kern="1200" cap="none" spc="0" normalizeH="0" baseline="0" noProof="0">
                          <a:ln>
                            <a:noFill/>
                          </a:ln>
                          <a:solidFill>
                            <a:prstClr val="black"/>
                          </a:solidFill>
                          <a:effectLst/>
                          <a:uLnTx/>
                          <a:uFillTx/>
                          <a:latin typeface="Cambria Math" panose="02040503050406030204" pitchFamily="18" charset="0"/>
                        </a:rPr>
                        <m:t>𝑮</m:t>
                      </m:r>
                      <m:sSup>
                        <m:sSupPr>
                          <m:ctrlPr>
                            <a:rPr kumimoji="1" lang="en-US" altLang="ja-JP" sz="4400" b="1" i="1" u="none" strike="noStrike" kern="1200" cap="none" spc="0" normalizeH="0" baseline="0" noProof="0">
                              <a:ln>
                                <a:noFill/>
                              </a:ln>
                              <a:solidFill>
                                <a:prstClr val="black"/>
                              </a:solidFill>
                              <a:effectLst/>
                              <a:uLnTx/>
                              <a:uFillTx/>
                              <a:latin typeface="Cambria Math" panose="02040503050406030204" pitchFamily="18" charset="0"/>
                            </a:rPr>
                          </m:ctrlPr>
                        </m:sSupPr>
                        <m:e>
                          <m:r>
                            <a:rPr kumimoji="1" lang="en-US" altLang="ja-JP" sz="4400" b="1" i="1" u="none" strike="noStrike" kern="1200" cap="none" spc="0" normalizeH="0" baseline="0" noProof="0">
                              <a:ln>
                                <a:noFill/>
                              </a:ln>
                              <a:solidFill>
                                <a:prstClr val="black"/>
                              </a:solidFill>
                              <a:effectLst/>
                              <a:uLnTx/>
                              <a:uFillTx/>
                              <a:latin typeface="Cambria Math" panose="02040503050406030204" pitchFamily="18" charset="0"/>
                            </a:rPr>
                            <m:t>𝒆</m:t>
                          </m:r>
                        </m:e>
                        <m:sup>
                          <m:r>
                            <a:rPr kumimoji="1" lang="en-US" altLang="ja-JP" sz="4400" b="1" i="1" u="none" strike="noStrike" kern="1200" cap="none" spc="0" normalizeH="0" baseline="0" noProof="0">
                              <a:ln>
                                <a:noFill/>
                              </a:ln>
                              <a:solidFill>
                                <a:prstClr val="black"/>
                              </a:solidFill>
                              <a:effectLst/>
                              <a:uLnTx/>
                              <a:uFillTx/>
                              <a:latin typeface="Cambria Math" panose="02040503050406030204" pitchFamily="18" charset="0"/>
                            </a:rPr>
                            <m:t>−</m:t>
                          </m:r>
                          <m:r>
                            <a:rPr kumimoji="1" lang="en-US" altLang="ja-JP" sz="4400" b="1" i="1" u="none" strike="noStrike" kern="1200" cap="none" spc="0" normalizeH="0" baseline="0" noProof="0">
                              <a:ln>
                                <a:noFill/>
                              </a:ln>
                              <a:solidFill>
                                <a:prstClr val="black"/>
                              </a:solidFill>
                              <a:effectLst/>
                              <a:uLnTx/>
                              <a:uFillTx/>
                              <a:latin typeface="Cambria Math" panose="02040503050406030204" pitchFamily="18" charset="0"/>
                            </a:rPr>
                            <m:t>𝒔</m:t>
                          </m:r>
                          <m:r>
                            <a:rPr kumimoji="1" lang="ja-JP" altLang="en-US" sz="4400" b="1" i="1" u="none" strike="noStrike" kern="1200" cap="none" spc="0" normalizeH="0" baseline="0" noProof="0">
                              <a:ln>
                                <a:noFill/>
                              </a:ln>
                              <a:solidFill>
                                <a:prstClr val="black"/>
                              </a:solidFill>
                              <a:effectLst/>
                              <a:uLnTx/>
                              <a:uFillTx/>
                              <a:latin typeface="Cambria Math" panose="02040503050406030204" pitchFamily="18" charset="0"/>
                            </a:rPr>
                            <m:t>𝝉</m:t>
                          </m:r>
                        </m:sup>
                      </m:sSup>
                    </m:oMath>
                  </m:oMathPara>
                </a14:m>
                <a:endParaRPr kumimoji="1" lang="ja-JP" altLang="en-US" sz="3200" b="1" i="1"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mc:Choice>
        <mc:Fallback xmlns="">
          <p:sp>
            <p:nvSpPr>
              <p:cNvPr id="122" name="テキスト ボックス 121"/>
              <p:cNvSpPr txBox="1">
                <a:spLocks noRot="1" noChangeAspect="1" noMove="1" noResize="1" noEditPoints="1" noAdjustHandles="1" noChangeArrowheads="1" noChangeShapeType="1" noTextEdit="1"/>
              </p:cNvSpPr>
              <p:nvPr/>
            </p:nvSpPr>
            <p:spPr>
              <a:xfrm>
                <a:off x="1625063" y="36356587"/>
                <a:ext cx="3738651" cy="677108"/>
              </a:xfrm>
              <a:prstGeom prst="rect">
                <a:avLst/>
              </a:prstGeom>
              <a:blipFill>
                <a:blip r:embed="rId1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39" name="テキスト ボックス 138"/>
              <p:cNvSpPr txBox="1"/>
              <p:nvPr/>
            </p:nvSpPr>
            <p:spPr>
              <a:xfrm>
                <a:off x="7131723" y="33421469"/>
                <a:ext cx="6377799" cy="1105174"/>
              </a:xfrm>
              <a:prstGeom prst="rect">
                <a:avLst/>
              </a:prstGeom>
              <a:noFill/>
              <a:ln w="22225">
                <a:solidFill>
                  <a:schemeClr val="tx1"/>
                </a:solidFill>
              </a:ln>
            </p:spPr>
            <p:txBody>
              <a:bodyPr wrap="square" lIns="0" tIns="0" rIns="0" bIns="0" rtlCol="0">
                <a:spAutoFit/>
              </a:bodyPr>
              <a:lstStyle/>
              <a:p>
                <a:pPr marL="0" marR="0" lvl="0" indent="0" algn="l" defTabSz="913084" rtl="0" eaLnBrk="1" fontAlgn="auto" latinLnBrk="0" hangingPunct="1">
                  <a:lnSpc>
                    <a:spcPct val="100000"/>
                  </a:lnSpc>
                  <a:spcBef>
                    <a:spcPts val="0"/>
                  </a:spcBef>
                  <a:spcAft>
                    <a:spcPts val="0"/>
                  </a:spcAft>
                  <a:buClrTx/>
                  <a:buSzTx/>
                  <a:buFontTx/>
                  <a:buNone/>
                  <a:tabLst/>
                  <a:defRPr/>
                </a:pPr>
                <a14:m>
                  <m:oMath xmlns:m="http://schemas.openxmlformats.org/officeDocument/2006/math">
                    <m:r>
                      <a:rPr kumimoji="1" lang="ja-JP" altLang="en-US" sz="3200" b="1" i="1" u="none" strike="noStrike" kern="1200" cap="none" spc="0" normalizeH="0" baseline="0" noProof="0">
                        <a:ln>
                          <a:noFill/>
                        </a:ln>
                        <a:solidFill>
                          <a:prstClr val="black"/>
                        </a:solidFill>
                        <a:effectLst/>
                        <a:uLnTx/>
                        <a:uFillTx/>
                        <a:latin typeface="Cambria Math" panose="02040503050406030204" pitchFamily="18" charset="0"/>
                      </a:rPr>
                      <m:t>　</m:t>
                    </m:r>
                    <m:r>
                      <a:rPr kumimoji="1" lang="ja-JP" altLang="en-US" sz="3200" b="1" i="1" u="none" strike="noStrike" kern="1200" cap="none" spc="0" normalizeH="0" baseline="0" noProof="0">
                        <a:ln>
                          <a:noFill/>
                        </a:ln>
                        <a:solidFill>
                          <a:prstClr val="black"/>
                        </a:solidFill>
                        <a:effectLst/>
                        <a:uLnTx/>
                        <a:uFillTx/>
                        <a:latin typeface="Cambria Math" panose="02040503050406030204" pitchFamily="18" charset="0"/>
                      </a:rPr>
                      <m:t>𝜻</m:t>
                    </m:r>
                  </m:oMath>
                </a14:m>
                <a:r>
                  <a:rPr kumimoji="1" lang="en-US" altLang="ja-JP" sz="32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r>
                  <a:rPr kumimoji="1" lang="ja-JP" altLang="en-US" sz="32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減衰比</a:t>
                </a:r>
                <a:endParaRPr kumimoji="1" lang="en-US" altLang="ja-JP" sz="32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a:p>
                <a:pPr marL="0" marR="0" lvl="0" indent="0" algn="l" defTabSz="913084" rtl="0" eaLnBrk="1" fontAlgn="auto" latinLnBrk="0" hangingPunct="1">
                  <a:lnSpc>
                    <a:spcPct val="100000"/>
                  </a:lnSpc>
                  <a:spcBef>
                    <a:spcPts val="0"/>
                  </a:spcBef>
                  <a:spcAft>
                    <a:spcPts val="0"/>
                  </a:spcAft>
                  <a:buClrTx/>
                  <a:buSzTx/>
                  <a:buFontTx/>
                  <a:buNone/>
                  <a:tabLst/>
                  <a:defRPr/>
                </a:pPr>
                <a14:m>
                  <m:oMath xmlns:m="http://schemas.openxmlformats.org/officeDocument/2006/math">
                    <m:sSub>
                      <m:sSubPr>
                        <m:ctrlPr>
                          <a:rPr kumimoji="1" lang="en-US" altLang="ja-JP" sz="3200" b="1" i="1" u="none" strike="noStrike" kern="1200" cap="none" spc="0" normalizeH="0" baseline="0" noProof="0">
                            <a:ln>
                              <a:noFill/>
                            </a:ln>
                            <a:solidFill>
                              <a:prstClr val="black"/>
                            </a:solidFill>
                            <a:effectLst/>
                            <a:uLnTx/>
                            <a:uFillTx/>
                            <a:latin typeface="Cambria Math" panose="02040503050406030204" pitchFamily="18" charset="0"/>
                          </a:rPr>
                        </m:ctrlPr>
                      </m:sSubPr>
                      <m:e>
                        <m:r>
                          <a:rPr kumimoji="1" lang="ja-JP" altLang="en-US" sz="3200" b="1" i="1" u="none" strike="noStrike" kern="1200" cap="none" spc="0" normalizeH="0" baseline="0" noProof="0">
                            <a:ln>
                              <a:noFill/>
                            </a:ln>
                            <a:solidFill>
                              <a:prstClr val="black"/>
                            </a:solidFill>
                            <a:effectLst/>
                            <a:uLnTx/>
                            <a:uFillTx/>
                            <a:latin typeface="Cambria Math" panose="02040503050406030204" pitchFamily="18" charset="0"/>
                          </a:rPr>
                          <m:t>　</m:t>
                        </m:r>
                        <m:r>
                          <a:rPr kumimoji="1" lang="ja-JP" altLang="en-US" sz="3200" b="1" i="1" u="none" strike="noStrike" kern="1200" cap="none" spc="0" normalizeH="0" baseline="0" noProof="0">
                            <a:ln>
                              <a:noFill/>
                            </a:ln>
                            <a:solidFill>
                              <a:prstClr val="black"/>
                            </a:solidFill>
                            <a:effectLst/>
                            <a:uLnTx/>
                            <a:uFillTx/>
                            <a:latin typeface="Cambria Math" panose="02040503050406030204" pitchFamily="18" charset="0"/>
                          </a:rPr>
                          <m:t>𝝎</m:t>
                        </m:r>
                      </m:e>
                      <m:sub>
                        <m:r>
                          <a:rPr kumimoji="1" lang="en-US" altLang="ja-JP" sz="3200" b="1" i="0" u="none" strike="noStrike" kern="1200" cap="none" spc="0" normalizeH="0" baseline="0" noProof="0">
                            <a:ln>
                              <a:noFill/>
                            </a:ln>
                            <a:solidFill>
                              <a:prstClr val="black"/>
                            </a:solidFill>
                            <a:effectLst/>
                            <a:uLnTx/>
                            <a:uFillTx/>
                            <a:latin typeface="Cambria Math" panose="02040503050406030204" pitchFamily="18" charset="0"/>
                          </a:rPr>
                          <m:t>𝐧</m:t>
                        </m:r>
                      </m:sub>
                    </m:sSub>
                  </m:oMath>
                </a14:m>
                <a:r>
                  <a:rPr kumimoji="1" lang="en-US" altLang="ja-JP" sz="3200" b="1" i="1"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a:t>
                </a:r>
                <a:r>
                  <a:rPr kumimoji="1" lang="en-US" altLang="ja-JP" sz="3200" b="1"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2π</a:t>
                </a:r>
                <a:r>
                  <a:rPr kumimoji="1" lang="en-US" altLang="ja-JP" sz="3200" b="1" i="1"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f</a:t>
                </a:r>
                <a:r>
                  <a:rPr kumimoji="1" lang="en-US" altLang="ja-JP" sz="3200" b="1" u="none" strike="noStrike" kern="1200" cap="none" spc="0" normalizeH="0" baseline="-25000" noProof="0" dirty="0" smtClean="0">
                    <a:ln>
                      <a:noFill/>
                    </a:ln>
                    <a:solidFill>
                      <a:prstClr val="black"/>
                    </a:solidFill>
                    <a:effectLst/>
                    <a:uLnTx/>
                    <a:uFillTx/>
                    <a:latin typeface="Times New Roman" panose="02020603050405020304" pitchFamily="18" charset="0"/>
                    <a:cs typeface="Times New Roman" panose="02020603050405020304" pitchFamily="18" charset="0"/>
                  </a:rPr>
                  <a:t>n</a:t>
                </a:r>
                <a:r>
                  <a:rPr kumimoji="1" lang="en-US" altLang="ja-JP"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r>
                  <a:rPr kumimoji="1" lang="ja-JP" altLang="en-US" sz="32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中心角</a:t>
                </a:r>
                <a:r>
                  <a:rPr kumimoji="1" lang="ja-JP" altLang="en-US"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周波数</a:t>
                </a:r>
                <a:r>
                  <a:rPr kumimoji="1" lang="en-US" altLang="ja-JP"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r>
                  <a:rPr lang="en-US" altLang="ja-JP" sz="3200" dirty="0" smtClean="0">
                    <a:solidFill>
                      <a:prstClr val="black"/>
                    </a:solidFill>
                    <a:latin typeface="Times New Roman" panose="02020603050405020304" pitchFamily="18" charset="0"/>
                    <a:ea typeface="游ゴシック" panose="020B0400000000000000" pitchFamily="50" charset="-128"/>
                    <a:cs typeface="Times New Roman" panose="02020603050405020304" pitchFamily="18" charset="0"/>
                  </a:rPr>
                  <a:t>rad/s</a:t>
                </a:r>
                <a:r>
                  <a:rPr kumimoji="1" lang="en-US" altLang="ja-JP"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endParaRPr kumimoji="1" lang="en-US" altLang="ja-JP" sz="32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mc:Choice>
        <mc:Fallback xmlns="">
          <p:sp>
            <p:nvSpPr>
              <p:cNvPr id="139" name="テキスト ボックス 138"/>
              <p:cNvSpPr txBox="1">
                <a:spLocks noRot="1" noChangeAspect="1" noMove="1" noResize="1" noEditPoints="1" noAdjustHandles="1" noChangeArrowheads="1" noChangeShapeType="1" noTextEdit="1"/>
              </p:cNvSpPr>
              <p:nvPr/>
            </p:nvSpPr>
            <p:spPr>
              <a:xfrm>
                <a:off x="7131723" y="33421469"/>
                <a:ext cx="6377799" cy="1105174"/>
              </a:xfrm>
              <a:prstGeom prst="rect">
                <a:avLst/>
              </a:prstGeom>
              <a:blipFill>
                <a:blip r:embed="rId13"/>
                <a:stretch>
                  <a:fillRect t="-7027" b="-20000"/>
                </a:stretch>
              </a:blipFill>
              <a:ln w="22225">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40" name="テキスト ボックス 139"/>
              <p:cNvSpPr txBox="1"/>
              <p:nvPr/>
            </p:nvSpPr>
            <p:spPr>
              <a:xfrm>
                <a:off x="7242492" y="36213120"/>
                <a:ext cx="2854483" cy="984885"/>
              </a:xfrm>
              <a:prstGeom prst="rect">
                <a:avLst/>
              </a:prstGeom>
              <a:noFill/>
              <a:ln w="22225">
                <a:solidFill>
                  <a:schemeClr val="tx1"/>
                </a:solidFill>
              </a:ln>
            </p:spPr>
            <p:txBody>
              <a:bodyPr wrap="square" lIns="0" tIns="0" rIns="0" bIns="0" rtlCol="0">
                <a:spAutoFit/>
              </a:bodyPr>
              <a:lstStyle/>
              <a:p>
                <a:pPr marL="0" marR="0" lvl="0" indent="0" algn="l" defTabSz="913084" rtl="0" eaLnBrk="1" fontAlgn="auto" latinLnBrk="0" hangingPunct="1">
                  <a:lnSpc>
                    <a:spcPct val="100000"/>
                  </a:lnSpc>
                  <a:spcBef>
                    <a:spcPts val="0"/>
                  </a:spcBef>
                  <a:spcAft>
                    <a:spcPts val="0"/>
                  </a:spcAft>
                  <a:buClrTx/>
                  <a:buSzTx/>
                  <a:buFontTx/>
                  <a:buNone/>
                  <a:tabLst/>
                  <a:defRPr/>
                </a:pPr>
                <a14:m>
                  <m:oMath xmlns:m="http://schemas.openxmlformats.org/officeDocument/2006/math">
                    <m:r>
                      <a:rPr kumimoji="1" lang="en-US" altLang="ja-JP" sz="32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 </m:t>
                    </m:r>
                    <m:r>
                      <a:rPr kumimoji="1" lang="en-US" altLang="ja-JP" sz="3200" b="0" i="1" u="none" strike="noStrike" kern="1200" cap="none" spc="0" normalizeH="0" baseline="0" noProof="0" smtClean="0">
                        <a:ln>
                          <a:noFill/>
                        </a:ln>
                        <a:solidFill>
                          <a:prstClr val="black"/>
                        </a:solidFill>
                        <a:effectLst/>
                        <a:uLnTx/>
                        <a:uFillTx/>
                        <a:latin typeface="Cambria Math" panose="02040503050406030204" pitchFamily="18" charset="0"/>
                        <a:cs typeface="Times New Roman" panose="02020603050405020304" pitchFamily="18" charset="0"/>
                      </a:rPr>
                      <m:t>𝐺</m:t>
                    </m:r>
                  </m:oMath>
                </a14:m>
                <a:r>
                  <a:rPr kumimoji="1" lang="en-US" altLang="ja-JP"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r>
                  <a:rPr kumimoji="1" lang="ja-JP" altLang="en-US" sz="32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ゲイン</a:t>
                </a:r>
                <a:r>
                  <a:rPr kumimoji="1" lang="en-US" altLang="ja-JP" sz="32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p>
              <a:p>
                <a:pPr marL="0" marR="0" lvl="0" indent="0" algn="l" defTabSz="913084"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 </a:t>
                </a:r>
                <a14:m>
                  <m:oMath xmlns:m="http://schemas.openxmlformats.org/officeDocument/2006/math">
                    <m:r>
                      <a:rPr kumimoji="1" lang="ja-JP" altLang="en-US" sz="3200" b="0" i="1" u="none" strike="noStrike" kern="1200" cap="none" spc="0" normalizeH="0" baseline="0" noProof="0">
                        <a:ln>
                          <a:noFill/>
                        </a:ln>
                        <a:solidFill>
                          <a:prstClr val="black"/>
                        </a:solidFill>
                        <a:effectLst/>
                        <a:uLnTx/>
                        <a:uFillTx/>
                        <a:latin typeface="Cambria Math" panose="02040503050406030204" pitchFamily="18" charset="0"/>
                        <a:cs typeface="Times New Roman" panose="02020603050405020304" pitchFamily="18" charset="0"/>
                      </a:rPr>
                      <m:t>𝜏</m:t>
                    </m:r>
                  </m:oMath>
                </a14:m>
                <a:r>
                  <a:rPr kumimoji="1" lang="en-US" altLang="ja-JP" sz="32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a:t>
                </a:r>
                <a:r>
                  <a:rPr kumimoji="1" lang="ja-JP" altLang="en-US" sz="3200" b="0"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rPr>
                  <a:t>むだ時間</a:t>
                </a:r>
              </a:p>
            </p:txBody>
          </p:sp>
        </mc:Choice>
        <mc:Fallback xmlns="">
          <p:sp>
            <p:nvSpPr>
              <p:cNvPr id="140" name="テキスト ボックス 139"/>
              <p:cNvSpPr txBox="1">
                <a:spLocks noRot="1" noChangeAspect="1" noMove="1" noResize="1" noEditPoints="1" noAdjustHandles="1" noChangeArrowheads="1" noChangeShapeType="1" noTextEdit="1"/>
              </p:cNvSpPr>
              <p:nvPr/>
            </p:nvSpPr>
            <p:spPr>
              <a:xfrm>
                <a:off x="7242492" y="36213120"/>
                <a:ext cx="2854483" cy="984885"/>
              </a:xfrm>
              <a:prstGeom prst="rect">
                <a:avLst/>
              </a:prstGeom>
              <a:blipFill>
                <a:blip r:embed="rId14"/>
                <a:stretch>
                  <a:fillRect t="-12651" b="-22892"/>
                </a:stretch>
              </a:blipFill>
              <a:ln w="22225">
                <a:solidFill>
                  <a:schemeClr val="tx1"/>
                </a:solidFill>
              </a:ln>
            </p:spPr>
            <p:txBody>
              <a:bodyPr/>
              <a:lstStyle/>
              <a:p>
                <a:r>
                  <a:rPr lang="ja-JP" altLang="en-US">
                    <a:noFill/>
                  </a:rPr>
                  <a:t> </a:t>
                </a:r>
              </a:p>
            </p:txBody>
          </p:sp>
        </mc:Fallback>
      </mc:AlternateContent>
      <p:sp>
        <p:nvSpPr>
          <p:cNvPr id="4" name="正方形/長方形 3"/>
          <p:cNvSpPr/>
          <p:nvPr/>
        </p:nvSpPr>
        <p:spPr>
          <a:xfrm>
            <a:off x="19443971" y="21066561"/>
            <a:ext cx="2250960" cy="71689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r>
              <a:rPr lang="ja-JP" altLang="en-US" sz="1800" b="1" dirty="0" smtClean="0">
                <a:solidFill>
                  <a:srgbClr val="FF0000"/>
                </a:solidFill>
                <a:latin typeface="Times New Roman" panose="02020603050405020304" pitchFamily="18" charset="0"/>
                <a:cs typeface="Times New Roman" panose="02020603050405020304" pitchFamily="18" charset="0"/>
              </a:rPr>
              <a:t>－</a:t>
            </a:r>
            <a:r>
              <a:rPr lang="ja-JP" altLang="en-US" sz="1400" b="1" dirty="0" smtClean="0">
                <a:latin typeface="Times New Roman" panose="02020603050405020304" pitchFamily="18" charset="0"/>
                <a:cs typeface="Times New Roman" panose="02020603050405020304" pitchFamily="18" charset="0"/>
              </a:rPr>
              <a:t>圧力振幅</a:t>
            </a:r>
            <a:r>
              <a:rPr lang="en-US" altLang="ja-JP" sz="1400" b="1" dirty="0" smtClean="0">
                <a:latin typeface="Times New Roman" panose="02020603050405020304" pitchFamily="18" charset="0"/>
                <a:cs typeface="Times New Roman" panose="02020603050405020304" pitchFamily="18" charset="0"/>
              </a:rPr>
              <a:t>[</a:t>
            </a:r>
            <a:r>
              <a:rPr lang="en-US" altLang="ja-JP" sz="1400" b="1" dirty="0" err="1" smtClean="0">
                <a:latin typeface="Times New Roman" panose="02020603050405020304" pitchFamily="18" charset="0"/>
                <a:cs typeface="Times New Roman" panose="02020603050405020304" pitchFamily="18" charset="0"/>
              </a:rPr>
              <a:t>kPa</a:t>
            </a:r>
            <a:r>
              <a:rPr lang="en-US" altLang="ja-JP" sz="1400" b="1" dirty="0" smtClean="0">
                <a:latin typeface="Times New Roman" panose="02020603050405020304" pitchFamily="18" charset="0"/>
                <a:cs typeface="Times New Roman" panose="02020603050405020304" pitchFamily="18" charset="0"/>
              </a:rPr>
              <a:t>]</a:t>
            </a:r>
          </a:p>
          <a:p>
            <a:r>
              <a:rPr kumimoji="1" lang="en-US" altLang="ja-JP" sz="1800" b="1" dirty="0" smtClean="0">
                <a:solidFill>
                  <a:schemeClr val="accent1">
                    <a:lumMod val="50000"/>
                  </a:schemeClr>
                </a:solidFill>
                <a:latin typeface="Times New Roman" panose="02020603050405020304" pitchFamily="18" charset="0"/>
                <a:cs typeface="Times New Roman" panose="02020603050405020304" pitchFamily="18" charset="0"/>
              </a:rPr>
              <a:t>---</a:t>
            </a:r>
            <a:r>
              <a:rPr kumimoji="1" lang="ja-JP" altLang="en-US" sz="1400" b="1" dirty="0" smtClean="0">
                <a:latin typeface="Times New Roman" panose="02020603050405020304" pitchFamily="18" charset="0"/>
                <a:cs typeface="Times New Roman" panose="02020603050405020304" pitchFamily="18" charset="0"/>
              </a:rPr>
              <a:t>スピーカ駆動電圧</a:t>
            </a:r>
            <a:r>
              <a:rPr lang="en-US" altLang="ja-JP" sz="1400" b="1" dirty="0" smtClean="0">
                <a:latin typeface="Times New Roman" panose="02020603050405020304" pitchFamily="18" charset="0"/>
                <a:cs typeface="Times New Roman" panose="02020603050405020304" pitchFamily="18" charset="0"/>
              </a:rPr>
              <a:t>[V]</a:t>
            </a:r>
            <a:endParaRPr kumimoji="1" lang="ja-JP" altLang="en-US" sz="1400" b="1" dirty="0">
              <a:latin typeface="Times New Roman" panose="02020603050405020304" pitchFamily="18" charset="0"/>
              <a:cs typeface="Times New Roman" panose="02020603050405020304" pitchFamily="18" charset="0"/>
            </a:endParaRPr>
          </a:p>
        </p:txBody>
      </p:sp>
      <p:sp>
        <p:nvSpPr>
          <p:cNvPr id="144" name="正方形/長方形 143"/>
          <p:cNvSpPr/>
          <p:nvPr/>
        </p:nvSpPr>
        <p:spPr>
          <a:xfrm>
            <a:off x="19443971" y="28008954"/>
            <a:ext cx="2250960" cy="71689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r>
              <a:rPr lang="ja-JP" altLang="en-US" sz="1800" b="1" dirty="0" smtClean="0">
                <a:solidFill>
                  <a:srgbClr val="FF0000"/>
                </a:solidFill>
                <a:latin typeface="Times New Roman" panose="02020603050405020304" pitchFamily="18" charset="0"/>
                <a:cs typeface="Times New Roman" panose="02020603050405020304" pitchFamily="18" charset="0"/>
              </a:rPr>
              <a:t>－</a:t>
            </a:r>
            <a:r>
              <a:rPr lang="ja-JP" altLang="en-US" sz="1400" b="1" dirty="0" smtClean="0">
                <a:latin typeface="Times New Roman" panose="02020603050405020304" pitchFamily="18" charset="0"/>
                <a:cs typeface="Times New Roman" panose="02020603050405020304" pitchFamily="18" charset="0"/>
              </a:rPr>
              <a:t>圧力振幅</a:t>
            </a:r>
            <a:r>
              <a:rPr lang="en-US" altLang="ja-JP" sz="1400" b="1" dirty="0" smtClean="0">
                <a:latin typeface="Times New Roman" panose="02020603050405020304" pitchFamily="18" charset="0"/>
                <a:cs typeface="Times New Roman" panose="02020603050405020304" pitchFamily="18" charset="0"/>
              </a:rPr>
              <a:t>[</a:t>
            </a:r>
            <a:r>
              <a:rPr lang="en-US" altLang="ja-JP" sz="1400" b="1" dirty="0" err="1" smtClean="0">
                <a:latin typeface="Times New Roman" panose="02020603050405020304" pitchFamily="18" charset="0"/>
                <a:cs typeface="Times New Roman" panose="02020603050405020304" pitchFamily="18" charset="0"/>
              </a:rPr>
              <a:t>kPa</a:t>
            </a:r>
            <a:r>
              <a:rPr lang="en-US" altLang="ja-JP" sz="1400" b="1" dirty="0" smtClean="0">
                <a:latin typeface="Times New Roman" panose="02020603050405020304" pitchFamily="18" charset="0"/>
                <a:cs typeface="Times New Roman" panose="02020603050405020304" pitchFamily="18" charset="0"/>
              </a:rPr>
              <a:t>]</a:t>
            </a:r>
          </a:p>
          <a:p>
            <a:r>
              <a:rPr kumimoji="1" lang="en-US" altLang="ja-JP" sz="1800" b="1" dirty="0" smtClean="0">
                <a:solidFill>
                  <a:schemeClr val="accent1">
                    <a:lumMod val="50000"/>
                  </a:schemeClr>
                </a:solidFill>
                <a:latin typeface="Times New Roman" panose="02020603050405020304" pitchFamily="18" charset="0"/>
                <a:cs typeface="Times New Roman" panose="02020603050405020304" pitchFamily="18" charset="0"/>
              </a:rPr>
              <a:t>---</a:t>
            </a:r>
            <a:r>
              <a:rPr kumimoji="1" lang="ja-JP" altLang="en-US" sz="1400" b="1" dirty="0" smtClean="0">
                <a:latin typeface="Times New Roman" panose="02020603050405020304" pitchFamily="18" charset="0"/>
                <a:cs typeface="Times New Roman" panose="02020603050405020304" pitchFamily="18" charset="0"/>
              </a:rPr>
              <a:t>スピーカ駆動電圧</a:t>
            </a:r>
            <a:r>
              <a:rPr lang="en-US" altLang="ja-JP" sz="1400" b="1" dirty="0" smtClean="0">
                <a:latin typeface="Times New Roman" panose="02020603050405020304" pitchFamily="18" charset="0"/>
                <a:cs typeface="Times New Roman" panose="02020603050405020304" pitchFamily="18" charset="0"/>
              </a:rPr>
              <a:t>[V]</a:t>
            </a:r>
            <a:endParaRPr kumimoji="1" lang="ja-JP" altLang="en-US" sz="1400" b="1" dirty="0">
              <a:latin typeface="Times New Roman" panose="02020603050405020304" pitchFamily="18" charset="0"/>
              <a:cs typeface="Times New Roman" panose="02020603050405020304" pitchFamily="18" charset="0"/>
            </a:endParaRPr>
          </a:p>
        </p:txBody>
      </p:sp>
      <p:sp>
        <p:nvSpPr>
          <p:cNvPr id="115" name="正方形/長方形 114"/>
          <p:cNvSpPr/>
          <p:nvPr/>
        </p:nvSpPr>
        <p:spPr>
          <a:xfrm>
            <a:off x="367631" y="39370425"/>
            <a:ext cx="14487269" cy="3032324"/>
          </a:xfrm>
          <a:prstGeom prst="rect">
            <a:avLst/>
          </a:prstGeom>
          <a:noFill/>
          <a:ln w="2222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766" dirty="0">
              <a:solidFill>
                <a:sysClr val="windowText" lastClr="000000"/>
              </a:solidFill>
              <a:latin typeface="Times New Roman" panose="02020603050405020304" pitchFamily="18" charset="0"/>
              <a:cs typeface="Times New Roman" panose="02020603050405020304" pitchFamily="18" charset="0"/>
            </a:endParaRPr>
          </a:p>
        </p:txBody>
      </p:sp>
      <p:sp>
        <p:nvSpPr>
          <p:cNvPr id="145" name="テキスト ボックス 144"/>
          <p:cNvSpPr txBox="1"/>
          <p:nvPr/>
        </p:nvSpPr>
        <p:spPr>
          <a:xfrm>
            <a:off x="1489822" y="38994996"/>
            <a:ext cx="3583623" cy="907621"/>
          </a:xfrm>
          <a:prstGeom prst="rect">
            <a:avLst/>
          </a:prstGeom>
          <a:solidFill>
            <a:schemeClr val="bg1"/>
          </a:solidFill>
          <a:ln w="22225">
            <a:solidFill>
              <a:schemeClr val="tx1"/>
            </a:solidFill>
          </a:ln>
        </p:spPr>
        <p:txBody>
          <a:bodyPr wrap="square" rtlCol="0">
            <a:spAutoFit/>
          </a:bodyPr>
          <a:lstStyle/>
          <a:p>
            <a:pPr algn="ctr"/>
            <a:r>
              <a:rPr lang="ja-JP" altLang="en-US" sz="5298" b="1" dirty="0">
                <a:latin typeface="Times New Roman" panose="02020603050405020304" pitchFamily="18" charset="0"/>
                <a:ea typeface="ＭＳ ゴシック" panose="020B0609070205080204" pitchFamily="49" charset="-128"/>
                <a:cs typeface="Times New Roman" panose="02020603050405020304" pitchFamily="18" charset="0"/>
              </a:rPr>
              <a:t>調整</a:t>
            </a:r>
            <a:r>
              <a:rPr lang="ja-JP" altLang="en-US" sz="5298" b="1" dirty="0" smtClean="0">
                <a:latin typeface="Times New Roman" panose="02020603050405020304" pitchFamily="18" charset="0"/>
                <a:ea typeface="ＭＳ ゴシック" panose="020B0609070205080204" pitchFamily="49" charset="-128"/>
                <a:cs typeface="Times New Roman" panose="02020603050405020304" pitchFamily="18" charset="0"/>
              </a:rPr>
              <a:t>方法</a:t>
            </a:r>
            <a:endParaRPr lang="en-US" altLang="ja-JP" sz="5298"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49" name="正方形/長方形 148"/>
          <p:cNvSpPr/>
          <p:nvPr/>
        </p:nvSpPr>
        <p:spPr>
          <a:xfrm>
            <a:off x="287957" y="25332445"/>
            <a:ext cx="14487269" cy="13417296"/>
          </a:xfrm>
          <a:prstGeom prst="rect">
            <a:avLst/>
          </a:prstGeom>
          <a:noFill/>
          <a:ln w="2222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766" dirty="0">
              <a:solidFill>
                <a:sysClr val="windowText" lastClr="000000"/>
              </a:solidFill>
              <a:latin typeface="Times New Roman" panose="02020603050405020304" pitchFamily="18" charset="0"/>
              <a:cs typeface="Times New Roman" panose="02020603050405020304" pitchFamily="18" charset="0"/>
            </a:endParaRPr>
          </a:p>
        </p:txBody>
      </p:sp>
      <p:sp>
        <p:nvSpPr>
          <p:cNvPr id="150" name="テキスト ボックス 149"/>
          <p:cNvSpPr txBox="1"/>
          <p:nvPr/>
        </p:nvSpPr>
        <p:spPr>
          <a:xfrm>
            <a:off x="1497135" y="24885369"/>
            <a:ext cx="3583623" cy="907621"/>
          </a:xfrm>
          <a:prstGeom prst="rect">
            <a:avLst/>
          </a:prstGeom>
          <a:solidFill>
            <a:schemeClr val="bg1"/>
          </a:solidFill>
          <a:ln w="22225">
            <a:solidFill>
              <a:schemeClr val="tx1"/>
            </a:solidFill>
          </a:ln>
        </p:spPr>
        <p:txBody>
          <a:bodyPr wrap="square" rtlCol="0">
            <a:spAutoFit/>
          </a:bodyPr>
          <a:lstStyle/>
          <a:p>
            <a:pPr algn="ctr"/>
            <a:r>
              <a:rPr lang="ja-JP" altLang="en-US" sz="5298" b="1" dirty="0" smtClean="0">
                <a:latin typeface="Times New Roman" panose="02020603050405020304" pitchFamily="18" charset="0"/>
                <a:ea typeface="ＭＳ ゴシック" panose="020B0609070205080204" pitchFamily="49" charset="-128"/>
                <a:cs typeface="Times New Roman" panose="02020603050405020304" pitchFamily="18" charset="0"/>
              </a:rPr>
              <a:t>実験装置</a:t>
            </a:r>
            <a:endParaRPr lang="en-US" altLang="ja-JP" sz="5298"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53" name="正方形/長方形 152"/>
          <p:cNvSpPr/>
          <p:nvPr/>
        </p:nvSpPr>
        <p:spPr>
          <a:xfrm>
            <a:off x="383095" y="8154609"/>
            <a:ext cx="14487269" cy="16507844"/>
          </a:xfrm>
          <a:prstGeom prst="rect">
            <a:avLst/>
          </a:prstGeom>
          <a:noFill/>
          <a:ln w="2222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766" dirty="0">
              <a:solidFill>
                <a:sysClr val="windowText" lastClr="000000"/>
              </a:solidFill>
              <a:latin typeface="Times New Roman" panose="02020603050405020304" pitchFamily="18" charset="0"/>
              <a:cs typeface="Times New Roman" panose="02020603050405020304" pitchFamily="18" charset="0"/>
            </a:endParaRPr>
          </a:p>
        </p:txBody>
      </p:sp>
      <p:sp>
        <p:nvSpPr>
          <p:cNvPr id="154" name="テキスト ボックス 153"/>
          <p:cNvSpPr txBox="1"/>
          <p:nvPr/>
        </p:nvSpPr>
        <p:spPr>
          <a:xfrm>
            <a:off x="1505286" y="7685848"/>
            <a:ext cx="5093788" cy="907621"/>
          </a:xfrm>
          <a:prstGeom prst="rect">
            <a:avLst/>
          </a:prstGeom>
          <a:solidFill>
            <a:schemeClr val="bg1"/>
          </a:solidFill>
          <a:ln w="22225">
            <a:solidFill>
              <a:schemeClr val="tx1"/>
            </a:solidFill>
          </a:ln>
        </p:spPr>
        <p:txBody>
          <a:bodyPr wrap="square" rtlCol="0">
            <a:spAutoFit/>
          </a:bodyPr>
          <a:lstStyle/>
          <a:p>
            <a:pPr algn="ctr"/>
            <a:r>
              <a:rPr lang="ja-JP" altLang="en-US" sz="5298" b="1" dirty="0" smtClean="0">
                <a:latin typeface="Times New Roman" panose="02020603050405020304" pitchFamily="18" charset="0"/>
                <a:ea typeface="ＭＳ ゴシック" panose="020B0609070205080204" pitchFamily="49" charset="-128"/>
                <a:cs typeface="Times New Roman" panose="02020603050405020304" pitchFamily="18" charset="0"/>
              </a:rPr>
              <a:t>研究背景・目的</a:t>
            </a:r>
            <a:endParaRPr lang="en-US" altLang="ja-JP" sz="5298"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83" name="テキスト ボックス 182"/>
          <p:cNvSpPr txBox="1"/>
          <p:nvPr/>
        </p:nvSpPr>
        <p:spPr>
          <a:xfrm>
            <a:off x="15788549" y="8722622"/>
            <a:ext cx="12793952" cy="1077218"/>
          </a:xfrm>
          <a:prstGeom prst="rect">
            <a:avLst/>
          </a:prstGeom>
          <a:noFill/>
        </p:spPr>
        <p:txBody>
          <a:bodyPr wrap="square" rtlCol="0">
            <a:spAutoFit/>
          </a:bodyPr>
          <a:lstStyle/>
          <a:p>
            <a:pPr marR="0" lvl="0" algn="l" defTabSz="913084" rtl="0" eaLnBrk="1" fontAlgn="auto" latinLnBrk="0" hangingPunct="1">
              <a:lnSpc>
                <a:spcPct val="100000"/>
              </a:lnSpc>
              <a:spcBef>
                <a:spcPts val="0"/>
              </a:spcBef>
              <a:spcAft>
                <a:spcPts val="0"/>
              </a:spcAft>
              <a:buClrTx/>
              <a:buSzTx/>
              <a:tabLst/>
              <a:defRPr/>
            </a:pPr>
            <a:r>
              <a:rPr lang="en-US" altLang="ja-JP" sz="3200" i="1" dirty="0" smtClean="0">
                <a:latin typeface="Times New Roman" panose="02020603050405020304" pitchFamily="18" charset="0"/>
                <a:ea typeface="ＭＳ ゴシック" panose="020B0609070205080204" pitchFamily="49" charset="-128"/>
                <a:cs typeface="Times New Roman" panose="02020603050405020304" pitchFamily="18" charset="0"/>
              </a:rPr>
              <a:t>T</a:t>
            </a:r>
            <a:r>
              <a:rPr lang="en-US" altLang="ja-JP" sz="3200" baseline="-25000" dirty="0" smtClean="0">
                <a:latin typeface="Times New Roman" panose="02020603050405020304" pitchFamily="18" charset="0"/>
                <a:ea typeface="ＭＳ ゴシック" panose="020B0609070205080204" pitchFamily="49" charset="-128"/>
                <a:cs typeface="Times New Roman" panose="02020603050405020304" pitchFamily="18" charset="0"/>
              </a:rPr>
              <a:t>H</a:t>
            </a:r>
            <a:r>
              <a:rPr lang="en-US" altLang="ja-JP" sz="3200" dirty="0" smtClean="0">
                <a:latin typeface="Times New Roman" panose="02020603050405020304" pitchFamily="18" charset="0"/>
                <a:ea typeface="ＭＳ ゴシック" panose="020B0609070205080204" pitchFamily="49" charset="-128"/>
                <a:cs typeface="Times New Roman" panose="02020603050405020304" pitchFamily="18" charset="0"/>
              </a:rPr>
              <a:t>=430</a:t>
            </a:r>
            <a:r>
              <a:rPr lang="en-US" altLang="ja-JP" sz="3200" dirty="0">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3200" dirty="0">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3200" dirty="0">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3200" dirty="0" err="1">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3200" i="1" dirty="0">
                <a:latin typeface="Times New Roman" panose="02020603050405020304" pitchFamily="18" charset="0"/>
                <a:ea typeface="ＭＳ ゴシック" panose="020B0609070205080204" pitchFamily="49" charset="-128"/>
                <a:cs typeface="Times New Roman" panose="02020603050405020304" pitchFamily="18" charset="0"/>
              </a:rPr>
              <a:t>T</a:t>
            </a:r>
            <a:r>
              <a:rPr lang="en-US" altLang="ja-JP" sz="3200" baseline="-25000" dirty="0">
                <a:latin typeface="Times New Roman" panose="02020603050405020304" pitchFamily="18" charset="0"/>
                <a:ea typeface="ＭＳ ゴシック" panose="020B0609070205080204" pitchFamily="49" charset="-128"/>
                <a:cs typeface="Times New Roman" panose="02020603050405020304" pitchFamily="18" charset="0"/>
              </a:rPr>
              <a:t>C</a:t>
            </a:r>
            <a:r>
              <a:rPr lang="en-US" altLang="ja-JP" sz="3200" dirty="0">
                <a:latin typeface="Times New Roman" panose="02020603050405020304" pitchFamily="18" charset="0"/>
                <a:ea typeface="ＭＳ ゴシック" panose="020B0609070205080204" pitchFamily="49" charset="-128"/>
                <a:cs typeface="Times New Roman" panose="02020603050405020304" pitchFamily="18" charset="0"/>
              </a:rPr>
              <a:t>=16[</a:t>
            </a:r>
            <a:r>
              <a:rPr lang="ja-JP" altLang="en-US" sz="3200" dirty="0">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3200" dirty="0">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3200" dirty="0">
                <a:latin typeface="Times New Roman" panose="02020603050405020304" pitchFamily="18" charset="0"/>
                <a:ea typeface="ＭＳ ゴシック" panose="020B0609070205080204" pitchFamily="49" charset="-128"/>
                <a:cs typeface="Times New Roman" panose="02020603050405020304" pitchFamily="18" charset="0"/>
              </a:rPr>
              <a:t>で装置の発振を</a:t>
            </a:r>
            <a:r>
              <a:rPr lang="ja-JP" altLang="en-US" sz="3200" dirty="0" smtClean="0">
                <a:latin typeface="Times New Roman" panose="02020603050405020304" pitchFamily="18" charset="0"/>
                <a:ea typeface="ＭＳ ゴシック" panose="020B0609070205080204" pitchFamily="49" charset="-128"/>
                <a:cs typeface="Times New Roman" panose="02020603050405020304" pitchFamily="18" charset="0"/>
              </a:rPr>
              <a:t>確認した．</a:t>
            </a:r>
            <a:endParaRPr lang="en-US" altLang="ja-JP" sz="3200" dirty="0">
              <a:latin typeface="Times New Roman" panose="02020603050405020304" pitchFamily="18" charset="0"/>
              <a:ea typeface="ＭＳ ゴシック" panose="020B0609070205080204" pitchFamily="49" charset="-128"/>
              <a:cs typeface="Times New Roman" panose="02020603050405020304" pitchFamily="18" charset="0"/>
            </a:endParaRPr>
          </a:p>
          <a:p>
            <a:r>
              <a:rPr lang="ja-JP" altLang="en-US" sz="3200" dirty="0" smtClean="0">
                <a:latin typeface="Times New Roman" panose="02020603050405020304" pitchFamily="18" charset="0"/>
                <a:ea typeface="ＭＳ ゴシック" panose="020B0609070205080204" pitchFamily="49" charset="-128"/>
                <a:cs typeface="Times New Roman" panose="02020603050405020304" pitchFamily="18" charset="0"/>
              </a:rPr>
              <a:t>定常</a:t>
            </a:r>
            <a:r>
              <a:rPr lang="ja-JP" altLang="en-US" sz="3200" dirty="0">
                <a:latin typeface="Times New Roman" panose="02020603050405020304" pitchFamily="18" charset="0"/>
                <a:ea typeface="ＭＳ ゴシック" panose="020B0609070205080204" pitchFamily="49" charset="-128"/>
                <a:cs typeface="Times New Roman" panose="02020603050405020304" pitchFamily="18" charset="0"/>
              </a:rPr>
              <a:t>状態となったところで</a:t>
            </a:r>
            <a:r>
              <a:rPr lang="ja-JP" altLang="en-US" sz="3200" dirty="0" smtClean="0">
                <a:latin typeface="Times New Roman" panose="02020603050405020304" pitchFamily="18" charset="0"/>
                <a:ea typeface="ＭＳ ゴシック" panose="020B0609070205080204" pitchFamily="49" charset="-128"/>
                <a:cs typeface="Times New Roman" panose="02020603050405020304" pitchFamily="18" charset="0"/>
              </a:rPr>
              <a:t>，圧力振幅を取得した．</a:t>
            </a:r>
            <a:endParaRPr lang="en-US" altLang="ja-JP" sz="3200" dirty="0" smtClean="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84" name="テキスト ボックス 183"/>
          <p:cNvSpPr txBox="1"/>
          <p:nvPr/>
        </p:nvSpPr>
        <p:spPr>
          <a:xfrm>
            <a:off x="667915" y="40170403"/>
            <a:ext cx="14069209" cy="2477601"/>
          </a:xfrm>
          <a:prstGeom prst="rect">
            <a:avLst/>
          </a:prstGeom>
          <a:noFill/>
        </p:spPr>
        <p:txBody>
          <a:bodyPr wrap="square" rtlCol="0">
            <a:spAutoFit/>
          </a:bodyPr>
          <a:lstStyle/>
          <a:p>
            <a:pPr lvl="0">
              <a:defRPr/>
            </a:pPr>
            <a:r>
              <a:rPr lang="ja-JP" altLang="en-US"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高調波が最も低減されるゲインとむだ時間を以下の手順で手動調節した．</a:t>
            </a:r>
            <a:endParaRPr lang="en-US" altLang="ja-JP"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a:p>
            <a:pPr marL="970885" lvl="1" indent="-514350">
              <a:buFont typeface="+mj-lt"/>
              <a:buAutoNum type="arabicPeriod"/>
              <a:defRPr/>
            </a:pPr>
            <a:r>
              <a:rPr lang="ja-JP" altLang="en-US"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できるだけ小さなゲインを仮に設定．</a:t>
            </a:r>
            <a:endParaRPr lang="en-US" altLang="ja-JP"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a:p>
            <a:pPr marL="970885" lvl="1" indent="-514350">
              <a:buFont typeface="+mj-lt"/>
              <a:buAutoNum type="arabicPeriod"/>
              <a:defRPr/>
            </a:pPr>
            <a:r>
              <a:rPr lang="ja-JP" altLang="en-US"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性能が最良となるむだ時間の調査．</a:t>
            </a:r>
            <a:endParaRPr lang="en-US" altLang="ja-JP"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a:p>
            <a:pPr marL="970885" lvl="1" indent="-514350">
              <a:buFont typeface="+mj-lt"/>
              <a:buAutoNum type="arabicPeriod"/>
              <a:defRPr/>
            </a:pPr>
            <a:r>
              <a:rPr lang="ja-JP" altLang="en-US"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むだ</a:t>
            </a:r>
            <a:r>
              <a:rPr lang="ja-JP" altLang="en-US" sz="310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時間</a:t>
            </a:r>
            <a:r>
              <a:rPr lang="ja-JP" altLang="en-US"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を決定し，性能が最良となるゲインを調査．</a:t>
            </a:r>
            <a:endParaRPr lang="en-US" altLang="ja-JP"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a:p>
            <a:pPr marR="0" lvl="0" algn="l" defTabSz="913084" rtl="0" eaLnBrk="1" fontAlgn="auto" latinLnBrk="0" hangingPunct="1">
              <a:lnSpc>
                <a:spcPct val="100000"/>
              </a:lnSpc>
              <a:spcBef>
                <a:spcPts val="0"/>
              </a:spcBef>
              <a:spcAft>
                <a:spcPts val="0"/>
              </a:spcAft>
              <a:buClrTx/>
              <a:buSzTx/>
              <a:tabLst/>
              <a:defRPr/>
            </a:pPr>
            <a:endParaRPr kumimoji="1" lang="en-US" altLang="ja-JP" sz="3100"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33" name="テキスト ボックス 132"/>
          <p:cNvSpPr txBox="1"/>
          <p:nvPr/>
        </p:nvSpPr>
        <p:spPr>
          <a:xfrm>
            <a:off x="993519" y="37234214"/>
            <a:ext cx="11577670" cy="584775"/>
          </a:xfrm>
          <a:prstGeom prst="rect">
            <a:avLst/>
          </a:prstGeom>
          <a:noFill/>
        </p:spPr>
        <p:txBody>
          <a:bodyPr wrap="square" rtlCol="0">
            <a:spAutoFit/>
          </a:bodyPr>
          <a:lstStyle/>
          <a:p>
            <a:pPr lvl="0">
              <a:defRPr/>
            </a:pPr>
            <a:r>
              <a:rPr lang="en-US" altLang="ja-JP" sz="3100" b="1"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	</a:t>
            </a:r>
            <a:r>
              <a:rPr lang="ja-JP" altLang="en-US"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入力信号</a:t>
            </a:r>
            <a:r>
              <a:rPr lang="en-US" altLang="ja-JP" sz="3200" i="1"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y</a:t>
            </a:r>
            <a:r>
              <a:rPr lang="en-US" altLang="ja-JP"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3200" i="1"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t</a:t>
            </a:r>
            <a:r>
              <a:rPr lang="en-US" altLang="ja-JP"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と出力信号</a:t>
            </a:r>
            <a:r>
              <a:rPr lang="en-US" altLang="ja-JP" sz="3200" i="1"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u</a:t>
            </a:r>
            <a:r>
              <a:rPr lang="en-US" altLang="ja-JP"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a:t>
            </a:r>
            <a:r>
              <a:rPr lang="en-US" altLang="ja-JP" sz="3200" i="1"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t</a:t>
            </a:r>
            <a:r>
              <a:rPr lang="en-US" altLang="ja-JP"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a:t>
            </a:r>
            <a:r>
              <a:rPr lang="ja-JP" altLang="en-US"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の関係は次のようになる．</a:t>
            </a:r>
            <a:endParaRPr lang="en-US" altLang="ja-JP" sz="32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34" name="テキスト ボックス 133"/>
              <p:cNvSpPr txBox="1"/>
              <p:nvPr/>
            </p:nvSpPr>
            <p:spPr>
              <a:xfrm>
                <a:off x="1629978" y="37891545"/>
                <a:ext cx="4575227" cy="677108"/>
              </a:xfrm>
              <a:prstGeom prst="rect">
                <a:avLst/>
              </a:prstGeom>
              <a:noFill/>
            </p:spPr>
            <p:txBody>
              <a:bodyPr wrap="none" lIns="0" tIns="0" rIns="0" bIns="0" rtlCol="0">
                <a:spAutoFit/>
              </a:bodyPr>
              <a:lstStyle/>
              <a:p>
                <a:pPr lvl="0">
                  <a:defRPr/>
                </a:pPr>
                <a14:m>
                  <m:oMathPara xmlns:m="http://schemas.openxmlformats.org/officeDocument/2006/math">
                    <m:oMathParaPr>
                      <m:jc m:val="centerGroup"/>
                    </m:oMathParaPr>
                    <m:oMath xmlns:m="http://schemas.openxmlformats.org/officeDocument/2006/math">
                      <m:r>
                        <a:rPr kumimoji="1" lang="en-US" altLang="ja-JP" sz="4400" b="1" i="1" u="none" strike="noStrike" kern="1200" cap="none" spc="0" normalizeH="0" baseline="0" noProof="0" smtClean="0">
                          <a:ln>
                            <a:noFill/>
                          </a:ln>
                          <a:solidFill>
                            <a:prstClr val="black"/>
                          </a:solidFill>
                          <a:effectLst/>
                          <a:uLnTx/>
                          <a:uFillTx/>
                          <a:latin typeface="Cambria Math" panose="02040503050406030204" pitchFamily="18" charset="0"/>
                        </a:rPr>
                        <m:t>𝒖</m:t>
                      </m:r>
                      <m:d>
                        <m:dPr>
                          <m:ctrlPr>
                            <a:rPr kumimoji="1" lang="en-US" altLang="ja-JP" sz="4400" b="1" i="1" u="none" strike="noStrike" kern="1200" cap="none" spc="0" normalizeH="0" baseline="0" noProof="0">
                              <a:ln>
                                <a:noFill/>
                              </a:ln>
                              <a:solidFill>
                                <a:prstClr val="black"/>
                              </a:solidFill>
                              <a:effectLst/>
                              <a:uLnTx/>
                              <a:uFillTx/>
                              <a:latin typeface="Cambria Math" panose="02040503050406030204" pitchFamily="18" charset="0"/>
                            </a:rPr>
                          </m:ctrlPr>
                        </m:dPr>
                        <m:e>
                          <m:r>
                            <a:rPr kumimoji="1" lang="en-US" altLang="ja-JP" sz="4400" b="1" i="1" u="none" strike="noStrike" kern="1200" cap="none" spc="0" normalizeH="0" baseline="0" noProof="0" smtClean="0">
                              <a:ln>
                                <a:noFill/>
                              </a:ln>
                              <a:solidFill>
                                <a:prstClr val="black"/>
                              </a:solidFill>
                              <a:effectLst/>
                              <a:uLnTx/>
                              <a:uFillTx/>
                              <a:latin typeface="Cambria Math" panose="02040503050406030204" pitchFamily="18" charset="0"/>
                            </a:rPr>
                            <m:t>𝒕</m:t>
                          </m:r>
                        </m:e>
                      </m:d>
                      <m:r>
                        <a:rPr kumimoji="1" lang="en-US" altLang="ja-JP" sz="4400" b="1" i="1" u="none" strike="noStrike" kern="1200" cap="none" spc="0" normalizeH="0" baseline="0" noProof="0">
                          <a:ln>
                            <a:noFill/>
                          </a:ln>
                          <a:solidFill>
                            <a:prstClr val="black"/>
                          </a:solidFill>
                          <a:effectLst/>
                          <a:uLnTx/>
                          <a:uFillTx/>
                          <a:latin typeface="Cambria Math" panose="02040503050406030204" pitchFamily="18" charset="0"/>
                        </a:rPr>
                        <m:t> = </m:t>
                      </m:r>
                      <m:r>
                        <a:rPr kumimoji="1" lang="en-US" altLang="ja-JP" sz="4400" b="1" i="1" u="none" strike="noStrike" kern="1200" cap="none" spc="0" normalizeH="0" baseline="0" noProof="0">
                          <a:ln>
                            <a:noFill/>
                          </a:ln>
                          <a:solidFill>
                            <a:prstClr val="black"/>
                          </a:solidFill>
                          <a:effectLst/>
                          <a:uLnTx/>
                          <a:uFillTx/>
                          <a:latin typeface="Cambria Math" panose="02040503050406030204" pitchFamily="18" charset="0"/>
                        </a:rPr>
                        <m:t>𝑮𝒚</m:t>
                      </m:r>
                      <m:r>
                        <a:rPr kumimoji="1" lang="en-US" altLang="ja-JP" sz="4400" b="1" i="1" u="none" strike="noStrike" kern="1200" cap="none" spc="0" normalizeH="0" baseline="0" noProof="0" smtClean="0">
                          <a:ln>
                            <a:noFill/>
                          </a:ln>
                          <a:solidFill>
                            <a:prstClr val="black"/>
                          </a:solidFill>
                          <a:effectLst/>
                          <a:uLnTx/>
                          <a:uFillTx/>
                          <a:latin typeface="Cambria Math" panose="02040503050406030204" pitchFamily="18" charset="0"/>
                        </a:rPr>
                        <m:t>(</m:t>
                      </m:r>
                      <m:r>
                        <a:rPr kumimoji="1" lang="en-US" altLang="ja-JP" sz="4400" b="1" i="1" u="none" strike="noStrike" kern="1200" cap="none" spc="0" normalizeH="0" baseline="0" noProof="0" smtClean="0">
                          <a:ln>
                            <a:noFill/>
                          </a:ln>
                          <a:solidFill>
                            <a:prstClr val="black"/>
                          </a:solidFill>
                          <a:effectLst/>
                          <a:uLnTx/>
                          <a:uFillTx/>
                          <a:latin typeface="Cambria Math" panose="02040503050406030204" pitchFamily="18" charset="0"/>
                        </a:rPr>
                        <m:t>𝒕</m:t>
                      </m:r>
                      <m:r>
                        <a:rPr kumimoji="1" lang="en-US" altLang="ja-JP" sz="4400" b="1" i="1" u="none" strike="noStrike" kern="1200" cap="none" spc="0" normalizeH="0" baseline="0" noProof="0" smtClean="0">
                          <a:ln>
                            <a:noFill/>
                          </a:ln>
                          <a:solidFill>
                            <a:prstClr val="black"/>
                          </a:solidFill>
                          <a:effectLst/>
                          <a:uLnTx/>
                          <a:uFillTx/>
                          <a:latin typeface="Cambria Math" panose="02040503050406030204" pitchFamily="18" charset="0"/>
                        </a:rPr>
                        <m:t>−</m:t>
                      </m:r>
                      <m:r>
                        <a:rPr lang="ja-JP" altLang="en-US" sz="4400" b="1" i="1">
                          <a:solidFill>
                            <a:prstClr val="black"/>
                          </a:solidFill>
                          <a:latin typeface="Cambria Math" panose="02040503050406030204" pitchFamily="18" charset="0"/>
                        </a:rPr>
                        <m:t>𝝉</m:t>
                      </m:r>
                      <m:r>
                        <a:rPr kumimoji="1" lang="en-US" altLang="ja-JP" sz="4400" b="1" i="1" u="none" strike="noStrike" kern="1200" cap="none" spc="0" normalizeH="0" baseline="0" noProof="0" smtClean="0">
                          <a:ln>
                            <a:noFill/>
                          </a:ln>
                          <a:solidFill>
                            <a:prstClr val="black"/>
                          </a:solidFill>
                          <a:effectLst/>
                          <a:uLnTx/>
                          <a:uFillTx/>
                          <a:latin typeface="Cambria Math" panose="02040503050406030204" pitchFamily="18" charset="0"/>
                        </a:rPr>
                        <m:t>)</m:t>
                      </m:r>
                    </m:oMath>
                  </m:oMathPara>
                </a14:m>
                <a:endParaRPr kumimoji="1" lang="ja-JP" altLang="en-US" sz="3200" b="1" i="1"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mc:Choice>
        <mc:Fallback xmlns="">
          <p:sp>
            <p:nvSpPr>
              <p:cNvPr id="134" name="テキスト ボックス 133"/>
              <p:cNvSpPr txBox="1">
                <a:spLocks noRot="1" noChangeAspect="1" noMove="1" noResize="1" noEditPoints="1" noAdjustHandles="1" noChangeArrowheads="1" noChangeShapeType="1" noTextEdit="1"/>
              </p:cNvSpPr>
              <p:nvPr/>
            </p:nvSpPr>
            <p:spPr>
              <a:xfrm>
                <a:off x="1629978" y="37891545"/>
                <a:ext cx="4575227" cy="677108"/>
              </a:xfrm>
              <a:prstGeom prst="rect">
                <a:avLst/>
              </a:prstGeom>
              <a:blipFill>
                <a:blip r:embed="rId15"/>
                <a:stretch>
                  <a:fillRect/>
                </a:stretch>
              </a:blipFill>
            </p:spPr>
            <p:txBody>
              <a:bodyPr/>
              <a:lstStyle/>
              <a:p>
                <a:r>
                  <a:rPr lang="ja-JP" altLang="en-US">
                    <a:noFill/>
                  </a:rPr>
                  <a:t> </a:t>
                </a:r>
              </a:p>
            </p:txBody>
          </p:sp>
        </mc:Fallback>
      </mc:AlternateContent>
      <p:sp>
        <p:nvSpPr>
          <p:cNvPr id="135" name="テキスト ボックス 134"/>
          <p:cNvSpPr txBox="1"/>
          <p:nvPr/>
        </p:nvSpPr>
        <p:spPr>
          <a:xfrm>
            <a:off x="465659" y="25956972"/>
            <a:ext cx="13247064" cy="1046440"/>
          </a:xfrm>
          <a:prstGeom prst="rect">
            <a:avLst/>
          </a:prstGeom>
          <a:noFill/>
        </p:spPr>
        <p:txBody>
          <a:bodyPr wrap="square" rtlCol="0">
            <a:spAutoFit/>
          </a:bodyPr>
          <a:lstStyle/>
          <a:p>
            <a:pPr marR="0" lvl="0" algn="l" defTabSz="913084" rtl="0" eaLnBrk="1" fontAlgn="auto" latinLnBrk="0" hangingPunct="1">
              <a:lnSpc>
                <a:spcPct val="100000"/>
              </a:lnSpc>
              <a:spcBef>
                <a:spcPts val="0"/>
              </a:spcBef>
              <a:spcAft>
                <a:spcPts val="0"/>
              </a:spcAft>
              <a:buClrTx/>
              <a:buSzTx/>
              <a:tabLst/>
              <a:defRPr/>
            </a:pPr>
            <a:r>
              <a:rPr lang="ja-JP" altLang="en-US" sz="31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スタック両端に温度勾配を与えて駆動する</a:t>
            </a:r>
            <a:r>
              <a:rPr lang="ja-JP" altLang="en-US" sz="3100" noProof="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定在波型熱音響エンジン</a:t>
            </a:r>
            <a:endParaRPr lang="en-US" altLang="ja-JP" sz="3100" noProof="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a:p>
            <a:pPr marR="0" lvl="0" algn="l" defTabSz="913084" rtl="0" eaLnBrk="1" fontAlgn="auto" latinLnBrk="0" hangingPunct="1">
              <a:lnSpc>
                <a:spcPct val="100000"/>
              </a:lnSpc>
              <a:spcBef>
                <a:spcPts val="0"/>
              </a:spcBef>
              <a:spcAft>
                <a:spcPts val="0"/>
              </a:spcAft>
              <a:buClrTx/>
              <a:buSzTx/>
              <a:tabLst/>
              <a:defRPr/>
            </a:pPr>
            <a:r>
              <a:rPr lang="ja-JP" altLang="en-US" sz="3100" noProof="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端部スピーカから制御音の投入を行う．</a:t>
            </a:r>
            <a:endParaRPr lang="en-US" altLang="ja-JP" sz="3100" noProof="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36" name="テキスト ボックス 135"/>
          <p:cNvSpPr txBox="1"/>
          <p:nvPr/>
        </p:nvSpPr>
        <p:spPr>
          <a:xfrm>
            <a:off x="15717458" y="35836688"/>
            <a:ext cx="13689484" cy="1043363"/>
          </a:xfrm>
          <a:prstGeom prst="rect">
            <a:avLst/>
          </a:prstGeom>
          <a:noFill/>
        </p:spPr>
        <p:txBody>
          <a:bodyPr wrap="square" rtlCol="0">
            <a:spAutoFit/>
          </a:bodyPr>
          <a:lstStyle/>
          <a:p>
            <a:r>
              <a:rPr lang="ja-JP" altLang="en-US" sz="3090" dirty="0">
                <a:latin typeface="Times New Roman" panose="02020603050405020304" pitchFamily="18" charset="0"/>
                <a:ea typeface="ＭＳ ゴシック" panose="020B0609070205080204" pitchFamily="49" charset="-128"/>
                <a:cs typeface="Times New Roman" panose="02020603050405020304" pitchFamily="18" charset="0"/>
              </a:rPr>
              <a:t>現状</a:t>
            </a:r>
            <a:r>
              <a:rPr lang="ja-JP" altLang="en-US" sz="3090" dirty="0" smtClean="0">
                <a:latin typeface="Times New Roman" panose="02020603050405020304" pitchFamily="18" charset="0"/>
                <a:ea typeface="ＭＳ ゴシック" panose="020B0609070205080204" pitchFamily="49" charset="-128"/>
                <a:cs typeface="Times New Roman" panose="02020603050405020304" pitchFamily="18" charset="0"/>
              </a:rPr>
              <a:t>のスピーカ位置は，各振動成分の「腹」の位置に当たる．</a:t>
            </a:r>
            <a:endParaRPr lang="en-US" altLang="ja-JP" sz="3090" dirty="0" smtClean="0">
              <a:latin typeface="Times New Roman" panose="02020603050405020304" pitchFamily="18" charset="0"/>
              <a:ea typeface="ＭＳ ゴシック" panose="020B0609070205080204" pitchFamily="49" charset="-128"/>
              <a:cs typeface="Times New Roman" panose="02020603050405020304" pitchFamily="18" charset="0"/>
            </a:endParaRPr>
          </a:p>
          <a:p>
            <a:r>
              <a:rPr lang="en-US" altLang="ja-JP" sz="3090" dirty="0" smtClean="0">
                <a:latin typeface="Times New Roman" panose="02020603050405020304" pitchFamily="18" charset="0"/>
                <a:ea typeface="ＭＳ ゴシック" panose="020B0609070205080204" pitchFamily="49" charset="-128"/>
                <a:cs typeface="Times New Roman" panose="02020603050405020304" pitchFamily="18" charset="0"/>
              </a:rPr>
              <a:t>	</a:t>
            </a:r>
            <a:r>
              <a:rPr lang="ja-JP" altLang="en-US" sz="3090" dirty="0" smtClean="0">
                <a:latin typeface="Times New Roman" panose="02020603050405020304" pitchFamily="18" charset="0"/>
                <a:ea typeface="ＭＳ ゴシック" panose="020B0609070205080204" pitchFamily="49" charset="-128"/>
                <a:cs typeface="Times New Roman" panose="02020603050405020304" pitchFamily="18" charset="0"/>
              </a:rPr>
              <a:t>→一次共振：「節」高調波：「腹」の位置なら，高調波にのみ影響．</a:t>
            </a:r>
            <a:endParaRPr lang="en-US" altLang="ja-JP" sz="3090" dirty="0" smtClean="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05" name="テキスト ボックス 104"/>
          <p:cNvSpPr txBox="1"/>
          <p:nvPr/>
        </p:nvSpPr>
        <p:spPr>
          <a:xfrm>
            <a:off x="9378903" y="26712701"/>
            <a:ext cx="5109665" cy="492443"/>
          </a:xfrm>
          <a:prstGeom prst="rect">
            <a:avLst/>
          </a:prstGeom>
          <a:noFill/>
        </p:spPr>
        <p:txBody>
          <a:bodyPr wrap="square" lIns="0" tIns="0" rIns="0" bIns="0" rtlCol="0">
            <a:spAutoFit/>
          </a:bodyPr>
          <a:lstStyle/>
          <a:p>
            <a:pPr lvl="0" algn="ctr">
              <a:defRPr/>
            </a:pPr>
            <a:r>
              <a:rPr lang="ja-JP" altLang="en-US" sz="3200" b="1"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スピーカ投入電力</a:t>
            </a:r>
            <a:endParaRPr lang="en-US" altLang="ja-JP" sz="3200" b="1"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pic>
        <p:nvPicPr>
          <p:cNvPr id="109" name="図 108"/>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0187238" y="27215275"/>
            <a:ext cx="3600224" cy="1733868"/>
          </a:xfrm>
          <a:prstGeom prst="rect">
            <a:avLst/>
          </a:prstGeom>
        </p:spPr>
      </p:pic>
      <mc:AlternateContent xmlns:mc="http://schemas.openxmlformats.org/markup-compatibility/2006" xmlns:a14="http://schemas.microsoft.com/office/drawing/2010/main">
        <mc:Choice Requires="a14">
          <p:sp>
            <p:nvSpPr>
              <p:cNvPr id="130" name="テキスト ボックス 129"/>
              <p:cNvSpPr txBox="1"/>
              <p:nvPr/>
            </p:nvSpPr>
            <p:spPr>
              <a:xfrm>
                <a:off x="9508341" y="29675311"/>
                <a:ext cx="5034701" cy="2773644"/>
              </a:xfrm>
              <a:prstGeom prst="rect">
                <a:avLst/>
              </a:prstGeom>
              <a:noFill/>
            </p:spPr>
            <p:txBody>
              <a:bodyPr wrap="square" lIns="0" tIns="0" rIns="0" bIns="0" rtlCol="0">
                <a:spAutoFit/>
              </a:bodyPr>
              <a:lstStyle/>
              <a:p>
                <a:pPr lvl="0">
                  <a:defRPr/>
                </a:pPr>
                <a:r>
                  <a:rPr lang="ja-JP" altLang="en-US" sz="280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抵抗，電圧の測定結果より計算</a:t>
                </a:r>
                <a:endParaRPr lang="en-US" altLang="ja-JP" sz="280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a:p>
                <a:pPr marL="0" marR="0" lvl="0" indent="0" algn="ctr" defTabSz="913084"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sz="3600" b="1" i="1" u="none" strike="noStrike" kern="1200" cap="none" spc="0" normalizeH="0" baseline="0" noProof="0" smtClean="0">
                          <a:ln>
                            <a:noFill/>
                          </a:ln>
                          <a:solidFill>
                            <a:prstClr val="black"/>
                          </a:solidFill>
                          <a:effectLst/>
                          <a:uLnTx/>
                          <a:uFillTx/>
                          <a:latin typeface="Cambria Math" panose="02040503050406030204" pitchFamily="18" charset="0"/>
                        </a:rPr>
                        <m:t>𝒊</m:t>
                      </m:r>
                      <m:r>
                        <a:rPr kumimoji="1" lang="en-US" altLang="ja-JP" sz="3600" b="1" i="1" u="none" strike="noStrike" kern="1200" cap="none" spc="0" normalizeH="0" baseline="0" noProof="0" smtClean="0">
                          <a:ln>
                            <a:noFill/>
                          </a:ln>
                          <a:solidFill>
                            <a:prstClr val="black"/>
                          </a:solidFill>
                          <a:effectLst/>
                          <a:uLnTx/>
                          <a:uFillTx/>
                          <a:latin typeface="Cambria Math" panose="02040503050406030204" pitchFamily="18" charset="0"/>
                        </a:rPr>
                        <m:t>(</m:t>
                      </m:r>
                      <m:r>
                        <a:rPr kumimoji="1" lang="en-US" altLang="ja-JP" sz="3600" b="1" i="1" u="none" strike="noStrike" kern="1200" cap="none" spc="0" normalizeH="0" baseline="0" noProof="0" smtClean="0">
                          <a:ln>
                            <a:noFill/>
                          </a:ln>
                          <a:solidFill>
                            <a:prstClr val="black"/>
                          </a:solidFill>
                          <a:effectLst/>
                          <a:uLnTx/>
                          <a:uFillTx/>
                          <a:latin typeface="Cambria Math" panose="02040503050406030204" pitchFamily="18" charset="0"/>
                        </a:rPr>
                        <m:t>𝒕</m:t>
                      </m:r>
                      <m:r>
                        <a:rPr kumimoji="1" lang="en-US" altLang="ja-JP" sz="3600" b="1" i="1" u="none" strike="noStrike" kern="1200" cap="none" spc="0" normalizeH="0" baseline="0" noProof="0" smtClean="0">
                          <a:ln>
                            <a:noFill/>
                          </a:ln>
                          <a:solidFill>
                            <a:prstClr val="black"/>
                          </a:solidFill>
                          <a:effectLst/>
                          <a:uLnTx/>
                          <a:uFillTx/>
                          <a:latin typeface="Cambria Math" panose="02040503050406030204" pitchFamily="18" charset="0"/>
                        </a:rPr>
                        <m:t>)=</m:t>
                      </m:r>
                      <m:f>
                        <m:fPr>
                          <m:ctrlPr>
                            <a:rPr kumimoji="1" lang="en-US" altLang="ja-JP" sz="3600" b="1" i="1" u="none" strike="noStrike" kern="1200" cap="none" spc="0" normalizeH="0" baseline="0" noProof="0">
                              <a:ln>
                                <a:noFill/>
                              </a:ln>
                              <a:solidFill>
                                <a:prstClr val="black"/>
                              </a:solidFill>
                              <a:effectLst/>
                              <a:uLnTx/>
                              <a:uFillTx/>
                              <a:latin typeface="Cambria Math" panose="02040503050406030204" pitchFamily="18" charset="0"/>
                            </a:rPr>
                          </m:ctrlPr>
                        </m:fPr>
                        <m:num>
                          <m:sSub>
                            <m:sSubPr>
                              <m:ctrlPr>
                                <a:rPr kumimoji="1" lang="en-US" altLang="ja-JP" sz="3600" b="1" i="1" u="none" strike="noStrike" kern="1200" cap="none" spc="0" normalizeH="0" baseline="0" noProof="0" smtClean="0">
                                  <a:ln>
                                    <a:noFill/>
                                  </a:ln>
                                  <a:solidFill>
                                    <a:prstClr val="black"/>
                                  </a:solidFill>
                                  <a:effectLst/>
                                  <a:uLnTx/>
                                  <a:uFillTx/>
                                  <a:latin typeface="Cambria Math" panose="02040503050406030204" pitchFamily="18" charset="0"/>
                                </a:rPr>
                              </m:ctrlPr>
                            </m:sSubPr>
                            <m:e>
                              <m:r>
                                <a:rPr kumimoji="1" lang="en-US" altLang="ja-JP" sz="3600" b="1" i="1" u="none" strike="noStrike" kern="1200" cap="none" spc="0" normalizeH="0" baseline="0" noProof="0" smtClean="0">
                                  <a:ln>
                                    <a:noFill/>
                                  </a:ln>
                                  <a:solidFill>
                                    <a:prstClr val="black"/>
                                  </a:solidFill>
                                  <a:effectLst/>
                                  <a:uLnTx/>
                                  <a:uFillTx/>
                                  <a:latin typeface="Cambria Math" panose="02040503050406030204" pitchFamily="18" charset="0"/>
                                </a:rPr>
                                <m:t>𝒗</m:t>
                              </m:r>
                            </m:e>
                            <m:sub>
                              <m:r>
                                <a:rPr kumimoji="1" lang="en-US" altLang="ja-JP" sz="3600" b="1" i="0" u="none" strike="noStrike" kern="1200" cap="none" spc="0" normalizeH="0" baseline="0" noProof="0" smtClean="0">
                                  <a:ln>
                                    <a:noFill/>
                                  </a:ln>
                                  <a:solidFill>
                                    <a:prstClr val="black"/>
                                  </a:solidFill>
                                  <a:effectLst/>
                                  <a:uLnTx/>
                                  <a:uFillTx/>
                                  <a:latin typeface="Cambria Math" panose="02040503050406030204" pitchFamily="18" charset="0"/>
                                </a:rPr>
                                <m:t>𝐢</m:t>
                              </m:r>
                            </m:sub>
                          </m:sSub>
                          <m:r>
                            <a:rPr kumimoji="1" lang="en-US" altLang="ja-JP" sz="3600" b="1" i="1" u="none" strike="noStrike" kern="1200" cap="none" spc="0" normalizeH="0" baseline="0" noProof="0" smtClean="0">
                              <a:ln>
                                <a:noFill/>
                              </a:ln>
                              <a:solidFill>
                                <a:prstClr val="black"/>
                              </a:solidFill>
                              <a:effectLst/>
                              <a:uLnTx/>
                              <a:uFillTx/>
                              <a:latin typeface="Cambria Math" panose="02040503050406030204" pitchFamily="18" charset="0"/>
                            </a:rPr>
                            <m:t>(</m:t>
                          </m:r>
                          <m:r>
                            <a:rPr kumimoji="1" lang="en-US" altLang="ja-JP" sz="3600" b="1" i="1" u="none" strike="noStrike" kern="1200" cap="none" spc="0" normalizeH="0" baseline="0" noProof="0" smtClean="0">
                              <a:ln>
                                <a:noFill/>
                              </a:ln>
                              <a:solidFill>
                                <a:prstClr val="black"/>
                              </a:solidFill>
                              <a:effectLst/>
                              <a:uLnTx/>
                              <a:uFillTx/>
                              <a:latin typeface="Cambria Math" panose="02040503050406030204" pitchFamily="18" charset="0"/>
                            </a:rPr>
                            <m:t>𝒕</m:t>
                          </m:r>
                          <m:r>
                            <a:rPr kumimoji="1" lang="en-US" altLang="ja-JP" sz="3600" b="1" i="1" u="none" strike="noStrike" kern="1200" cap="none" spc="0" normalizeH="0" baseline="0" noProof="0" smtClean="0">
                              <a:ln>
                                <a:noFill/>
                              </a:ln>
                              <a:solidFill>
                                <a:prstClr val="black"/>
                              </a:solidFill>
                              <a:effectLst/>
                              <a:uLnTx/>
                              <a:uFillTx/>
                              <a:latin typeface="Cambria Math" panose="02040503050406030204" pitchFamily="18" charset="0"/>
                            </a:rPr>
                            <m:t>)−</m:t>
                          </m:r>
                          <m:sSub>
                            <m:sSubPr>
                              <m:ctrlPr>
                                <a:rPr kumimoji="1" lang="en-US" altLang="ja-JP" sz="3600" b="1" i="1" u="none" strike="noStrike" kern="1200" cap="none" spc="0" normalizeH="0" baseline="0" noProof="0" smtClean="0">
                                  <a:ln>
                                    <a:noFill/>
                                  </a:ln>
                                  <a:solidFill>
                                    <a:prstClr val="black"/>
                                  </a:solidFill>
                                  <a:effectLst/>
                                  <a:uLnTx/>
                                  <a:uFillTx/>
                                  <a:latin typeface="Cambria Math" panose="02040503050406030204" pitchFamily="18" charset="0"/>
                                </a:rPr>
                              </m:ctrlPr>
                            </m:sSubPr>
                            <m:e>
                              <m:r>
                                <a:rPr kumimoji="1" lang="en-US" altLang="ja-JP" sz="3600" b="1" i="1" u="none" strike="noStrike" kern="1200" cap="none" spc="0" normalizeH="0" baseline="0" noProof="0" smtClean="0">
                                  <a:ln>
                                    <a:noFill/>
                                  </a:ln>
                                  <a:solidFill>
                                    <a:prstClr val="black"/>
                                  </a:solidFill>
                                  <a:effectLst/>
                                  <a:uLnTx/>
                                  <a:uFillTx/>
                                  <a:latin typeface="Cambria Math" panose="02040503050406030204" pitchFamily="18" charset="0"/>
                                </a:rPr>
                                <m:t>𝒗</m:t>
                              </m:r>
                            </m:e>
                            <m:sub>
                              <m:r>
                                <a:rPr kumimoji="1" lang="en-US" altLang="ja-JP" sz="3600" b="1" i="0" u="none" strike="noStrike" kern="1200" cap="none" spc="0" normalizeH="0" baseline="0" noProof="0" smtClean="0">
                                  <a:ln>
                                    <a:noFill/>
                                  </a:ln>
                                  <a:solidFill>
                                    <a:prstClr val="black"/>
                                  </a:solidFill>
                                  <a:effectLst/>
                                  <a:uLnTx/>
                                  <a:uFillTx/>
                                  <a:latin typeface="Cambria Math" panose="02040503050406030204" pitchFamily="18" charset="0"/>
                                </a:rPr>
                                <m:t>𝐬</m:t>
                              </m:r>
                            </m:sub>
                          </m:sSub>
                          <m:r>
                            <a:rPr kumimoji="1" lang="en-US" altLang="ja-JP" sz="3600" b="1" i="1" u="none" strike="noStrike" kern="1200" cap="none" spc="0" normalizeH="0" baseline="0" noProof="0" smtClean="0">
                              <a:ln>
                                <a:noFill/>
                              </a:ln>
                              <a:solidFill>
                                <a:prstClr val="black"/>
                              </a:solidFill>
                              <a:effectLst/>
                              <a:uLnTx/>
                              <a:uFillTx/>
                              <a:latin typeface="Cambria Math" panose="02040503050406030204" pitchFamily="18" charset="0"/>
                            </a:rPr>
                            <m:t>(</m:t>
                          </m:r>
                          <m:r>
                            <a:rPr kumimoji="1" lang="en-US" altLang="ja-JP" sz="3600" b="1" i="1" u="none" strike="noStrike" kern="1200" cap="none" spc="0" normalizeH="0" baseline="0" noProof="0" smtClean="0">
                              <a:ln>
                                <a:noFill/>
                              </a:ln>
                              <a:solidFill>
                                <a:prstClr val="black"/>
                              </a:solidFill>
                              <a:effectLst/>
                              <a:uLnTx/>
                              <a:uFillTx/>
                              <a:latin typeface="Cambria Math" panose="02040503050406030204" pitchFamily="18" charset="0"/>
                            </a:rPr>
                            <m:t>𝒕</m:t>
                          </m:r>
                          <m:r>
                            <a:rPr kumimoji="1" lang="en-US" altLang="ja-JP" sz="3600" b="1" i="1" u="none" strike="noStrike" kern="1200" cap="none" spc="0" normalizeH="0" baseline="0" noProof="0" smtClean="0">
                              <a:ln>
                                <a:noFill/>
                              </a:ln>
                              <a:solidFill>
                                <a:prstClr val="black"/>
                              </a:solidFill>
                              <a:effectLst/>
                              <a:uLnTx/>
                              <a:uFillTx/>
                              <a:latin typeface="Cambria Math" panose="02040503050406030204" pitchFamily="18" charset="0"/>
                            </a:rPr>
                            <m:t>)</m:t>
                          </m:r>
                        </m:num>
                        <m:den>
                          <m:r>
                            <a:rPr kumimoji="1" lang="en-US" altLang="ja-JP" sz="3600" b="1" i="1" u="none" strike="noStrike" kern="1200" cap="none" spc="0" normalizeH="0" baseline="0" noProof="0" smtClean="0">
                              <a:ln>
                                <a:noFill/>
                              </a:ln>
                              <a:solidFill>
                                <a:prstClr val="black"/>
                              </a:solidFill>
                              <a:effectLst/>
                              <a:uLnTx/>
                              <a:uFillTx/>
                              <a:latin typeface="Cambria Math" panose="02040503050406030204" pitchFamily="18" charset="0"/>
                            </a:rPr>
                            <m:t>𝑹</m:t>
                          </m:r>
                        </m:den>
                      </m:f>
                    </m:oMath>
                  </m:oMathPara>
                </a14:m>
                <a:endParaRPr kumimoji="1" lang="en-US" altLang="ja-JP" sz="3600" b="1"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endParaRPr>
              </a:p>
              <a:p>
                <a:pPr lvl="0" algn="ctr">
                  <a:defRPr/>
                </a:pPr>
                <a14:m>
                  <m:oMathPara xmlns:m="http://schemas.openxmlformats.org/officeDocument/2006/math">
                    <m:oMathParaPr>
                      <m:jc m:val="centerGroup"/>
                    </m:oMathParaPr>
                    <m:oMath xmlns:m="http://schemas.openxmlformats.org/officeDocument/2006/math">
                      <m:r>
                        <a:rPr lang="en-US" altLang="ja-JP" sz="3600" b="1" i="1" smtClean="0">
                          <a:solidFill>
                            <a:prstClr val="black"/>
                          </a:solidFill>
                          <a:latin typeface="Cambria Math" panose="02040503050406030204" pitchFamily="18" charset="0"/>
                        </a:rPr>
                        <m:t>𝑷</m:t>
                      </m:r>
                      <m:r>
                        <a:rPr lang="en-US" altLang="ja-JP" sz="3600" b="1" i="1">
                          <a:solidFill>
                            <a:prstClr val="black"/>
                          </a:solidFill>
                          <a:latin typeface="Cambria Math" panose="02040503050406030204" pitchFamily="18" charset="0"/>
                        </a:rPr>
                        <m:t>=</m:t>
                      </m:r>
                      <m:f>
                        <m:fPr>
                          <m:ctrlPr>
                            <a:rPr lang="en-US" altLang="ja-JP" sz="3600" b="1" i="1" smtClean="0">
                              <a:solidFill>
                                <a:prstClr val="black"/>
                              </a:solidFill>
                              <a:latin typeface="Cambria Math" panose="02040503050406030204" pitchFamily="18" charset="0"/>
                            </a:rPr>
                          </m:ctrlPr>
                        </m:fPr>
                        <m:num>
                          <m:r>
                            <a:rPr lang="en-US" altLang="ja-JP" sz="3600" b="1" i="1" smtClean="0">
                              <a:solidFill>
                                <a:prstClr val="black"/>
                              </a:solidFill>
                              <a:latin typeface="Cambria Math" panose="02040503050406030204" pitchFamily="18" charset="0"/>
                            </a:rPr>
                            <m:t>𝟏</m:t>
                          </m:r>
                        </m:num>
                        <m:den>
                          <m:r>
                            <a:rPr lang="en-US" altLang="ja-JP" sz="3600" b="1" i="1" smtClean="0">
                              <a:solidFill>
                                <a:prstClr val="black"/>
                              </a:solidFill>
                              <a:latin typeface="Cambria Math" panose="02040503050406030204" pitchFamily="18" charset="0"/>
                            </a:rPr>
                            <m:t>𝑻</m:t>
                          </m:r>
                        </m:den>
                      </m:f>
                      <m:nary>
                        <m:naryPr>
                          <m:ctrlPr>
                            <a:rPr lang="en-US" altLang="ja-JP" sz="3600" b="1" i="1" smtClean="0">
                              <a:solidFill>
                                <a:prstClr val="black"/>
                              </a:solidFill>
                              <a:latin typeface="Cambria Math" panose="02040503050406030204" pitchFamily="18" charset="0"/>
                            </a:rPr>
                          </m:ctrlPr>
                        </m:naryPr>
                        <m:sub>
                          <m:r>
                            <m:rPr>
                              <m:brk m:alnAt="23"/>
                            </m:rPr>
                            <a:rPr lang="en-US" altLang="ja-JP" sz="3600" b="1" i="1" smtClean="0">
                              <a:solidFill>
                                <a:prstClr val="black"/>
                              </a:solidFill>
                              <a:latin typeface="Cambria Math" panose="02040503050406030204" pitchFamily="18" charset="0"/>
                            </a:rPr>
                            <m:t>𝟎</m:t>
                          </m:r>
                        </m:sub>
                        <m:sup>
                          <m:r>
                            <a:rPr lang="en-US" altLang="ja-JP" sz="3600" b="1" i="1" smtClean="0">
                              <a:solidFill>
                                <a:prstClr val="black"/>
                              </a:solidFill>
                              <a:latin typeface="Cambria Math" panose="02040503050406030204" pitchFamily="18" charset="0"/>
                            </a:rPr>
                            <m:t>𝑻</m:t>
                          </m:r>
                        </m:sup>
                        <m:e>
                          <m:sSub>
                            <m:sSubPr>
                              <m:ctrlPr>
                                <a:rPr lang="en-US" altLang="ja-JP" sz="3600" b="1" i="1">
                                  <a:solidFill>
                                    <a:prstClr val="black"/>
                                  </a:solidFill>
                                  <a:latin typeface="Cambria Math" panose="02040503050406030204" pitchFamily="18" charset="0"/>
                                </a:rPr>
                              </m:ctrlPr>
                            </m:sSubPr>
                            <m:e>
                              <m:r>
                                <a:rPr lang="en-US" altLang="ja-JP" sz="3600" b="1" i="1">
                                  <a:solidFill>
                                    <a:prstClr val="black"/>
                                  </a:solidFill>
                                  <a:latin typeface="Cambria Math" panose="02040503050406030204" pitchFamily="18" charset="0"/>
                                </a:rPr>
                                <m:t>𝒗</m:t>
                              </m:r>
                            </m:e>
                            <m:sub>
                              <m:r>
                                <a:rPr lang="en-US" altLang="ja-JP" sz="3600" b="1">
                                  <a:solidFill>
                                    <a:prstClr val="black"/>
                                  </a:solidFill>
                                  <a:latin typeface="Cambria Math" panose="02040503050406030204" pitchFamily="18" charset="0"/>
                                </a:rPr>
                                <m:t>𝐬</m:t>
                              </m:r>
                            </m:sub>
                          </m:sSub>
                          <m:d>
                            <m:dPr>
                              <m:ctrlPr>
                                <a:rPr lang="en-US" altLang="ja-JP" sz="3600" b="1" i="1" smtClean="0">
                                  <a:solidFill>
                                    <a:prstClr val="black"/>
                                  </a:solidFill>
                                  <a:latin typeface="Cambria Math" panose="02040503050406030204" pitchFamily="18" charset="0"/>
                                </a:rPr>
                              </m:ctrlPr>
                            </m:dPr>
                            <m:e>
                              <m:r>
                                <a:rPr lang="en-US" altLang="ja-JP" sz="3600" b="1" i="1" smtClean="0">
                                  <a:solidFill>
                                    <a:prstClr val="black"/>
                                  </a:solidFill>
                                  <a:latin typeface="Cambria Math" panose="02040503050406030204" pitchFamily="18" charset="0"/>
                                </a:rPr>
                                <m:t>𝒕</m:t>
                              </m:r>
                            </m:e>
                          </m:d>
                          <m:r>
                            <a:rPr lang="en-US" altLang="ja-JP" sz="3600" b="1" i="1" smtClean="0">
                              <a:solidFill>
                                <a:prstClr val="black"/>
                              </a:solidFill>
                              <a:latin typeface="Cambria Math" panose="02040503050406030204" pitchFamily="18" charset="0"/>
                            </a:rPr>
                            <m:t>𝒊</m:t>
                          </m:r>
                          <m:d>
                            <m:dPr>
                              <m:ctrlPr>
                                <a:rPr lang="en-US" altLang="ja-JP" sz="3600" b="1" i="1" smtClean="0">
                                  <a:solidFill>
                                    <a:prstClr val="black"/>
                                  </a:solidFill>
                                  <a:latin typeface="Cambria Math" panose="02040503050406030204" pitchFamily="18" charset="0"/>
                                </a:rPr>
                              </m:ctrlPr>
                            </m:dPr>
                            <m:e>
                              <m:r>
                                <a:rPr lang="en-US" altLang="ja-JP" sz="3600" b="1" i="1" smtClean="0">
                                  <a:solidFill>
                                    <a:prstClr val="black"/>
                                  </a:solidFill>
                                  <a:latin typeface="Cambria Math" panose="02040503050406030204" pitchFamily="18" charset="0"/>
                                </a:rPr>
                                <m:t>𝒕</m:t>
                              </m:r>
                            </m:e>
                          </m:d>
                          <m:r>
                            <a:rPr lang="en-US" altLang="ja-JP" sz="3600" b="1" i="1" smtClean="0">
                              <a:solidFill>
                                <a:prstClr val="black"/>
                              </a:solidFill>
                              <a:latin typeface="Cambria Math" panose="02040503050406030204" pitchFamily="18" charset="0"/>
                            </a:rPr>
                            <m:t>𝒅𝒕</m:t>
                          </m:r>
                        </m:e>
                      </m:nary>
                    </m:oMath>
                  </m:oMathPara>
                </a14:m>
                <a:endParaRPr kumimoji="1" lang="en-US" altLang="ja-JP" sz="4400" b="1" i="0" u="none" strike="noStrike" kern="1200" cap="none" spc="0" normalizeH="0" baseline="0" noProof="0" dirty="0">
                  <a:ln>
                    <a:noFill/>
                  </a:ln>
                  <a:solidFill>
                    <a:prstClr val="black"/>
                  </a:solidFill>
                  <a:effectLst/>
                  <a:uLnTx/>
                  <a:uFillTx/>
                  <a:latin typeface="Times New Roman" panose="02020603050405020304" pitchFamily="18" charset="0"/>
                  <a:ea typeface="游ゴシック" panose="020B0400000000000000" pitchFamily="50" charset="-128"/>
                  <a:cs typeface="Times New Roman" panose="02020603050405020304" pitchFamily="18" charset="0"/>
                </a:endParaRPr>
              </a:p>
            </p:txBody>
          </p:sp>
        </mc:Choice>
        <mc:Fallback xmlns="">
          <p:sp>
            <p:nvSpPr>
              <p:cNvPr id="130" name="テキスト ボックス 129"/>
              <p:cNvSpPr txBox="1">
                <a:spLocks noRot="1" noChangeAspect="1" noMove="1" noResize="1" noEditPoints="1" noAdjustHandles="1" noChangeArrowheads="1" noChangeShapeType="1" noTextEdit="1"/>
              </p:cNvSpPr>
              <p:nvPr/>
            </p:nvSpPr>
            <p:spPr>
              <a:xfrm>
                <a:off x="9508341" y="29675311"/>
                <a:ext cx="5034701" cy="2773644"/>
              </a:xfrm>
              <a:prstGeom prst="rect">
                <a:avLst/>
              </a:prstGeom>
              <a:blipFill>
                <a:blip r:embed="rId17"/>
                <a:stretch>
                  <a:fillRect l="-4358" t="-4615" r="-3148"/>
                </a:stretch>
              </a:blipFill>
            </p:spPr>
            <p:txBody>
              <a:bodyPr/>
              <a:lstStyle/>
              <a:p>
                <a:r>
                  <a:rPr lang="ja-JP" altLang="en-US">
                    <a:noFill/>
                  </a:rPr>
                  <a:t> </a:t>
                </a:r>
              </a:p>
            </p:txBody>
          </p:sp>
        </mc:Fallback>
      </mc:AlternateContent>
      <p:sp>
        <p:nvSpPr>
          <p:cNvPr id="138" name="正方形/長方形 137"/>
          <p:cNvSpPr/>
          <p:nvPr/>
        </p:nvSpPr>
        <p:spPr>
          <a:xfrm>
            <a:off x="9378902" y="26614077"/>
            <a:ext cx="5216897" cy="5876640"/>
          </a:xfrm>
          <a:prstGeom prst="rect">
            <a:avLst/>
          </a:prstGeom>
          <a:noFill/>
          <a:ln w="2222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766" dirty="0">
              <a:solidFill>
                <a:sysClr val="windowText" lastClr="000000"/>
              </a:solidFill>
              <a:latin typeface="Times New Roman" panose="02020603050405020304" pitchFamily="18" charset="0"/>
              <a:cs typeface="Times New Roman" panose="02020603050405020304" pitchFamily="18" charset="0"/>
            </a:endParaRPr>
          </a:p>
        </p:txBody>
      </p:sp>
      <p:sp>
        <p:nvSpPr>
          <p:cNvPr id="155" name="テキスト ボックス 154"/>
          <p:cNvSpPr txBox="1"/>
          <p:nvPr/>
        </p:nvSpPr>
        <p:spPr>
          <a:xfrm>
            <a:off x="10194323" y="27963444"/>
            <a:ext cx="653763" cy="431978"/>
          </a:xfrm>
          <a:prstGeom prst="rect">
            <a:avLst/>
          </a:prstGeom>
          <a:noFill/>
        </p:spPr>
        <p:txBody>
          <a:bodyPr wrap="square" rtlCol="0">
            <a:spAutoFit/>
          </a:bodyPr>
          <a:lstStyle/>
          <a:p>
            <a:r>
              <a:rPr lang="en-US" altLang="ja-JP" sz="2207" b="1" dirty="0" smtClean="0">
                <a:latin typeface="Times New Roman" panose="02020603050405020304" pitchFamily="18" charset="0"/>
                <a:ea typeface="ＭＳ ゴシック" panose="020B0609070205080204" pitchFamily="49" charset="-128"/>
                <a:cs typeface="Times New Roman" panose="02020603050405020304" pitchFamily="18" charset="0"/>
              </a:rPr>
              <a:t>P.A.</a:t>
            </a:r>
            <a:endParaRPr lang="en-US" altLang="ja-JP" sz="2207"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57" name="テキスト ボックス 156"/>
          <p:cNvSpPr txBox="1"/>
          <p:nvPr/>
        </p:nvSpPr>
        <p:spPr>
          <a:xfrm>
            <a:off x="11298961" y="27215275"/>
            <a:ext cx="515242" cy="439349"/>
          </a:xfrm>
          <a:prstGeom prst="rect">
            <a:avLst/>
          </a:prstGeom>
          <a:noFill/>
        </p:spPr>
        <p:txBody>
          <a:bodyPr wrap="square" rtlCol="0">
            <a:spAutoFit/>
          </a:bodyPr>
          <a:lstStyle/>
          <a:p>
            <a:r>
              <a:rPr lang="en-US" altLang="ja-JP" sz="2207" b="1" i="1" dirty="0" smtClean="0">
                <a:latin typeface="Times New Roman" panose="02020603050405020304" pitchFamily="18" charset="0"/>
                <a:ea typeface="ＭＳ ゴシック" panose="020B0609070205080204" pitchFamily="49" charset="-128"/>
                <a:cs typeface="Times New Roman" panose="02020603050405020304" pitchFamily="18" charset="0"/>
              </a:rPr>
              <a:t>v</a:t>
            </a:r>
            <a:r>
              <a:rPr lang="en-US" altLang="ja-JP" sz="2207" b="1" baseline="-25000" dirty="0" smtClean="0">
                <a:latin typeface="Times New Roman" panose="02020603050405020304" pitchFamily="18" charset="0"/>
                <a:ea typeface="ＭＳ ゴシック" panose="020B0609070205080204" pitchFamily="49" charset="-128"/>
                <a:cs typeface="Times New Roman" panose="02020603050405020304" pitchFamily="18" charset="0"/>
              </a:rPr>
              <a:t>i</a:t>
            </a:r>
            <a:endParaRPr lang="en-US" altLang="ja-JP" sz="2207" b="1" baseline="-25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62" name="テキスト ボックス 161"/>
          <p:cNvSpPr txBox="1"/>
          <p:nvPr/>
        </p:nvSpPr>
        <p:spPr>
          <a:xfrm>
            <a:off x="12632939" y="27208021"/>
            <a:ext cx="515242" cy="439349"/>
          </a:xfrm>
          <a:prstGeom prst="rect">
            <a:avLst/>
          </a:prstGeom>
          <a:noFill/>
        </p:spPr>
        <p:txBody>
          <a:bodyPr wrap="square" rtlCol="0">
            <a:spAutoFit/>
          </a:bodyPr>
          <a:lstStyle/>
          <a:p>
            <a:r>
              <a:rPr lang="en-US" altLang="ja-JP" sz="2207" b="1" i="1" dirty="0" smtClean="0">
                <a:latin typeface="Times New Roman" panose="02020603050405020304" pitchFamily="18" charset="0"/>
                <a:ea typeface="ＭＳ ゴシック" panose="020B0609070205080204" pitchFamily="49" charset="-128"/>
                <a:cs typeface="Times New Roman" panose="02020603050405020304" pitchFamily="18" charset="0"/>
              </a:rPr>
              <a:t>v</a:t>
            </a:r>
            <a:r>
              <a:rPr lang="en-US" altLang="ja-JP" sz="2207" b="1" baseline="-25000" dirty="0" smtClean="0">
                <a:latin typeface="Times New Roman" panose="02020603050405020304" pitchFamily="18" charset="0"/>
                <a:ea typeface="ＭＳ ゴシック" panose="020B0609070205080204" pitchFamily="49" charset="-128"/>
                <a:cs typeface="Times New Roman" panose="02020603050405020304" pitchFamily="18" charset="0"/>
              </a:rPr>
              <a:t>s</a:t>
            </a:r>
            <a:endParaRPr lang="en-US" altLang="ja-JP" sz="2207" b="1" baseline="-25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63" name="テキスト ボックス 162"/>
          <p:cNvSpPr txBox="1"/>
          <p:nvPr/>
        </p:nvSpPr>
        <p:spPr>
          <a:xfrm>
            <a:off x="11768427" y="27243758"/>
            <a:ext cx="515242" cy="431978"/>
          </a:xfrm>
          <a:prstGeom prst="rect">
            <a:avLst/>
          </a:prstGeom>
          <a:noFill/>
        </p:spPr>
        <p:txBody>
          <a:bodyPr wrap="square" rtlCol="0">
            <a:spAutoFit/>
          </a:bodyPr>
          <a:lstStyle/>
          <a:p>
            <a:r>
              <a:rPr lang="en-US" altLang="ja-JP" sz="2207" b="1" i="1" dirty="0">
                <a:latin typeface="Times New Roman" panose="02020603050405020304" pitchFamily="18" charset="0"/>
                <a:ea typeface="ＭＳ ゴシック" panose="020B0609070205080204" pitchFamily="49" charset="-128"/>
                <a:cs typeface="Times New Roman" panose="02020603050405020304" pitchFamily="18" charset="0"/>
              </a:rPr>
              <a:t>R</a:t>
            </a:r>
            <a:endParaRPr lang="en-US" altLang="ja-JP" sz="2207" b="1" baseline="-25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64" name="テキスト ボックス 163"/>
          <p:cNvSpPr txBox="1"/>
          <p:nvPr/>
        </p:nvSpPr>
        <p:spPr>
          <a:xfrm>
            <a:off x="11822507" y="28107707"/>
            <a:ext cx="515242" cy="431978"/>
          </a:xfrm>
          <a:prstGeom prst="rect">
            <a:avLst/>
          </a:prstGeom>
          <a:noFill/>
        </p:spPr>
        <p:txBody>
          <a:bodyPr wrap="square" rtlCol="0">
            <a:spAutoFit/>
          </a:bodyPr>
          <a:lstStyle/>
          <a:p>
            <a:r>
              <a:rPr lang="en-US" altLang="ja-JP" sz="2207" b="1" i="1" dirty="0" smtClean="0">
                <a:latin typeface="Times New Roman" panose="02020603050405020304" pitchFamily="18" charset="0"/>
                <a:ea typeface="ＭＳ ゴシック" panose="020B0609070205080204" pitchFamily="49" charset="-128"/>
                <a:cs typeface="Times New Roman" panose="02020603050405020304" pitchFamily="18" charset="0"/>
              </a:rPr>
              <a:t>i</a:t>
            </a:r>
            <a:endParaRPr lang="en-US" altLang="ja-JP" sz="2207" b="1" baseline="-25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32" name="テキスト ボックス 131"/>
          <p:cNvSpPr txBox="1"/>
          <p:nvPr/>
        </p:nvSpPr>
        <p:spPr>
          <a:xfrm>
            <a:off x="1715527" y="28581966"/>
            <a:ext cx="515242" cy="431978"/>
          </a:xfrm>
          <a:prstGeom prst="rect">
            <a:avLst/>
          </a:prstGeom>
          <a:noFill/>
        </p:spPr>
        <p:txBody>
          <a:bodyPr wrap="square" rtlCol="0">
            <a:spAutoFit/>
          </a:bodyPr>
          <a:lstStyle/>
          <a:p>
            <a:r>
              <a:rPr lang="en-US" altLang="ja-JP" sz="2207" b="1" i="1" dirty="0" smtClean="0">
                <a:latin typeface="Times New Roman" panose="02020603050405020304" pitchFamily="18" charset="0"/>
                <a:ea typeface="ＭＳ ゴシック" panose="020B0609070205080204" pitchFamily="49" charset="-128"/>
                <a:cs typeface="Times New Roman" panose="02020603050405020304" pitchFamily="18" charset="0"/>
              </a:rPr>
              <a:t>T</a:t>
            </a:r>
            <a:r>
              <a:rPr lang="en-US" altLang="ja-JP" sz="2207" b="1" baseline="-25000" dirty="0" smtClean="0">
                <a:latin typeface="Times New Roman" panose="02020603050405020304" pitchFamily="18" charset="0"/>
                <a:ea typeface="ＭＳ ゴシック" panose="020B0609070205080204" pitchFamily="49" charset="-128"/>
                <a:cs typeface="Times New Roman" panose="02020603050405020304" pitchFamily="18" charset="0"/>
              </a:rPr>
              <a:t>C</a:t>
            </a:r>
            <a:endParaRPr lang="en-US" altLang="ja-JP" sz="2207" b="1" baseline="-25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37" name="テキスト ボックス 136"/>
          <p:cNvSpPr txBox="1"/>
          <p:nvPr/>
        </p:nvSpPr>
        <p:spPr>
          <a:xfrm>
            <a:off x="3447082" y="28569042"/>
            <a:ext cx="515242" cy="431978"/>
          </a:xfrm>
          <a:prstGeom prst="rect">
            <a:avLst/>
          </a:prstGeom>
          <a:noFill/>
        </p:spPr>
        <p:txBody>
          <a:bodyPr wrap="square" rtlCol="0">
            <a:spAutoFit/>
          </a:bodyPr>
          <a:lstStyle/>
          <a:p>
            <a:r>
              <a:rPr lang="en-US" altLang="ja-JP" sz="2207" b="1" i="1" dirty="0" smtClean="0">
                <a:latin typeface="Times New Roman" panose="02020603050405020304" pitchFamily="18" charset="0"/>
                <a:ea typeface="ＭＳ ゴシック" panose="020B0609070205080204" pitchFamily="49" charset="-128"/>
                <a:cs typeface="Times New Roman" panose="02020603050405020304" pitchFamily="18" charset="0"/>
              </a:rPr>
              <a:t>T</a:t>
            </a:r>
            <a:r>
              <a:rPr lang="en-US" altLang="ja-JP" sz="2207" b="1" baseline="-25000" dirty="0" smtClean="0">
                <a:latin typeface="Times New Roman" panose="02020603050405020304" pitchFamily="18" charset="0"/>
                <a:ea typeface="ＭＳ ゴシック" panose="020B0609070205080204" pitchFamily="49" charset="-128"/>
                <a:cs typeface="Times New Roman" panose="02020603050405020304" pitchFamily="18" charset="0"/>
              </a:rPr>
              <a:t>H</a:t>
            </a:r>
            <a:endParaRPr lang="en-US" altLang="ja-JP" sz="2207" b="1" baseline="-25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65" name="テキスト ボックス 164"/>
          <p:cNvSpPr txBox="1"/>
          <p:nvPr/>
        </p:nvSpPr>
        <p:spPr>
          <a:xfrm>
            <a:off x="2283188" y="28599491"/>
            <a:ext cx="1157485" cy="369332"/>
          </a:xfrm>
          <a:prstGeom prst="rect">
            <a:avLst/>
          </a:prstGeom>
          <a:noFill/>
        </p:spPr>
        <p:txBody>
          <a:bodyPr wrap="square" rtlCol="0">
            <a:spAutoFit/>
          </a:bodyPr>
          <a:lstStyle/>
          <a:p>
            <a:r>
              <a:rPr lang="ja-JP" altLang="en-US" sz="1800" dirty="0" smtClean="0">
                <a:latin typeface="Times New Roman" panose="02020603050405020304" pitchFamily="18" charset="0"/>
                <a:ea typeface="ＭＳ ゴシック" panose="020B0609070205080204" pitchFamily="49" charset="-128"/>
                <a:cs typeface="Times New Roman" panose="02020603050405020304" pitchFamily="18" charset="0"/>
              </a:rPr>
              <a:t>スタック</a:t>
            </a:r>
            <a:endParaRPr lang="en-US" altLang="ja-JP" sz="1800" baseline="-25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66" name="テキスト ボックス 165"/>
          <p:cNvSpPr txBox="1"/>
          <p:nvPr/>
        </p:nvSpPr>
        <p:spPr>
          <a:xfrm>
            <a:off x="2421220" y="27859900"/>
            <a:ext cx="536926" cy="461665"/>
          </a:xfrm>
          <a:prstGeom prst="rect">
            <a:avLst/>
          </a:prstGeom>
          <a:noFill/>
        </p:spPr>
        <p:txBody>
          <a:bodyPr wrap="square" rtlCol="0">
            <a:spAutoFit/>
          </a:bodyPr>
          <a:lstStyle/>
          <a:p>
            <a:r>
              <a:rPr lang="en-US" altLang="ja-JP" sz="2400" b="1" dirty="0" smtClean="0">
                <a:latin typeface="Times New Roman" panose="02020603050405020304" pitchFamily="18" charset="0"/>
                <a:ea typeface="ＭＳ ゴシック" panose="020B0609070205080204" pitchFamily="49" charset="-128"/>
                <a:cs typeface="Times New Roman" panose="02020603050405020304" pitchFamily="18" charset="0"/>
              </a:rPr>
              <a:t>K</a:t>
            </a:r>
            <a:endParaRPr lang="en-US" altLang="ja-JP" sz="2400"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68" name="テキスト ボックス 167"/>
          <p:cNvSpPr txBox="1"/>
          <p:nvPr/>
        </p:nvSpPr>
        <p:spPr>
          <a:xfrm>
            <a:off x="3526119" y="27859900"/>
            <a:ext cx="892131" cy="461665"/>
          </a:xfrm>
          <a:prstGeom prst="rect">
            <a:avLst/>
          </a:prstGeom>
          <a:noFill/>
        </p:spPr>
        <p:txBody>
          <a:bodyPr wrap="square" rtlCol="0">
            <a:spAutoFit/>
          </a:bodyPr>
          <a:lstStyle/>
          <a:p>
            <a:r>
              <a:rPr lang="en-US" altLang="ja-JP" sz="2400" b="1" dirty="0" smtClean="0">
                <a:latin typeface="Times New Roman" panose="02020603050405020304" pitchFamily="18" charset="0"/>
                <a:ea typeface="ＭＳ ゴシック" panose="020B0609070205080204" pitchFamily="49" charset="-128"/>
                <a:cs typeface="Times New Roman" panose="02020603050405020304" pitchFamily="18" charset="0"/>
              </a:rPr>
              <a:t>BPF</a:t>
            </a:r>
            <a:endParaRPr lang="en-US" altLang="ja-JP" sz="2400"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69" name="テキスト ボックス 168"/>
          <p:cNvSpPr txBox="1"/>
          <p:nvPr/>
        </p:nvSpPr>
        <p:spPr>
          <a:xfrm>
            <a:off x="714058" y="30220398"/>
            <a:ext cx="1569130" cy="369332"/>
          </a:xfrm>
          <a:prstGeom prst="rect">
            <a:avLst/>
          </a:prstGeom>
          <a:solidFill>
            <a:schemeClr val="bg1"/>
          </a:solidFill>
        </p:spPr>
        <p:txBody>
          <a:bodyPr wrap="square" rtlCol="0">
            <a:spAutoFit/>
          </a:bodyPr>
          <a:lstStyle/>
          <a:p>
            <a:r>
              <a:rPr lang="ja-JP" altLang="en-US" sz="1800" dirty="0" smtClean="0">
                <a:latin typeface="Times New Roman" panose="02020603050405020304" pitchFamily="18" charset="0"/>
                <a:ea typeface="ＭＳ ゴシック" panose="020B0609070205080204" pitchFamily="49" charset="-128"/>
                <a:cs typeface="Times New Roman" panose="02020603050405020304" pitchFamily="18" charset="0"/>
              </a:rPr>
              <a:t>スピーカ</a:t>
            </a:r>
            <a:endParaRPr lang="en-US" altLang="ja-JP" sz="1800" baseline="-25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76" name="テキスト ボックス 175"/>
          <p:cNvSpPr txBox="1"/>
          <p:nvPr/>
        </p:nvSpPr>
        <p:spPr>
          <a:xfrm>
            <a:off x="8052419" y="28740457"/>
            <a:ext cx="519504" cy="369332"/>
          </a:xfrm>
          <a:prstGeom prst="rect">
            <a:avLst/>
          </a:prstGeom>
          <a:noFill/>
        </p:spPr>
        <p:txBody>
          <a:bodyPr wrap="square" rtlCol="0">
            <a:spAutoFit/>
          </a:bodyPr>
          <a:lstStyle/>
          <a:p>
            <a:r>
              <a:rPr lang="ja-JP" altLang="en-US" sz="1800" dirty="0" smtClean="0">
                <a:latin typeface="Times New Roman" panose="02020603050405020304" pitchFamily="18" charset="0"/>
                <a:ea typeface="ＭＳ ゴシック" panose="020B0609070205080204" pitchFamily="49" charset="-128"/>
                <a:cs typeface="Times New Roman" panose="02020603050405020304" pitchFamily="18" charset="0"/>
              </a:rPr>
              <a:t>蓋</a:t>
            </a:r>
            <a:endParaRPr lang="en-US" altLang="ja-JP" sz="1800" baseline="-25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82" name="テキスト ボックス 181"/>
          <p:cNvSpPr txBox="1"/>
          <p:nvPr/>
        </p:nvSpPr>
        <p:spPr>
          <a:xfrm>
            <a:off x="6535919" y="28819830"/>
            <a:ext cx="1479674" cy="369332"/>
          </a:xfrm>
          <a:prstGeom prst="rect">
            <a:avLst/>
          </a:prstGeom>
          <a:noFill/>
        </p:spPr>
        <p:txBody>
          <a:bodyPr wrap="square" rtlCol="0">
            <a:spAutoFit/>
          </a:bodyPr>
          <a:lstStyle/>
          <a:p>
            <a:r>
              <a:rPr lang="ja-JP" altLang="en-US" sz="1800" dirty="0" smtClean="0">
                <a:latin typeface="Times New Roman" panose="02020603050405020304" pitchFamily="18" charset="0"/>
                <a:ea typeface="ＭＳ ゴシック" panose="020B0609070205080204" pitchFamily="49" charset="-128"/>
                <a:cs typeface="Times New Roman" panose="02020603050405020304" pitchFamily="18" charset="0"/>
              </a:rPr>
              <a:t>圧力センサ</a:t>
            </a:r>
            <a:endParaRPr lang="en-US" altLang="ja-JP" sz="1800" baseline="-25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85" name="テキスト ボックス 184"/>
          <p:cNvSpPr txBox="1"/>
          <p:nvPr/>
        </p:nvSpPr>
        <p:spPr>
          <a:xfrm>
            <a:off x="4620303" y="30632382"/>
            <a:ext cx="1479674" cy="369332"/>
          </a:xfrm>
          <a:prstGeom prst="rect">
            <a:avLst/>
          </a:prstGeom>
          <a:noFill/>
        </p:spPr>
        <p:txBody>
          <a:bodyPr wrap="square" rtlCol="0">
            <a:spAutoFit/>
          </a:bodyPr>
          <a:lstStyle/>
          <a:p>
            <a:r>
              <a:rPr lang="en-US" altLang="ja-JP" sz="1800" dirty="0" smtClean="0">
                <a:latin typeface="Times New Roman" panose="02020603050405020304" pitchFamily="18" charset="0"/>
                <a:ea typeface="ＭＳ ゴシック" panose="020B0609070205080204" pitchFamily="49" charset="-128"/>
                <a:cs typeface="Times New Roman" panose="02020603050405020304" pitchFamily="18" charset="0"/>
              </a:rPr>
              <a:t>2727[mm]</a:t>
            </a:r>
            <a:endParaRPr lang="en-US" altLang="ja-JP" sz="1800" baseline="-25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86" name="テキスト ボックス 185"/>
          <p:cNvSpPr txBox="1"/>
          <p:nvPr/>
        </p:nvSpPr>
        <p:spPr>
          <a:xfrm>
            <a:off x="2788207" y="11598377"/>
            <a:ext cx="902434" cy="461665"/>
          </a:xfrm>
          <a:prstGeom prst="rect">
            <a:avLst/>
          </a:prstGeom>
          <a:noFill/>
        </p:spPr>
        <p:txBody>
          <a:bodyPr wrap="square" rtlCol="0">
            <a:spAutoFit/>
          </a:bodyPr>
          <a:lstStyle/>
          <a:p>
            <a:r>
              <a:rPr lang="ja-JP" altLang="en-US" sz="2400" b="1" dirty="0" smtClean="0">
                <a:latin typeface="Times New Roman" panose="02020603050405020304" pitchFamily="18" charset="0"/>
                <a:ea typeface="ＭＳ ゴシック" panose="020B0609070205080204" pitchFamily="49" charset="-128"/>
                <a:cs typeface="Times New Roman" panose="02020603050405020304" pitchFamily="18" charset="0"/>
              </a:rPr>
              <a:t>高温</a:t>
            </a:r>
            <a:endParaRPr lang="en-US" altLang="ja-JP" sz="2400"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87" name="テキスト ボックス 186"/>
          <p:cNvSpPr txBox="1"/>
          <p:nvPr/>
        </p:nvSpPr>
        <p:spPr>
          <a:xfrm>
            <a:off x="1645207" y="11598377"/>
            <a:ext cx="902434" cy="461665"/>
          </a:xfrm>
          <a:prstGeom prst="rect">
            <a:avLst/>
          </a:prstGeom>
          <a:noFill/>
        </p:spPr>
        <p:txBody>
          <a:bodyPr wrap="square" rtlCol="0">
            <a:spAutoFit/>
          </a:bodyPr>
          <a:lstStyle/>
          <a:p>
            <a:r>
              <a:rPr lang="ja-JP" altLang="en-US" sz="2400" b="1" dirty="0" smtClean="0">
                <a:latin typeface="Times New Roman" panose="02020603050405020304" pitchFamily="18" charset="0"/>
                <a:ea typeface="ＭＳ ゴシック" panose="020B0609070205080204" pitchFamily="49" charset="-128"/>
                <a:cs typeface="Times New Roman" panose="02020603050405020304" pitchFamily="18" charset="0"/>
              </a:rPr>
              <a:t>低温</a:t>
            </a:r>
            <a:endParaRPr lang="en-US" altLang="ja-JP" sz="2400"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88" name="テキスト ボックス 187"/>
          <p:cNvSpPr txBox="1"/>
          <p:nvPr/>
        </p:nvSpPr>
        <p:spPr>
          <a:xfrm>
            <a:off x="5396338" y="10494340"/>
            <a:ext cx="902434" cy="461665"/>
          </a:xfrm>
          <a:prstGeom prst="rect">
            <a:avLst/>
          </a:prstGeom>
          <a:noFill/>
        </p:spPr>
        <p:txBody>
          <a:bodyPr wrap="square" rtlCol="0">
            <a:spAutoFit/>
          </a:bodyPr>
          <a:lstStyle/>
          <a:p>
            <a:r>
              <a:rPr lang="ja-JP" altLang="en-US" sz="2400" b="1" dirty="0" smtClean="0">
                <a:latin typeface="Times New Roman" panose="02020603050405020304" pitchFamily="18" charset="0"/>
                <a:ea typeface="ＭＳ ゴシック" panose="020B0609070205080204" pitchFamily="49" charset="-128"/>
                <a:cs typeface="Times New Roman" panose="02020603050405020304" pitchFamily="18" charset="0"/>
              </a:rPr>
              <a:t>音波</a:t>
            </a:r>
            <a:endParaRPr lang="en-US" altLang="ja-JP" sz="2400"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89" name="テキスト ボックス 188"/>
          <p:cNvSpPr txBox="1"/>
          <p:nvPr/>
        </p:nvSpPr>
        <p:spPr>
          <a:xfrm>
            <a:off x="1944074" y="9387490"/>
            <a:ext cx="1653684" cy="461665"/>
          </a:xfrm>
          <a:prstGeom prst="rect">
            <a:avLst/>
          </a:prstGeom>
          <a:noFill/>
        </p:spPr>
        <p:txBody>
          <a:bodyPr wrap="square" rtlCol="0">
            <a:spAutoFit/>
          </a:bodyPr>
          <a:lstStyle/>
          <a:p>
            <a:r>
              <a:rPr lang="ja-JP" altLang="en-US" sz="2400" b="1" dirty="0" smtClean="0">
                <a:latin typeface="Times New Roman" panose="02020603050405020304" pitchFamily="18" charset="0"/>
                <a:ea typeface="ＭＳ ゴシック" panose="020B0609070205080204" pitchFamily="49" charset="-128"/>
                <a:cs typeface="Times New Roman" panose="02020603050405020304" pitchFamily="18" charset="0"/>
              </a:rPr>
              <a:t>スタック</a:t>
            </a:r>
            <a:endParaRPr lang="en-US" altLang="ja-JP" sz="2400" b="1"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67" name="テキスト ボックス 166"/>
          <p:cNvSpPr txBox="1"/>
          <p:nvPr/>
        </p:nvSpPr>
        <p:spPr>
          <a:xfrm>
            <a:off x="10275208" y="29019042"/>
            <a:ext cx="3320932" cy="567848"/>
          </a:xfrm>
          <a:prstGeom prst="rect">
            <a:avLst/>
          </a:prstGeom>
          <a:noFill/>
        </p:spPr>
        <p:txBody>
          <a:bodyPr wrap="square" rtlCol="0">
            <a:spAutoFit/>
          </a:bodyPr>
          <a:lstStyle/>
          <a:p>
            <a:pPr marL="0" marR="0" lvl="0" indent="0" algn="ctr" defTabSz="913084" rtl="0" eaLnBrk="1" fontAlgn="auto" latinLnBrk="0" hangingPunct="1">
              <a:lnSpc>
                <a:spcPct val="100000"/>
              </a:lnSpc>
              <a:spcBef>
                <a:spcPts val="0"/>
              </a:spcBef>
              <a:spcAft>
                <a:spcPts val="0"/>
              </a:spcAft>
              <a:buClrTx/>
              <a:buSzTx/>
              <a:buFontTx/>
              <a:buNone/>
              <a:tabLst/>
              <a:defRPr/>
            </a:pPr>
            <a:r>
              <a:rPr kumimoji="1" lang="en-US" altLang="ja-JP" sz="3090" b="1"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Fig.</a:t>
            </a:r>
            <a:r>
              <a:rPr lang="en-US" altLang="ja-JP" sz="3090" b="1"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3</a:t>
            </a:r>
            <a:r>
              <a:rPr kumimoji="1" lang="en-US" altLang="ja-JP" sz="3090" b="1"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 </a:t>
            </a:r>
            <a:r>
              <a:rPr kumimoji="1" lang="ja-JP" altLang="en-US" sz="3090" b="1" i="0" u="none" strike="noStrike" kern="1200" cap="none" spc="0" normalizeH="0" baseline="0" noProof="0" dirty="0" smtClean="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rPr>
              <a:t>電力測定</a:t>
            </a:r>
            <a:endParaRPr kumimoji="1" lang="en-US" altLang="ja-JP" sz="3090" b="1" i="0" u="none" strike="noStrike" kern="1200" cap="none" spc="0" normalizeH="0" baseline="0" noProof="0" dirty="0">
              <a:ln>
                <a:noFill/>
              </a:ln>
              <a:solidFill>
                <a:prstClr val="black"/>
              </a:solidFill>
              <a:effectLst/>
              <a:uLnTx/>
              <a:uFillTx/>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91" name="テキスト ボックス 190"/>
          <p:cNvSpPr txBox="1"/>
          <p:nvPr/>
        </p:nvSpPr>
        <p:spPr>
          <a:xfrm>
            <a:off x="6000252" y="29081964"/>
            <a:ext cx="515242" cy="431978"/>
          </a:xfrm>
          <a:prstGeom prst="rect">
            <a:avLst/>
          </a:prstGeom>
          <a:noFill/>
        </p:spPr>
        <p:txBody>
          <a:bodyPr wrap="square" rtlCol="0">
            <a:spAutoFit/>
          </a:bodyPr>
          <a:lstStyle/>
          <a:p>
            <a:r>
              <a:rPr lang="en-US" altLang="ja-JP" sz="2207" b="1" i="1" dirty="0" smtClean="0">
                <a:latin typeface="Times New Roman" panose="02020603050405020304" pitchFamily="18" charset="0"/>
                <a:ea typeface="ＭＳ ゴシック" panose="020B0609070205080204" pitchFamily="49" charset="-128"/>
                <a:cs typeface="Times New Roman" panose="02020603050405020304" pitchFamily="18" charset="0"/>
              </a:rPr>
              <a:t>y</a:t>
            </a:r>
            <a:endParaRPr lang="en-US" altLang="ja-JP" sz="2207" b="1" baseline="-25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92" name="テキスト ボックス 191"/>
          <p:cNvSpPr txBox="1"/>
          <p:nvPr/>
        </p:nvSpPr>
        <p:spPr>
          <a:xfrm>
            <a:off x="1095221" y="29127055"/>
            <a:ext cx="515242" cy="431978"/>
          </a:xfrm>
          <a:prstGeom prst="rect">
            <a:avLst/>
          </a:prstGeom>
          <a:noFill/>
        </p:spPr>
        <p:txBody>
          <a:bodyPr wrap="square" rtlCol="0">
            <a:spAutoFit/>
          </a:bodyPr>
          <a:lstStyle/>
          <a:p>
            <a:r>
              <a:rPr lang="en-US" altLang="ja-JP" sz="2207" b="1" i="1" dirty="0" smtClean="0">
                <a:latin typeface="Times New Roman" panose="02020603050405020304" pitchFamily="18" charset="0"/>
                <a:ea typeface="ＭＳ ゴシック" panose="020B0609070205080204" pitchFamily="49" charset="-128"/>
                <a:cs typeface="Times New Roman" panose="02020603050405020304" pitchFamily="18" charset="0"/>
              </a:rPr>
              <a:t>u</a:t>
            </a:r>
            <a:endParaRPr lang="en-US" altLang="ja-JP" sz="2207" b="1" baseline="-25000" dirty="0">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93" name="四角形吹き出し 192"/>
          <p:cNvSpPr/>
          <p:nvPr/>
        </p:nvSpPr>
        <p:spPr>
          <a:xfrm>
            <a:off x="15281546" y="29245813"/>
            <a:ext cx="2926534" cy="857955"/>
          </a:xfrm>
          <a:prstGeom prst="wedgeRectCallout">
            <a:avLst>
              <a:gd name="adj1" fmla="val 36613"/>
              <a:gd name="adj2" fmla="val -1298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3090" dirty="0" smtClean="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rPr>
              <a:t>一次共振成分抑制</a:t>
            </a:r>
            <a:endParaRPr lang="en-US" altLang="ja-JP" sz="3090" dirty="0">
              <a:solidFill>
                <a:prstClr val="black"/>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32680155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15361</TotalTime>
  <Words>930</Words>
  <Application>Microsoft Office PowerPoint</Application>
  <PresentationFormat>ユーザー設定</PresentationFormat>
  <Paragraphs>167</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ＭＳ Ｐゴシック</vt:lpstr>
      <vt:lpstr>ＭＳ ゴシック</vt:lpstr>
      <vt:lpstr>游ゴシック</vt:lpstr>
      <vt:lpstr>游ゴシック Light</vt:lpstr>
      <vt:lpstr>Arial</vt:lpstr>
      <vt:lpstr>Calibri</vt:lpstr>
      <vt:lpstr>Calibri Light</vt:lpstr>
      <vt:lpstr>Cambria Math</vt:lpstr>
      <vt:lpstr>Times New Roman</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oguma</dc:creator>
  <cp:lastModifiedBy>oguma</cp:lastModifiedBy>
  <cp:revision>365</cp:revision>
  <cp:lastPrinted>2017-09-27T07:39:58Z</cp:lastPrinted>
  <dcterms:created xsi:type="dcterms:W3CDTF">2016-11-22T07:01:32Z</dcterms:created>
  <dcterms:modified xsi:type="dcterms:W3CDTF">2017-10-02T01:34:22Z</dcterms:modified>
</cp:coreProperties>
</file>