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9883100" cy="40325675"/>
  <p:notesSz cx="6713538" cy="9240838"/>
  <p:defaultTextStyle>
    <a:defPPr>
      <a:defRPr lang="en-GB"/>
    </a:defPPr>
    <a:lvl1pPr algn="ctr" defTabSz="501605" rtl="0" fontAlgn="base">
      <a:spcBef>
        <a:spcPct val="0"/>
      </a:spcBef>
      <a:spcAft>
        <a:spcPct val="0"/>
      </a:spcAft>
      <a:buClr>
        <a:srgbClr val="000000"/>
      </a:buClr>
      <a:buSzPct val="100000"/>
      <a:buFont typeface="Times New Roman" pitchFamily="16" charset="0"/>
      <a:defRPr sz="8200" kern="1200">
        <a:solidFill>
          <a:schemeClr val="bg1"/>
        </a:solidFill>
        <a:latin typeface="Arial" charset="0"/>
        <a:ea typeface="ＭＳ Ｐゴシック" charset="-128"/>
        <a:cs typeface="+mn-cs"/>
      </a:defRPr>
    </a:lvl1pPr>
    <a:lvl2pPr marL="829508" indent="-319041" algn="ctr" defTabSz="501605" rtl="0" fontAlgn="base">
      <a:spcBef>
        <a:spcPct val="0"/>
      </a:spcBef>
      <a:spcAft>
        <a:spcPct val="0"/>
      </a:spcAft>
      <a:buClr>
        <a:srgbClr val="000000"/>
      </a:buClr>
      <a:buSzPct val="100000"/>
      <a:buFont typeface="Times New Roman" pitchFamily="16" charset="0"/>
      <a:defRPr sz="8200" kern="1200">
        <a:solidFill>
          <a:schemeClr val="bg1"/>
        </a:solidFill>
        <a:latin typeface="Arial" charset="0"/>
        <a:ea typeface="ＭＳ Ｐゴシック" charset="-128"/>
        <a:cs typeface="+mn-cs"/>
      </a:defRPr>
    </a:lvl2pPr>
    <a:lvl3pPr marL="1276165" indent="-255234" algn="ctr" defTabSz="501605" rtl="0" fontAlgn="base">
      <a:spcBef>
        <a:spcPct val="0"/>
      </a:spcBef>
      <a:spcAft>
        <a:spcPct val="0"/>
      </a:spcAft>
      <a:buClr>
        <a:srgbClr val="000000"/>
      </a:buClr>
      <a:buSzPct val="100000"/>
      <a:buFont typeface="Times New Roman" pitchFamily="16" charset="0"/>
      <a:defRPr sz="8200" kern="1200">
        <a:solidFill>
          <a:schemeClr val="bg1"/>
        </a:solidFill>
        <a:latin typeface="Arial" charset="0"/>
        <a:ea typeface="ＭＳ Ｐゴシック" charset="-128"/>
        <a:cs typeface="+mn-cs"/>
      </a:defRPr>
    </a:lvl3pPr>
    <a:lvl4pPr marL="1786631" indent="-255234" algn="ctr" defTabSz="501605" rtl="0" fontAlgn="base">
      <a:spcBef>
        <a:spcPct val="0"/>
      </a:spcBef>
      <a:spcAft>
        <a:spcPct val="0"/>
      </a:spcAft>
      <a:buClr>
        <a:srgbClr val="000000"/>
      </a:buClr>
      <a:buSzPct val="100000"/>
      <a:buFont typeface="Times New Roman" pitchFamily="16" charset="0"/>
      <a:defRPr sz="8200" kern="1200">
        <a:solidFill>
          <a:schemeClr val="bg1"/>
        </a:solidFill>
        <a:latin typeface="Arial" charset="0"/>
        <a:ea typeface="ＭＳ Ｐゴシック" charset="-128"/>
        <a:cs typeface="+mn-cs"/>
      </a:defRPr>
    </a:lvl4pPr>
    <a:lvl5pPr marL="2297099" indent="-255234" algn="ctr" defTabSz="501605" rtl="0" fontAlgn="base">
      <a:spcBef>
        <a:spcPct val="0"/>
      </a:spcBef>
      <a:spcAft>
        <a:spcPct val="0"/>
      </a:spcAft>
      <a:buClr>
        <a:srgbClr val="000000"/>
      </a:buClr>
      <a:buSzPct val="100000"/>
      <a:buFont typeface="Times New Roman" pitchFamily="16" charset="0"/>
      <a:defRPr sz="8200" kern="1200">
        <a:solidFill>
          <a:schemeClr val="bg1"/>
        </a:solidFill>
        <a:latin typeface="Arial" charset="0"/>
        <a:ea typeface="ＭＳ Ｐゴシック" charset="-128"/>
        <a:cs typeface="+mn-cs"/>
      </a:defRPr>
    </a:lvl5pPr>
    <a:lvl6pPr marL="2552332" algn="l" defTabSz="1020933" rtl="0" eaLnBrk="1" latinLnBrk="0" hangingPunct="1">
      <a:defRPr sz="8200" kern="1200">
        <a:solidFill>
          <a:schemeClr val="bg1"/>
        </a:solidFill>
        <a:latin typeface="Arial" charset="0"/>
        <a:ea typeface="ＭＳ Ｐゴシック" charset="-128"/>
        <a:cs typeface="+mn-cs"/>
      </a:defRPr>
    </a:lvl6pPr>
    <a:lvl7pPr marL="3062798" algn="l" defTabSz="1020933" rtl="0" eaLnBrk="1" latinLnBrk="0" hangingPunct="1">
      <a:defRPr sz="8200" kern="1200">
        <a:solidFill>
          <a:schemeClr val="bg1"/>
        </a:solidFill>
        <a:latin typeface="Arial" charset="0"/>
        <a:ea typeface="ＭＳ Ｐゴシック" charset="-128"/>
        <a:cs typeface="+mn-cs"/>
      </a:defRPr>
    </a:lvl7pPr>
    <a:lvl8pPr marL="3573264" algn="l" defTabSz="1020933" rtl="0" eaLnBrk="1" latinLnBrk="0" hangingPunct="1">
      <a:defRPr sz="8200" kern="1200">
        <a:solidFill>
          <a:schemeClr val="bg1"/>
        </a:solidFill>
        <a:latin typeface="Arial" charset="0"/>
        <a:ea typeface="ＭＳ Ｐゴシック" charset="-128"/>
        <a:cs typeface="+mn-cs"/>
      </a:defRPr>
    </a:lvl8pPr>
    <a:lvl9pPr marL="4083730" algn="l" defTabSz="1020933" rtl="0" eaLnBrk="1" latinLnBrk="0" hangingPunct="1">
      <a:defRPr sz="8200" kern="1200">
        <a:solidFill>
          <a:schemeClr val="bg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CC00CC"/>
    <a:srgbClr val="33CC33"/>
    <a:srgbClr val="8CFD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385" autoAdjust="0"/>
    <p:restoredTop sz="89429" autoAdjust="0"/>
  </p:normalViewPr>
  <p:slideViewPr>
    <p:cSldViewPr>
      <p:cViewPr varScale="1">
        <p:scale>
          <a:sx n="18" d="100"/>
          <a:sy n="18" d="100"/>
        </p:scale>
        <p:origin x="-1752" y="-126"/>
      </p:cViewPr>
      <p:guideLst>
        <p:guide orient="horz" pos="2419"/>
        <p:guide pos="2988"/>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09888" cy="461963"/>
          </a:xfrm>
          <a:prstGeom prst="rect">
            <a:avLst/>
          </a:prstGeom>
        </p:spPr>
        <p:txBody>
          <a:bodyPr vert="horz" lIns="91440" tIns="45720" rIns="91440" bIns="45720" rtlCol="0"/>
          <a:lstStyle>
            <a:lvl1pPr algn="l">
              <a:defRPr kumimoji="1" sz="1200"/>
            </a:lvl1pPr>
          </a:lstStyle>
          <a:p>
            <a:pPr>
              <a:defRPr/>
            </a:pPr>
            <a:endParaRPr lang="ja-JP" altLang="en-US"/>
          </a:p>
        </p:txBody>
      </p:sp>
      <p:sp>
        <p:nvSpPr>
          <p:cNvPr id="3" name="日付プレースホルダ 2"/>
          <p:cNvSpPr>
            <a:spLocks noGrp="1"/>
          </p:cNvSpPr>
          <p:nvPr>
            <p:ph type="dt" sz="quarter" idx="1"/>
          </p:nvPr>
        </p:nvSpPr>
        <p:spPr>
          <a:xfrm>
            <a:off x="3802063" y="0"/>
            <a:ext cx="2909887" cy="461963"/>
          </a:xfrm>
          <a:prstGeom prst="rect">
            <a:avLst/>
          </a:prstGeom>
        </p:spPr>
        <p:txBody>
          <a:bodyPr vert="horz" lIns="91440" tIns="45720" rIns="91440" bIns="45720" rtlCol="0"/>
          <a:lstStyle>
            <a:lvl1pPr algn="r">
              <a:defRPr kumimoji="1" sz="1200"/>
            </a:lvl1pPr>
          </a:lstStyle>
          <a:p>
            <a:pPr>
              <a:defRPr/>
            </a:pPr>
            <a:fld id="{5BBE0169-E475-4BE9-B6CA-0BB965481DA7}" type="datetimeFigureOut">
              <a:rPr lang="ja-JP" altLang="en-US"/>
              <a:pPr>
                <a:defRPr/>
              </a:pPr>
              <a:t>2010/9/22</a:t>
            </a:fld>
            <a:endParaRPr lang="ja-JP" altLang="en-US"/>
          </a:p>
        </p:txBody>
      </p:sp>
      <p:sp>
        <p:nvSpPr>
          <p:cNvPr id="4" name="フッター プレースホルダ 3"/>
          <p:cNvSpPr>
            <a:spLocks noGrp="1"/>
          </p:cNvSpPr>
          <p:nvPr>
            <p:ph type="ftr" sz="quarter" idx="2"/>
          </p:nvPr>
        </p:nvSpPr>
        <p:spPr>
          <a:xfrm>
            <a:off x="0" y="8777288"/>
            <a:ext cx="2909888" cy="461962"/>
          </a:xfrm>
          <a:prstGeom prst="rect">
            <a:avLst/>
          </a:prstGeom>
        </p:spPr>
        <p:txBody>
          <a:bodyPr vert="horz" lIns="91440" tIns="45720" rIns="91440" bIns="45720" rtlCol="0" anchor="b"/>
          <a:lstStyle>
            <a:lvl1pPr algn="l">
              <a:defRPr kumimoji="1" sz="1200"/>
            </a:lvl1pPr>
          </a:lstStyle>
          <a:p>
            <a:pPr>
              <a:defRPr/>
            </a:pPr>
            <a:endParaRPr lang="ja-JP" altLang="en-US"/>
          </a:p>
        </p:txBody>
      </p:sp>
      <p:sp>
        <p:nvSpPr>
          <p:cNvPr id="5" name="スライド番号プレースホルダ 4"/>
          <p:cNvSpPr>
            <a:spLocks noGrp="1"/>
          </p:cNvSpPr>
          <p:nvPr>
            <p:ph type="sldNum" sz="quarter" idx="3"/>
          </p:nvPr>
        </p:nvSpPr>
        <p:spPr>
          <a:xfrm>
            <a:off x="3802063" y="8777288"/>
            <a:ext cx="2909887" cy="461962"/>
          </a:xfrm>
          <a:prstGeom prst="rect">
            <a:avLst/>
          </a:prstGeom>
        </p:spPr>
        <p:txBody>
          <a:bodyPr vert="horz" lIns="91440" tIns="45720" rIns="91440" bIns="45720" rtlCol="0" anchor="b"/>
          <a:lstStyle>
            <a:lvl1pPr algn="r">
              <a:defRPr kumimoji="1" sz="1200"/>
            </a:lvl1pPr>
          </a:lstStyle>
          <a:p>
            <a:pPr>
              <a:defRPr/>
            </a:pPr>
            <a:fld id="{388E6898-61E9-435A-8A81-B8633463EFB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13538" cy="9240838"/>
          </a:xfrm>
          <a:prstGeom prst="roundRect">
            <a:avLst>
              <a:gd name="adj" fmla="val 23"/>
            </a:avLst>
          </a:prstGeom>
          <a:solidFill>
            <a:srgbClr val="FFFFFF"/>
          </a:solidFill>
          <a:ln w="9525">
            <a:noFill/>
            <a:round/>
            <a:headEnd/>
            <a:tailEnd/>
          </a:ln>
          <a:effectLst/>
        </p:spPr>
        <p:txBody>
          <a:bodyPr wrap="none" anchor="ctr"/>
          <a:lstStyle/>
          <a:p>
            <a:pPr>
              <a:defRPr/>
            </a:pPr>
            <a:endParaRPr lang="ja-JP" altLang="en-US"/>
          </a:p>
        </p:txBody>
      </p:sp>
      <p:sp>
        <p:nvSpPr>
          <p:cNvPr id="2050" name="Text Box 2"/>
          <p:cNvSpPr txBox="1">
            <a:spLocks noChangeArrowheads="1"/>
          </p:cNvSpPr>
          <p:nvPr/>
        </p:nvSpPr>
        <p:spPr bwMode="auto">
          <a:xfrm>
            <a:off x="0" y="0"/>
            <a:ext cx="2909888" cy="461963"/>
          </a:xfrm>
          <a:prstGeom prst="rect">
            <a:avLst/>
          </a:prstGeom>
          <a:noFill/>
          <a:ln w="9525">
            <a:noFill/>
            <a:round/>
            <a:headEnd/>
            <a:tailEnd/>
          </a:ln>
          <a:effectLst/>
        </p:spPr>
        <p:txBody>
          <a:bodyPr wrap="none" anchor="ctr"/>
          <a:lstStyle/>
          <a:p>
            <a:pPr>
              <a:defRPr/>
            </a:pPr>
            <a:endParaRPr lang="ja-JP" altLang="en-US"/>
          </a:p>
        </p:txBody>
      </p:sp>
      <p:sp>
        <p:nvSpPr>
          <p:cNvPr id="2051" name="Text Box 3"/>
          <p:cNvSpPr txBox="1">
            <a:spLocks noChangeArrowheads="1"/>
          </p:cNvSpPr>
          <p:nvPr/>
        </p:nvSpPr>
        <p:spPr bwMode="auto">
          <a:xfrm>
            <a:off x="3803650" y="0"/>
            <a:ext cx="2909888" cy="461963"/>
          </a:xfrm>
          <a:prstGeom prst="rect">
            <a:avLst/>
          </a:prstGeom>
          <a:noFill/>
          <a:ln w="9525">
            <a:noFill/>
            <a:round/>
            <a:headEnd/>
            <a:tailEnd/>
          </a:ln>
          <a:effectLst/>
        </p:spPr>
        <p:txBody>
          <a:bodyPr wrap="none" anchor="ctr"/>
          <a:lstStyle/>
          <a:p>
            <a:pPr>
              <a:defRPr/>
            </a:pPr>
            <a:endParaRPr lang="ja-JP" altLang="en-US"/>
          </a:p>
        </p:txBody>
      </p:sp>
      <p:sp>
        <p:nvSpPr>
          <p:cNvPr id="3077" name="Rectangle 4"/>
          <p:cNvSpPr>
            <a:spLocks noGrp="1" noRot="1" noChangeAspect="1" noChangeArrowheads="1"/>
          </p:cNvSpPr>
          <p:nvPr>
            <p:ph type="sldImg"/>
          </p:nvPr>
        </p:nvSpPr>
        <p:spPr bwMode="auto">
          <a:xfrm>
            <a:off x="-10013950" y="-15621000"/>
            <a:ext cx="26743025" cy="36091813"/>
          </a:xfrm>
          <a:prstGeom prst="rect">
            <a:avLst/>
          </a:prstGeom>
          <a:noFill/>
          <a:ln w="9360">
            <a:solidFill>
              <a:srgbClr val="000000"/>
            </a:solidFill>
            <a:miter lim="800000"/>
            <a:headEnd/>
            <a:tailEnd/>
          </a:ln>
        </p:spPr>
      </p:sp>
      <p:sp>
        <p:nvSpPr>
          <p:cNvPr id="2053" name="Rectangle 5"/>
          <p:cNvSpPr>
            <a:spLocks noGrp="1" noChangeArrowheads="1"/>
          </p:cNvSpPr>
          <p:nvPr>
            <p:ph type="body"/>
          </p:nvPr>
        </p:nvSpPr>
        <p:spPr bwMode="auto">
          <a:xfrm>
            <a:off x="671513" y="4389438"/>
            <a:ext cx="5370512" cy="4156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noProof="0" smtClean="0"/>
          </a:p>
        </p:txBody>
      </p:sp>
      <p:sp>
        <p:nvSpPr>
          <p:cNvPr id="2054" name="Text Box 6"/>
          <p:cNvSpPr txBox="1">
            <a:spLocks noChangeArrowheads="1"/>
          </p:cNvSpPr>
          <p:nvPr/>
        </p:nvSpPr>
        <p:spPr bwMode="auto">
          <a:xfrm>
            <a:off x="0" y="8775700"/>
            <a:ext cx="2909888" cy="461963"/>
          </a:xfrm>
          <a:prstGeom prst="rect">
            <a:avLst/>
          </a:prstGeom>
          <a:noFill/>
          <a:ln w="9525">
            <a:noFill/>
            <a:round/>
            <a:headEnd/>
            <a:tailEnd/>
          </a:ln>
          <a:effectLst/>
        </p:spPr>
        <p:txBody>
          <a:bodyPr wrap="none" anchor="ctr"/>
          <a:lstStyle/>
          <a:p>
            <a:pPr>
              <a:defRPr/>
            </a:pPr>
            <a:endParaRPr lang="ja-JP" altLang="en-US"/>
          </a:p>
        </p:txBody>
      </p:sp>
      <p:sp>
        <p:nvSpPr>
          <p:cNvPr id="2055" name="Rectangle 7"/>
          <p:cNvSpPr>
            <a:spLocks noGrp="1" noChangeArrowheads="1"/>
          </p:cNvSpPr>
          <p:nvPr>
            <p:ph type="sldNum"/>
          </p:nvPr>
        </p:nvSpPr>
        <p:spPr bwMode="auto">
          <a:xfrm>
            <a:off x="3803650" y="8775700"/>
            <a:ext cx="2908300" cy="4603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pPr>
              <a:defRPr/>
            </a:pPr>
            <a:fld id="{9675E748-2507-474A-8B00-4D876D0E6F4E}" type="slidenum">
              <a:rPr lang="en-US"/>
              <a:pPr>
                <a:defRPr/>
              </a:pPr>
              <a:t>&lt;#&gt;</a:t>
            </a:fld>
            <a:endParaRPr lang="en-US"/>
          </a:p>
        </p:txBody>
      </p:sp>
    </p:spTree>
  </p:cSld>
  <p:clrMap bg1="lt1" tx1="dk1" bg2="lt2" tx2="dk2" accent1="accent1" accent2="accent2" accent3="accent3" accent4="accent4" accent5="accent5" accent6="accent6" hlink="hlink" folHlink="folHlink"/>
  <p:notesStyle>
    <a:lvl1pPr algn="l" defTabSz="501605"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1pPr>
    <a:lvl2pPr marL="829508" indent="-319041" algn="l" defTabSz="501605"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2pPr>
    <a:lvl3pPr marL="1276165" indent="-255234" algn="l" defTabSz="501605"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3pPr>
    <a:lvl4pPr marL="1786631" indent="-255234" algn="l" defTabSz="501605"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4pPr>
    <a:lvl5pPr marL="2297099" indent="-255234" algn="l" defTabSz="501605"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5pPr>
    <a:lvl6pPr marL="2552332" algn="l" defTabSz="1020933" rtl="0" eaLnBrk="1" latinLnBrk="0" hangingPunct="1">
      <a:defRPr kumimoji="1" sz="1300" kern="1200">
        <a:solidFill>
          <a:schemeClr val="tx1"/>
        </a:solidFill>
        <a:latin typeface="+mn-lt"/>
        <a:ea typeface="+mn-ea"/>
        <a:cs typeface="+mn-cs"/>
      </a:defRPr>
    </a:lvl6pPr>
    <a:lvl7pPr marL="3062798" algn="l" defTabSz="1020933" rtl="0" eaLnBrk="1" latinLnBrk="0" hangingPunct="1">
      <a:defRPr kumimoji="1" sz="1300" kern="1200">
        <a:solidFill>
          <a:schemeClr val="tx1"/>
        </a:solidFill>
        <a:latin typeface="+mn-lt"/>
        <a:ea typeface="+mn-ea"/>
        <a:cs typeface="+mn-cs"/>
      </a:defRPr>
    </a:lvl7pPr>
    <a:lvl8pPr marL="3573264" algn="l" defTabSz="1020933" rtl="0" eaLnBrk="1" latinLnBrk="0" hangingPunct="1">
      <a:defRPr kumimoji="1" sz="1300" kern="1200">
        <a:solidFill>
          <a:schemeClr val="tx1"/>
        </a:solidFill>
        <a:latin typeface="+mn-lt"/>
        <a:ea typeface="+mn-ea"/>
        <a:cs typeface="+mn-cs"/>
      </a:defRPr>
    </a:lvl8pPr>
    <a:lvl9pPr marL="4083730" algn="l" defTabSz="1020933"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p:spPr>
        <p:txBody>
          <a:bodyPr/>
          <a:lstStyle/>
          <a:p>
            <a:fld id="{A36C06C2-D0C7-48E1-834B-32602C927D8E}" type="slidenum">
              <a:rPr lang="en-US" altLang="ja-JP" smtClean="0"/>
              <a:pPr/>
              <a:t>1</a:t>
            </a:fld>
            <a:endParaRPr lang="en-US" altLang="ja-JP" smtClean="0"/>
          </a:p>
        </p:txBody>
      </p:sp>
      <p:sp>
        <p:nvSpPr>
          <p:cNvPr id="4099" name="Text Box 1"/>
          <p:cNvSpPr txBox="1">
            <a:spLocks noChangeArrowheads="1"/>
          </p:cNvSpPr>
          <p:nvPr/>
        </p:nvSpPr>
        <p:spPr bwMode="auto">
          <a:xfrm>
            <a:off x="3803650" y="8775700"/>
            <a:ext cx="2909888" cy="461963"/>
          </a:xfrm>
          <a:prstGeom prst="rect">
            <a:avLst/>
          </a:prstGeom>
          <a:noFill/>
          <a:ln w="9525">
            <a:noFill/>
            <a:round/>
            <a:headEnd/>
            <a:tailEnd/>
          </a:ln>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5057E58-22D6-4C0B-8483-7437FEEA6D9B}" type="slidenum">
              <a:rPr lang="en-US" altLang="ja-JP" sz="1200">
                <a:solidFill>
                  <a:srgbClr val="000000"/>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US" altLang="ja-JP" sz="1200">
              <a:solidFill>
                <a:srgbClr val="000000"/>
              </a:solidFill>
            </a:endParaRPr>
          </a:p>
        </p:txBody>
      </p:sp>
      <p:sp>
        <p:nvSpPr>
          <p:cNvPr id="4100" name="Rectangle 2"/>
          <p:cNvSpPr>
            <a:spLocks noGrp="1" noRot="1" noChangeAspect="1" noChangeArrowheads="1" noTextEdit="1"/>
          </p:cNvSpPr>
          <p:nvPr>
            <p:ph type="sldImg"/>
          </p:nvPr>
        </p:nvSpPr>
        <p:spPr>
          <a:xfrm>
            <a:off x="2074863" y="692150"/>
            <a:ext cx="2566987" cy="3465513"/>
          </a:xfrm>
          <a:solidFill>
            <a:srgbClr val="FFFFFF"/>
          </a:solidFill>
          <a:ln/>
        </p:spPr>
      </p:sp>
      <p:sp>
        <p:nvSpPr>
          <p:cNvPr id="4101" name="Rectangle 3"/>
          <p:cNvSpPr>
            <a:spLocks noGrp="1" noChangeArrowheads="1"/>
          </p:cNvSpPr>
          <p:nvPr>
            <p:ph type="body" idx="1"/>
          </p:nvPr>
        </p:nvSpPr>
        <p:spPr>
          <a:xfrm>
            <a:off x="671513" y="4389438"/>
            <a:ext cx="5372100" cy="4157662"/>
          </a:xfrm>
          <a:noFill/>
          <a:ln/>
        </p:spPr>
        <p:txBody>
          <a:bodyPr wrap="none" anchor="ctr"/>
          <a:lstStyle/>
          <a:p>
            <a:pPr eaLnBrk="1" hangingPunct="1">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10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41564" y="12526763"/>
            <a:ext cx="25399976" cy="8643375"/>
          </a:xfrm>
          <a:prstGeom prst="rect">
            <a:avLst/>
          </a:prstGeom>
        </p:spPr>
        <p:txBody>
          <a:bodyPr lIns="102093" tIns="51046" rIns="102093" bIns="51046"/>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4483124" y="22850445"/>
            <a:ext cx="20916852" cy="10305905"/>
          </a:xfrm>
          <a:prstGeom prst="rect">
            <a:avLst/>
          </a:prstGeom>
        </p:spPr>
        <p:txBody>
          <a:bodyPr lIns="102093" tIns="51046" rIns="102093" bIns="51046"/>
          <a:lstStyle>
            <a:lvl1pPr marL="0" indent="0" algn="ctr">
              <a:buNone/>
              <a:defRPr/>
            </a:lvl1pPr>
            <a:lvl2pPr marL="510467" indent="0" algn="ctr">
              <a:buNone/>
              <a:defRPr/>
            </a:lvl2pPr>
            <a:lvl3pPr marL="1020933" indent="0" algn="ctr">
              <a:buNone/>
              <a:defRPr/>
            </a:lvl3pPr>
            <a:lvl4pPr marL="1531399" indent="0" algn="ctr">
              <a:buNone/>
              <a:defRPr/>
            </a:lvl4pPr>
            <a:lvl5pPr marL="2041865" indent="0" algn="ctr">
              <a:buNone/>
              <a:defRPr/>
            </a:lvl5pPr>
            <a:lvl6pPr marL="2552332" indent="0" algn="ctr">
              <a:buNone/>
              <a:defRPr/>
            </a:lvl6pPr>
            <a:lvl7pPr marL="3062798" indent="0" algn="ctr">
              <a:buNone/>
              <a:defRPr/>
            </a:lvl7pPr>
            <a:lvl8pPr marL="3573264" indent="0" algn="ctr">
              <a:buNone/>
              <a:defRPr/>
            </a:lvl8pPr>
            <a:lvl9pPr marL="408373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30" y="1614520"/>
            <a:ext cx="26895449" cy="6721243"/>
          </a:xfrm>
          <a:prstGeom prst="rect">
            <a:avLst/>
          </a:prstGeom>
        </p:spPr>
        <p:txBody>
          <a:bodyPr lIns="102093" tIns="51046" rIns="102093" bIns="51046"/>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93830" y="9409739"/>
            <a:ext cx="26895449" cy="26612919"/>
          </a:xfrm>
          <a:prstGeom prst="rect">
            <a:avLst/>
          </a:prstGeom>
        </p:spPr>
        <p:txBody>
          <a:bodyPr vert="eaVert" lIns="102093" tIns="51046" rIns="102093" bIns="51046"/>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666240" y="1614523"/>
            <a:ext cx="6723039" cy="34408137"/>
          </a:xfrm>
          <a:prstGeom prst="rect">
            <a:avLst/>
          </a:prstGeom>
        </p:spPr>
        <p:txBody>
          <a:bodyPr vert="eaVert" lIns="102093" tIns="51046" rIns="102093" bIns="51046"/>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93826" y="1614523"/>
            <a:ext cx="20014298" cy="34408137"/>
          </a:xfrm>
          <a:prstGeom prst="rect">
            <a:avLst/>
          </a:prstGeom>
        </p:spPr>
        <p:txBody>
          <a:bodyPr vert="eaVert" lIns="102093" tIns="51046" rIns="102093" bIns="51046"/>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30" y="1614520"/>
            <a:ext cx="26895449" cy="6721243"/>
          </a:xfrm>
          <a:prstGeom prst="rect">
            <a:avLst/>
          </a:prstGeom>
        </p:spPr>
        <p:txBody>
          <a:bodyPr lIns="102093" tIns="51046" rIns="102093" bIns="51046"/>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493830" y="9409739"/>
            <a:ext cx="26895449" cy="26612919"/>
          </a:xfrm>
          <a:prstGeom prst="rect">
            <a:avLst/>
          </a:prstGeom>
        </p:spPr>
        <p:txBody>
          <a:bodyPr lIns="102093" tIns="51046" rIns="102093" bIns="51046"/>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60146" y="25912346"/>
            <a:ext cx="25401623" cy="8010368"/>
          </a:xfrm>
          <a:prstGeom prst="rect">
            <a:avLst/>
          </a:prstGeom>
        </p:spPr>
        <p:txBody>
          <a:bodyPr lIns="102093" tIns="51046" rIns="102093" bIns="51046" anchor="t"/>
          <a:lstStyle>
            <a:lvl1pPr algn="l">
              <a:defRPr sz="45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360146" y="17091161"/>
            <a:ext cx="25401623" cy="8821186"/>
          </a:xfrm>
          <a:prstGeom prst="rect">
            <a:avLst/>
          </a:prstGeom>
        </p:spPr>
        <p:txBody>
          <a:bodyPr lIns="102093" tIns="51046" rIns="102093" bIns="51046" anchor="b"/>
          <a:lstStyle>
            <a:lvl1pPr marL="0" indent="0">
              <a:buNone/>
              <a:defRPr sz="2200"/>
            </a:lvl1pPr>
            <a:lvl2pPr marL="510467" indent="0">
              <a:buNone/>
              <a:defRPr sz="2000"/>
            </a:lvl2pPr>
            <a:lvl3pPr marL="1020933" indent="0">
              <a:buNone/>
              <a:defRPr sz="1800"/>
            </a:lvl3pPr>
            <a:lvl4pPr marL="1531399" indent="0">
              <a:buNone/>
              <a:defRPr sz="1600"/>
            </a:lvl4pPr>
            <a:lvl5pPr marL="2041865" indent="0">
              <a:buNone/>
              <a:defRPr sz="1600"/>
            </a:lvl5pPr>
            <a:lvl6pPr marL="2552332" indent="0">
              <a:buNone/>
              <a:defRPr sz="1600"/>
            </a:lvl6pPr>
            <a:lvl7pPr marL="3062798" indent="0">
              <a:buNone/>
              <a:defRPr sz="1600"/>
            </a:lvl7pPr>
            <a:lvl8pPr marL="3573264" indent="0">
              <a:buNone/>
              <a:defRPr sz="1600"/>
            </a:lvl8pPr>
            <a:lvl9pPr marL="4083730" indent="0">
              <a:buNone/>
              <a:defRPr sz="16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30" y="1614520"/>
            <a:ext cx="26895449" cy="6721243"/>
          </a:xfrm>
          <a:prstGeom prst="rect">
            <a:avLst/>
          </a:prstGeom>
        </p:spPr>
        <p:txBody>
          <a:bodyPr lIns="102093" tIns="51046" rIns="102093" bIns="51046"/>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493829" y="9409739"/>
            <a:ext cx="13368668" cy="26612919"/>
          </a:xfrm>
          <a:prstGeom prst="rect">
            <a:avLst/>
          </a:prstGeom>
        </p:spPr>
        <p:txBody>
          <a:bodyPr lIns="102093" tIns="51046" rIns="102093" bIns="51046"/>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5020608" y="9409739"/>
            <a:ext cx="13368669" cy="26612919"/>
          </a:xfrm>
          <a:prstGeom prst="rect">
            <a:avLst/>
          </a:prstGeom>
        </p:spPr>
        <p:txBody>
          <a:bodyPr lIns="102093" tIns="51046" rIns="102093" bIns="51046"/>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30" y="1614520"/>
            <a:ext cx="26895449" cy="6721243"/>
          </a:xfrm>
          <a:prstGeom prst="rect">
            <a:avLst/>
          </a:prstGeom>
        </p:spPr>
        <p:txBody>
          <a:bodyPr lIns="102093" tIns="51046" rIns="102093" bIns="51046"/>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493829" y="9027446"/>
            <a:ext cx="13203968" cy="3760695"/>
          </a:xfrm>
          <a:prstGeom prst="rect">
            <a:avLst/>
          </a:prstGeom>
        </p:spPr>
        <p:txBody>
          <a:bodyPr lIns="102093" tIns="51046" rIns="102093" bIns="51046" anchor="b"/>
          <a:lstStyle>
            <a:lvl1pPr marL="0" indent="0">
              <a:buNone/>
              <a:defRPr sz="2700" b="1"/>
            </a:lvl1pPr>
            <a:lvl2pPr marL="510467" indent="0">
              <a:buNone/>
              <a:defRPr sz="2200" b="1"/>
            </a:lvl2pPr>
            <a:lvl3pPr marL="1020933" indent="0">
              <a:buNone/>
              <a:defRPr sz="2000" b="1"/>
            </a:lvl3pPr>
            <a:lvl4pPr marL="1531399" indent="0">
              <a:buNone/>
              <a:defRPr sz="1800" b="1"/>
            </a:lvl4pPr>
            <a:lvl5pPr marL="2041865" indent="0">
              <a:buNone/>
              <a:defRPr sz="1800" b="1"/>
            </a:lvl5pPr>
            <a:lvl6pPr marL="2552332" indent="0">
              <a:buNone/>
              <a:defRPr sz="1800" b="1"/>
            </a:lvl6pPr>
            <a:lvl7pPr marL="3062798" indent="0">
              <a:buNone/>
              <a:defRPr sz="1800" b="1"/>
            </a:lvl7pPr>
            <a:lvl8pPr marL="3573264" indent="0">
              <a:buNone/>
              <a:defRPr sz="1800" b="1"/>
            </a:lvl8pPr>
            <a:lvl9pPr marL="4083730" indent="0">
              <a:buNone/>
              <a:defRPr sz="18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1493829" y="12788144"/>
            <a:ext cx="13203968" cy="23234516"/>
          </a:xfrm>
          <a:prstGeom prst="rect">
            <a:avLst/>
          </a:prstGeom>
        </p:spPr>
        <p:txBody>
          <a:bodyPr lIns="102093" tIns="51046" rIns="102093" bIns="51046"/>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15180365" y="9027446"/>
            <a:ext cx="13208910" cy="3760695"/>
          </a:xfrm>
          <a:prstGeom prst="rect">
            <a:avLst/>
          </a:prstGeom>
        </p:spPr>
        <p:txBody>
          <a:bodyPr lIns="102093" tIns="51046" rIns="102093" bIns="51046" anchor="b"/>
          <a:lstStyle>
            <a:lvl1pPr marL="0" indent="0">
              <a:buNone/>
              <a:defRPr sz="2700" b="1"/>
            </a:lvl1pPr>
            <a:lvl2pPr marL="510467" indent="0">
              <a:buNone/>
              <a:defRPr sz="2200" b="1"/>
            </a:lvl2pPr>
            <a:lvl3pPr marL="1020933" indent="0">
              <a:buNone/>
              <a:defRPr sz="2000" b="1"/>
            </a:lvl3pPr>
            <a:lvl4pPr marL="1531399" indent="0">
              <a:buNone/>
              <a:defRPr sz="1800" b="1"/>
            </a:lvl4pPr>
            <a:lvl5pPr marL="2041865" indent="0">
              <a:buNone/>
              <a:defRPr sz="1800" b="1"/>
            </a:lvl5pPr>
            <a:lvl6pPr marL="2552332" indent="0">
              <a:buNone/>
              <a:defRPr sz="1800" b="1"/>
            </a:lvl6pPr>
            <a:lvl7pPr marL="3062798" indent="0">
              <a:buNone/>
              <a:defRPr sz="1800" b="1"/>
            </a:lvl7pPr>
            <a:lvl8pPr marL="3573264" indent="0">
              <a:buNone/>
              <a:defRPr sz="1800" b="1"/>
            </a:lvl8pPr>
            <a:lvl9pPr marL="4083730" indent="0">
              <a:buNone/>
              <a:defRPr sz="18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15180365" y="12788144"/>
            <a:ext cx="13208910" cy="23234516"/>
          </a:xfrm>
          <a:prstGeom prst="rect">
            <a:avLst/>
          </a:prstGeom>
        </p:spPr>
        <p:txBody>
          <a:bodyPr lIns="102093" tIns="51046" rIns="102093" bIns="51046"/>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30" y="1614520"/>
            <a:ext cx="26895449" cy="6721243"/>
          </a:xfrm>
          <a:prstGeom prst="rect">
            <a:avLst/>
          </a:prstGeom>
        </p:spPr>
        <p:txBody>
          <a:bodyPr lIns="102093" tIns="51046" rIns="102093" bIns="51046"/>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93829" y="1605633"/>
            <a:ext cx="9830920" cy="6833262"/>
          </a:xfrm>
          <a:prstGeom prst="rect">
            <a:avLst/>
          </a:prstGeom>
        </p:spPr>
        <p:txBody>
          <a:bodyPr lIns="102093" tIns="51046" rIns="102093" bIns="51046"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1683794" y="1605630"/>
            <a:ext cx="16705484" cy="34417027"/>
          </a:xfrm>
          <a:prstGeom prst="rect">
            <a:avLst/>
          </a:prstGeom>
        </p:spPr>
        <p:txBody>
          <a:bodyPr lIns="102093" tIns="51046" rIns="102093" bIns="51046"/>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1493829" y="8438893"/>
            <a:ext cx="9830920" cy="27583765"/>
          </a:xfrm>
          <a:prstGeom prst="rect">
            <a:avLst/>
          </a:prstGeom>
        </p:spPr>
        <p:txBody>
          <a:bodyPr lIns="102093" tIns="51046" rIns="102093" bIns="51046"/>
          <a:lstStyle>
            <a:lvl1pPr marL="0" indent="0">
              <a:buNone/>
              <a:defRPr sz="1600"/>
            </a:lvl1pPr>
            <a:lvl2pPr marL="510467" indent="0">
              <a:buNone/>
              <a:defRPr sz="1300"/>
            </a:lvl2pPr>
            <a:lvl3pPr marL="1020933" indent="0">
              <a:buNone/>
              <a:defRPr sz="1100"/>
            </a:lvl3pPr>
            <a:lvl4pPr marL="1531399" indent="0">
              <a:buNone/>
              <a:defRPr sz="1000"/>
            </a:lvl4pPr>
            <a:lvl5pPr marL="2041865" indent="0">
              <a:buNone/>
              <a:defRPr sz="1000"/>
            </a:lvl5pPr>
            <a:lvl6pPr marL="2552332" indent="0">
              <a:buNone/>
              <a:defRPr sz="1000"/>
            </a:lvl6pPr>
            <a:lvl7pPr marL="3062798" indent="0">
              <a:buNone/>
              <a:defRPr sz="1000"/>
            </a:lvl7pPr>
            <a:lvl8pPr marL="3573264" indent="0">
              <a:buNone/>
              <a:defRPr sz="1000"/>
            </a:lvl8pPr>
            <a:lvl9pPr marL="4083730" indent="0">
              <a:buNone/>
              <a:defRPr sz="10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56722" y="28227441"/>
            <a:ext cx="17930849" cy="3332172"/>
          </a:xfrm>
          <a:prstGeom prst="rect">
            <a:avLst/>
          </a:prstGeom>
        </p:spPr>
        <p:txBody>
          <a:bodyPr lIns="102093" tIns="51046" rIns="102093" bIns="51046"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5856722" y="3602444"/>
            <a:ext cx="17930849" cy="24196471"/>
          </a:xfrm>
          <a:prstGeom prst="rect">
            <a:avLst/>
          </a:prstGeom>
        </p:spPr>
        <p:txBody>
          <a:bodyPr lIns="102093" tIns="51046" rIns="102093" bIns="51046"/>
          <a:lstStyle>
            <a:lvl1pPr marL="0" indent="0">
              <a:buNone/>
              <a:defRPr sz="3600"/>
            </a:lvl1pPr>
            <a:lvl2pPr marL="510467" indent="0">
              <a:buNone/>
              <a:defRPr sz="3100"/>
            </a:lvl2pPr>
            <a:lvl3pPr marL="1020933" indent="0">
              <a:buNone/>
              <a:defRPr sz="2700"/>
            </a:lvl3pPr>
            <a:lvl4pPr marL="1531399" indent="0">
              <a:buNone/>
              <a:defRPr sz="2200"/>
            </a:lvl4pPr>
            <a:lvl5pPr marL="2041865" indent="0">
              <a:buNone/>
              <a:defRPr sz="2200"/>
            </a:lvl5pPr>
            <a:lvl6pPr marL="2552332" indent="0">
              <a:buNone/>
              <a:defRPr sz="2200"/>
            </a:lvl6pPr>
            <a:lvl7pPr marL="3062798" indent="0">
              <a:buNone/>
              <a:defRPr sz="2200"/>
            </a:lvl7pPr>
            <a:lvl8pPr marL="3573264" indent="0">
              <a:buNone/>
              <a:defRPr sz="2200"/>
            </a:lvl8pPr>
            <a:lvl9pPr marL="4083730" indent="0">
              <a:buNone/>
              <a:defRPr sz="2200"/>
            </a:lvl9pPr>
          </a:lstStyle>
          <a:p>
            <a:pPr lvl="0"/>
            <a:endParaRPr lang="ja-JP" altLang="en-US" noProof="0" smtClean="0"/>
          </a:p>
        </p:txBody>
      </p:sp>
      <p:sp>
        <p:nvSpPr>
          <p:cNvPr id="4" name="テキスト プレースホルダ 3"/>
          <p:cNvSpPr>
            <a:spLocks noGrp="1"/>
          </p:cNvSpPr>
          <p:nvPr>
            <p:ph type="body" sz="half" idx="2"/>
          </p:nvPr>
        </p:nvSpPr>
        <p:spPr>
          <a:xfrm>
            <a:off x="5856722" y="31559612"/>
            <a:ext cx="17930849" cy="4733318"/>
          </a:xfrm>
          <a:prstGeom prst="rect">
            <a:avLst/>
          </a:prstGeom>
        </p:spPr>
        <p:txBody>
          <a:bodyPr lIns="102093" tIns="51046" rIns="102093" bIns="51046"/>
          <a:lstStyle>
            <a:lvl1pPr marL="0" indent="0">
              <a:buNone/>
              <a:defRPr sz="1600"/>
            </a:lvl1pPr>
            <a:lvl2pPr marL="510467" indent="0">
              <a:buNone/>
              <a:defRPr sz="1300"/>
            </a:lvl2pPr>
            <a:lvl3pPr marL="1020933" indent="0">
              <a:buNone/>
              <a:defRPr sz="1100"/>
            </a:lvl3pPr>
            <a:lvl4pPr marL="1531399" indent="0">
              <a:buNone/>
              <a:defRPr sz="1000"/>
            </a:lvl4pPr>
            <a:lvl5pPr marL="2041865" indent="0">
              <a:buNone/>
              <a:defRPr sz="1000"/>
            </a:lvl5pPr>
            <a:lvl6pPr marL="2552332" indent="0">
              <a:buNone/>
              <a:defRPr sz="1000"/>
            </a:lvl6pPr>
            <a:lvl7pPr marL="3062798" indent="0">
              <a:buNone/>
              <a:defRPr sz="1000"/>
            </a:lvl7pPr>
            <a:lvl8pPr marL="3573264" indent="0">
              <a:buNone/>
              <a:defRPr sz="1000"/>
            </a:lvl8pPr>
            <a:lvl9pPr marL="4083730" indent="0">
              <a:buNone/>
              <a:defRPr sz="10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nvGraphicFramePr>
        <p:xfrm>
          <a:off x="22603376" y="39710479"/>
          <a:ext cx="6135062" cy="195583"/>
        </p:xfrm>
        <a:graphic>
          <a:graphicData uri="http://schemas.openxmlformats.org/presentationml/2006/ole">
            <p:oleObj spid="_x0000_s1026" r:id="rId14" imgW="8828280" imgH="313200" progId="">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mj-lt"/>
          <a:ea typeface="+mj-ea"/>
          <a:cs typeface="+mj-cs"/>
        </a:defRPr>
      </a:lvl1pPr>
      <a:lvl2pPr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2pPr>
      <a:lvl3pPr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3pPr>
      <a:lvl4pPr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4pPr>
      <a:lvl5pPr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5pPr>
      <a:lvl6pPr marL="2807565" indent="-255234"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6pPr>
      <a:lvl7pPr marL="3318030" indent="-255234"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7pPr>
      <a:lvl8pPr marL="3828496" indent="-255234"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8pPr>
      <a:lvl9pPr marL="4338964" indent="-255234" algn="ctr" defTabSz="501605" rtl="0" eaLnBrk="0" fontAlgn="base" hangingPunct="0">
        <a:spcBef>
          <a:spcPct val="0"/>
        </a:spcBef>
        <a:spcAft>
          <a:spcPct val="0"/>
        </a:spcAft>
        <a:buClr>
          <a:srgbClr val="000000"/>
        </a:buClr>
        <a:buSzPct val="100000"/>
        <a:buFont typeface="Times New Roman" pitchFamily="16" charset="0"/>
        <a:defRPr sz="19900">
          <a:solidFill>
            <a:srgbClr val="000000"/>
          </a:solidFill>
          <a:latin typeface="Arial" charset="0"/>
          <a:ea typeface="ＭＳ Ｐゴシック" charset="-128"/>
        </a:defRPr>
      </a:lvl9pPr>
    </p:titleStyle>
    <p:bodyStyle>
      <a:lvl1pPr marL="382850" indent="-382850" algn="l" defTabSz="501605" rtl="0" eaLnBrk="0" fontAlgn="base" hangingPunct="0">
        <a:spcBef>
          <a:spcPts val="3629"/>
        </a:spcBef>
        <a:spcAft>
          <a:spcPct val="0"/>
        </a:spcAft>
        <a:buClr>
          <a:srgbClr val="000000"/>
        </a:buClr>
        <a:buSzPct val="100000"/>
        <a:buFont typeface="Times New Roman" pitchFamily="16" charset="0"/>
        <a:buChar char="•"/>
        <a:defRPr sz="14500">
          <a:solidFill>
            <a:srgbClr val="000000"/>
          </a:solidFill>
          <a:latin typeface="+mn-lt"/>
          <a:ea typeface="+mn-ea"/>
          <a:cs typeface="+mn-cs"/>
        </a:defRPr>
      </a:lvl1pPr>
      <a:lvl2pPr marL="829508" indent="-319041" algn="l" defTabSz="501605" rtl="0" eaLnBrk="0" fontAlgn="base" hangingPunct="0">
        <a:spcBef>
          <a:spcPts val="3153"/>
        </a:spcBef>
        <a:spcAft>
          <a:spcPct val="0"/>
        </a:spcAft>
        <a:buClr>
          <a:srgbClr val="000000"/>
        </a:buClr>
        <a:buSzPct val="100000"/>
        <a:buFont typeface="Times New Roman" pitchFamily="16" charset="0"/>
        <a:buChar char="–"/>
        <a:defRPr sz="12600">
          <a:solidFill>
            <a:srgbClr val="000000"/>
          </a:solidFill>
          <a:latin typeface="+mn-lt"/>
          <a:ea typeface="+mn-ea"/>
        </a:defRPr>
      </a:lvl2pPr>
      <a:lvl3pPr marL="1276165" indent="-255234" algn="l" defTabSz="501605" rtl="0" eaLnBrk="0" fontAlgn="base" hangingPunct="0">
        <a:spcBef>
          <a:spcPts val="2708"/>
        </a:spcBef>
        <a:spcAft>
          <a:spcPct val="0"/>
        </a:spcAft>
        <a:buClr>
          <a:srgbClr val="000000"/>
        </a:buClr>
        <a:buSzPct val="100000"/>
        <a:buFont typeface="Times New Roman" pitchFamily="16" charset="0"/>
        <a:buChar char="•"/>
        <a:defRPr sz="10800">
          <a:solidFill>
            <a:srgbClr val="000000"/>
          </a:solidFill>
          <a:latin typeface="+mn-lt"/>
          <a:ea typeface="+mn-ea"/>
        </a:defRPr>
      </a:lvl3pPr>
      <a:lvl4pPr marL="1786631" indent="-255234" algn="l" defTabSz="501605" rtl="0" eaLnBrk="0" fontAlgn="base" hangingPunct="0">
        <a:spcBef>
          <a:spcPts val="2261"/>
        </a:spcBef>
        <a:spcAft>
          <a:spcPct val="0"/>
        </a:spcAft>
        <a:buClr>
          <a:srgbClr val="000000"/>
        </a:buClr>
        <a:buSzPct val="100000"/>
        <a:buFont typeface="Times New Roman" pitchFamily="16" charset="0"/>
        <a:buChar char="–"/>
        <a:defRPr sz="9000">
          <a:solidFill>
            <a:srgbClr val="000000"/>
          </a:solidFill>
          <a:latin typeface="+mn-lt"/>
          <a:ea typeface="+mn-ea"/>
        </a:defRPr>
      </a:lvl4pPr>
      <a:lvl5pPr marL="2297099" indent="-255234" algn="l" defTabSz="501605" rtl="0" eaLnBrk="0" fontAlgn="base" hangingPunct="0">
        <a:spcBef>
          <a:spcPts val="2261"/>
        </a:spcBef>
        <a:spcAft>
          <a:spcPct val="0"/>
        </a:spcAft>
        <a:buClr>
          <a:srgbClr val="000000"/>
        </a:buClr>
        <a:buSzPct val="100000"/>
        <a:buFont typeface="Times New Roman" pitchFamily="16" charset="0"/>
        <a:buChar char="»"/>
        <a:defRPr sz="9000">
          <a:solidFill>
            <a:srgbClr val="000000"/>
          </a:solidFill>
          <a:latin typeface="+mn-lt"/>
          <a:ea typeface="+mn-ea"/>
        </a:defRPr>
      </a:lvl5pPr>
      <a:lvl6pPr marL="2807565" indent="-255234" algn="l" defTabSz="501605" rtl="0" eaLnBrk="0" fontAlgn="base" hangingPunct="0">
        <a:spcBef>
          <a:spcPts val="2261"/>
        </a:spcBef>
        <a:spcAft>
          <a:spcPct val="0"/>
        </a:spcAft>
        <a:buClr>
          <a:srgbClr val="000000"/>
        </a:buClr>
        <a:buSzPct val="100000"/>
        <a:buFont typeface="Times New Roman" pitchFamily="16" charset="0"/>
        <a:defRPr sz="9000">
          <a:solidFill>
            <a:srgbClr val="000000"/>
          </a:solidFill>
          <a:latin typeface="+mn-lt"/>
          <a:ea typeface="+mn-ea"/>
        </a:defRPr>
      </a:lvl6pPr>
      <a:lvl7pPr marL="3318030" indent="-255234" algn="l" defTabSz="501605" rtl="0" eaLnBrk="0" fontAlgn="base" hangingPunct="0">
        <a:spcBef>
          <a:spcPts val="2261"/>
        </a:spcBef>
        <a:spcAft>
          <a:spcPct val="0"/>
        </a:spcAft>
        <a:buClr>
          <a:srgbClr val="000000"/>
        </a:buClr>
        <a:buSzPct val="100000"/>
        <a:buFont typeface="Times New Roman" pitchFamily="16" charset="0"/>
        <a:defRPr sz="9000">
          <a:solidFill>
            <a:srgbClr val="000000"/>
          </a:solidFill>
          <a:latin typeface="+mn-lt"/>
          <a:ea typeface="+mn-ea"/>
        </a:defRPr>
      </a:lvl7pPr>
      <a:lvl8pPr marL="3828496" indent="-255234" algn="l" defTabSz="501605" rtl="0" eaLnBrk="0" fontAlgn="base" hangingPunct="0">
        <a:spcBef>
          <a:spcPts val="2261"/>
        </a:spcBef>
        <a:spcAft>
          <a:spcPct val="0"/>
        </a:spcAft>
        <a:buClr>
          <a:srgbClr val="000000"/>
        </a:buClr>
        <a:buSzPct val="100000"/>
        <a:buFont typeface="Times New Roman" pitchFamily="16" charset="0"/>
        <a:defRPr sz="9000">
          <a:solidFill>
            <a:srgbClr val="000000"/>
          </a:solidFill>
          <a:latin typeface="+mn-lt"/>
          <a:ea typeface="+mn-ea"/>
        </a:defRPr>
      </a:lvl8pPr>
      <a:lvl9pPr marL="4338964" indent="-255234" algn="l" defTabSz="501605" rtl="0" eaLnBrk="0" fontAlgn="base" hangingPunct="0">
        <a:spcBef>
          <a:spcPts val="2261"/>
        </a:spcBef>
        <a:spcAft>
          <a:spcPct val="0"/>
        </a:spcAft>
        <a:buClr>
          <a:srgbClr val="000000"/>
        </a:buClr>
        <a:buSzPct val="100000"/>
        <a:buFont typeface="Times New Roman" pitchFamily="16" charset="0"/>
        <a:defRPr sz="9000">
          <a:solidFill>
            <a:srgbClr val="000000"/>
          </a:solidFill>
          <a:latin typeface="+mn-lt"/>
          <a:ea typeface="+mn-ea"/>
        </a:defRPr>
      </a:lvl9pPr>
    </p:bodyStyle>
    <p:otherStyle>
      <a:defPPr>
        <a:defRPr lang="ja-JP"/>
      </a:defPPr>
      <a:lvl1pPr marL="0" algn="l" defTabSz="1020933" rtl="0" eaLnBrk="1" latinLnBrk="0" hangingPunct="1">
        <a:defRPr kumimoji="1" sz="2000" kern="1200">
          <a:solidFill>
            <a:schemeClr val="tx1"/>
          </a:solidFill>
          <a:latin typeface="+mn-lt"/>
          <a:ea typeface="+mn-ea"/>
          <a:cs typeface="+mn-cs"/>
        </a:defRPr>
      </a:lvl1pPr>
      <a:lvl2pPr marL="510467" algn="l" defTabSz="1020933" rtl="0" eaLnBrk="1" latinLnBrk="0" hangingPunct="1">
        <a:defRPr kumimoji="1" sz="2000" kern="1200">
          <a:solidFill>
            <a:schemeClr val="tx1"/>
          </a:solidFill>
          <a:latin typeface="+mn-lt"/>
          <a:ea typeface="+mn-ea"/>
          <a:cs typeface="+mn-cs"/>
        </a:defRPr>
      </a:lvl2pPr>
      <a:lvl3pPr marL="1020933" algn="l" defTabSz="1020933" rtl="0" eaLnBrk="1" latinLnBrk="0" hangingPunct="1">
        <a:defRPr kumimoji="1" sz="2000" kern="1200">
          <a:solidFill>
            <a:schemeClr val="tx1"/>
          </a:solidFill>
          <a:latin typeface="+mn-lt"/>
          <a:ea typeface="+mn-ea"/>
          <a:cs typeface="+mn-cs"/>
        </a:defRPr>
      </a:lvl3pPr>
      <a:lvl4pPr marL="1531399" algn="l" defTabSz="1020933" rtl="0" eaLnBrk="1" latinLnBrk="0" hangingPunct="1">
        <a:defRPr kumimoji="1" sz="2000" kern="1200">
          <a:solidFill>
            <a:schemeClr val="tx1"/>
          </a:solidFill>
          <a:latin typeface="+mn-lt"/>
          <a:ea typeface="+mn-ea"/>
          <a:cs typeface="+mn-cs"/>
        </a:defRPr>
      </a:lvl4pPr>
      <a:lvl5pPr marL="2041865" algn="l" defTabSz="1020933" rtl="0" eaLnBrk="1" latinLnBrk="0" hangingPunct="1">
        <a:defRPr kumimoji="1" sz="2000" kern="1200">
          <a:solidFill>
            <a:schemeClr val="tx1"/>
          </a:solidFill>
          <a:latin typeface="+mn-lt"/>
          <a:ea typeface="+mn-ea"/>
          <a:cs typeface="+mn-cs"/>
        </a:defRPr>
      </a:lvl5pPr>
      <a:lvl6pPr marL="2552332" algn="l" defTabSz="1020933" rtl="0" eaLnBrk="1" latinLnBrk="0" hangingPunct="1">
        <a:defRPr kumimoji="1" sz="2000" kern="1200">
          <a:solidFill>
            <a:schemeClr val="tx1"/>
          </a:solidFill>
          <a:latin typeface="+mn-lt"/>
          <a:ea typeface="+mn-ea"/>
          <a:cs typeface="+mn-cs"/>
        </a:defRPr>
      </a:lvl6pPr>
      <a:lvl7pPr marL="3062798" algn="l" defTabSz="1020933" rtl="0" eaLnBrk="1" latinLnBrk="0" hangingPunct="1">
        <a:defRPr kumimoji="1" sz="2000" kern="1200">
          <a:solidFill>
            <a:schemeClr val="tx1"/>
          </a:solidFill>
          <a:latin typeface="+mn-lt"/>
          <a:ea typeface="+mn-ea"/>
          <a:cs typeface="+mn-cs"/>
        </a:defRPr>
      </a:lvl7pPr>
      <a:lvl8pPr marL="3573264" algn="l" defTabSz="1020933" rtl="0" eaLnBrk="1" latinLnBrk="0" hangingPunct="1">
        <a:defRPr kumimoji="1" sz="2000" kern="1200">
          <a:solidFill>
            <a:schemeClr val="tx1"/>
          </a:solidFill>
          <a:latin typeface="+mn-lt"/>
          <a:ea typeface="+mn-ea"/>
          <a:cs typeface="+mn-cs"/>
        </a:defRPr>
      </a:lvl8pPr>
      <a:lvl9pPr marL="4083730" algn="l" defTabSz="102093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14"/>
          <p:cNvPicPr>
            <a:picLocks noChangeAspect="1" noChangeArrowheads="1"/>
          </p:cNvPicPr>
          <p:nvPr/>
        </p:nvPicPr>
        <p:blipFill>
          <a:blip r:embed="rId3"/>
          <a:srcRect/>
          <a:stretch>
            <a:fillRect/>
          </a:stretch>
        </p:blipFill>
        <p:spPr bwMode="auto">
          <a:xfrm>
            <a:off x="1011140" y="24806307"/>
            <a:ext cx="12358774" cy="3357586"/>
          </a:xfrm>
          <a:prstGeom prst="rect">
            <a:avLst/>
          </a:prstGeom>
          <a:noFill/>
          <a:ln w="9525">
            <a:noFill/>
            <a:round/>
            <a:headEnd/>
            <a:tailEnd/>
          </a:ln>
        </p:spPr>
      </p:pic>
      <p:grpSp>
        <p:nvGrpSpPr>
          <p:cNvPr id="2096" name="Group 16"/>
          <p:cNvGrpSpPr>
            <a:grpSpLocks/>
          </p:cNvGrpSpPr>
          <p:nvPr/>
        </p:nvGrpSpPr>
        <p:grpSpPr bwMode="auto">
          <a:xfrm>
            <a:off x="0" y="13161912"/>
            <a:ext cx="14930542" cy="4435669"/>
            <a:chOff x="446" y="9573"/>
            <a:chExt cx="6915" cy="2208"/>
          </a:xfrm>
        </p:grpSpPr>
        <p:pic>
          <p:nvPicPr>
            <p:cNvPr id="2097" name="Picture 17"/>
            <p:cNvPicPr>
              <a:picLocks noChangeAspect="1" noChangeArrowheads="1"/>
            </p:cNvPicPr>
            <p:nvPr/>
          </p:nvPicPr>
          <p:blipFill>
            <a:blip r:embed="rId4">
              <a:lum contrast="10000"/>
            </a:blip>
            <a:srcRect/>
            <a:stretch>
              <a:fillRect/>
            </a:stretch>
          </p:blipFill>
          <p:spPr bwMode="auto">
            <a:xfrm>
              <a:off x="446" y="9573"/>
              <a:ext cx="6901" cy="1793"/>
            </a:xfrm>
            <a:prstGeom prst="rect">
              <a:avLst/>
            </a:prstGeom>
            <a:noFill/>
            <a:ln w="9525">
              <a:noFill/>
              <a:round/>
              <a:headEnd/>
              <a:tailEnd/>
            </a:ln>
          </p:spPr>
        </p:pic>
        <p:sp>
          <p:nvSpPr>
            <p:cNvPr id="2098" name="Rectangle 18"/>
            <p:cNvSpPr>
              <a:spLocks noChangeArrowheads="1"/>
            </p:cNvSpPr>
            <p:nvPr/>
          </p:nvSpPr>
          <p:spPr bwMode="auto">
            <a:xfrm>
              <a:off x="3093" y="11458"/>
              <a:ext cx="1473" cy="323"/>
            </a:xfrm>
            <a:prstGeom prst="rect">
              <a:avLst/>
            </a:prstGeom>
            <a:noFill/>
            <a:ln w="9525">
              <a:noFill/>
              <a:round/>
              <a:headEnd/>
              <a:tailEnd/>
            </a:ln>
          </p:spPr>
          <p:txBody>
            <a:bodyPr wrap="none" lIns="90000" tIns="46800" rIns="90000" bIns="46800">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r>
                <a:rPr lang="en-US" sz="3600" dirty="0" smtClean="0">
                  <a:solidFill>
                    <a:srgbClr val="000000"/>
                  </a:solidFill>
                  <a:latin typeface="+mn-lt"/>
                  <a:cs typeface="Times New Roman" pitchFamily="16" charset="0"/>
                </a:rPr>
                <a:t>図</a:t>
              </a:r>
              <a:r>
                <a:rPr lang="en-US" altLang="ja-JP" sz="3600" dirty="0" smtClean="0">
                  <a:solidFill>
                    <a:srgbClr val="000000"/>
                  </a:solidFill>
                  <a:latin typeface="+mn-lt"/>
                  <a:cs typeface="Times New Roman" pitchFamily="16" charset="0"/>
                </a:rPr>
                <a:t>1</a:t>
              </a:r>
              <a:r>
                <a:rPr lang="ja-JP" altLang="en-US" sz="3600" dirty="0" smtClean="0">
                  <a:solidFill>
                    <a:srgbClr val="000000"/>
                  </a:solidFill>
                  <a:latin typeface="+mn-lt"/>
                  <a:cs typeface="Times New Roman" pitchFamily="16" charset="0"/>
                </a:rPr>
                <a:t>　</a:t>
              </a:r>
              <a:r>
                <a:rPr lang="en-US" altLang="ja-JP" sz="3600" dirty="0" smtClean="0">
                  <a:solidFill>
                    <a:srgbClr val="000000"/>
                  </a:solidFill>
                  <a:latin typeface="+mn-lt"/>
                  <a:cs typeface="Times New Roman" pitchFamily="16" charset="0"/>
                </a:rPr>
                <a:t> </a:t>
              </a:r>
              <a:r>
                <a:rPr lang="en-US" sz="3600" dirty="0" err="1">
                  <a:solidFill>
                    <a:srgbClr val="000000"/>
                  </a:solidFill>
                  <a:latin typeface="+mn-lt"/>
                </a:rPr>
                <a:t>実験装置</a:t>
              </a:r>
              <a:endParaRPr lang="en-US" sz="3600" dirty="0">
                <a:solidFill>
                  <a:srgbClr val="000000"/>
                </a:solidFill>
                <a:latin typeface="+mn-lt"/>
              </a:endParaRPr>
            </a:p>
          </p:txBody>
        </p:sp>
        <p:sp>
          <p:nvSpPr>
            <p:cNvPr id="2102" name="Rectangle 25"/>
            <p:cNvSpPr>
              <a:spLocks noChangeArrowheads="1"/>
            </p:cNvSpPr>
            <p:nvPr/>
          </p:nvSpPr>
          <p:spPr bwMode="auto">
            <a:xfrm>
              <a:off x="7230" y="11588"/>
              <a:ext cx="131" cy="188"/>
            </a:xfrm>
            <a:prstGeom prst="rect">
              <a:avLst/>
            </a:prstGeom>
            <a:solidFill>
              <a:srgbClr val="FFFFFF"/>
            </a:solidFill>
            <a:ln w="25560">
              <a:solidFill>
                <a:srgbClr val="FFFFFF"/>
              </a:solidFill>
              <a:miter lim="800000"/>
              <a:headEnd/>
              <a:tailEnd/>
            </a:ln>
          </p:spPr>
          <p:txBody>
            <a:bodyPr wrap="none" anchor="ctr"/>
            <a:lstStyle/>
            <a:p>
              <a:endParaRPr lang="ja-JP" altLang="en-US">
                <a:latin typeface="+mn-lt"/>
              </a:endParaRPr>
            </a:p>
          </p:txBody>
        </p:sp>
      </p:grpSp>
      <p:grpSp>
        <p:nvGrpSpPr>
          <p:cNvPr id="84" name="グループ化 83"/>
          <p:cNvGrpSpPr/>
          <p:nvPr/>
        </p:nvGrpSpPr>
        <p:grpSpPr>
          <a:xfrm>
            <a:off x="16727500" y="11090212"/>
            <a:ext cx="12512230" cy="8572559"/>
            <a:chOff x="15710088" y="9669142"/>
            <a:chExt cx="12060237" cy="6288836"/>
          </a:xfrm>
        </p:grpSpPr>
        <p:sp>
          <p:nvSpPr>
            <p:cNvPr id="80" name="角丸四角形 79"/>
            <p:cNvSpPr/>
            <p:nvPr/>
          </p:nvSpPr>
          <p:spPr bwMode="auto">
            <a:xfrm>
              <a:off x="16605234" y="11136537"/>
              <a:ext cx="10535177" cy="2410721"/>
            </a:xfrm>
            <a:prstGeom prst="roundRect">
              <a:avLst/>
            </a:prstGeom>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dirty="0" smtClean="0">
                <a:latin typeface="+mn-lt"/>
              </a:endParaRPr>
            </a:p>
          </p:txBody>
        </p:sp>
        <p:sp>
          <p:nvSpPr>
            <p:cNvPr id="2065" name="Text Box 38"/>
            <p:cNvSpPr txBox="1">
              <a:spLocks noChangeArrowheads="1"/>
            </p:cNvSpPr>
            <p:nvPr/>
          </p:nvSpPr>
          <p:spPr bwMode="auto">
            <a:xfrm>
              <a:off x="15710088" y="9669142"/>
              <a:ext cx="12060237" cy="6288836"/>
            </a:xfrm>
            <a:prstGeom prst="rect">
              <a:avLst/>
            </a:prstGeom>
            <a:noFill/>
            <a:ln w="9525">
              <a:noFill/>
              <a:round/>
              <a:headEnd/>
              <a:tailEnd/>
            </a:ln>
          </p:spPr>
          <p:txBody>
            <a:bodyPr lIns="90000" tIns="45000" rIns="90000" bIns="45000"/>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en-US" altLang="ja-JP" sz="3600" dirty="0" smtClean="0">
                  <a:solidFill>
                    <a:srgbClr val="000000"/>
                  </a:solidFill>
                  <a:latin typeface="+mn-lt"/>
                </a:rPr>
                <a:t>case(c′)</a:t>
              </a:r>
              <a:r>
                <a:rPr lang="ja-JP" altLang="en-US" sz="3600" dirty="0" smtClean="0">
                  <a:solidFill>
                    <a:srgbClr val="000000"/>
                  </a:solidFill>
                  <a:latin typeface="+mn-lt"/>
                </a:rPr>
                <a:t>と</a:t>
              </a:r>
              <a:r>
                <a:rPr lang="en-US" altLang="ja-JP" sz="3600" dirty="0" smtClean="0">
                  <a:solidFill>
                    <a:srgbClr val="000000"/>
                  </a:solidFill>
                  <a:latin typeface="+mn-lt"/>
                </a:rPr>
                <a:t>case(c)</a:t>
              </a:r>
              <a:r>
                <a:rPr lang="ja-JP" altLang="en-US" sz="3600" dirty="0" smtClean="0">
                  <a:solidFill>
                    <a:srgbClr val="000000"/>
                  </a:solidFill>
                  <a:latin typeface="+mn-lt"/>
                </a:rPr>
                <a:t>の物理モデルを比較すると</a:t>
              </a:r>
              <a:r>
                <a:rPr lang="en-US" sz="3600" dirty="0" smtClean="0">
                  <a:solidFill>
                    <a:srgbClr val="000000"/>
                  </a:solidFill>
                  <a:latin typeface="+mn-lt"/>
                </a:rPr>
                <a:t>case(c’)</a:t>
              </a:r>
              <a:r>
                <a:rPr lang="ja-JP" altLang="en-US" sz="3600" dirty="0" smtClean="0">
                  <a:solidFill>
                    <a:srgbClr val="000000"/>
                  </a:solidFill>
                  <a:latin typeface="+mn-lt"/>
                </a:rPr>
                <a:t>の周波数特性は物理モデルに近い結果となった</a:t>
              </a:r>
              <a:r>
                <a:rPr lang="en-US" sz="3600" dirty="0" smtClean="0">
                  <a:solidFill>
                    <a:srgbClr val="000000"/>
                  </a:solidFill>
                  <a:latin typeface="+mn-lt"/>
                </a:rPr>
                <a:t>．</a:t>
              </a:r>
              <a:r>
                <a:rPr lang="ja-JP" altLang="en-US" sz="3600" dirty="0" smtClean="0">
                  <a:solidFill>
                    <a:srgbClr val="000000"/>
                  </a:solidFill>
                  <a:latin typeface="+mn-lt"/>
                </a:rPr>
                <a:t>従って</a:t>
              </a:r>
              <a:r>
                <a:rPr lang="en-US" altLang="ja-JP" sz="3600" dirty="0" smtClean="0">
                  <a:solidFill>
                    <a:srgbClr val="000000"/>
                  </a:solidFill>
                  <a:latin typeface="+mn-lt"/>
                </a:rPr>
                <a:t>case(c)</a:t>
              </a:r>
              <a:r>
                <a:rPr lang="ja-JP" altLang="en-US" sz="3600" dirty="0" smtClean="0">
                  <a:solidFill>
                    <a:srgbClr val="000000"/>
                  </a:solidFill>
                  <a:latin typeface="+mn-lt"/>
                </a:rPr>
                <a:t>の実験</a:t>
              </a:r>
              <a:r>
                <a:rPr lang="ja-JP" altLang="en-US" sz="3600" dirty="0" smtClean="0">
                  <a:solidFill>
                    <a:srgbClr val="000000"/>
                  </a:solidFill>
                  <a:latin typeface="+mn-lt"/>
                </a:rPr>
                <a:t>構成に</a:t>
              </a:r>
              <a:r>
                <a:rPr lang="ja-JP" altLang="en-US" sz="3600" dirty="0" smtClean="0">
                  <a:solidFill>
                    <a:srgbClr val="000000"/>
                  </a:solidFill>
                  <a:latin typeface="+mn-lt"/>
                </a:rPr>
                <a:t>問題</a:t>
              </a:r>
              <a:r>
                <a:rPr lang="ja-JP" altLang="en-US" sz="3600" dirty="0" smtClean="0">
                  <a:solidFill>
                    <a:srgbClr val="000000"/>
                  </a:solidFill>
                  <a:latin typeface="+mn-lt"/>
                </a:rPr>
                <a:t>があると考えられる．</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　　　　考えられる原因</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endParaRPr lang="en-US" altLang="ja-JP" sz="11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　　　　　①ス</a:t>
              </a:r>
              <a:r>
                <a:rPr lang="en-US" sz="3600" dirty="0" err="1" smtClean="0">
                  <a:solidFill>
                    <a:srgbClr val="000000"/>
                  </a:solidFill>
                  <a:latin typeface="+mn-lt"/>
                </a:rPr>
                <a:t>ピーカーの</a:t>
              </a:r>
              <a:r>
                <a:rPr lang="ja-JP" altLang="en-US" sz="3600" dirty="0" smtClean="0">
                  <a:solidFill>
                    <a:srgbClr val="000000"/>
                  </a:solidFill>
                  <a:latin typeface="+mn-lt"/>
                </a:rPr>
                <a:t>正面</a:t>
              </a:r>
              <a:r>
                <a:rPr lang="en-US" sz="3600" dirty="0" smtClean="0">
                  <a:solidFill>
                    <a:srgbClr val="000000"/>
                  </a:solidFill>
                  <a:latin typeface="+mn-lt"/>
                </a:rPr>
                <a:t>と</a:t>
              </a:r>
              <a:r>
                <a:rPr lang="ja-JP" altLang="en-US" sz="3600" dirty="0" smtClean="0">
                  <a:solidFill>
                    <a:srgbClr val="000000"/>
                  </a:solidFill>
                  <a:latin typeface="+mn-lt"/>
                </a:rPr>
                <a:t>背面で音の特性が違う</a:t>
              </a:r>
              <a:endParaRPr lang="en-US"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　　　　　②フレキシブルダクトと</a:t>
              </a:r>
              <a:r>
                <a:rPr lang="en-US" altLang="ja-JP" sz="3600" dirty="0" smtClean="0">
                  <a:solidFill>
                    <a:srgbClr val="000000"/>
                  </a:solidFill>
                  <a:latin typeface="+mn-lt"/>
                </a:rPr>
                <a:t>PVC</a:t>
              </a:r>
              <a:r>
                <a:rPr lang="ja-JP" altLang="en-US" sz="3600" dirty="0" smtClean="0">
                  <a:solidFill>
                    <a:srgbClr val="000000"/>
                  </a:solidFill>
                  <a:latin typeface="+mn-lt"/>
                </a:rPr>
                <a:t>管で音の特性が</a:t>
              </a:r>
              <a:r>
                <a:rPr lang="ja-JP" altLang="en-US" sz="3600" dirty="0" smtClean="0">
                  <a:solidFill>
                    <a:schemeClr val="tx1"/>
                  </a:solidFill>
                  <a:latin typeface="+mn-lt"/>
                </a:rPr>
                <a:t>変</a:t>
              </a:r>
              <a:r>
                <a:rPr lang="ja-JP" altLang="en-US" sz="3600" dirty="0" smtClean="0">
                  <a:solidFill>
                    <a:srgbClr val="000000"/>
                  </a:solidFill>
                  <a:latin typeface="+mn-lt"/>
                </a:rPr>
                <a:t>わる</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　　　　　③スピーカーを覆うフタのズレ</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　　　　　④スピーカーの位置の違い</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endParaRPr lang="en-US" altLang="ja-JP" sz="1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②については論文</a:t>
              </a:r>
              <a:r>
                <a:rPr lang="en-US" altLang="ja-JP" sz="3600" dirty="0" smtClean="0">
                  <a:solidFill>
                    <a:srgbClr val="000000"/>
                  </a:solidFill>
                  <a:latin typeface="+mn-lt"/>
                </a:rPr>
                <a:t>[1]</a:t>
              </a:r>
              <a:r>
                <a:rPr lang="ja-JP" altLang="en-US" sz="3600" dirty="0" smtClean="0">
                  <a:solidFill>
                    <a:srgbClr val="000000"/>
                  </a:solidFill>
                  <a:latin typeface="+mn-lt"/>
                </a:rPr>
                <a:t>においてフレキシブルダクトと</a:t>
              </a:r>
              <a:r>
                <a:rPr lang="en-US" altLang="ja-JP" sz="3600" dirty="0" smtClean="0">
                  <a:solidFill>
                    <a:srgbClr val="000000"/>
                  </a:solidFill>
                  <a:latin typeface="+mn-lt"/>
                </a:rPr>
                <a:t>PVC</a:t>
              </a:r>
              <a:r>
                <a:rPr lang="ja-JP" altLang="en-US" sz="3600" dirty="0" smtClean="0">
                  <a:solidFill>
                    <a:srgbClr val="000000"/>
                  </a:solidFill>
                  <a:latin typeface="+mn-lt"/>
                </a:rPr>
                <a:t>管を変えた場合にゲイン特性に変化・減衰が見られないという結果が出ている．まず①について実験を行う．スピーカーの正面と背面の音の特性を調べるため</a:t>
              </a:r>
              <a:r>
                <a:rPr lang="en-US" altLang="ja-JP" sz="3600" dirty="0" smtClean="0">
                  <a:solidFill>
                    <a:srgbClr val="000000"/>
                  </a:solidFill>
                  <a:latin typeface="+mn-lt"/>
                </a:rPr>
                <a:t>SPK3</a:t>
              </a:r>
              <a:r>
                <a:rPr lang="en-US" sz="3600" dirty="0" smtClean="0">
                  <a:solidFill>
                    <a:srgbClr val="000000"/>
                  </a:solidFill>
                  <a:latin typeface="+mn-lt"/>
                </a:rPr>
                <a:t>の</a:t>
              </a:r>
              <a:r>
                <a:rPr lang="ja-JP" altLang="en-US" sz="3600" dirty="0">
                  <a:solidFill>
                    <a:srgbClr val="000000"/>
                  </a:solidFill>
                  <a:latin typeface="+mn-lt"/>
                </a:rPr>
                <a:t>向きを変え</a:t>
              </a:r>
              <a:r>
                <a:rPr lang="en-US" altLang="ja-JP" sz="3600" dirty="0" smtClean="0">
                  <a:solidFill>
                    <a:srgbClr val="000000"/>
                  </a:solidFill>
                  <a:latin typeface="+mn-lt"/>
                </a:rPr>
                <a:t>case(c′)</a:t>
              </a:r>
              <a:r>
                <a:rPr lang="ja-JP" altLang="en-US" sz="3600" dirty="0" smtClean="0">
                  <a:solidFill>
                    <a:srgbClr val="000000"/>
                  </a:solidFill>
                  <a:latin typeface="+mn-lt"/>
                </a:rPr>
                <a:t>の</a:t>
              </a:r>
              <a:r>
                <a:rPr lang="ja-JP" altLang="en-US" sz="3600" dirty="0">
                  <a:solidFill>
                    <a:srgbClr val="000000"/>
                  </a:solidFill>
                  <a:latin typeface="+mn-lt"/>
                </a:rPr>
                <a:t>方法で実験を</a:t>
              </a:r>
              <a:r>
                <a:rPr lang="ja-JP" altLang="en-US" sz="3600" dirty="0" smtClean="0">
                  <a:solidFill>
                    <a:srgbClr val="000000"/>
                  </a:solidFill>
                  <a:latin typeface="+mn-lt"/>
                </a:rPr>
                <a:t>行った．図</a:t>
              </a:r>
              <a:r>
                <a:rPr lang="en-US" altLang="ja-JP" sz="3600" dirty="0" smtClean="0">
                  <a:solidFill>
                    <a:srgbClr val="000000"/>
                  </a:solidFill>
                  <a:latin typeface="+mn-lt"/>
                </a:rPr>
                <a:t>4</a:t>
              </a:r>
              <a:r>
                <a:rPr lang="ja-JP" altLang="en-US" sz="3600" dirty="0" smtClean="0">
                  <a:solidFill>
                    <a:srgbClr val="000000"/>
                  </a:solidFill>
                  <a:latin typeface="+mn-lt"/>
                </a:rPr>
                <a:t>にその結果を示す</a:t>
              </a:r>
              <a:r>
                <a:rPr lang="ja-JP" altLang="en-US" sz="3600" dirty="0" smtClean="0">
                  <a:solidFill>
                    <a:srgbClr val="000000"/>
                  </a:solidFill>
                  <a:latin typeface="+mn-lt"/>
                </a:rPr>
                <a:t>．</a:t>
              </a:r>
              <a:endParaRPr lang="en-US" altLang="ja-JP" sz="3600" dirty="0" smtClean="0">
                <a:solidFill>
                  <a:srgbClr val="000000"/>
                </a:solidFill>
                <a:latin typeface="+mn-lt"/>
              </a:endParaRPr>
            </a:p>
          </p:txBody>
        </p:sp>
      </p:grpSp>
      <p:grpSp>
        <p:nvGrpSpPr>
          <p:cNvPr id="164" name="グループ化 163"/>
          <p:cNvGrpSpPr/>
          <p:nvPr/>
        </p:nvGrpSpPr>
        <p:grpSpPr>
          <a:xfrm>
            <a:off x="168172" y="18376887"/>
            <a:ext cx="14987692" cy="6685495"/>
            <a:chOff x="472972" y="18448325"/>
            <a:chExt cx="14987692" cy="6685495"/>
          </a:xfrm>
        </p:grpSpPr>
        <p:sp>
          <p:nvSpPr>
            <p:cNvPr id="81" name="角丸四角形 80"/>
            <p:cNvSpPr/>
            <p:nvPr/>
          </p:nvSpPr>
          <p:spPr bwMode="auto">
            <a:xfrm>
              <a:off x="472972" y="18448325"/>
              <a:ext cx="9772717" cy="4286280"/>
            </a:xfrm>
            <a:prstGeom prst="roundRect">
              <a:avLst/>
            </a:prstGeom>
            <a:gradFill flip="none" rotWithShape="1">
              <a:gsLst>
                <a:gs pos="0">
                  <a:srgbClr val="8CFD03">
                    <a:tint val="66000"/>
                    <a:satMod val="160000"/>
                  </a:srgbClr>
                </a:gs>
                <a:gs pos="50000">
                  <a:srgbClr val="8CFD03">
                    <a:tint val="44500"/>
                    <a:satMod val="160000"/>
                  </a:srgbClr>
                </a:gs>
                <a:gs pos="100000">
                  <a:srgbClr val="8CFD03">
                    <a:tint val="23500"/>
                    <a:satMod val="160000"/>
                  </a:srgb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102093" tIns="51046" rIns="102093" bIns="51046" numCol="1" rtlCol="0" anchor="t" anchorCtr="0" compatLnSpc="1">
              <a:prstTxWarp prst="textNoShape">
                <a:avLst/>
              </a:prstTxWarp>
            </a:bodyPr>
            <a:lstStyle/>
            <a:p>
              <a:endParaRPr lang="ja-JP" altLang="en-US" dirty="0" smtClean="0">
                <a:latin typeface="+mn-lt"/>
              </a:endParaRPr>
            </a:p>
          </p:txBody>
        </p:sp>
        <p:sp>
          <p:nvSpPr>
            <p:cNvPr id="55" name="正方形/長方形 54"/>
            <p:cNvSpPr/>
            <p:nvPr/>
          </p:nvSpPr>
          <p:spPr>
            <a:xfrm>
              <a:off x="519114" y="18798256"/>
              <a:ext cx="14941550" cy="6335564"/>
            </a:xfrm>
            <a:prstGeom prst="rect">
              <a:avLst/>
            </a:prstGeom>
          </p:spPr>
          <p:txBody>
            <a:bodyPr wrap="square" lIns="102093" tIns="51046" rIns="102093" bIns="51046">
              <a:spAutoFit/>
            </a:bodyPr>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en-US" sz="3600" b="1" dirty="0" smtClean="0">
                  <a:solidFill>
                    <a:srgbClr val="000000"/>
                  </a:solidFill>
                  <a:latin typeface="+mn-lt"/>
                </a:rPr>
                <a:t>・</a:t>
              </a:r>
              <a:r>
                <a:rPr lang="en-US" altLang="ja-JP" sz="3600" b="1" dirty="0" smtClean="0">
                  <a:solidFill>
                    <a:srgbClr val="000000"/>
                  </a:solidFill>
                  <a:latin typeface="+mn-lt"/>
                </a:rPr>
                <a:t>case (a)</a:t>
              </a:r>
              <a:r>
                <a:rPr lang="en-US" sz="3600" b="1" dirty="0" smtClean="0">
                  <a:solidFill>
                    <a:srgbClr val="000000"/>
                  </a:solidFill>
                  <a:latin typeface="+mn-lt"/>
                </a:rPr>
                <a:t>：</a:t>
              </a:r>
              <a:r>
                <a:rPr lang="en-US" sz="3600" dirty="0" smtClean="0">
                  <a:solidFill>
                    <a:srgbClr val="000000"/>
                  </a:solidFill>
                  <a:latin typeface="+mn-lt"/>
                </a:rPr>
                <a:t>SPK</a:t>
              </a:r>
              <a:r>
                <a:rPr lang="en-US" altLang="ja-JP" sz="3600" dirty="0" smtClean="0">
                  <a:solidFill>
                    <a:srgbClr val="000000"/>
                  </a:solidFill>
                  <a:latin typeface="+mn-lt"/>
                </a:rPr>
                <a:t>2</a:t>
              </a:r>
              <a:r>
                <a:rPr lang="en-US" sz="3600" dirty="0" smtClean="0">
                  <a:solidFill>
                    <a:srgbClr val="000000"/>
                  </a:solidFill>
                  <a:latin typeface="+mn-lt"/>
                </a:rPr>
                <a:t>のみ</a:t>
              </a:r>
              <a:r>
                <a:rPr lang="ja-JP" altLang="en-US" sz="3600" dirty="0" smtClean="0">
                  <a:solidFill>
                    <a:srgbClr val="000000"/>
                  </a:solidFill>
                  <a:latin typeface="+mn-lt"/>
                </a:rPr>
                <a:t>制御音源として使用する．</a:t>
              </a:r>
              <a:endParaRPr lang="en-US"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en-US" sz="3600" b="1" dirty="0" smtClean="0">
                  <a:solidFill>
                    <a:srgbClr val="000000"/>
                  </a:solidFill>
                  <a:latin typeface="+mn-lt"/>
                </a:rPr>
                <a:t>・</a:t>
              </a:r>
              <a:r>
                <a:rPr lang="en-US" altLang="ja-JP" sz="3600" b="1" dirty="0" smtClean="0">
                  <a:solidFill>
                    <a:srgbClr val="000000"/>
                  </a:solidFill>
                  <a:latin typeface="+mn-lt"/>
                </a:rPr>
                <a:t>case (b)</a:t>
              </a:r>
              <a:r>
                <a:rPr lang="en-US" sz="3600" b="1" dirty="0" smtClean="0">
                  <a:solidFill>
                    <a:srgbClr val="000000"/>
                  </a:solidFill>
                  <a:latin typeface="+mn-lt"/>
                </a:rPr>
                <a:t>：</a:t>
              </a:r>
              <a:r>
                <a:rPr lang="en-US" sz="3600" dirty="0" smtClean="0">
                  <a:solidFill>
                    <a:srgbClr val="000000"/>
                  </a:solidFill>
                  <a:latin typeface="+mn-lt"/>
                </a:rPr>
                <a:t>SPK</a:t>
              </a:r>
              <a:r>
                <a:rPr lang="en-US" altLang="ja-JP" sz="3600" dirty="0" smtClean="0">
                  <a:solidFill>
                    <a:srgbClr val="000000"/>
                  </a:solidFill>
                  <a:latin typeface="+mn-lt"/>
                </a:rPr>
                <a:t>2</a:t>
              </a:r>
              <a:r>
                <a:rPr lang="ja-JP" altLang="en-US" sz="3600" dirty="0" smtClean="0">
                  <a:solidFill>
                    <a:srgbClr val="000000"/>
                  </a:solidFill>
                  <a:latin typeface="+mn-lt"/>
                </a:rPr>
                <a:t>がダクト上流方向へ放射</a:t>
              </a:r>
              <a:r>
                <a:rPr lang="ja-JP" altLang="en-US" sz="3600" dirty="0" smtClean="0">
                  <a:solidFill>
                    <a:srgbClr val="000000"/>
                  </a:solidFill>
                  <a:latin typeface="+mn-lt"/>
                </a:rPr>
                <a:t>する</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600" dirty="0" smtClean="0">
                  <a:solidFill>
                    <a:srgbClr val="000000"/>
                  </a:solidFill>
                  <a:latin typeface="+mn-lt"/>
                </a:rPr>
                <a:t>　</a:t>
              </a:r>
              <a:r>
                <a:rPr lang="ja-JP" altLang="en-US" sz="3600" dirty="0" smtClean="0">
                  <a:solidFill>
                    <a:srgbClr val="000000"/>
                  </a:solidFill>
                  <a:latin typeface="+mn-lt"/>
                </a:rPr>
                <a:t>　　　　　　</a:t>
              </a:r>
              <a:r>
                <a:rPr lang="ja-JP" altLang="en-US" sz="3600" dirty="0" smtClean="0">
                  <a:solidFill>
                    <a:srgbClr val="000000"/>
                  </a:solidFill>
                  <a:latin typeface="+mn-lt"/>
                </a:rPr>
                <a:t>音</a:t>
              </a:r>
              <a:r>
                <a:rPr lang="ja-JP" altLang="en-US" sz="3600" dirty="0" smtClean="0">
                  <a:solidFill>
                    <a:srgbClr val="000000"/>
                  </a:solidFill>
                  <a:latin typeface="+mn-lt"/>
                </a:rPr>
                <a:t>を相殺するよう</a:t>
              </a:r>
              <a:r>
                <a:rPr lang="ja-JP" altLang="en-US" sz="3600" dirty="0" smtClean="0">
                  <a:solidFill>
                    <a:srgbClr val="000000"/>
                  </a:solidFill>
                  <a:latin typeface="+mn-lt"/>
                </a:rPr>
                <a:t>に</a:t>
              </a:r>
              <a:r>
                <a:rPr lang="en-US" altLang="ja-JP" sz="3600" dirty="0" smtClean="0">
                  <a:solidFill>
                    <a:srgbClr val="000000"/>
                  </a:solidFill>
                  <a:latin typeface="+mn-lt"/>
                </a:rPr>
                <a:t>SPK3</a:t>
              </a:r>
              <a:r>
                <a:rPr lang="ja-JP" altLang="en-US" sz="3600" dirty="0" err="1" smtClean="0">
                  <a:solidFill>
                    <a:srgbClr val="000000"/>
                  </a:solidFill>
                  <a:latin typeface="+mn-lt"/>
                </a:rPr>
                <a:t>を駆</a:t>
              </a:r>
              <a:r>
                <a:rPr lang="ja-JP" altLang="en-US" sz="3600" dirty="0" smtClean="0">
                  <a:solidFill>
                    <a:srgbClr val="000000"/>
                  </a:solidFill>
                  <a:latin typeface="+mn-lt"/>
                </a:rPr>
                <a:t> 動する．</a:t>
              </a:r>
              <a:endParaRPr lang="en-US"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en-US" sz="3600" b="1" dirty="0" smtClean="0">
                  <a:solidFill>
                    <a:srgbClr val="000000"/>
                  </a:solidFill>
                  <a:latin typeface="+mn-lt"/>
                </a:rPr>
                <a:t>・</a:t>
              </a:r>
              <a:r>
                <a:rPr lang="en-US" altLang="ja-JP" sz="3600" b="1" dirty="0" smtClean="0">
                  <a:solidFill>
                    <a:srgbClr val="000000"/>
                  </a:solidFill>
                  <a:latin typeface="+mn-lt"/>
                </a:rPr>
                <a:t>case (c</a:t>
              </a:r>
              <a:r>
                <a:rPr lang="en-US" altLang="ja-JP" sz="3600" b="1" dirty="0" smtClean="0">
                  <a:solidFill>
                    <a:srgbClr val="000000"/>
                  </a:solidFill>
                  <a:latin typeface="+mn-lt"/>
                </a:rPr>
                <a:t>)</a:t>
              </a:r>
              <a:r>
                <a:rPr lang="en-US" sz="3600" b="1" dirty="0" smtClean="0">
                  <a:solidFill>
                    <a:srgbClr val="000000"/>
                  </a:solidFill>
                  <a:latin typeface="+mn-lt"/>
                </a:rPr>
                <a:t>：</a:t>
              </a:r>
              <a:r>
                <a:rPr lang="en-US" sz="3600" dirty="0" smtClean="0">
                  <a:solidFill>
                    <a:srgbClr val="000000"/>
                  </a:solidFill>
                  <a:latin typeface="+mn-lt"/>
                </a:rPr>
                <a:t>SPK3</a:t>
              </a:r>
              <a:r>
                <a:rPr lang="ja-JP" altLang="en-US" sz="3600" dirty="0" smtClean="0">
                  <a:solidFill>
                    <a:srgbClr val="000000"/>
                  </a:solidFill>
                  <a:latin typeface="+mn-lt"/>
                </a:rPr>
                <a:t>を外し</a:t>
              </a:r>
              <a:r>
                <a:rPr lang="en-US" sz="3600" dirty="0" smtClean="0">
                  <a:solidFill>
                    <a:srgbClr val="000000"/>
                  </a:solidFill>
                  <a:latin typeface="+mn-lt"/>
                </a:rPr>
                <a:t>SPK2</a:t>
              </a:r>
              <a:r>
                <a:rPr lang="ja-JP" altLang="en-US" sz="3600" dirty="0" smtClean="0">
                  <a:solidFill>
                    <a:srgbClr val="000000"/>
                  </a:solidFill>
                  <a:latin typeface="+mn-lt"/>
                </a:rPr>
                <a:t>がダクト上流</a:t>
              </a:r>
              <a:r>
                <a:rPr lang="ja-JP" altLang="en-US" sz="3600" dirty="0" smtClean="0">
                  <a:solidFill>
                    <a:srgbClr val="000000"/>
                  </a:solidFill>
                  <a:latin typeface="+mn-lt"/>
                </a:rPr>
                <a:t>方向</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600" dirty="0" smtClean="0">
                  <a:solidFill>
                    <a:srgbClr val="000000"/>
                  </a:solidFill>
                  <a:latin typeface="+mn-lt"/>
                </a:rPr>
                <a:t>　</a:t>
              </a:r>
              <a:r>
                <a:rPr lang="ja-JP" altLang="en-US" sz="3600" dirty="0" smtClean="0">
                  <a:solidFill>
                    <a:srgbClr val="000000"/>
                  </a:solidFill>
                  <a:latin typeface="+mn-lt"/>
                </a:rPr>
                <a:t>　　　　　　</a:t>
              </a:r>
              <a:r>
                <a:rPr lang="ja-JP" altLang="en-US" sz="3600" dirty="0" smtClean="0">
                  <a:solidFill>
                    <a:srgbClr val="000000"/>
                  </a:solidFill>
                  <a:latin typeface="+mn-lt"/>
                </a:rPr>
                <a:t>へ</a:t>
              </a:r>
              <a:r>
                <a:rPr lang="ja-JP" altLang="en-US" sz="3600" dirty="0" smtClean="0">
                  <a:solidFill>
                    <a:srgbClr val="000000"/>
                  </a:solidFill>
                  <a:latin typeface="+mn-lt"/>
                </a:rPr>
                <a:t>放射する音を図の破線で</a:t>
              </a:r>
              <a:r>
                <a:rPr lang="ja-JP" altLang="en-US" sz="3600" dirty="0" smtClean="0">
                  <a:solidFill>
                    <a:srgbClr val="000000"/>
                  </a:solidFill>
                  <a:latin typeface="+mn-lt"/>
                </a:rPr>
                <a:t>示す</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600" dirty="0" smtClean="0">
                  <a:solidFill>
                    <a:srgbClr val="000000"/>
                  </a:solidFill>
                  <a:latin typeface="+mn-lt"/>
                </a:rPr>
                <a:t>　</a:t>
              </a:r>
              <a:r>
                <a:rPr lang="ja-JP" altLang="en-US" sz="3600" dirty="0" smtClean="0">
                  <a:solidFill>
                    <a:srgbClr val="000000"/>
                  </a:solidFill>
                  <a:latin typeface="+mn-lt"/>
                </a:rPr>
                <a:t>　　　　　　</a:t>
              </a:r>
              <a:r>
                <a:rPr lang="ja-JP" altLang="en-US" sz="3600" dirty="0" smtClean="0">
                  <a:solidFill>
                    <a:srgbClr val="000000"/>
                  </a:solidFill>
                  <a:latin typeface="+mn-lt"/>
                </a:rPr>
                <a:t>フレキシブルダクト</a:t>
              </a:r>
              <a:r>
                <a:rPr lang="ja-JP" altLang="en-US" sz="3600" dirty="0" smtClean="0">
                  <a:solidFill>
                    <a:srgbClr val="000000"/>
                  </a:solidFill>
                  <a:latin typeface="+mn-lt"/>
                </a:rPr>
                <a:t>で通した</a:t>
              </a:r>
              <a:r>
                <a:rPr lang="en-US" altLang="ja-JP" sz="3600" dirty="0" smtClean="0">
                  <a:solidFill>
                    <a:srgbClr val="000000"/>
                  </a:solidFill>
                  <a:latin typeface="+mn-lt"/>
                </a:rPr>
                <a:t>SPK2</a:t>
              </a:r>
              <a:r>
                <a:rPr lang="ja-JP" altLang="en-US" sz="3600" dirty="0" smtClean="0">
                  <a:solidFill>
                    <a:srgbClr val="000000"/>
                  </a:solidFill>
                  <a:latin typeface="+mn-lt"/>
                </a:rPr>
                <a:t>の</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600" dirty="0" smtClean="0">
                  <a:solidFill>
                    <a:srgbClr val="000000"/>
                  </a:solidFill>
                  <a:latin typeface="+mn-lt"/>
                </a:rPr>
                <a:t>　</a:t>
              </a:r>
              <a:r>
                <a:rPr lang="ja-JP" altLang="en-US" sz="3600" dirty="0" smtClean="0">
                  <a:solidFill>
                    <a:srgbClr val="000000"/>
                  </a:solidFill>
                  <a:latin typeface="+mn-lt"/>
                </a:rPr>
                <a:t>　　　　　　</a:t>
              </a:r>
              <a:r>
                <a:rPr lang="ja-JP" altLang="en-US" sz="3600" dirty="0" smtClean="0">
                  <a:solidFill>
                    <a:srgbClr val="000000"/>
                  </a:solidFill>
                  <a:latin typeface="+mn-lt"/>
                </a:rPr>
                <a:t>背面音</a:t>
              </a:r>
              <a:r>
                <a:rPr lang="ja-JP" altLang="en-US" sz="3600" dirty="0" smtClean="0">
                  <a:solidFill>
                    <a:srgbClr val="000000"/>
                  </a:solidFill>
                  <a:latin typeface="+mn-lt"/>
                </a:rPr>
                <a:t>で相殺する</a:t>
              </a:r>
              <a:r>
                <a:rPr lang="ja-JP" altLang="en-US" sz="3600" dirty="0" smtClean="0">
                  <a:solidFill>
                    <a:srgbClr val="000000"/>
                  </a:solidFill>
                  <a:latin typeface="+mn-lt"/>
                </a:rPr>
                <a:t>．</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endParaRPr lang="en-US" altLang="ja-JP" sz="9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300" dirty="0" smtClean="0">
                  <a:solidFill>
                    <a:srgbClr val="000000"/>
                  </a:solidFill>
                  <a:latin typeface="+mn-lt"/>
                </a:rPr>
                <a:t>周波数</a:t>
              </a:r>
              <a:r>
                <a:rPr lang="ja-JP" altLang="en-US" sz="3300" dirty="0" smtClean="0">
                  <a:solidFill>
                    <a:srgbClr val="000000"/>
                  </a:solidFill>
                  <a:latin typeface="+mn-lt"/>
                </a:rPr>
                <a:t>応答実験を行った結果，</a:t>
              </a:r>
              <a:r>
                <a:rPr lang="en-US" altLang="ja-JP" sz="3300" dirty="0" smtClean="0">
                  <a:solidFill>
                    <a:srgbClr val="000000"/>
                  </a:solidFill>
                  <a:latin typeface="+mn-lt"/>
                </a:rPr>
                <a:t>case(c)</a:t>
              </a:r>
              <a:r>
                <a:rPr lang="ja-JP" altLang="en-US" sz="3300" dirty="0" smtClean="0">
                  <a:solidFill>
                    <a:srgbClr val="000000"/>
                  </a:solidFill>
                  <a:latin typeface="+mn-lt"/>
                </a:rPr>
                <a:t>の実験値は物理モデルと</a:t>
              </a:r>
              <a:r>
                <a:rPr lang="ja-JP" altLang="en-US" sz="3300" dirty="0" smtClean="0">
                  <a:solidFill>
                    <a:srgbClr val="000000"/>
                  </a:solidFill>
                  <a:latin typeface="+mn-lt"/>
                </a:rPr>
                <a:t>異なる</a:t>
              </a:r>
              <a:endParaRPr lang="en-US" altLang="ja-JP" sz="33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300" dirty="0" smtClean="0">
                  <a:solidFill>
                    <a:srgbClr val="000000"/>
                  </a:solidFill>
                  <a:latin typeface="+mn-lt"/>
                </a:rPr>
                <a:t>ピーク</a:t>
              </a:r>
              <a:r>
                <a:rPr lang="ja-JP" altLang="en-US" sz="3300" dirty="0" smtClean="0">
                  <a:solidFill>
                    <a:srgbClr val="000000"/>
                  </a:solidFill>
                  <a:latin typeface="+mn-lt"/>
                </a:rPr>
                <a:t>が</a:t>
              </a:r>
              <a:r>
                <a:rPr lang="ja-JP" altLang="en-US" sz="3300" dirty="0" smtClean="0">
                  <a:solidFill>
                    <a:srgbClr val="000000"/>
                  </a:solidFill>
                  <a:latin typeface="+mn-lt"/>
                </a:rPr>
                <a:t>出る</a:t>
              </a:r>
              <a:r>
                <a:rPr lang="ja-JP" altLang="en-US" sz="3300" dirty="0" smtClean="0">
                  <a:solidFill>
                    <a:srgbClr val="000000"/>
                  </a:solidFill>
                  <a:latin typeface="+mn-lt"/>
                </a:rPr>
                <a:t>結果となった</a:t>
              </a:r>
              <a:r>
                <a:rPr lang="ja-JP" altLang="en-US" sz="3300" dirty="0" smtClean="0">
                  <a:solidFill>
                    <a:srgbClr val="000000"/>
                  </a:solidFill>
                  <a:latin typeface="+mn-lt"/>
                </a:rPr>
                <a:t>．</a:t>
              </a:r>
              <a:endParaRPr lang="en-US" altLang="ja-JP" sz="33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300" dirty="0" smtClean="0">
                  <a:solidFill>
                    <a:srgbClr val="000000"/>
                  </a:solidFill>
                  <a:latin typeface="+mn-lt"/>
                </a:rPr>
                <a:t>実験結果と物理モデルとの差異について調べるためモデル図を参考</a:t>
              </a:r>
              <a:r>
                <a:rPr lang="ja-JP" altLang="en-US" sz="3300" dirty="0" smtClean="0">
                  <a:solidFill>
                    <a:srgbClr val="000000"/>
                  </a:solidFill>
                  <a:latin typeface="+mn-lt"/>
                </a:rPr>
                <a:t>に</a:t>
              </a:r>
              <a:r>
                <a:rPr lang="ja-JP" altLang="en-US" sz="3300" dirty="0" smtClean="0">
                  <a:solidFill>
                    <a:srgbClr val="000000"/>
                  </a:solidFill>
                  <a:latin typeface="+mn-lt"/>
                </a:rPr>
                <a:t>した実験構成</a:t>
              </a:r>
              <a:r>
                <a:rPr lang="en-US" altLang="ja-JP" sz="3300" dirty="0" smtClean="0">
                  <a:solidFill>
                    <a:srgbClr val="000000"/>
                  </a:solidFill>
                  <a:latin typeface="+mn-lt"/>
                </a:rPr>
                <a:t>case(c′)</a:t>
              </a:r>
              <a:r>
                <a:rPr lang="ja-JP" altLang="en-US" sz="3300" dirty="0" smtClean="0">
                  <a:solidFill>
                    <a:srgbClr val="000000"/>
                  </a:solidFill>
                  <a:latin typeface="+mn-lt"/>
                </a:rPr>
                <a:t>で実験を行う</a:t>
              </a:r>
              <a:r>
                <a:rPr lang="ja-JP" altLang="en-US" sz="3300" dirty="0" smtClean="0">
                  <a:solidFill>
                    <a:srgbClr val="000000"/>
                  </a:solidFill>
                  <a:latin typeface="+mn-lt"/>
                </a:rPr>
                <a:t>．</a:t>
              </a:r>
              <a:r>
                <a:rPr lang="ja-JP" altLang="en-US" sz="3300" dirty="0" smtClean="0">
                  <a:solidFill>
                    <a:srgbClr val="000000"/>
                  </a:solidFill>
                  <a:latin typeface="+mn-lt"/>
                </a:rPr>
                <a:t>（図</a:t>
              </a:r>
              <a:r>
                <a:rPr lang="en-US" altLang="ja-JP" sz="3300" dirty="0" smtClean="0">
                  <a:solidFill>
                    <a:srgbClr val="000000"/>
                  </a:solidFill>
                  <a:latin typeface="+mn-lt"/>
                </a:rPr>
                <a:t>2</a:t>
              </a:r>
              <a:r>
                <a:rPr lang="ja-JP" altLang="en-US" sz="3300" dirty="0" smtClean="0">
                  <a:solidFill>
                    <a:srgbClr val="000000"/>
                  </a:solidFill>
                  <a:latin typeface="+mn-lt"/>
                </a:rPr>
                <a:t>）</a:t>
              </a:r>
              <a:endParaRPr lang="en-US" sz="3300" dirty="0">
                <a:solidFill>
                  <a:srgbClr val="000000"/>
                </a:solidFill>
                <a:latin typeface="+mn-lt"/>
              </a:endParaRPr>
            </a:p>
          </p:txBody>
        </p:sp>
      </p:grpSp>
      <p:sp>
        <p:nvSpPr>
          <p:cNvPr id="2050" name="AutoShape 1"/>
          <p:cNvSpPr>
            <a:spLocks noChangeArrowheads="1"/>
          </p:cNvSpPr>
          <p:nvPr/>
        </p:nvSpPr>
        <p:spPr bwMode="auto">
          <a:xfrm>
            <a:off x="439636" y="9732889"/>
            <a:ext cx="14378378" cy="1680248"/>
          </a:xfrm>
          <a:prstGeom prst="roundRect">
            <a:avLst>
              <a:gd name="adj" fmla="val 16667"/>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9360">
            <a:solidFill>
              <a:srgbClr val="000000"/>
            </a:solidFill>
            <a:miter lim="800000"/>
            <a:headEnd/>
            <a:tailEnd/>
          </a:ln>
        </p:spPr>
        <p:txBody>
          <a:bodyPr wrap="none" lIns="102093" tIns="51046" rIns="102093" bIns="51046" anchor="ctr"/>
          <a:lstStyle/>
          <a:p>
            <a:endParaRPr lang="ja-JP" altLang="en-US" dirty="0">
              <a:latin typeface="+mn-lt"/>
            </a:endParaRPr>
          </a:p>
        </p:txBody>
      </p:sp>
      <p:sp>
        <p:nvSpPr>
          <p:cNvPr id="2051" name="AutoShape 2"/>
          <p:cNvSpPr>
            <a:spLocks noChangeArrowheads="1"/>
          </p:cNvSpPr>
          <p:nvPr/>
        </p:nvSpPr>
        <p:spPr bwMode="auto">
          <a:xfrm>
            <a:off x="653950" y="445949"/>
            <a:ext cx="28575200" cy="2781174"/>
          </a:xfrm>
          <a:prstGeom prst="roundRect">
            <a:avLst>
              <a:gd name="adj" fmla="val 10870"/>
            </a:avLst>
          </a:prstGeom>
          <a:solidFill>
            <a:srgbClr val="FFFFFF"/>
          </a:solidFill>
          <a:ln w="9360">
            <a:solidFill>
              <a:srgbClr val="000000"/>
            </a:solidFill>
            <a:miter lim="800000"/>
            <a:headEnd/>
            <a:tailEnd/>
          </a:ln>
        </p:spPr>
        <p:txBody>
          <a:bodyPr wrap="none" lIns="102093" tIns="51046" rIns="102093" bIns="51046" anchor="ctr"/>
          <a:lstStyle/>
          <a:p>
            <a:endParaRPr lang="ja-JP" altLang="en-US" dirty="0">
              <a:latin typeface="+mn-lt"/>
            </a:endParaRPr>
          </a:p>
        </p:txBody>
      </p:sp>
      <p:sp>
        <p:nvSpPr>
          <p:cNvPr id="2052" name="Text Box 3"/>
          <p:cNvSpPr txBox="1">
            <a:spLocks noChangeArrowheads="1"/>
          </p:cNvSpPr>
          <p:nvPr/>
        </p:nvSpPr>
        <p:spPr bwMode="auto">
          <a:xfrm>
            <a:off x="895968" y="403615"/>
            <a:ext cx="27858942" cy="1441071"/>
          </a:xfrm>
          <a:prstGeom prst="rect">
            <a:avLst/>
          </a:prstGeom>
          <a:noFill/>
          <a:ln w="9525">
            <a:noFill/>
            <a:round/>
            <a:headEnd/>
            <a:tailEnd/>
          </a:ln>
        </p:spPr>
        <p:txBody>
          <a:bodyPr lIns="86016" tIns="43007" rIns="86016" bIns="43007">
            <a:spAutoFit/>
          </a:bodyPr>
          <a:lstStyle/>
          <a:p>
            <a:pPr>
              <a:spcBef>
                <a:spcPts val="5652"/>
              </a:spcBef>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 pos="14548289" algn="l"/>
                <a:tab pos="15356527" algn="l"/>
                <a:tab pos="16164766" algn="l"/>
                <a:tab pos="16973004" algn="l"/>
                <a:tab pos="17781242" algn="l"/>
                <a:tab pos="18589481" algn="l"/>
                <a:tab pos="19397719" algn="l"/>
                <a:tab pos="20205958" algn="l"/>
                <a:tab pos="21014195" algn="l"/>
                <a:tab pos="21822434" algn="l"/>
                <a:tab pos="22630672" algn="l"/>
                <a:tab pos="23438909" algn="l"/>
                <a:tab pos="24247148" algn="l"/>
                <a:tab pos="25055386" algn="l"/>
                <a:tab pos="25863625" algn="l"/>
                <a:tab pos="26671862" algn="l"/>
              </a:tabLst>
            </a:pPr>
            <a:r>
              <a:rPr lang="en-US" sz="8800" b="1" dirty="0" smtClean="0">
                <a:solidFill>
                  <a:srgbClr val="000000"/>
                </a:solidFill>
                <a:latin typeface="+mn-lt"/>
              </a:rPr>
              <a:t>31 </a:t>
            </a:r>
            <a:r>
              <a:rPr lang="en-US" sz="8800" b="1" dirty="0" err="1" smtClean="0">
                <a:solidFill>
                  <a:srgbClr val="000000"/>
                </a:solidFill>
                <a:latin typeface="+mn-lt"/>
              </a:rPr>
              <a:t>背面音利用型制御音源の制御性能</a:t>
            </a:r>
            <a:endParaRPr lang="en-US" sz="8800" b="1" dirty="0">
              <a:solidFill>
                <a:srgbClr val="000000"/>
              </a:solidFill>
              <a:latin typeface="+mn-lt"/>
            </a:endParaRPr>
          </a:p>
        </p:txBody>
      </p:sp>
      <p:sp>
        <p:nvSpPr>
          <p:cNvPr id="2054" name="Rectangle 7"/>
          <p:cNvSpPr>
            <a:spLocks noChangeArrowheads="1"/>
          </p:cNvSpPr>
          <p:nvPr/>
        </p:nvSpPr>
        <p:spPr bwMode="auto">
          <a:xfrm>
            <a:off x="747739" y="1936274"/>
            <a:ext cx="27496603" cy="1102517"/>
          </a:xfrm>
          <a:prstGeom prst="rect">
            <a:avLst/>
          </a:prstGeom>
          <a:noFill/>
          <a:ln w="9525">
            <a:noFill/>
            <a:round/>
            <a:headEnd/>
            <a:tailEnd/>
          </a:ln>
        </p:spPr>
        <p:txBody>
          <a:bodyPr lIns="86016" tIns="43007" rIns="86016" bIns="43007">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 pos="14548289" algn="l"/>
                <a:tab pos="15356527" algn="l"/>
                <a:tab pos="16164766" algn="l"/>
                <a:tab pos="16973004" algn="l"/>
                <a:tab pos="17781242" algn="l"/>
                <a:tab pos="18589481" algn="l"/>
                <a:tab pos="19397719" algn="l"/>
                <a:tab pos="20205958" algn="l"/>
                <a:tab pos="21014195" algn="l"/>
                <a:tab pos="21822434" algn="l"/>
                <a:tab pos="22630672" algn="l"/>
                <a:tab pos="23438909" algn="l"/>
                <a:tab pos="24247148" algn="l"/>
                <a:tab pos="25055386" algn="l"/>
                <a:tab pos="25863625" algn="l"/>
                <a:tab pos="26671862" algn="l"/>
              </a:tabLst>
            </a:pPr>
            <a:r>
              <a:rPr lang="en-US" sz="6600" dirty="0" err="1" smtClean="0">
                <a:solidFill>
                  <a:srgbClr val="000000"/>
                </a:solidFill>
                <a:latin typeface="+mn-lt"/>
              </a:rPr>
              <a:t>機械創造工学課程</a:t>
            </a:r>
            <a:r>
              <a:rPr lang="ja-JP" altLang="en-US" sz="6600" dirty="0" smtClean="0">
                <a:solidFill>
                  <a:srgbClr val="000000"/>
                </a:solidFill>
                <a:latin typeface="+mn-lt"/>
              </a:rPr>
              <a:t>　　</a:t>
            </a:r>
            <a:r>
              <a:rPr lang="en-US" altLang="ja-JP" sz="6600" dirty="0" smtClean="0">
                <a:solidFill>
                  <a:srgbClr val="000000"/>
                </a:solidFill>
                <a:latin typeface="+mn-lt"/>
              </a:rPr>
              <a:t>09301684 </a:t>
            </a:r>
            <a:r>
              <a:rPr lang="en-US" sz="6600" dirty="0" err="1" smtClean="0">
                <a:solidFill>
                  <a:srgbClr val="000000"/>
                </a:solidFill>
                <a:latin typeface="+mn-lt"/>
              </a:rPr>
              <a:t>岡田</a:t>
            </a:r>
            <a:r>
              <a:rPr lang="ja-JP" altLang="en-US" sz="6600" dirty="0" smtClean="0">
                <a:solidFill>
                  <a:srgbClr val="000000"/>
                </a:solidFill>
                <a:latin typeface="+mn-lt"/>
              </a:rPr>
              <a:t>　</a:t>
            </a:r>
            <a:r>
              <a:rPr lang="en-US" sz="6600" dirty="0" err="1" smtClean="0">
                <a:solidFill>
                  <a:srgbClr val="000000"/>
                </a:solidFill>
                <a:latin typeface="+mn-lt"/>
              </a:rPr>
              <a:t>和総</a:t>
            </a:r>
            <a:r>
              <a:rPr lang="en-US" sz="6600" dirty="0">
                <a:solidFill>
                  <a:srgbClr val="000000"/>
                </a:solidFill>
                <a:latin typeface="+mn-lt"/>
              </a:rPr>
              <a:t>　</a:t>
            </a:r>
            <a:r>
              <a:rPr lang="en-US" sz="6600" dirty="0" err="1">
                <a:solidFill>
                  <a:srgbClr val="000000"/>
                </a:solidFill>
                <a:latin typeface="+mn-lt"/>
              </a:rPr>
              <a:t>担当教官</a:t>
            </a:r>
            <a:r>
              <a:rPr lang="en-US" sz="6600" dirty="0">
                <a:solidFill>
                  <a:srgbClr val="000000"/>
                </a:solidFill>
                <a:latin typeface="+mn-lt"/>
              </a:rPr>
              <a:t>　</a:t>
            </a:r>
            <a:r>
              <a:rPr lang="en-US" sz="6600" dirty="0" err="1" smtClean="0">
                <a:solidFill>
                  <a:srgbClr val="000000"/>
                </a:solidFill>
                <a:latin typeface="+mn-lt"/>
              </a:rPr>
              <a:t>小林泰秀</a:t>
            </a:r>
            <a:r>
              <a:rPr lang="en-US" sz="6600" dirty="0">
                <a:solidFill>
                  <a:srgbClr val="000000"/>
                </a:solidFill>
                <a:latin typeface="+mn-lt"/>
              </a:rPr>
              <a:t>　</a:t>
            </a:r>
            <a:r>
              <a:rPr lang="en-US" sz="6600" dirty="0" err="1">
                <a:solidFill>
                  <a:srgbClr val="000000"/>
                </a:solidFill>
                <a:latin typeface="+mn-lt"/>
              </a:rPr>
              <a:t>准教授</a:t>
            </a:r>
            <a:endParaRPr lang="en-US" sz="6600" dirty="0">
              <a:solidFill>
                <a:srgbClr val="000000"/>
              </a:solidFill>
              <a:latin typeface="+mn-lt"/>
            </a:endParaRPr>
          </a:p>
        </p:txBody>
      </p:sp>
      <p:sp>
        <p:nvSpPr>
          <p:cNvPr id="2055" name="Text Box 8"/>
          <p:cNvSpPr txBox="1">
            <a:spLocks noChangeArrowheads="1"/>
          </p:cNvSpPr>
          <p:nvPr/>
        </p:nvSpPr>
        <p:spPr bwMode="auto">
          <a:xfrm>
            <a:off x="511074" y="3446345"/>
            <a:ext cx="11206163" cy="1102517"/>
          </a:xfrm>
          <a:prstGeom prst="rect">
            <a:avLst/>
          </a:prstGeom>
          <a:noFill/>
          <a:ln w="9525">
            <a:noFill/>
            <a:round/>
            <a:headEnd/>
            <a:tailEnd/>
          </a:ln>
        </p:spPr>
        <p:txBody>
          <a:bodyPr lIns="86016" tIns="43007" rIns="86016" bIns="43007">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Lst>
            </a:pPr>
            <a:r>
              <a:rPr lang="en-US" altLang="ja-JP" sz="6600" dirty="0" smtClean="0">
                <a:solidFill>
                  <a:srgbClr val="000000"/>
                </a:solidFill>
                <a:latin typeface="+mn-lt"/>
              </a:rPr>
              <a:t>1</a:t>
            </a:r>
            <a:r>
              <a:rPr lang="ja-JP" altLang="en-US" sz="6600" dirty="0" err="1" smtClean="0">
                <a:solidFill>
                  <a:srgbClr val="000000"/>
                </a:solidFill>
                <a:latin typeface="+mn-lt"/>
              </a:rPr>
              <a:t>．</a:t>
            </a:r>
            <a:r>
              <a:rPr lang="en-US" sz="6600" dirty="0" err="1" smtClean="0">
                <a:solidFill>
                  <a:srgbClr val="000000"/>
                </a:solidFill>
                <a:latin typeface="+mn-lt"/>
              </a:rPr>
              <a:t>研究背景</a:t>
            </a:r>
            <a:endParaRPr lang="en-US" sz="6600" dirty="0">
              <a:solidFill>
                <a:srgbClr val="000000"/>
              </a:solidFill>
              <a:latin typeface="+mn-lt"/>
            </a:endParaRPr>
          </a:p>
        </p:txBody>
      </p:sp>
      <p:sp>
        <p:nvSpPr>
          <p:cNvPr id="2057" name="Text Box 11"/>
          <p:cNvSpPr txBox="1">
            <a:spLocks noChangeArrowheads="1"/>
          </p:cNvSpPr>
          <p:nvPr/>
        </p:nvSpPr>
        <p:spPr bwMode="auto">
          <a:xfrm>
            <a:off x="653950" y="9947203"/>
            <a:ext cx="14081917" cy="1336631"/>
          </a:xfrm>
          <a:prstGeom prst="rect">
            <a:avLst/>
          </a:prstGeom>
          <a:noFill/>
          <a:ln w="9525">
            <a:noFill/>
            <a:round/>
            <a:headEnd/>
            <a:tailEnd/>
          </a:ln>
        </p:spPr>
        <p:txBody>
          <a:bodyPr wrap="square" lIns="100485" tIns="52252" rIns="100485" bIns="52252">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en-US" sz="4000" b="1" dirty="0" err="1" smtClean="0">
                <a:solidFill>
                  <a:srgbClr val="000000"/>
                </a:solidFill>
                <a:latin typeface="+mn-ea"/>
                <a:ea typeface="+mn-ea"/>
              </a:rPr>
              <a:t>スピーカ</a:t>
            </a:r>
            <a:r>
              <a:rPr lang="en-US" sz="4000" b="1" dirty="0" smtClean="0">
                <a:solidFill>
                  <a:srgbClr val="000000"/>
                </a:solidFill>
                <a:latin typeface="+mn-ea"/>
                <a:ea typeface="+mn-ea"/>
              </a:rPr>
              <a:t>ー</a:t>
            </a:r>
            <a:r>
              <a:rPr lang="ja-JP" altLang="en-US" sz="4000" b="1" dirty="0" smtClean="0">
                <a:solidFill>
                  <a:srgbClr val="000000"/>
                </a:solidFill>
                <a:latin typeface="+mn-ea"/>
                <a:ea typeface="+mn-ea"/>
              </a:rPr>
              <a:t>の</a:t>
            </a:r>
            <a:r>
              <a:rPr lang="en-US" sz="4000" b="1" dirty="0" err="1" smtClean="0">
                <a:solidFill>
                  <a:srgbClr val="000000"/>
                </a:solidFill>
                <a:latin typeface="+mn-ea"/>
                <a:ea typeface="+mn-ea"/>
              </a:rPr>
              <a:t>背面音を利用して</a:t>
            </a:r>
            <a:r>
              <a:rPr lang="ja-JP" altLang="en-US" sz="4000" b="1" dirty="0" smtClean="0">
                <a:solidFill>
                  <a:srgbClr val="000000"/>
                </a:solidFill>
                <a:latin typeface="+mn-ea"/>
                <a:ea typeface="+mn-ea"/>
              </a:rPr>
              <a:t>能動騒音制御に使うスピーカｰを減らし，</a:t>
            </a:r>
            <a:r>
              <a:rPr lang="en-US" sz="4000" b="1" dirty="0" err="1" smtClean="0">
                <a:solidFill>
                  <a:srgbClr val="000000"/>
                </a:solidFill>
                <a:latin typeface="+mn-ea"/>
                <a:ea typeface="+mn-ea"/>
              </a:rPr>
              <a:t>コストを下げつつ効率の</a:t>
            </a:r>
            <a:r>
              <a:rPr lang="ja-JP" altLang="en-US" sz="4000" b="1" dirty="0" smtClean="0">
                <a:solidFill>
                  <a:srgbClr val="000000"/>
                </a:solidFill>
                <a:latin typeface="+mn-ea"/>
                <a:ea typeface="+mn-ea"/>
              </a:rPr>
              <a:t>良い能動騒音</a:t>
            </a:r>
            <a:r>
              <a:rPr lang="en-US" sz="4000" b="1" dirty="0" err="1" smtClean="0">
                <a:solidFill>
                  <a:srgbClr val="000000"/>
                </a:solidFill>
                <a:latin typeface="+mn-ea"/>
                <a:ea typeface="+mn-ea"/>
              </a:rPr>
              <a:t>制御を行う</a:t>
            </a:r>
            <a:r>
              <a:rPr lang="en-US" sz="4000" b="1" dirty="0" smtClean="0">
                <a:solidFill>
                  <a:srgbClr val="000000"/>
                </a:solidFill>
                <a:latin typeface="+mn-ea"/>
                <a:ea typeface="+mn-ea"/>
              </a:rPr>
              <a:t>．</a:t>
            </a:r>
            <a:endParaRPr lang="en-US" sz="4000" b="1" dirty="0">
              <a:solidFill>
                <a:srgbClr val="000000"/>
              </a:solidFill>
              <a:latin typeface="+mn-ea"/>
              <a:ea typeface="+mn-ea"/>
            </a:endParaRPr>
          </a:p>
        </p:txBody>
      </p:sp>
      <p:sp>
        <p:nvSpPr>
          <p:cNvPr id="2058" name="Text Box 12"/>
          <p:cNvSpPr txBox="1">
            <a:spLocks noChangeArrowheads="1"/>
          </p:cNvSpPr>
          <p:nvPr/>
        </p:nvSpPr>
        <p:spPr bwMode="auto">
          <a:xfrm>
            <a:off x="796826" y="11518839"/>
            <a:ext cx="4622412" cy="1121187"/>
          </a:xfrm>
          <a:prstGeom prst="rect">
            <a:avLst/>
          </a:prstGeom>
          <a:noFill/>
          <a:ln w="9525">
            <a:noFill/>
            <a:round/>
            <a:headEnd/>
            <a:tailEnd/>
          </a:ln>
        </p:spPr>
        <p:txBody>
          <a:bodyPr wrap="none" lIns="100485" tIns="52252" rIns="100485" bIns="52252">
            <a:spAutoFit/>
          </a:bodyPr>
          <a:lstStyle/>
          <a:p>
            <a:pPr>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r>
              <a:rPr lang="en-US" sz="6600" dirty="0" smtClean="0">
                <a:solidFill>
                  <a:srgbClr val="000000"/>
                </a:solidFill>
                <a:latin typeface="+mn-lt"/>
              </a:rPr>
              <a:t>2</a:t>
            </a:r>
            <a:r>
              <a:rPr lang="en-US" sz="6600" dirty="0" smtClean="0">
                <a:solidFill>
                  <a:srgbClr val="000000"/>
                </a:solidFill>
                <a:latin typeface="+mn-lt"/>
              </a:rPr>
              <a:t>．</a:t>
            </a:r>
            <a:r>
              <a:rPr lang="en-US" sz="6600" dirty="0" smtClean="0">
                <a:solidFill>
                  <a:srgbClr val="000000"/>
                </a:solidFill>
                <a:latin typeface="+mn-ea"/>
                <a:ea typeface="+mn-ea"/>
              </a:rPr>
              <a:t>実験装置</a:t>
            </a:r>
            <a:endParaRPr lang="en-US" sz="6600" dirty="0">
              <a:solidFill>
                <a:srgbClr val="000000"/>
              </a:solidFill>
              <a:latin typeface="+mn-ea"/>
              <a:ea typeface="+mn-ea"/>
            </a:endParaRPr>
          </a:p>
        </p:txBody>
      </p:sp>
      <p:sp>
        <p:nvSpPr>
          <p:cNvPr id="2060" name="Text Box 30"/>
          <p:cNvSpPr txBox="1">
            <a:spLocks noChangeArrowheads="1"/>
          </p:cNvSpPr>
          <p:nvPr/>
        </p:nvSpPr>
        <p:spPr bwMode="auto">
          <a:xfrm>
            <a:off x="1082578" y="12590409"/>
            <a:ext cx="14600724" cy="1275075"/>
          </a:xfrm>
          <a:prstGeom prst="rect">
            <a:avLst/>
          </a:prstGeom>
          <a:noFill/>
          <a:ln w="9525">
            <a:noFill/>
            <a:round/>
            <a:headEnd/>
            <a:tailEnd/>
          </a:ln>
        </p:spPr>
        <p:txBody>
          <a:bodyPr wrap="square" lIns="100485" tIns="52252" rIns="100485" bIns="52252">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r>
              <a:rPr lang="en-US" sz="3600" dirty="0">
                <a:solidFill>
                  <a:srgbClr val="000000"/>
                </a:solidFill>
                <a:latin typeface="+mn-ea"/>
                <a:ea typeface="+mn-ea"/>
              </a:rPr>
              <a:t>実験装置の概略を図</a:t>
            </a:r>
            <a:r>
              <a:rPr lang="en-US" sz="3600" dirty="0" smtClean="0">
                <a:solidFill>
                  <a:srgbClr val="000000"/>
                </a:solidFill>
                <a:latin typeface="+mn-lt"/>
                <a:ea typeface="+mn-ea"/>
              </a:rPr>
              <a:t>１</a:t>
            </a:r>
            <a:r>
              <a:rPr lang="ja-JP" altLang="en-US" sz="3600" dirty="0" err="1" smtClean="0">
                <a:solidFill>
                  <a:srgbClr val="000000"/>
                </a:solidFill>
                <a:latin typeface="+mn-ea"/>
                <a:ea typeface="+mn-ea"/>
              </a:rPr>
              <a:t>に示</a:t>
            </a:r>
            <a:r>
              <a:rPr lang="en-US" sz="3600" dirty="0" smtClean="0">
                <a:solidFill>
                  <a:srgbClr val="000000"/>
                </a:solidFill>
                <a:latin typeface="+mn-ea"/>
                <a:ea typeface="+mn-ea"/>
              </a:rPr>
              <a:t>す</a:t>
            </a:r>
            <a:r>
              <a:rPr lang="en-US" sz="3600" dirty="0" smtClean="0">
                <a:solidFill>
                  <a:srgbClr val="000000"/>
                </a:solidFill>
                <a:latin typeface="+mn-ea"/>
                <a:ea typeface="+mn-ea"/>
              </a:rPr>
              <a:t>．</a:t>
            </a:r>
            <a:endParaRPr lang="en-US" altLang="ja-JP" sz="3600" dirty="0" smtClean="0">
              <a:solidFill>
                <a:srgbClr val="000000"/>
              </a:solidFill>
              <a:latin typeface="+mn-ea"/>
              <a:ea typeface="+mn-ea"/>
            </a:endParaRPr>
          </a:p>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endParaRPr lang="en-US" altLang="ja-JP" sz="4000" dirty="0" smtClean="0">
              <a:solidFill>
                <a:srgbClr val="000000"/>
              </a:solidFill>
              <a:latin typeface="+mn-lt"/>
            </a:endParaRPr>
          </a:p>
        </p:txBody>
      </p:sp>
      <p:grpSp>
        <p:nvGrpSpPr>
          <p:cNvPr id="165" name="グループ化 164"/>
          <p:cNvGrpSpPr/>
          <p:nvPr/>
        </p:nvGrpSpPr>
        <p:grpSpPr>
          <a:xfrm>
            <a:off x="325336" y="4660791"/>
            <a:ext cx="14430476" cy="4097870"/>
            <a:chOff x="939702" y="4634887"/>
            <a:chExt cx="14430476" cy="4097870"/>
          </a:xfrm>
        </p:grpSpPr>
        <p:sp>
          <p:nvSpPr>
            <p:cNvPr id="109" name="角丸四角形 108"/>
            <p:cNvSpPr/>
            <p:nvPr/>
          </p:nvSpPr>
          <p:spPr bwMode="auto">
            <a:xfrm>
              <a:off x="939702" y="4634887"/>
              <a:ext cx="14430476" cy="4097870"/>
            </a:xfrm>
            <a:prstGeom prst="roundRect">
              <a:avLst/>
            </a:prstGeom>
            <a:no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dirty="0" smtClean="0">
                <a:ln>
                  <a:noFill/>
                </a:ln>
                <a:solidFill>
                  <a:schemeClr val="bg1"/>
                </a:solidFill>
                <a:effectLst/>
                <a:latin typeface="+mn-lt"/>
                <a:ea typeface="ＭＳ Ｐゴシック" charset="-128"/>
              </a:endParaRPr>
            </a:p>
          </p:txBody>
        </p:sp>
        <p:sp>
          <p:nvSpPr>
            <p:cNvPr id="2056" name="Text Box 10"/>
            <p:cNvSpPr txBox="1">
              <a:spLocks noChangeArrowheads="1"/>
            </p:cNvSpPr>
            <p:nvPr/>
          </p:nvSpPr>
          <p:spPr bwMode="auto">
            <a:xfrm>
              <a:off x="1296892" y="5787617"/>
              <a:ext cx="13859570" cy="2875514"/>
            </a:xfrm>
            <a:prstGeom prst="rect">
              <a:avLst/>
            </a:prstGeom>
            <a:noFill/>
            <a:ln w="9525">
              <a:noFill/>
              <a:round/>
              <a:headEnd/>
              <a:tailEnd/>
            </a:ln>
          </p:spPr>
          <p:txBody>
            <a:bodyPr wrap="square" lIns="100485" tIns="52252" rIns="100485" bIns="52252">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Lst>
              </a:pPr>
              <a:r>
                <a:rPr lang="en-US" sz="3600" dirty="0" smtClean="0">
                  <a:solidFill>
                    <a:srgbClr val="000000"/>
                  </a:solidFill>
                  <a:latin typeface="+mn-ea"/>
                  <a:ea typeface="+mn-ea"/>
                </a:rPr>
                <a:t>・</a:t>
              </a:r>
              <a:r>
                <a:rPr lang="en-US" sz="3600" dirty="0" err="1" smtClean="0">
                  <a:solidFill>
                    <a:srgbClr val="000000"/>
                  </a:solidFill>
                  <a:latin typeface="+mn-ea"/>
                  <a:ea typeface="+mn-ea"/>
                </a:rPr>
                <a:t>能動騒音制御を行うために</a:t>
              </a:r>
              <a:r>
                <a:rPr lang="ja-JP" altLang="en-US" sz="3600" dirty="0" err="1" smtClean="0">
                  <a:solidFill>
                    <a:srgbClr val="000000"/>
                  </a:solidFill>
                  <a:latin typeface="+mn-ea"/>
                  <a:ea typeface="+mn-ea"/>
                </a:rPr>
                <a:t>，</a:t>
              </a:r>
              <a:r>
                <a:rPr lang="en-US" sz="3600" dirty="0" err="1" smtClean="0">
                  <a:solidFill>
                    <a:srgbClr val="000000"/>
                  </a:solidFill>
                  <a:latin typeface="+mn-ea"/>
                  <a:ea typeface="+mn-ea"/>
                </a:rPr>
                <a:t>逆位相の音を出すため</a:t>
              </a:r>
              <a:r>
                <a:rPr lang="ja-JP" altLang="en-US" sz="3600" dirty="0" smtClean="0">
                  <a:solidFill>
                    <a:srgbClr val="000000"/>
                  </a:solidFill>
                  <a:latin typeface="+mn-ea"/>
                  <a:ea typeface="+mn-ea"/>
                </a:rPr>
                <a:t>の</a:t>
              </a:r>
              <a:r>
                <a:rPr lang="en-US" sz="3600" dirty="0" err="1" smtClean="0">
                  <a:solidFill>
                    <a:srgbClr val="000000"/>
                  </a:solidFill>
                  <a:latin typeface="+mn-ea"/>
                  <a:ea typeface="+mn-ea"/>
                </a:rPr>
                <a:t>スピーカーを</a:t>
              </a:r>
              <a:endParaRPr lang="en-US" sz="3600" dirty="0" smtClean="0">
                <a:solidFill>
                  <a:srgbClr val="000000"/>
                </a:solidFill>
                <a:latin typeface="+mn-ea"/>
                <a:ea typeface="+mn-ea"/>
              </a:endParaRPr>
            </a:p>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Lst>
              </a:pPr>
              <a:r>
                <a:rPr lang="en-US" sz="3600" dirty="0" smtClean="0">
                  <a:solidFill>
                    <a:srgbClr val="000000"/>
                  </a:solidFill>
                  <a:latin typeface="+mn-ea"/>
                  <a:ea typeface="+mn-ea"/>
                </a:rPr>
                <a:t>1つだけ使用する場合は上流側への音（</a:t>
              </a:r>
              <a:r>
                <a:rPr lang="ja-JP" altLang="en-US" sz="3600" dirty="0" smtClean="0">
                  <a:solidFill>
                    <a:srgbClr val="000000"/>
                  </a:solidFill>
                  <a:latin typeface="+mn-ea"/>
                  <a:ea typeface="+mn-ea"/>
                </a:rPr>
                <a:t>騒音源側への音</a:t>
              </a:r>
              <a:r>
                <a:rPr lang="en-US" sz="3600" dirty="0" smtClean="0">
                  <a:solidFill>
                    <a:srgbClr val="000000"/>
                  </a:solidFill>
                  <a:latin typeface="+mn-ea"/>
                  <a:ea typeface="+mn-ea"/>
                </a:rPr>
                <a:t>）</a:t>
              </a:r>
              <a:r>
                <a:rPr lang="en-US" sz="3600" dirty="0" err="1" smtClean="0">
                  <a:solidFill>
                    <a:srgbClr val="000000"/>
                  </a:solidFill>
                  <a:latin typeface="+mn-ea"/>
                  <a:ea typeface="+mn-ea"/>
                </a:rPr>
                <a:t>を打ち消すことができない</a:t>
              </a:r>
              <a:r>
                <a:rPr lang="en-US" sz="3600" dirty="0" smtClean="0">
                  <a:solidFill>
                    <a:srgbClr val="000000"/>
                  </a:solidFill>
                  <a:latin typeface="+mn-ea"/>
                  <a:ea typeface="+mn-ea"/>
                </a:rPr>
                <a:t>．</a:t>
              </a:r>
              <a:endParaRPr lang="en-US" sz="3600" dirty="0">
                <a:solidFill>
                  <a:srgbClr val="000000"/>
                </a:solidFill>
                <a:latin typeface="+mn-ea"/>
                <a:ea typeface="+mn-ea"/>
              </a:endParaRPr>
            </a:p>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Lst>
              </a:pPr>
              <a:r>
                <a:rPr lang="en-US" sz="3600" dirty="0" smtClean="0">
                  <a:solidFill>
                    <a:srgbClr val="000000"/>
                  </a:solidFill>
                  <a:latin typeface="+mn-ea"/>
                  <a:ea typeface="+mn-ea"/>
                </a:rPr>
                <a:t>・</a:t>
              </a:r>
              <a:r>
                <a:rPr lang="ja-JP" altLang="en-US" sz="3600" dirty="0" smtClean="0">
                  <a:solidFill>
                    <a:srgbClr val="000000"/>
                  </a:solidFill>
                  <a:latin typeface="+mn-ea"/>
                  <a:ea typeface="+mn-ea"/>
                </a:rPr>
                <a:t>しかしその騒音を打ち消すためにスピーカーを増やすとコストが上がる．</a:t>
              </a:r>
              <a:endParaRPr lang="en-US" altLang="ja-JP" sz="3600" dirty="0" smtClean="0">
                <a:solidFill>
                  <a:srgbClr val="000000"/>
                </a:solidFill>
                <a:latin typeface="+mn-ea"/>
                <a:ea typeface="+mn-ea"/>
              </a:endParaRPr>
            </a:p>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Lst>
              </a:pPr>
              <a:r>
                <a:rPr lang="ja-JP" altLang="en-US" sz="3600" dirty="0" smtClean="0">
                  <a:solidFill>
                    <a:srgbClr val="000000"/>
                  </a:solidFill>
                  <a:latin typeface="+mn-ea"/>
                  <a:ea typeface="+mn-ea"/>
                </a:rPr>
                <a:t>・そこで，スピーカーの背面音を利用した消音を用いる．</a:t>
              </a:r>
              <a:endParaRPr lang="en-US" altLang="ja-JP" sz="3600" dirty="0" smtClean="0">
                <a:solidFill>
                  <a:srgbClr val="000000"/>
                </a:solidFill>
                <a:latin typeface="+mn-ea"/>
                <a:ea typeface="+mn-ea"/>
              </a:endParaRPr>
            </a:p>
          </p:txBody>
        </p:sp>
        <p:sp>
          <p:nvSpPr>
            <p:cNvPr id="2061" name="Text Box 33"/>
            <p:cNvSpPr txBox="1">
              <a:spLocks noChangeArrowheads="1"/>
            </p:cNvSpPr>
            <p:nvPr/>
          </p:nvSpPr>
          <p:spPr bwMode="auto">
            <a:xfrm>
              <a:off x="1304326" y="4720557"/>
              <a:ext cx="13895708" cy="1194850"/>
            </a:xfrm>
            <a:prstGeom prst="rect">
              <a:avLst/>
            </a:prstGeom>
            <a:noFill/>
            <a:ln w="9525">
              <a:noFill/>
              <a:round/>
              <a:headEnd/>
              <a:tailEnd/>
            </a:ln>
          </p:spPr>
          <p:txBody>
            <a:bodyPr lIns="86016" tIns="43007" rIns="86016" bIns="43007">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en-US" sz="3600" dirty="0">
                  <a:solidFill>
                    <a:srgbClr val="000000"/>
                  </a:solidFill>
                  <a:latin typeface="+mn-ea"/>
                  <a:ea typeface="+mn-ea"/>
                </a:rPr>
                <a:t>・</a:t>
              </a:r>
              <a:r>
                <a:rPr lang="en-US" sz="3600" dirty="0" err="1" smtClean="0">
                  <a:solidFill>
                    <a:srgbClr val="000000"/>
                  </a:solidFill>
                  <a:latin typeface="+mn-ea"/>
                  <a:ea typeface="+mn-ea"/>
                </a:rPr>
                <a:t>騒音を抑制する方法として，本研究室では騒音</a:t>
              </a:r>
              <a:r>
                <a:rPr lang="ja-JP" altLang="en-US" sz="3600" dirty="0" smtClean="0">
                  <a:solidFill>
                    <a:srgbClr val="000000"/>
                  </a:solidFill>
                  <a:latin typeface="+mn-ea"/>
                  <a:ea typeface="+mn-ea"/>
                </a:rPr>
                <a:t>を</a:t>
              </a:r>
              <a:r>
                <a:rPr lang="en-US" sz="3600" dirty="0" err="1" smtClean="0">
                  <a:solidFill>
                    <a:srgbClr val="000000"/>
                  </a:solidFill>
                  <a:latin typeface="+mn-ea"/>
                  <a:ea typeface="+mn-ea"/>
                </a:rPr>
                <a:t>逆位相の制御音によって打ち消す能動騒音制御を行ってきた</a:t>
              </a:r>
              <a:r>
                <a:rPr lang="en-US" sz="3600" dirty="0" smtClean="0">
                  <a:solidFill>
                    <a:srgbClr val="000000"/>
                  </a:solidFill>
                  <a:latin typeface="+mn-ea"/>
                  <a:ea typeface="+mn-ea"/>
                </a:rPr>
                <a:t>．</a:t>
              </a:r>
              <a:endParaRPr lang="en-US" sz="3600" dirty="0">
                <a:solidFill>
                  <a:srgbClr val="000000"/>
                </a:solidFill>
                <a:latin typeface="+mn-ea"/>
                <a:ea typeface="+mn-ea"/>
              </a:endParaRPr>
            </a:p>
          </p:txBody>
        </p:sp>
      </p:grpSp>
      <p:sp>
        <p:nvSpPr>
          <p:cNvPr id="2066" name="Text Box 39"/>
          <p:cNvSpPr txBox="1">
            <a:spLocks noChangeArrowheads="1"/>
          </p:cNvSpPr>
          <p:nvPr/>
        </p:nvSpPr>
        <p:spPr bwMode="auto">
          <a:xfrm>
            <a:off x="16227434" y="28021017"/>
            <a:ext cx="13655666" cy="5214974"/>
          </a:xfrm>
          <a:prstGeom prst="rect">
            <a:avLst/>
          </a:prstGeom>
          <a:noFill/>
          <a:ln w="9525">
            <a:noFill/>
            <a:round/>
            <a:headEnd/>
            <a:tailEnd/>
          </a:ln>
        </p:spPr>
        <p:txBody>
          <a:bodyPr lIns="100485" tIns="50243" rIns="100485" bIns="50243"/>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 pos="13740051" algn="l"/>
              </a:tabLst>
            </a:pPr>
            <a:r>
              <a:rPr lang="ja-JP" altLang="en-US" sz="3600" dirty="0" smtClean="0">
                <a:solidFill>
                  <a:srgbClr val="000000"/>
                </a:solidFill>
                <a:latin typeface="+mn-lt"/>
              </a:rPr>
              <a:t>スピーカーの正面と背面で大きな違いは見られれなかった。スピーカーの正面と背面から出る音の大きさはほぼ同じ</a:t>
            </a:r>
            <a:r>
              <a:rPr lang="ja-JP" altLang="en-US" sz="3600" dirty="0" smtClean="0">
                <a:solidFill>
                  <a:srgbClr val="000000"/>
                </a:solidFill>
                <a:latin typeface="+mn-lt"/>
              </a:rPr>
              <a:t>で</a:t>
            </a:r>
            <a:r>
              <a:rPr lang="en-US" altLang="ja-JP" sz="3600" dirty="0" smtClean="0">
                <a:solidFill>
                  <a:srgbClr val="000000"/>
                </a:solidFill>
                <a:latin typeface="+mn-lt"/>
              </a:rPr>
              <a:t>,</a:t>
            </a:r>
            <a:r>
              <a:rPr lang="ja-JP" altLang="en-US" sz="3600" dirty="0" smtClean="0">
                <a:solidFill>
                  <a:srgbClr val="000000"/>
                </a:solidFill>
                <a:latin typeface="+mn-lt"/>
              </a:rPr>
              <a:t>従って</a:t>
            </a:r>
            <a:r>
              <a:rPr lang="en-US" altLang="ja-JP" sz="3600" dirty="0" smtClean="0">
                <a:solidFill>
                  <a:srgbClr val="000000"/>
                </a:solidFill>
                <a:latin typeface="+mn-lt"/>
              </a:rPr>
              <a:t>case(c)</a:t>
            </a:r>
            <a:r>
              <a:rPr lang="ja-JP" altLang="en-US" sz="3600" dirty="0" smtClean="0">
                <a:solidFill>
                  <a:srgbClr val="000000"/>
                </a:solidFill>
                <a:latin typeface="+mn-lt"/>
              </a:rPr>
              <a:t>の</a:t>
            </a:r>
            <a:r>
              <a:rPr lang="ja-JP" altLang="en-US" sz="3600" dirty="0">
                <a:solidFill>
                  <a:srgbClr val="000000"/>
                </a:solidFill>
                <a:latin typeface="+mn-lt"/>
              </a:rPr>
              <a:t>実験</a:t>
            </a:r>
            <a:r>
              <a:rPr lang="ja-JP" altLang="en-US" sz="3600" dirty="0" smtClean="0">
                <a:solidFill>
                  <a:srgbClr val="000000"/>
                </a:solidFill>
                <a:latin typeface="+mn-lt"/>
              </a:rPr>
              <a:t>結果が物理モデルと違う支配的要因ではない</a:t>
            </a:r>
            <a:r>
              <a:rPr lang="ja-JP" altLang="en-US" sz="3600" dirty="0" smtClean="0">
                <a:solidFill>
                  <a:srgbClr val="000000"/>
                </a:solidFill>
                <a:latin typeface="+mn-lt"/>
              </a:rPr>
              <a:t>と言える．</a:t>
            </a:r>
            <a:endParaRPr lang="en-US" altLang="ja-JP" sz="3600" dirty="0" smtClean="0">
              <a:solidFill>
                <a:srgbClr val="000000"/>
              </a:solidFill>
              <a:latin typeface="+mn-lt"/>
            </a:endParaRPr>
          </a:p>
        </p:txBody>
      </p:sp>
      <p:sp>
        <p:nvSpPr>
          <p:cNvPr id="2067" name="Text Box 40"/>
          <p:cNvSpPr txBox="1">
            <a:spLocks noChangeArrowheads="1"/>
          </p:cNvSpPr>
          <p:nvPr/>
        </p:nvSpPr>
        <p:spPr bwMode="auto">
          <a:xfrm>
            <a:off x="16084558" y="30378471"/>
            <a:ext cx="7283017" cy="1329965"/>
          </a:xfrm>
          <a:prstGeom prst="rect">
            <a:avLst/>
          </a:prstGeom>
          <a:noFill/>
          <a:ln w="9525">
            <a:noFill/>
            <a:round/>
            <a:headEnd/>
            <a:tailEnd/>
          </a:ln>
        </p:spPr>
        <p:txBody>
          <a:bodyPr lIns="100485" tIns="50243" rIns="100485" bIns="50243"/>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r>
              <a:rPr lang="en-US" sz="6600" dirty="0" smtClean="0">
                <a:solidFill>
                  <a:srgbClr val="000000"/>
                </a:solidFill>
                <a:latin typeface="+mn-lt"/>
              </a:rPr>
              <a:t>4．まとめ</a:t>
            </a:r>
            <a:endParaRPr lang="en-US" sz="6600" dirty="0">
              <a:solidFill>
                <a:srgbClr val="000000"/>
              </a:solidFill>
              <a:latin typeface="+mn-lt"/>
            </a:endParaRPr>
          </a:p>
        </p:txBody>
      </p:sp>
      <p:sp>
        <p:nvSpPr>
          <p:cNvPr id="2069" name="テキスト ボックス 43"/>
          <p:cNvSpPr txBox="1">
            <a:spLocks noChangeArrowheads="1"/>
          </p:cNvSpPr>
          <p:nvPr/>
        </p:nvSpPr>
        <p:spPr bwMode="auto">
          <a:xfrm flipH="1">
            <a:off x="17013252" y="26592257"/>
            <a:ext cx="11680475" cy="657087"/>
          </a:xfrm>
          <a:prstGeom prst="rect">
            <a:avLst/>
          </a:prstGeom>
          <a:noFill/>
          <a:ln w="9525">
            <a:noFill/>
            <a:miter lim="800000"/>
            <a:headEnd/>
            <a:tailEnd/>
          </a:ln>
        </p:spPr>
        <p:txBody>
          <a:bodyPr wrap="square" lIns="102093" tIns="51046" rIns="102093" bIns="51046">
            <a:spAutoFit/>
          </a:bodyPr>
          <a:lstStyle/>
          <a:p>
            <a:r>
              <a:rPr kumimoji="1" lang="ja-JP" altLang="en-US" sz="3600" dirty="0" smtClean="0">
                <a:solidFill>
                  <a:schemeClr val="tx1"/>
                </a:solidFill>
                <a:latin typeface="+mn-lt"/>
              </a:rPr>
              <a:t>図</a:t>
            </a:r>
            <a:r>
              <a:rPr kumimoji="1" lang="en-US" altLang="ja-JP" sz="3600" dirty="0" smtClean="0">
                <a:solidFill>
                  <a:schemeClr val="tx1"/>
                </a:solidFill>
                <a:latin typeface="+mn-lt"/>
              </a:rPr>
              <a:t>4 </a:t>
            </a:r>
            <a:r>
              <a:rPr kumimoji="1" lang="ja-JP" altLang="en-US" sz="3600" dirty="0" smtClean="0">
                <a:solidFill>
                  <a:schemeClr val="tx1"/>
                </a:solidFill>
                <a:latin typeface="+mn-lt"/>
              </a:rPr>
              <a:t>　スピーカーの正面音と背面音の比較</a:t>
            </a:r>
            <a:endParaRPr kumimoji="1" lang="en-US" altLang="ja-JP" sz="3600" dirty="0">
              <a:solidFill>
                <a:schemeClr val="tx1"/>
              </a:solidFill>
              <a:latin typeface="+mn-lt"/>
            </a:endParaRPr>
          </a:p>
        </p:txBody>
      </p:sp>
      <p:sp>
        <p:nvSpPr>
          <p:cNvPr id="2072" name="テキスト ボックス 44"/>
          <p:cNvSpPr txBox="1">
            <a:spLocks noChangeArrowheads="1"/>
          </p:cNvSpPr>
          <p:nvPr/>
        </p:nvSpPr>
        <p:spPr bwMode="auto">
          <a:xfrm>
            <a:off x="17656194" y="9375699"/>
            <a:ext cx="3211643" cy="795586"/>
          </a:xfrm>
          <a:prstGeom prst="rect">
            <a:avLst/>
          </a:prstGeom>
          <a:noFill/>
          <a:ln w="9525">
            <a:noFill/>
            <a:miter lim="800000"/>
            <a:headEnd/>
            <a:tailEnd/>
          </a:ln>
        </p:spPr>
        <p:txBody>
          <a:bodyPr lIns="102093" tIns="51046" rIns="102093" bIns="51046">
            <a:spAutoFit/>
          </a:bodyPr>
          <a:lstStyle/>
          <a:p>
            <a:r>
              <a:rPr kumimoji="1" lang="en-US" altLang="ja-JP" sz="4500" dirty="0" err="1">
                <a:solidFill>
                  <a:schemeClr val="tx1"/>
                </a:solidFill>
                <a:latin typeface="+mn-lt"/>
              </a:rPr>
              <a:t>Gzu</a:t>
            </a:r>
            <a:endParaRPr kumimoji="1" lang="en-US" altLang="ja-JP" sz="4500" dirty="0">
              <a:solidFill>
                <a:schemeClr val="tx1"/>
              </a:solidFill>
              <a:latin typeface="+mn-lt"/>
            </a:endParaRPr>
          </a:p>
        </p:txBody>
      </p:sp>
      <p:sp>
        <p:nvSpPr>
          <p:cNvPr id="2074" name="テキスト ボックス 46"/>
          <p:cNvSpPr txBox="1">
            <a:spLocks noChangeArrowheads="1"/>
          </p:cNvSpPr>
          <p:nvPr/>
        </p:nvSpPr>
        <p:spPr bwMode="auto">
          <a:xfrm>
            <a:off x="24657118" y="9375699"/>
            <a:ext cx="3213290" cy="795586"/>
          </a:xfrm>
          <a:prstGeom prst="rect">
            <a:avLst/>
          </a:prstGeom>
          <a:noFill/>
          <a:ln w="9525">
            <a:noFill/>
            <a:miter lim="800000"/>
            <a:headEnd/>
            <a:tailEnd/>
          </a:ln>
        </p:spPr>
        <p:txBody>
          <a:bodyPr lIns="102093" tIns="51046" rIns="102093" bIns="51046">
            <a:spAutoFit/>
          </a:bodyPr>
          <a:lstStyle/>
          <a:p>
            <a:r>
              <a:rPr kumimoji="1" lang="en-US" altLang="ja-JP" sz="4500" dirty="0" err="1">
                <a:solidFill>
                  <a:schemeClr val="tx1"/>
                </a:solidFill>
                <a:latin typeface="+mn-lt"/>
              </a:rPr>
              <a:t>Gyu</a:t>
            </a:r>
            <a:endParaRPr kumimoji="1" lang="en-US" altLang="ja-JP" sz="4500" dirty="0">
              <a:solidFill>
                <a:schemeClr val="tx1"/>
              </a:solidFill>
              <a:latin typeface="+mn-lt"/>
            </a:endParaRPr>
          </a:p>
        </p:txBody>
      </p:sp>
      <p:sp>
        <p:nvSpPr>
          <p:cNvPr id="2079" name="テキスト ボックス 44"/>
          <p:cNvSpPr txBox="1">
            <a:spLocks noChangeArrowheads="1"/>
          </p:cNvSpPr>
          <p:nvPr/>
        </p:nvSpPr>
        <p:spPr bwMode="auto">
          <a:xfrm>
            <a:off x="17941946" y="25663563"/>
            <a:ext cx="3211643" cy="795586"/>
          </a:xfrm>
          <a:prstGeom prst="rect">
            <a:avLst/>
          </a:prstGeom>
          <a:noFill/>
          <a:ln w="9525">
            <a:noFill/>
            <a:miter lim="800000"/>
            <a:headEnd/>
            <a:tailEnd/>
          </a:ln>
        </p:spPr>
        <p:txBody>
          <a:bodyPr lIns="102093" tIns="51046" rIns="102093" bIns="51046">
            <a:spAutoFit/>
          </a:bodyPr>
          <a:lstStyle/>
          <a:p>
            <a:r>
              <a:rPr kumimoji="1" lang="en-US" altLang="ja-JP" sz="4500" dirty="0" err="1">
                <a:solidFill>
                  <a:schemeClr val="tx1"/>
                </a:solidFill>
                <a:latin typeface="+mn-lt"/>
              </a:rPr>
              <a:t>Gzu</a:t>
            </a:r>
            <a:endParaRPr kumimoji="1" lang="en-US" altLang="ja-JP" sz="4500" dirty="0">
              <a:solidFill>
                <a:schemeClr val="tx1"/>
              </a:solidFill>
              <a:latin typeface="+mn-lt"/>
            </a:endParaRPr>
          </a:p>
        </p:txBody>
      </p:sp>
      <p:sp>
        <p:nvSpPr>
          <p:cNvPr id="2081" name="テキスト ボックス 46"/>
          <p:cNvSpPr txBox="1">
            <a:spLocks noChangeArrowheads="1"/>
          </p:cNvSpPr>
          <p:nvPr/>
        </p:nvSpPr>
        <p:spPr bwMode="auto">
          <a:xfrm>
            <a:off x="24728556" y="25663563"/>
            <a:ext cx="3213290" cy="795586"/>
          </a:xfrm>
          <a:prstGeom prst="rect">
            <a:avLst/>
          </a:prstGeom>
          <a:noFill/>
          <a:ln w="9525">
            <a:noFill/>
            <a:miter lim="800000"/>
            <a:headEnd/>
            <a:tailEnd/>
          </a:ln>
        </p:spPr>
        <p:txBody>
          <a:bodyPr wrap="square" lIns="102093" tIns="51046" rIns="102093" bIns="51046">
            <a:spAutoFit/>
          </a:bodyPr>
          <a:lstStyle/>
          <a:p>
            <a:r>
              <a:rPr kumimoji="1" lang="en-US" altLang="ja-JP" sz="4500" dirty="0" err="1">
                <a:solidFill>
                  <a:schemeClr val="tx1"/>
                </a:solidFill>
                <a:latin typeface="+mn-lt"/>
              </a:rPr>
              <a:t>Gyu</a:t>
            </a:r>
            <a:endParaRPr kumimoji="1" lang="en-US" altLang="ja-JP" sz="4500" dirty="0">
              <a:solidFill>
                <a:schemeClr val="tx1"/>
              </a:solidFill>
              <a:latin typeface="+mn-lt"/>
            </a:endParaRPr>
          </a:p>
        </p:txBody>
      </p:sp>
      <p:sp>
        <p:nvSpPr>
          <p:cNvPr id="57" name="テキスト ボックス 56"/>
          <p:cNvSpPr txBox="1"/>
          <p:nvPr/>
        </p:nvSpPr>
        <p:spPr>
          <a:xfrm>
            <a:off x="16595632" y="31735793"/>
            <a:ext cx="13287468" cy="1765082"/>
          </a:xfrm>
          <a:prstGeom prst="rect">
            <a:avLst/>
          </a:prstGeom>
          <a:noFill/>
        </p:spPr>
        <p:txBody>
          <a:bodyPr wrap="square" lIns="102093" tIns="51046" rIns="102093" bIns="51046" rtlCol="0">
            <a:spAutoFit/>
          </a:bodyPr>
          <a:lstStyle/>
          <a:p>
            <a:pPr algn="l"/>
            <a:r>
              <a:rPr kumimoji="1" lang="ja-JP" altLang="en-US" sz="3600" dirty="0" smtClean="0">
                <a:solidFill>
                  <a:schemeClr val="tx1"/>
                </a:solidFill>
                <a:latin typeface="+mn-lt"/>
              </a:rPr>
              <a:t>・</a:t>
            </a:r>
            <a:r>
              <a:rPr kumimoji="1" lang="en-US" altLang="ja-JP" sz="3600" dirty="0" smtClean="0">
                <a:solidFill>
                  <a:schemeClr val="tx1"/>
                </a:solidFill>
                <a:latin typeface="+mn-lt"/>
              </a:rPr>
              <a:t> </a:t>
            </a:r>
            <a:r>
              <a:rPr kumimoji="1" lang="ja-JP" altLang="en-US" sz="3600" dirty="0" smtClean="0">
                <a:solidFill>
                  <a:schemeClr val="tx1"/>
                </a:solidFill>
                <a:latin typeface="+mn-lt"/>
              </a:rPr>
              <a:t>スピーカーの正面と背面で音の大きさに殆ど違いは見られない．</a:t>
            </a:r>
            <a:endParaRPr kumimoji="1" lang="en-US" altLang="ja-JP" sz="3600" dirty="0" smtClean="0">
              <a:solidFill>
                <a:schemeClr val="tx1"/>
              </a:solidFill>
              <a:latin typeface="+mn-lt"/>
            </a:endParaRPr>
          </a:p>
          <a:p>
            <a:pPr algn="l"/>
            <a:r>
              <a:rPr kumimoji="1" lang="ja-JP" altLang="en-US" sz="3600" dirty="0" smtClean="0">
                <a:solidFill>
                  <a:schemeClr val="tx1"/>
                </a:solidFill>
                <a:latin typeface="+mn-lt"/>
              </a:rPr>
              <a:t>　従って①は</a:t>
            </a:r>
            <a:r>
              <a:rPr kumimoji="1" lang="en-US" altLang="ja-JP" sz="3600" dirty="0" smtClean="0">
                <a:solidFill>
                  <a:schemeClr val="tx1"/>
                </a:solidFill>
                <a:latin typeface="+mn-lt"/>
              </a:rPr>
              <a:t>case(c)</a:t>
            </a:r>
            <a:r>
              <a:rPr kumimoji="1" lang="ja-JP" altLang="en-US" sz="3600" dirty="0" smtClean="0">
                <a:solidFill>
                  <a:schemeClr val="tx1"/>
                </a:solidFill>
                <a:latin typeface="+mn-lt"/>
              </a:rPr>
              <a:t>の周波数応答実験値が物理モデルと異なる原　　</a:t>
            </a:r>
            <a:endParaRPr kumimoji="1" lang="en-US" altLang="ja-JP" sz="3600" dirty="0" smtClean="0">
              <a:solidFill>
                <a:schemeClr val="tx1"/>
              </a:solidFill>
              <a:latin typeface="+mn-lt"/>
            </a:endParaRPr>
          </a:p>
          <a:p>
            <a:pPr algn="l"/>
            <a:r>
              <a:rPr kumimoji="1" lang="ja-JP" altLang="en-US" sz="3600" dirty="0" smtClean="0">
                <a:solidFill>
                  <a:schemeClr val="tx1"/>
                </a:solidFill>
                <a:latin typeface="+mn-lt"/>
              </a:rPr>
              <a:t>　因ではない</a:t>
            </a:r>
            <a:endParaRPr kumimoji="1" lang="en-US" altLang="ja-JP" sz="3600" dirty="0" smtClean="0">
              <a:solidFill>
                <a:schemeClr val="tx1"/>
              </a:solidFill>
              <a:latin typeface="+mn-lt"/>
            </a:endParaRPr>
          </a:p>
        </p:txBody>
      </p:sp>
      <p:sp>
        <p:nvSpPr>
          <p:cNvPr id="58" name="テキスト ボックス 57"/>
          <p:cNvSpPr txBox="1"/>
          <p:nvPr/>
        </p:nvSpPr>
        <p:spPr>
          <a:xfrm>
            <a:off x="15870244" y="34378999"/>
            <a:ext cx="7559766" cy="1118752"/>
          </a:xfrm>
          <a:prstGeom prst="rect">
            <a:avLst/>
          </a:prstGeom>
          <a:noFill/>
        </p:spPr>
        <p:txBody>
          <a:bodyPr wrap="square" lIns="102093" tIns="51046" rIns="102093" bIns="51046" rtlCol="0">
            <a:spAutoFit/>
          </a:bodyPr>
          <a:lstStyle/>
          <a:p>
            <a:pPr algn="l"/>
            <a:r>
              <a:rPr kumimoji="1" lang="en-US" altLang="ja-JP" sz="6600" dirty="0" smtClean="0">
                <a:solidFill>
                  <a:schemeClr val="tx1"/>
                </a:solidFill>
                <a:latin typeface="+mn-lt"/>
              </a:rPr>
              <a:t>5</a:t>
            </a:r>
            <a:r>
              <a:rPr kumimoji="1" lang="ja-JP" altLang="en-US" sz="6600" dirty="0" err="1" smtClean="0">
                <a:solidFill>
                  <a:schemeClr val="tx1"/>
                </a:solidFill>
                <a:latin typeface="+mn-lt"/>
              </a:rPr>
              <a:t>．</a:t>
            </a:r>
            <a:r>
              <a:rPr kumimoji="1" lang="ja-JP" altLang="en-US" sz="6600" dirty="0" smtClean="0">
                <a:solidFill>
                  <a:schemeClr val="tx1"/>
                </a:solidFill>
                <a:latin typeface="+mn-lt"/>
              </a:rPr>
              <a:t>今後の課題</a:t>
            </a:r>
            <a:endParaRPr kumimoji="1" lang="ja-JP" altLang="en-US" sz="6600" dirty="0">
              <a:solidFill>
                <a:schemeClr val="tx1"/>
              </a:solidFill>
              <a:latin typeface="+mn-lt"/>
            </a:endParaRPr>
          </a:p>
        </p:txBody>
      </p:sp>
      <p:sp>
        <p:nvSpPr>
          <p:cNvPr id="61" name="テキスト ボックス 60"/>
          <p:cNvSpPr txBox="1"/>
          <p:nvPr/>
        </p:nvSpPr>
        <p:spPr>
          <a:xfrm>
            <a:off x="16155996" y="35593445"/>
            <a:ext cx="13044302" cy="1765082"/>
          </a:xfrm>
          <a:prstGeom prst="rect">
            <a:avLst/>
          </a:prstGeom>
          <a:noFill/>
        </p:spPr>
        <p:txBody>
          <a:bodyPr wrap="square" lIns="102093" tIns="51046" rIns="102093" bIns="51046" rtlCol="0">
            <a:spAutoFit/>
          </a:bodyPr>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・スピーカーを覆うフタのズレ</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・スピーカーの位置のズレ</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 pos="12931812" algn="l"/>
              </a:tabLst>
            </a:pPr>
            <a:r>
              <a:rPr lang="ja-JP" altLang="en-US" sz="3600" dirty="0" smtClean="0">
                <a:solidFill>
                  <a:srgbClr val="000000"/>
                </a:solidFill>
                <a:latin typeface="+mn-lt"/>
              </a:rPr>
              <a:t>以上のそれぞれを変化させた上で周波数特性を確認する．</a:t>
            </a:r>
            <a:endParaRPr lang="en-US" altLang="ja-JP" sz="3600" dirty="0" smtClean="0">
              <a:solidFill>
                <a:srgbClr val="000000"/>
              </a:solidFill>
              <a:latin typeface="+mn-lt"/>
            </a:endParaRPr>
          </a:p>
        </p:txBody>
      </p:sp>
      <p:grpSp>
        <p:nvGrpSpPr>
          <p:cNvPr id="59" name="グループ化 58"/>
          <p:cNvGrpSpPr>
            <a:grpSpLocks noChangeAspect="1"/>
          </p:cNvGrpSpPr>
          <p:nvPr/>
        </p:nvGrpSpPr>
        <p:grpSpPr>
          <a:xfrm>
            <a:off x="15584492" y="3660659"/>
            <a:ext cx="6991455" cy="5760000"/>
            <a:chOff x="500034" y="1214422"/>
            <a:chExt cx="5334000" cy="4000500"/>
          </a:xfrm>
        </p:grpSpPr>
        <p:pic>
          <p:nvPicPr>
            <p:cNvPr id="60" name="Picture 3" descr="F:\1朝ゼミ\図、画像\caseC物理モデル\Gzu.bmp"/>
            <p:cNvPicPr>
              <a:picLocks noChangeAspect="1" noChangeArrowheads="1"/>
            </p:cNvPicPr>
            <p:nvPr/>
          </p:nvPicPr>
          <p:blipFill>
            <a:blip r:embed="rId5"/>
            <a:srcRect/>
            <a:stretch>
              <a:fillRect/>
            </a:stretch>
          </p:blipFill>
          <p:spPr bwMode="auto">
            <a:xfrm>
              <a:off x="500034" y="1214422"/>
              <a:ext cx="5334000" cy="4000500"/>
            </a:xfrm>
            <a:prstGeom prst="rect">
              <a:avLst/>
            </a:prstGeom>
            <a:noFill/>
          </p:spPr>
        </p:pic>
        <p:pic>
          <p:nvPicPr>
            <p:cNvPr id="64" name="Picture 2" descr="F:\1朝ゼミ\図、画像\caseCとCd比較新0917\Gzu.bmp"/>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00034" y="1214422"/>
              <a:ext cx="5334000" cy="4000500"/>
            </a:xfrm>
            <a:prstGeom prst="rect">
              <a:avLst/>
            </a:prstGeom>
            <a:noFill/>
          </p:spPr>
        </p:pic>
      </p:grpSp>
      <p:sp>
        <p:nvSpPr>
          <p:cNvPr id="73" name="Rectangle 15"/>
          <p:cNvSpPr>
            <a:spLocks noChangeArrowheads="1"/>
          </p:cNvSpPr>
          <p:nvPr/>
        </p:nvSpPr>
        <p:spPr bwMode="auto">
          <a:xfrm>
            <a:off x="6297552" y="28163893"/>
            <a:ext cx="3112383" cy="659522"/>
          </a:xfrm>
          <a:prstGeom prst="rect">
            <a:avLst/>
          </a:prstGeom>
          <a:noFill/>
          <a:ln w="9525">
            <a:noFill/>
            <a:round/>
            <a:headEnd/>
            <a:tailEnd/>
          </a:ln>
        </p:spPr>
        <p:txBody>
          <a:bodyPr wrap="none" lIns="100485" tIns="52252" rIns="100485" bIns="52252">
            <a:spAutoFit/>
          </a:bodyPr>
          <a:lstStyle/>
          <a:p>
            <a:pPr algn="l">
              <a:buClrTx/>
              <a:tabLst>
                <a:tab pos="0" algn="l"/>
                <a:tab pos="1020933" algn="l"/>
                <a:tab pos="2041865" algn="l"/>
                <a:tab pos="3062798" algn="l"/>
                <a:tab pos="4083730" algn="l"/>
                <a:tab pos="5104663" algn="l"/>
                <a:tab pos="6125595" algn="l"/>
                <a:tab pos="7146528" algn="l"/>
                <a:tab pos="8167460" algn="l"/>
                <a:tab pos="9188393" algn="l"/>
                <a:tab pos="10209325" algn="l"/>
                <a:tab pos="11230258" algn="l"/>
              </a:tabLst>
            </a:pPr>
            <a:r>
              <a:rPr lang="en-US" sz="3600" dirty="0" smtClean="0">
                <a:solidFill>
                  <a:srgbClr val="000000"/>
                </a:solidFill>
                <a:latin typeface="+mn-lt"/>
                <a:cs typeface="Times New Roman" pitchFamily="16" charset="0"/>
              </a:rPr>
              <a:t>図</a:t>
            </a:r>
            <a:r>
              <a:rPr lang="en-US" altLang="ja-JP" sz="3600" dirty="0" smtClean="0">
                <a:solidFill>
                  <a:srgbClr val="000000"/>
                </a:solidFill>
                <a:latin typeface="+mn-lt"/>
                <a:cs typeface="Times New Roman" pitchFamily="16" charset="0"/>
              </a:rPr>
              <a:t>2</a:t>
            </a:r>
            <a:r>
              <a:rPr lang="en-US" altLang="ja-JP" sz="3600" dirty="0" smtClean="0">
                <a:solidFill>
                  <a:srgbClr val="000000"/>
                </a:solidFill>
                <a:latin typeface="+mn-lt"/>
              </a:rPr>
              <a:t> </a:t>
            </a:r>
            <a:r>
              <a:rPr lang="ja-JP" altLang="en-US" sz="3600" dirty="0" smtClean="0">
                <a:solidFill>
                  <a:srgbClr val="000000"/>
                </a:solidFill>
                <a:latin typeface="+mn-lt"/>
              </a:rPr>
              <a:t>　</a:t>
            </a:r>
            <a:r>
              <a:rPr lang="en-US" sz="3600" dirty="0" err="1" smtClean="0">
                <a:solidFill>
                  <a:srgbClr val="000000"/>
                </a:solidFill>
                <a:latin typeface="+mn-lt"/>
              </a:rPr>
              <a:t>モデル図</a:t>
            </a:r>
            <a:endParaRPr lang="en-US" sz="3600" dirty="0">
              <a:solidFill>
                <a:srgbClr val="000000"/>
              </a:solidFill>
              <a:latin typeface="+mn-lt"/>
            </a:endParaRPr>
          </a:p>
        </p:txBody>
      </p:sp>
      <p:grpSp>
        <p:nvGrpSpPr>
          <p:cNvPr id="89" name="グループ化 88"/>
          <p:cNvGrpSpPr/>
          <p:nvPr/>
        </p:nvGrpSpPr>
        <p:grpSpPr>
          <a:xfrm>
            <a:off x="0" y="33021677"/>
            <a:ext cx="15513054" cy="1500198"/>
            <a:chOff x="193380" y="28156622"/>
            <a:chExt cx="14401799" cy="1339440"/>
          </a:xfrm>
        </p:grpSpPr>
        <p:sp>
          <p:nvSpPr>
            <p:cNvPr id="83" name="角丸四角形 82"/>
            <p:cNvSpPr/>
            <p:nvPr/>
          </p:nvSpPr>
          <p:spPr bwMode="auto">
            <a:xfrm>
              <a:off x="262238" y="28156622"/>
              <a:ext cx="13736056" cy="1339440"/>
            </a:xfrm>
            <a:prstGeom prst="roundRect">
              <a:avLst/>
            </a:prstGeom>
            <a:gradFill flip="none" rotWithShape="1">
              <a:gsLst>
                <a:gs pos="0">
                  <a:srgbClr val="8CFD03">
                    <a:tint val="66000"/>
                    <a:satMod val="160000"/>
                  </a:srgbClr>
                </a:gs>
                <a:gs pos="50000">
                  <a:srgbClr val="8CFD03">
                    <a:tint val="44500"/>
                    <a:satMod val="160000"/>
                  </a:srgbClr>
                </a:gs>
                <a:gs pos="100000">
                  <a:srgbClr val="8CFD03">
                    <a:tint val="23500"/>
                    <a:satMod val="160000"/>
                  </a:srgbClr>
                </a:gs>
              </a:gsLst>
              <a:lin ang="2700000" scaled="1"/>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ja-JP" altLang="en-US" dirty="0" smtClean="0">
                <a:latin typeface="+mn-lt"/>
              </a:endParaRPr>
            </a:p>
          </p:txBody>
        </p:sp>
        <p:sp>
          <p:nvSpPr>
            <p:cNvPr id="74" name="正方形/長方形 73"/>
            <p:cNvSpPr/>
            <p:nvPr/>
          </p:nvSpPr>
          <p:spPr>
            <a:xfrm>
              <a:off x="193380" y="28284198"/>
              <a:ext cx="14401799" cy="1071705"/>
            </a:xfrm>
            <a:prstGeom prst="rect">
              <a:avLst/>
            </a:prstGeom>
          </p:spPr>
          <p:txBody>
            <a:bodyPr>
              <a:spAutoFit/>
            </a:bodyPr>
            <a:lstStyle/>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en-US" sz="3600" b="1" dirty="0" smtClean="0">
                  <a:solidFill>
                    <a:srgbClr val="000000"/>
                  </a:solidFill>
                  <a:latin typeface="+mn-lt"/>
                </a:rPr>
                <a:t>・</a:t>
              </a:r>
              <a:r>
                <a:rPr lang="en-US" altLang="ja-JP" sz="3600" b="1" dirty="0" smtClean="0">
                  <a:solidFill>
                    <a:srgbClr val="000000"/>
                  </a:solidFill>
                  <a:latin typeface="+mn-lt"/>
                </a:rPr>
                <a:t>case (c′)</a:t>
              </a:r>
              <a:r>
                <a:rPr lang="en-US" sz="3600" b="1" dirty="0" smtClean="0">
                  <a:solidFill>
                    <a:srgbClr val="000000"/>
                  </a:solidFill>
                  <a:latin typeface="+mn-lt"/>
                </a:rPr>
                <a:t>：</a:t>
              </a:r>
              <a:r>
                <a:rPr lang="en-US" sz="3600" dirty="0" err="1" smtClean="0">
                  <a:solidFill>
                    <a:srgbClr val="000000"/>
                  </a:solidFill>
                  <a:latin typeface="+mn-lt"/>
                </a:rPr>
                <a:t>モデル図を</a:t>
              </a:r>
              <a:r>
                <a:rPr lang="ja-JP" altLang="en-US" sz="3600" dirty="0" smtClean="0">
                  <a:solidFill>
                    <a:srgbClr val="000000"/>
                  </a:solidFill>
                  <a:latin typeface="+mn-lt"/>
                </a:rPr>
                <a:t>参考</a:t>
              </a:r>
              <a:r>
                <a:rPr lang="ja-JP" altLang="en-US" sz="3600" dirty="0" smtClean="0">
                  <a:solidFill>
                    <a:srgbClr val="000000"/>
                  </a:solidFill>
                  <a:latin typeface="+mn-lt"/>
                </a:rPr>
                <a:t>にサブダクトを通して</a:t>
              </a:r>
              <a:r>
                <a:rPr lang="en-US" altLang="ja-JP" sz="3600" dirty="0" smtClean="0">
                  <a:solidFill>
                    <a:srgbClr val="000000"/>
                  </a:solidFill>
                  <a:latin typeface="+mn-lt"/>
                </a:rPr>
                <a:t>SPK</a:t>
              </a:r>
              <a:r>
                <a:rPr lang="en-US" sz="3600" dirty="0" smtClean="0">
                  <a:solidFill>
                    <a:srgbClr val="000000"/>
                  </a:solidFill>
                  <a:latin typeface="+mn-lt"/>
                </a:rPr>
                <a:t>2-</a:t>
              </a:r>
              <a:r>
                <a:rPr lang="en-US" altLang="ja-JP" sz="3600" dirty="0" smtClean="0">
                  <a:solidFill>
                    <a:srgbClr val="000000"/>
                  </a:solidFill>
                  <a:latin typeface="+mn-lt"/>
                </a:rPr>
                <a:t>SPK</a:t>
              </a:r>
              <a:r>
                <a:rPr lang="en-US" sz="3600" dirty="0" smtClean="0">
                  <a:solidFill>
                    <a:srgbClr val="000000"/>
                  </a:solidFill>
                  <a:latin typeface="+mn-lt"/>
                </a:rPr>
                <a:t>3</a:t>
              </a:r>
              <a:r>
                <a:rPr lang="ja-JP" altLang="en-US" sz="3600" dirty="0" smtClean="0">
                  <a:solidFill>
                    <a:srgbClr val="000000"/>
                  </a:solidFill>
                  <a:latin typeface="+mn-lt"/>
                </a:rPr>
                <a:t>間の長さ</a:t>
              </a:r>
              <a:r>
                <a:rPr lang="ja-JP" altLang="en-US" sz="3600" dirty="0" smtClean="0">
                  <a:solidFill>
                    <a:srgbClr val="000000"/>
                  </a:solidFill>
                  <a:latin typeface="+mn-lt"/>
                </a:rPr>
                <a:t>の位</a:t>
              </a:r>
              <a:endParaRPr lang="en-US" altLang="ja-JP" sz="3600" dirty="0" smtClean="0">
                <a:solidFill>
                  <a:srgbClr val="000000"/>
                </a:solidFill>
                <a:latin typeface="+mn-lt"/>
              </a:endParaRPr>
            </a:p>
            <a:p>
              <a:pPr algn="l">
                <a:tabLst>
                  <a:tab pos="0" algn="l"/>
                  <a:tab pos="1020933" algn="l"/>
                  <a:tab pos="2041865" algn="l"/>
                  <a:tab pos="3062798" algn="l"/>
                  <a:tab pos="4083730" algn="l"/>
                  <a:tab pos="5104663" algn="l"/>
                  <a:tab pos="6125595" algn="l"/>
                  <a:tab pos="7146528" algn="l"/>
                  <a:tab pos="8167460" algn="l"/>
                  <a:tab pos="9188393" algn="l"/>
                  <a:tab pos="10209325" algn="l"/>
                  <a:tab pos="11230258" algn="l"/>
                  <a:tab pos="11315335" algn="l"/>
                  <a:tab pos="12123574" algn="l"/>
                </a:tabLst>
              </a:pPr>
              <a:r>
                <a:rPr lang="ja-JP" altLang="en-US" sz="3600" dirty="0" smtClean="0">
                  <a:solidFill>
                    <a:srgbClr val="000000"/>
                  </a:solidFill>
                  <a:latin typeface="+mn-lt"/>
                </a:rPr>
                <a:t>　</a:t>
              </a:r>
              <a:r>
                <a:rPr lang="ja-JP" altLang="en-US" sz="3600" dirty="0" smtClean="0">
                  <a:solidFill>
                    <a:srgbClr val="000000"/>
                  </a:solidFill>
                  <a:latin typeface="+mn-lt"/>
                </a:rPr>
                <a:t>　　　　　　</a:t>
              </a:r>
              <a:r>
                <a:rPr lang="ja-JP" altLang="en-US" sz="3600" dirty="0" smtClean="0">
                  <a:solidFill>
                    <a:srgbClr val="000000"/>
                  </a:solidFill>
                  <a:latin typeface="+mn-lt"/>
                </a:rPr>
                <a:t>置</a:t>
              </a:r>
              <a:r>
                <a:rPr lang="ja-JP" altLang="en-US" sz="3600" dirty="0" smtClean="0">
                  <a:solidFill>
                    <a:srgbClr val="000000"/>
                  </a:solidFill>
                  <a:latin typeface="+mn-lt"/>
                </a:rPr>
                <a:t>に</a:t>
              </a:r>
              <a:r>
                <a:rPr lang="en-US" altLang="ja-JP" sz="3600" dirty="0" smtClean="0">
                  <a:solidFill>
                    <a:srgbClr val="000000"/>
                  </a:solidFill>
                  <a:latin typeface="+mn-lt"/>
                </a:rPr>
                <a:t>SPK3</a:t>
              </a:r>
              <a:r>
                <a:rPr lang="en-US" sz="3600" dirty="0" smtClean="0">
                  <a:solidFill>
                    <a:srgbClr val="000000"/>
                  </a:solidFill>
                  <a:latin typeface="+mn-lt"/>
                </a:rPr>
                <a:t>を</a:t>
              </a:r>
              <a:r>
                <a:rPr lang="ja-JP" altLang="en-US" sz="3600" dirty="0" smtClean="0">
                  <a:solidFill>
                    <a:srgbClr val="000000"/>
                  </a:solidFill>
                  <a:latin typeface="+mn-lt"/>
                </a:rPr>
                <a:t>配置</a:t>
              </a:r>
              <a:r>
                <a:rPr lang="ja-JP" altLang="en-US" sz="3600" dirty="0" smtClean="0">
                  <a:solidFill>
                    <a:srgbClr val="000000"/>
                  </a:solidFill>
                  <a:latin typeface="+mn-lt"/>
                </a:rPr>
                <a:t>し</a:t>
              </a:r>
              <a:r>
                <a:rPr lang="ja-JP" altLang="en-US" sz="3600" dirty="0" smtClean="0">
                  <a:solidFill>
                    <a:srgbClr val="000000"/>
                  </a:solidFill>
                  <a:latin typeface="+mn-lt"/>
                </a:rPr>
                <a:t>，</a:t>
              </a:r>
              <a:r>
                <a:rPr lang="en-US" altLang="ja-JP" sz="3600" dirty="0" smtClean="0">
                  <a:solidFill>
                    <a:srgbClr val="000000"/>
                  </a:solidFill>
                  <a:latin typeface="+mn-lt"/>
                </a:rPr>
                <a:t>SPK2</a:t>
              </a:r>
              <a:r>
                <a:rPr lang="ja-JP" altLang="en-US" sz="3600" dirty="0" smtClean="0">
                  <a:solidFill>
                    <a:srgbClr val="000000"/>
                  </a:solidFill>
                  <a:latin typeface="+mn-lt"/>
                </a:rPr>
                <a:t>の上流方向へ放射する音を相殺する</a:t>
              </a:r>
              <a:r>
                <a:rPr lang="ja-JP" altLang="en-US" sz="3600" dirty="0" smtClean="0">
                  <a:solidFill>
                    <a:srgbClr val="000000"/>
                  </a:solidFill>
                  <a:latin typeface="+mn-lt"/>
                </a:rPr>
                <a:t>．</a:t>
              </a:r>
              <a:endParaRPr lang="en-US" sz="3600" dirty="0">
                <a:solidFill>
                  <a:srgbClr val="000000"/>
                </a:solidFill>
                <a:latin typeface="+mn-lt"/>
              </a:endParaRPr>
            </a:p>
          </p:txBody>
        </p:sp>
      </p:grpSp>
      <p:sp>
        <p:nvSpPr>
          <p:cNvPr id="75" name="テキスト ボックス 74"/>
          <p:cNvSpPr txBox="1"/>
          <p:nvPr/>
        </p:nvSpPr>
        <p:spPr>
          <a:xfrm>
            <a:off x="0" y="34593313"/>
            <a:ext cx="9083633" cy="1118752"/>
          </a:xfrm>
          <a:prstGeom prst="rect">
            <a:avLst/>
          </a:prstGeom>
          <a:noFill/>
        </p:spPr>
        <p:txBody>
          <a:bodyPr wrap="square" lIns="102093" tIns="51046" rIns="102093" bIns="51046" rtlCol="0">
            <a:spAutoFit/>
          </a:bodyPr>
          <a:lstStyle/>
          <a:p>
            <a:pPr algn="l"/>
            <a:r>
              <a:rPr kumimoji="1" lang="en-US" altLang="ja-JP" sz="6600" dirty="0" smtClean="0">
                <a:solidFill>
                  <a:schemeClr val="tx1"/>
                </a:solidFill>
                <a:latin typeface="+mn-lt"/>
              </a:rPr>
              <a:t>3</a:t>
            </a:r>
            <a:r>
              <a:rPr kumimoji="1" lang="ja-JP" altLang="en-US" sz="6600" dirty="0" err="1" smtClean="0">
                <a:solidFill>
                  <a:schemeClr val="tx1"/>
                </a:solidFill>
                <a:latin typeface="+mn-lt"/>
              </a:rPr>
              <a:t>．</a:t>
            </a:r>
            <a:r>
              <a:rPr kumimoji="1" lang="ja-JP" altLang="en-US" sz="6600" dirty="0" smtClean="0">
                <a:solidFill>
                  <a:schemeClr val="tx1"/>
                </a:solidFill>
                <a:latin typeface="+mn-lt"/>
              </a:rPr>
              <a:t>周波数応答実験</a:t>
            </a:r>
          </a:p>
        </p:txBody>
      </p:sp>
      <p:sp>
        <p:nvSpPr>
          <p:cNvPr id="71" name="テキスト ボックス 70"/>
          <p:cNvSpPr txBox="1"/>
          <p:nvPr/>
        </p:nvSpPr>
        <p:spPr>
          <a:xfrm>
            <a:off x="15941682" y="37808023"/>
            <a:ext cx="9190303" cy="841753"/>
          </a:xfrm>
          <a:prstGeom prst="rect">
            <a:avLst/>
          </a:prstGeom>
          <a:noFill/>
        </p:spPr>
        <p:txBody>
          <a:bodyPr wrap="square" lIns="102093" tIns="51046" rIns="102093" bIns="51046" rtlCol="0">
            <a:spAutoFit/>
          </a:bodyPr>
          <a:lstStyle/>
          <a:p>
            <a:pPr algn="l"/>
            <a:r>
              <a:rPr kumimoji="1" lang="ja-JP" altLang="en-US" sz="4800" b="1" dirty="0" smtClean="0">
                <a:solidFill>
                  <a:schemeClr val="tx1"/>
                </a:solidFill>
                <a:latin typeface="+mn-lt"/>
              </a:rPr>
              <a:t>参考文献</a:t>
            </a:r>
          </a:p>
        </p:txBody>
      </p:sp>
      <p:sp>
        <p:nvSpPr>
          <p:cNvPr id="78" name="正方形/長方形 77"/>
          <p:cNvSpPr/>
          <p:nvPr/>
        </p:nvSpPr>
        <p:spPr>
          <a:xfrm>
            <a:off x="16024128" y="38522403"/>
            <a:ext cx="13858972" cy="1057196"/>
          </a:xfrm>
          <a:prstGeom prst="rect">
            <a:avLst/>
          </a:prstGeom>
        </p:spPr>
        <p:txBody>
          <a:bodyPr wrap="square" lIns="102093" tIns="51046" rIns="102093" bIns="51046">
            <a:spAutoFit/>
          </a:bodyPr>
          <a:lstStyle/>
          <a:p>
            <a:pPr algn="l"/>
            <a:r>
              <a:rPr lang="en-US" altLang="ja-JP" sz="3100" dirty="0" smtClean="0">
                <a:solidFill>
                  <a:schemeClr val="tx1"/>
                </a:solidFill>
                <a:latin typeface="+mn-lt"/>
              </a:rPr>
              <a:t>[1] </a:t>
            </a:r>
            <a:r>
              <a:rPr lang="ja-JP" altLang="en-US" sz="3100" dirty="0" smtClean="0">
                <a:solidFill>
                  <a:schemeClr val="tx1"/>
                </a:solidFill>
                <a:latin typeface="+mn-lt"/>
              </a:rPr>
              <a:t>神保直樹　小林泰秀准教授，　長岡技術科学大学　大学院　工学研究科　修士論文　ダクトの能動騒音制御における単方向制御音源の制御性能，</a:t>
            </a:r>
            <a:r>
              <a:rPr lang="en-US" altLang="ja-JP" sz="3100" dirty="0" smtClean="0">
                <a:solidFill>
                  <a:schemeClr val="tx1"/>
                </a:solidFill>
                <a:latin typeface="+mn-lt"/>
              </a:rPr>
              <a:t>2009</a:t>
            </a:r>
            <a:r>
              <a:rPr lang="ja-JP" altLang="en-US" sz="3100" dirty="0" err="1" smtClean="0">
                <a:solidFill>
                  <a:schemeClr val="tx1"/>
                </a:solidFill>
                <a:latin typeface="+mn-lt"/>
              </a:rPr>
              <a:t>，</a:t>
            </a:r>
            <a:r>
              <a:rPr lang="en-US" altLang="ja-JP" sz="3100" dirty="0" smtClean="0">
                <a:solidFill>
                  <a:schemeClr val="tx1"/>
                </a:solidFill>
                <a:latin typeface="+mn-lt"/>
              </a:rPr>
              <a:t>31-33</a:t>
            </a:r>
            <a:endParaRPr lang="ja-JP" altLang="en-US" sz="3100" dirty="0">
              <a:solidFill>
                <a:schemeClr val="tx1"/>
              </a:solidFill>
              <a:latin typeface="+mn-lt"/>
            </a:endParaRPr>
          </a:p>
        </p:txBody>
      </p:sp>
      <p:sp>
        <p:nvSpPr>
          <p:cNvPr id="4113" name="Rectangle 17"/>
          <p:cNvSpPr>
            <a:spLocks noChangeArrowheads="1"/>
          </p:cNvSpPr>
          <p:nvPr/>
        </p:nvSpPr>
        <p:spPr bwMode="auto">
          <a:xfrm>
            <a:off x="0" y="1672577"/>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592175" algn="l"/>
              </a:tabLst>
            </a:pPr>
            <a:endParaRPr kumimoji="1" lang="ja-JP" altLang="ja-JP" sz="1800" b="0" i="0" u="none" strike="noStrike" cap="none" normalizeH="0" baseline="0" smtClean="0">
              <a:ln>
                <a:noFill/>
              </a:ln>
              <a:solidFill>
                <a:schemeClr val="tx1"/>
              </a:solidFill>
              <a:effectLst/>
              <a:latin typeface="+mn-lt"/>
              <a:ea typeface="ＭＳ Ｐゴシック" pitchFamily="50" charset="-128"/>
              <a:cs typeface="ＭＳ Ｐゴシック" pitchFamily="50" charset="-128"/>
            </a:endParaRPr>
          </a:p>
        </p:txBody>
      </p:sp>
      <p:sp>
        <p:nvSpPr>
          <p:cNvPr id="4118" name="Rectangle 22"/>
          <p:cNvSpPr>
            <a:spLocks noChangeArrowheads="1"/>
          </p:cNvSpPr>
          <p:nvPr/>
        </p:nvSpPr>
        <p:spPr bwMode="auto">
          <a:xfrm>
            <a:off x="0" y="1672577"/>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592175" algn="l"/>
              </a:tabLst>
            </a:pPr>
            <a:endParaRPr kumimoji="1" lang="ja-JP" altLang="ja-JP" sz="1800" b="0" i="0" u="none" strike="noStrike" cap="none" normalizeH="0" baseline="0" smtClean="0">
              <a:ln>
                <a:noFill/>
              </a:ln>
              <a:solidFill>
                <a:schemeClr val="tx1"/>
              </a:solidFill>
              <a:effectLst/>
              <a:latin typeface="+mn-lt"/>
              <a:ea typeface="ＭＳ Ｐゴシック" pitchFamily="50" charset="-128"/>
              <a:cs typeface="ＭＳ Ｐゴシック" pitchFamily="50" charset="-128"/>
            </a:endParaRPr>
          </a:p>
        </p:txBody>
      </p:sp>
      <p:sp>
        <p:nvSpPr>
          <p:cNvPr id="110" name="下矢印 109"/>
          <p:cNvSpPr/>
          <p:nvPr/>
        </p:nvSpPr>
        <p:spPr bwMode="auto">
          <a:xfrm>
            <a:off x="6511866" y="8804195"/>
            <a:ext cx="2428892" cy="1000132"/>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smtClean="0">
              <a:ln>
                <a:noFill/>
              </a:ln>
              <a:solidFill>
                <a:schemeClr val="bg1"/>
              </a:solidFill>
              <a:effectLst/>
              <a:latin typeface="+mn-lt"/>
              <a:ea typeface="ＭＳ Ｐゴシック" charset="-128"/>
            </a:endParaRPr>
          </a:p>
        </p:txBody>
      </p:sp>
      <p:pic>
        <p:nvPicPr>
          <p:cNvPr id="4120" name="Picture 24" descr="F:\1朝ゼミ\図、画像\数式Gzu.jpg"/>
          <p:cNvPicPr>
            <a:picLocks noChangeAspect="1" noChangeArrowheads="1"/>
          </p:cNvPicPr>
          <p:nvPr/>
        </p:nvPicPr>
        <p:blipFill>
          <a:blip r:embed="rId7"/>
          <a:stretch>
            <a:fillRect/>
          </a:stretch>
        </p:blipFill>
        <p:spPr bwMode="auto">
          <a:xfrm>
            <a:off x="368198" y="38736717"/>
            <a:ext cx="14271114" cy="1000132"/>
          </a:xfrm>
          <a:prstGeom prst="rect">
            <a:avLst/>
          </a:prstGeom>
          <a:noFill/>
          <a:ln>
            <a:noFill/>
          </a:ln>
        </p:spPr>
      </p:pic>
      <p:sp>
        <p:nvSpPr>
          <p:cNvPr id="113" name="テキスト ボックス 41"/>
          <p:cNvSpPr txBox="1">
            <a:spLocks noChangeArrowheads="1"/>
          </p:cNvSpPr>
          <p:nvPr/>
        </p:nvSpPr>
        <p:spPr bwMode="auto">
          <a:xfrm>
            <a:off x="16798938" y="10304393"/>
            <a:ext cx="12028013" cy="646331"/>
          </a:xfrm>
          <a:prstGeom prst="rect">
            <a:avLst/>
          </a:prstGeom>
          <a:noFill/>
          <a:ln w="9525">
            <a:noFill/>
            <a:miter lim="800000"/>
            <a:headEnd/>
            <a:tailEnd/>
          </a:ln>
        </p:spPr>
        <p:txBody>
          <a:bodyPr>
            <a:spAutoFit/>
          </a:bodyPr>
          <a:lstStyle/>
          <a:p>
            <a:r>
              <a:rPr kumimoji="1" lang="ja-JP" altLang="en-US" sz="3600" dirty="0" smtClean="0">
                <a:solidFill>
                  <a:schemeClr val="tx1"/>
                </a:solidFill>
                <a:latin typeface="+mn-lt"/>
              </a:rPr>
              <a:t>図</a:t>
            </a:r>
            <a:r>
              <a:rPr kumimoji="1" lang="en-US" altLang="ja-JP" sz="3600" dirty="0" smtClean="0">
                <a:solidFill>
                  <a:schemeClr val="tx1"/>
                </a:solidFill>
                <a:latin typeface="+mn-lt"/>
              </a:rPr>
              <a:t>3 </a:t>
            </a:r>
            <a:r>
              <a:rPr kumimoji="1" lang="ja-JP" altLang="en-US" sz="3600" dirty="0" smtClean="0">
                <a:solidFill>
                  <a:schemeClr val="tx1"/>
                </a:solidFill>
                <a:latin typeface="+mn-lt"/>
              </a:rPr>
              <a:t>　</a:t>
            </a:r>
            <a:r>
              <a:rPr kumimoji="1" lang="en-US" altLang="ja-JP" sz="3600" dirty="0" smtClean="0">
                <a:solidFill>
                  <a:schemeClr val="tx1"/>
                </a:solidFill>
                <a:latin typeface="+mn-lt"/>
              </a:rPr>
              <a:t>case(c)</a:t>
            </a:r>
            <a:r>
              <a:rPr kumimoji="1" lang="ja-JP" altLang="en-US" sz="3600" dirty="0" smtClean="0">
                <a:solidFill>
                  <a:schemeClr val="tx1"/>
                </a:solidFill>
                <a:latin typeface="+mn-lt"/>
              </a:rPr>
              <a:t>と</a:t>
            </a:r>
            <a:r>
              <a:rPr kumimoji="1" lang="en-US" altLang="ja-JP" sz="3600" dirty="0" smtClean="0">
                <a:solidFill>
                  <a:schemeClr val="tx1"/>
                </a:solidFill>
                <a:latin typeface="+mn-lt"/>
              </a:rPr>
              <a:t>case(c’)</a:t>
            </a:r>
            <a:r>
              <a:rPr kumimoji="1" lang="ja-JP" altLang="en-US" sz="3600" dirty="0" smtClean="0">
                <a:solidFill>
                  <a:schemeClr val="tx1"/>
                </a:solidFill>
                <a:latin typeface="+mn-lt"/>
              </a:rPr>
              <a:t>の周波数応答</a:t>
            </a:r>
            <a:endParaRPr kumimoji="1" lang="ja-JP" altLang="en-US" sz="3600" dirty="0">
              <a:solidFill>
                <a:schemeClr val="tx1"/>
              </a:solidFill>
              <a:latin typeface="+mn-lt"/>
            </a:endParaRPr>
          </a:p>
        </p:txBody>
      </p:sp>
      <p:sp>
        <p:nvSpPr>
          <p:cNvPr id="115" name="テキスト ボックス 114"/>
          <p:cNvSpPr txBox="1"/>
          <p:nvPr/>
        </p:nvSpPr>
        <p:spPr>
          <a:xfrm>
            <a:off x="939702" y="35736321"/>
            <a:ext cx="13716096" cy="1754326"/>
          </a:xfrm>
          <a:prstGeom prst="rect">
            <a:avLst/>
          </a:prstGeom>
          <a:noFill/>
        </p:spPr>
        <p:txBody>
          <a:bodyPr wrap="square" rtlCol="0">
            <a:spAutoFit/>
          </a:bodyPr>
          <a:lstStyle/>
          <a:p>
            <a:pPr algn="l"/>
            <a:r>
              <a:rPr kumimoji="1" lang="ja-JP" altLang="en-US" sz="3600" dirty="0" smtClean="0">
                <a:solidFill>
                  <a:schemeClr val="tx1"/>
                </a:solidFill>
                <a:latin typeface="+mn-lt"/>
              </a:rPr>
              <a:t>周波数応答実験を行い，物理モデルと比較して整合性を確かめる．</a:t>
            </a:r>
            <a:endParaRPr kumimoji="1" lang="en-US" altLang="ja-JP" sz="3600" dirty="0" smtClean="0">
              <a:solidFill>
                <a:schemeClr val="tx1"/>
              </a:solidFill>
              <a:latin typeface="+mn-lt"/>
            </a:endParaRPr>
          </a:p>
          <a:p>
            <a:pPr algn="l"/>
            <a:r>
              <a:rPr kumimoji="1" lang="ja-JP" altLang="en-US" sz="3600" dirty="0" smtClean="0">
                <a:solidFill>
                  <a:schemeClr val="tx1"/>
                </a:solidFill>
                <a:latin typeface="+mn-lt"/>
              </a:rPr>
              <a:t>周波数応答関数</a:t>
            </a:r>
            <a:r>
              <a:rPr kumimoji="1" lang="en-US" altLang="ja-JP" sz="3600" b="1" dirty="0" err="1" smtClean="0">
                <a:solidFill>
                  <a:schemeClr val="tx1"/>
                </a:solidFill>
                <a:latin typeface="+mn-lt"/>
              </a:rPr>
              <a:t>Gyu</a:t>
            </a:r>
            <a:r>
              <a:rPr kumimoji="1" lang="en-US" altLang="ja-JP" sz="3600" b="1" dirty="0" smtClean="0">
                <a:solidFill>
                  <a:schemeClr val="tx1"/>
                </a:solidFill>
                <a:latin typeface="+mn-lt"/>
              </a:rPr>
              <a:t>(u</a:t>
            </a:r>
            <a:r>
              <a:rPr kumimoji="1" lang="ja-JP" altLang="en-US" sz="3600" b="1" dirty="0" smtClean="0">
                <a:solidFill>
                  <a:schemeClr val="tx1"/>
                </a:solidFill>
                <a:latin typeface="+mn-lt"/>
              </a:rPr>
              <a:t>→</a:t>
            </a:r>
            <a:r>
              <a:rPr kumimoji="1" lang="en-US" altLang="ja-JP" sz="3600" b="1" dirty="0" smtClean="0">
                <a:solidFill>
                  <a:schemeClr val="tx1"/>
                </a:solidFill>
                <a:latin typeface="+mn-lt"/>
              </a:rPr>
              <a:t>y</a:t>
            </a:r>
            <a:r>
              <a:rPr kumimoji="1" lang="en-US" altLang="ja-JP" sz="3600" b="1" dirty="0" smtClean="0">
                <a:solidFill>
                  <a:schemeClr val="tx1"/>
                </a:solidFill>
                <a:latin typeface="+mn-lt"/>
              </a:rPr>
              <a:t>)</a:t>
            </a:r>
            <a:r>
              <a:rPr kumimoji="1" lang="ja-JP" altLang="en-US" sz="3600" dirty="0" err="1" smtClean="0">
                <a:solidFill>
                  <a:schemeClr val="tx1"/>
                </a:solidFill>
                <a:latin typeface="+mn-lt"/>
              </a:rPr>
              <a:t>，</a:t>
            </a:r>
            <a:r>
              <a:rPr kumimoji="1" lang="en-US" altLang="ja-JP" sz="3600" b="1" dirty="0" err="1" smtClean="0">
                <a:solidFill>
                  <a:schemeClr val="tx1"/>
                </a:solidFill>
                <a:latin typeface="+mn-lt"/>
              </a:rPr>
              <a:t>Gzu</a:t>
            </a:r>
            <a:r>
              <a:rPr kumimoji="1" lang="en-US" altLang="ja-JP" sz="3600" b="1" dirty="0" smtClean="0">
                <a:solidFill>
                  <a:schemeClr val="tx1"/>
                </a:solidFill>
                <a:latin typeface="+mn-lt"/>
              </a:rPr>
              <a:t>(u</a:t>
            </a:r>
            <a:r>
              <a:rPr kumimoji="1" lang="ja-JP" altLang="en-US" sz="3600" b="1" dirty="0" smtClean="0">
                <a:solidFill>
                  <a:schemeClr val="tx1"/>
                </a:solidFill>
                <a:latin typeface="+mn-lt"/>
              </a:rPr>
              <a:t>→</a:t>
            </a:r>
            <a:r>
              <a:rPr kumimoji="1" lang="en-US" altLang="ja-JP" sz="3600" b="1" dirty="0" smtClean="0">
                <a:solidFill>
                  <a:schemeClr val="tx1"/>
                </a:solidFill>
                <a:latin typeface="+mn-lt"/>
              </a:rPr>
              <a:t>z</a:t>
            </a:r>
            <a:r>
              <a:rPr kumimoji="1" lang="en-US" altLang="ja-JP" sz="3600" b="1" dirty="0" smtClean="0">
                <a:solidFill>
                  <a:schemeClr val="tx1"/>
                </a:solidFill>
                <a:latin typeface="+mn-lt"/>
              </a:rPr>
              <a:t>)</a:t>
            </a:r>
            <a:r>
              <a:rPr kumimoji="1" lang="ja-JP" altLang="en-US" sz="3600" dirty="0" smtClean="0">
                <a:solidFill>
                  <a:schemeClr val="tx1"/>
                </a:solidFill>
                <a:latin typeface="+mn-lt"/>
              </a:rPr>
              <a:t>の</a:t>
            </a:r>
            <a:r>
              <a:rPr kumimoji="1" lang="ja-JP" altLang="en-US" sz="3600" dirty="0" smtClean="0">
                <a:solidFill>
                  <a:schemeClr val="tx1"/>
                </a:solidFill>
                <a:latin typeface="+mn-lt"/>
              </a:rPr>
              <a:t>物理モデルは次式で</a:t>
            </a:r>
            <a:r>
              <a:rPr kumimoji="1" lang="ja-JP" altLang="en-US" sz="3600" dirty="0" smtClean="0">
                <a:solidFill>
                  <a:schemeClr val="tx1"/>
                </a:solidFill>
                <a:latin typeface="+mn-lt"/>
              </a:rPr>
              <a:t>求められる．</a:t>
            </a:r>
            <a:endParaRPr kumimoji="1" lang="en-US" altLang="ja-JP" sz="3600" dirty="0" smtClean="0">
              <a:solidFill>
                <a:schemeClr val="tx1"/>
              </a:solidFill>
              <a:latin typeface="+mn-lt"/>
            </a:endParaRPr>
          </a:p>
        </p:txBody>
      </p:sp>
      <p:grpSp>
        <p:nvGrpSpPr>
          <p:cNvPr id="68" name="グループ化 67"/>
          <p:cNvGrpSpPr>
            <a:grpSpLocks noChangeAspect="1"/>
          </p:cNvGrpSpPr>
          <p:nvPr/>
        </p:nvGrpSpPr>
        <p:grpSpPr>
          <a:xfrm>
            <a:off x="22513978" y="3660659"/>
            <a:ext cx="6977221" cy="5760000"/>
            <a:chOff x="1142976" y="1643050"/>
            <a:chExt cx="5334001" cy="4000500"/>
          </a:xfrm>
        </p:grpSpPr>
        <p:pic>
          <p:nvPicPr>
            <p:cNvPr id="69" name="Picture 3" descr="F:\1朝ゼミ\図、画像\caseC物理モデル\Gyu.bmp"/>
            <p:cNvPicPr>
              <a:picLocks noChangeAspect="1" noChangeArrowheads="1"/>
            </p:cNvPicPr>
            <p:nvPr/>
          </p:nvPicPr>
          <p:blipFill>
            <a:blip r:embed="rId8"/>
            <a:srcRect/>
            <a:stretch>
              <a:fillRect/>
            </a:stretch>
          </p:blipFill>
          <p:spPr bwMode="auto">
            <a:xfrm>
              <a:off x="1142976" y="1643050"/>
              <a:ext cx="5334001" cy="4000500"/>
            </a:xfrm>
            <a:prstGeom prst="rect">
              <a:avLst/>
            </a:prstGeom>
            <a:noFill/>
          </p:spPr>
        </p:pic>
        <p:pic>
          <p:nvPicPr>
            <p:cNvPr id="70" name="Picture 2" descr="F:\1朝ゼミ\図、画像\caseCとCd比較新0917\Gyu.bmp"/>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142976" y="1643050"/>
              <a:ext cx="5334000" cy="4000500"/>
            </a:xfrm>
            <a:prstGeom prst="rect">
              <a:avLst/>
            </a:prstGeom>
            <a:noFill/>
          </p:spPr>
        </p:pic>
      </p:grpSp>
      <p:grpSp>
        <p:nvGrpSpPr>
          <p:cNvPr id="154" name="グループ化 153"/>
          <p:cNvGrpSpPr/>
          <p:nvPr/>
        </p:nvGrpSpPr>
        <p:grpSpPr>
          <a:xfrm>
            <a:off x="16727500" y="7804063"/>
            <a:ext cx="2214581" cy="857256"/>
            <a:chOff x="17013252" y="23663299"/>
            <a:chExt cx="2214581" cy="857256"/>
          </a:xfrm>
        </p:grpSpPr>
        <p:sp>
          <p:nvSpPr>
            <p:cNvPr id="155" name="正方形/長方形 154"/>
            <p:cNvSpPr/>
            <p:nvPr/>
          </p:nvSpPr>
          <p:spPr bwMode="auto">
            <a:xfrm flipV="1">
              <a:off x="17013252" y="23663299"/>
              <a:ext cx="2214578" cy="857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smtClean="0">
                <a:ln>
                  <a:noFill/>
                </a:ln>
                <a:solidFill>
                  <a:schemeClr val="bg1"/>
                </a:solidFill>
                <a:effectLst/>
                <a:latin typeface="+mn-lt"/>
                <a:ea typeface="ＭＳ Ｐゴシック" charset="-128"/>
              </a:endParaRPr>
            </a:p>
          </p:txBody>
        </p:sp>
        <p:grpSp>
          <p:nvGrpSpPr>
            <p:cNvPr id="156" name="グループ化 142"/>
            <p:cNvGrpSpPr/>
            <p:nvPr/>
          </p:nvGrpSpPr>
          <p:grpSpPr>
            <a:xfrm>
              <a:off x="17227569" y="23806175"/>
              <a:ext cx="2000264" cy="646331"/>
              <a:chOff x="20370838" y="25306373"/>
              <a:chExt cx="2059095" cy="646331"/>
            </a:xfrm>
          </p:grpSpPr>
          <p:sp>
            <p:nvSpPr>
              <p:cNvPr id="157" name="テキスト ボックス 156"/>
              <p:cNvSpPr txBox="1"/>
              <p:nvPr/>
            </p:nvSpPr>
            <p:spPr>
              <a:xfrm>
                <a:off x="21228094" y="25306373"/>
                <a:ext cx="1201839" cy="646331"/>
              </a:xfrm>
              <a:prstGeom prst="rect">
                <a:avLst/>
              </a:prstGeom>
              <a:noFill/>
            </p:spPr>
            <p:txBody>
              <a:bodyPr wrap="square" rtlCol="0">
                <a:spAutoFit/>
              </a:bodyPr>
              <a:lstStyle/>
              <a:p>
                <a:pPr algn="l"/>
                <a:r>
                  <a:rPr kumimoji="1" lang="en-US" altLang="ja-JP" sz="1200" dirty="0" smtClean="0">
                    <a:solidFill>
                      <a:schemeClr val="tx1"/>
                    </a:solidFill>
                    <a:latin typeface="+mn-lt"/>
                  </a:rPr>
                  <a:t>case(c)</a:t>
                </a:r>
                <a:r>
                  <a:rPr lang="en-US" sz="1200" dirty="0" smtClean="0">
                    <a:solidFill>
                      <a:schemeClr val="tx1"/>
                    </a:solidFill>
                    <a:latin typeface="+mn-lt"/>
                  </a:rPr>
                  <a:t>physic</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a:t>
                </a:r>
                <a:r>
                  <a:rPr kumimoji="1" lang="en-US" altLang="ja-JP" sz="1200" dirty="0" smtClean="0">
                    <a:solidFill>
                      <a:schemeClr val="tx1"/>
                    </a:solidFill>
                    <a:latin typeface="+mn-lt"/>
                  </a:rPr>
                  <a:t>′)exp</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case(c)exp</a:t>
                </a:r>
                <a:endParaRPr kumimoji="1" lang="ja-JP" altLang="en-US" sz="1200" dirty="0" smtClean="0">
                  <a:solidFill>
                    <a:schemeClr val="tx1"/>
                  </a:solidFill>
                  <a:latin typeface="+mn-lt"/>
                </a:endParaRPr>
              </a:p>
            </p:txBody>
          </p:sp>
          <p:cxnSp>
            <p:nvCxnSpPr>
              <p:cNvPr id="158" name="直線コネクタ 157"/>
              <p:cNvCxnSpPr/>
              <p:nvPr/>
            </p:nvCxnSpPr>
            <p:spPr bwMode="auto">
              <a:xfrm>
                <a:off x="20370838" y="25449249"/>
                <a:ext cx="857256" cy="1588"/>
              </a:xfrm>
              <a:prstGeom prst="line">
                <a:avLst/>
              </a:prstGeom>
              <a:solidFill>
                <a:srgbClr val="00B8FF"/>
              </a:solidFill>
              <a:ln w="38100" cap="flat" cmpd="sng" algn="ctr">
                <a:solidFill>
                  <a:srgbClr val="33CC33"/>
                </a:solidFill>
                <a:prstDash val="solid"/>
                <a:round/>
                <a:headEnd type="none" w="med" len="med"/>
                <a:tailEnd type="none" w="med" len="med"/>
              </a:ln>
              <a:effectLst/>
            </p:spPr>
          </p:cxnSp>
          <p:cxnSp>
            <p:nvCxnSpPr>
              <p:cNvPr id="160" name="直線コネクタ 159"/>
              <p:cNvCxnSpPr/>
              <p:nvPr/>
            </p:nvCxnSpPr>
            <p:spPr bwMode="auto">
              <a:xfrm>
                <a:off x="20370838" y="25592125"/>
                <a:ext cx="857256" cy="1588"/>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61" name="直線コネクタ 160"/>
              <p:cNvCxnSpPr/>
              <p:nvPr/>
            </p:nvCxnSpPr>
            <p:spPr bwMode="auto">
              <a:xfrm>
                <a:off x="20370838" y="25806439"/>
                <a:ext cx="857256" cy="1588"/>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grpSp>
      <p:grpSp>
        <p:nvGrpSpPr>
          <p:cNvPr id="169" name="グループ化 168"/>
          <p:cNvGrpSpPr/>
          <p:nvPr/>
        </p:nvGrpSpPr>
        <p:grpSpPr>
          <a:xfrm>
            <a:off x="23695086" y="7837401"/>
            <a:ext cx="2214581" cy="857256"/>
            <a:chOff x="17013252" y="23663299"/>
            <a:chExt cx="2214581" cy="857256"/>
          </a:xfrm>
        </p:grpSpPr>
        <p:sp>
          <p:nvSpPr>
            <p:cNvPr id="170" name="正方形/長方形 169"/>
            <p:cNvSpPr/>
            <p:nvPr/>
          </p:nvSpPr>
          <p:spPr bwMode="auto">
            <a:xfrm flipV="1">
              <a:off x="17013252" y="23663299"/>
              <a:ext cx="2214578" cy="8572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smtClean="0">
                <a:ln>
                  <a:noFill/>
                </a:ln>
                <a:solidFill>
                  <a:schemeClr val="bg1"/>
                </a:solidFill>
                <a:effectLst/>
                <a:latin typeface="+mn-lt"/>
                <a:ea typeface="ＭＳ Ｐゴシック" charset="-128"/>
              </a:endParaRPr>
            </a:p>
          </p:txBody>
        </p:sp>
        <p:grpSp>
          <p:nvGrpSpPr>
            <p:cNvPr id="171" name="グループ化 142"/>
            <p:cNvGrpSpPr/>
            <p:nvPr/>
          </p:nvGrpSpPr>
          <p:grpSpPr>
            <a:xfrm>
              <a:off x="17227569" y="23806175"/>
              <a:ext cx="2000264" cy="646331"/>
              <a:chOff x="20370838" y="25306373"/>
              <a:chExt cx="2059095" cy="646331"/>
            </a:xfrm>
          </p:grpSpPr>
          <p:sp>
            <p:nvSpPr>
              <p:cNvPr id="172" name="テキスト ボックス 171"/>
              <p:cNvSpPr txBox="1"/>
              <p:nvPr/>
            </p:nvSpPr>
            <p:spPr>
              <a:xfrm>
                <a:off x="21228094" y="25306373"/>
                <a:ext cx="1201839" cy="646331"/>
              </a:xfrm>
              <a:prstGeom prst="rect">
                <a:avLst/>
              </a:prstGeom>
              <a:noFill/>
            </p:spPr>
            <p:txBody>
              <a:bodyPr wrap="square" rtlCol="0">
                <a:spAutoFit/>
              </a:bodyPr>
              <a:lstStyle/>
              <a:p>
                <a:pPr algn="l"/>
                <a:r>
                  <a:rPr kumimoji="1" lang="en-US" altLang="ja-JP" sz="1200" dirty="0" smtClean="0">
                    <a:solidFill>
                      <a:schemeClr val="tx1"/>
                    </a:solidFill>
                    <a:latin typeface="+mn-lt"/>
                  </a:rPr>
                  <a:t>case(c)</a:t>
                </a:r>
                <a:r>
                  <a:rPr lang="en-US" sz="1200" dirty="0" smtClean="0">
                    <a:solidFill>
                      <a:schemeClr val="tx1"/>
                    </a:solidFill>
                    <a:latin typeface="+mn-lt"/>
                  </a:rPr>
                  <a:t>physic</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a:t>
                </a:r>
                <a:r>
                  <a:rPr kumimoji="1" lang="en-US" altLang="ja-JP" sz="1200" dirty="0" smtClean="0">
                    <a:solidFill>
                      <a:schemeClr val="tx1"/>
                    </a:solidFill>
                    <a:latin typeface="+mn-lt"/>
                  </a:rPr>
                  <a:t>′)exp</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case(c)exp</a:t>
                </a:r>
                <a:endParaRPr kumimoji="1" lang="ja-JP" altLang="en-US" sz="1200" dirty="0" smtClean="0">
                  <a:solidFill>
                    <a:schemeClr val="tx1"/>
                  </a:solidFill>
                  <a:latin typeface="+mn-lt"/>
                </a:endParaRPr>
              </a:p>
            </p:txBody>
          </p:sp>
          <p:cxnSp>
            <p:nvCxnSpPr>
              <p:cNvPr id="173" name="直線コネクタ 172"/>
              <p:cNvCxnSpPr/>
              <p:nvPr/>
            </p:nvCxnSpPr>
            <p:spPr bwMode="auto">
              <a:xfrm>
                <a:off x="20370838" y="25449249"/>
                <a:ext cx="857256" cy="1588"/>
              </a:xfrm>
              <a:prstGeom prst="line">
                <a:avLst/>
              </a:prstGeom>
              <a:solidFill>
                <a:srgbClr val="00B8FF"/>
              </a:solidFill>
              <a:ln w="38100" cap="flat" cmpd="sng" algn="ctr">
                <a:solidFill>
                  <a:srgbClr val="33CC33"/>
                </a:solidFill>
                <a:prstDash val="solid"/>
                <a:round/>
                <a:headEnd type="none" w="med" len="med"/>
                <a:tailEnd type="none" w="med" len="med"/>
              </a:ln>
              <a:effectLst/>
            </p:spPr>
          </p:cxnSp>
          <p:cxnSp>
            <p:nvCxnSpPr>
              <p:cNvPr id="174" name="直線コネクタ 173"/>
              <p:cNvCxnSpPr/>
              <p:nvPr/>
            </p:nvCxnSpPr>
            <p:spPr bwMode="auto">
              <a:xfrm>
                <a:off x="20370838" y="25592125"/>
                <a:ext cx="857256" cy="1588"/>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75" name="直線コネクタ 174"/>
              <p:cNvCxnSpPr/>
              <p:nvPr/>
            </p:nvCxnSpPr>
            <p:spPr bwMode="auto">
              <a:xfrm>
                <a:off x="20370838" y="25806439"/>
                <a:ext cx="857256" cy="1588"/>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grpSp>
      <p:sp>
        <p:nvSpPr>
          <p:cNvPr id="96" name="テキスト ボックス 95"/>
          <p:cNvSpPr txBox="1"/>
          <p:nvPr/>
        </p:nvSpPr>
        <p:spPr>
          <a:xfrm>
            <a:off x="796826" y="17733945"/>
            <a:ext cx="11644394" cy="646331"/>
          </a:xfrm>
          <a:prstGeom prst="rect">
            <a:avLst/>
          </a:prstGeom>
          <a:noFill/>
        </p:spPr>
        <p:txBody>
          <a:bodyPr wrap="square" rtlCol="0">
            <a:spAutoFit/>
          </a:bodyPr>
          <a:lstStyle/>
          <a:p>
            <a:pPr algn="l"/>
            <a:r>
              <a:rPr kumimoji="1" lang="ja-JP" altLang="en-US" sz="3600" dirty="0" smtClean="0">
                <a:solidFill>
                  <a:schemeClr val="tx1"/>
                </a:solidFill>
                <a:latin typeface="+mn-lt"/>
              </a:rPr>
              <a:t>次に</a:t>
            </a:r>
            <a:r>
              <a:rPr kumimoji="1" lang="en-US" altLang="ja-JP" sz="3600" dirty="0" smtClean="0">
                <a:solidFill>
                  <a:schemeClr val="tx1"/>
                </a:solidFill>
                <a:latin typeface="+mn-lt"/>
              </a:rPr>
              <a:t>SPK2,SPK3</a:t>
            </a:r>
            <a:r>
              <a:rPr kumimoji="1" lang="ja-JP" altLang="en-US" sz="3600" dirty="0" smtClean="0">
                <a:solidFill>
                  <a:schemeClr val="tx1"/>
                </a:solidFill>
                <a:latin typeface="+mn-lt"/>
              </a:rPr>
              <a:t>の駆動方法について説明する。</a:t>
            </a:r>
          </a:p>
        </p:txBody>
      </p:sp>
      <p:grpSp>
        <p:nvGrpSpPr>
          <p:cNvPr id="140" name="グループ化 139"/>
          <p:cNvGrpSpPr/>
          <p:nvPr/>
        </p:nvGrpSpPr>
        <p:grpSpPr>
          <a:xfrm>
            <a:off x="16309880" y="19377019"/>
            <a:ext cx="13347898" cy="5545686"/>
            <a:chOff x="15644922" y="20305713"/>
            <a:chExt cx="13347898" cy="5545686"/>
          </a:xfrm>
        </p:grpSpPr>
        <p:pic>
          <p:nvPicPr>
            <p:cNvPr id="2" name="Picture 2" descr="F:\1朝ゼミ\図、画像\casecd表裏比較0916\Gyu.bmp"/>
            <p:cNvPicPr>
              <a:picLocks noChangeAspect="1" noChangeArrowheads="1"/>
            </p:cNvPicPr>
            <p:nvPr/>
          </p:nvPicPr>
          <p:blipFill>
            <a:blip r:embed="rId10"/>
            <a:srcRect l="5581" t="6201" r="6982" b="781"/>
            <a:stretch>
              <a:fillRect/>
            </a:stretch>
          </p:blipFill>
          <p:spPr bwMode="auto">
            <a:xfrm>
              <a:off x="22277648" y="20448589"/>
              <a:ext cx="6715172" cy="5357850"/>
            </a:xfrm>
            <a:prstGeom prst="rect">
              <a:avLst/>
            </a:prstGeom>
            <a:noFill/>
            <a:ln>
              <a:noFill/>
            </a:ln>
          </p:spPr>
        </p:pic>
        <p:pic>
          <p:nvPicPr>
            <p:cNvPr id="3" name="Picture 3" descr="F:\1朝ゼミ\図、画像\casecd表裏比較0916\Gzu.bmp"/>
            <p:cNvPicPr>
              <a:picLocks noChangeAspect="1" noChangeArrowheads="1"/>
            </p:cNvPicPr>
            <p:nvPr/>
          </p:nvPicPr>
          <p:blipFill>
            <a:blip r:embed="rId11"/>
            <a:srcRect l="5581" t="3720" r="6982"/>
            <a:stretch>
              <a:fillRect/>
            </a:stretch>
          </p:blipFill>
          <p:spPr bwMode="auto">
            <a:xfrm>
              <a:off x="15644922" y="20305713"/>
              <a:ext cx="6715172" cy="5545686"/>
            </a:xfrm>
            <a:prstGeom prst="rect">
              <a:avLst/>
            </a:prstGeom>
            <a:noFill/>
          </p:spPr>
        </p:pic>
        <p:grpSp>
          <p:nvGrpSpPr>
            <p:cNvPr id="144" name="グループ化 143"/>
            <p:cNvGrpSpPr/>
            <p:nvPr/>
          </p:nvGrpSpPr>
          <p:grpSpPr>
            <a:xfrm>
              <a:off x="16645055" y="24449117"/>
              <a:ext cx="2624347" cy="642942"/>
              <a:chOff x="16651426" y="24091927"/>
              <a:chExt cx="2578967" cy="642942"/>
            </a:xfrm>
          </p:grpSpPr>
          <p:sp>
            <p:nvSpPr>
              <p:cNvPr id="142" name="正方形/長方形 141"/>
              <p:cNvSpPr/>
              <p:nvPr/>
            </p:nvSpPr>
            <p:spPr bwMode="auto">
              <a:xfrm flipV="1">
                <a:off x="16651426" y="24091927"/>
                <a:ext cx="2357455" cy="64294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smtClean="0">
                  <a:ln>
                    <a:noFill/>
                  </a:ln>
                  <a:solidFill>
                    <a:schemeClr val="bg1"/>
                  </a:solidFill>
                  <a:effectLst/>
                  <a:latin typeface="+mn-lt"/>
                  <a:ea typeface="ＭＳ Ｐゴシック" charset="-128"/>
                </a:endParaRPr>
              </a:p>
            </p:txBody>
          </p:sp>
          <p:grpSp>
            <p:nvGrpSpPr>
              <p:cNvPr id="143" name="グループ化 142"/>
              <p:cNvGrpSpPr/>
              <p:nvPr/>
            </p:nvGrpSpPr>
            <p:grpSpPr>
              <a:xfrm>
                <a:off x="16791833" y="24192393"/>
                <a:ext cx="2438560" cy="461665"/>
                <a:chOff x="19922278" y="25692591"/>
                <a:chExt cx="2510281" cy="461665"/>
              </a:xfrm>
            </p:grpSpPr>
            <p:sp>
              <p:nvSpPr>
                <p:cNvPr id="116" name="テキスト ボックス 115"/>
                <p:cNvSpPr txBox="1"/>
                <p:nvPr/>
              </p:nvSpPr>
              <p:spPr>
                <a:xfrm>
                  <a:off x="20789484" y="25692591"/>
                  <a:ext cx="1643075" cy="461665"/>
                </a:xfrm>
                <a:prstGeom prst="rect">
                  <a:avLst/>
                </a:prstGeom>
                <a:noFill/>
              </p:spPr>
              <p:txBody>
                <a:bodyPr wrap="square" rtlCol="0">
                  <a:spAutoFit/>
                </a:bodyPr>
                <a:lstStyle/>
                <a:p>
                  <a:pPr algn="l"/>
                  <a:r>
                    <a:rPr kumimoji="1" lang="en-US" altLang="ja-JP" sz="1200" dirty="0" smtClean="0">
                      <a:solidFill>
                        <a:schemeClr val="tx1"/>
                      </a:solidFill>
                      <a:latin typeface="+mn-lt"/>
                    </a:rPr>
                    <a:t>case(c′)Front exp</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a:t>
                  </a:r>
                  <a:r>
                    <a:rPr kumimoji="1" lang="en-US" altLang="ja-JP" sz="1200" dirty="0" smtClean="0">
                      <a:solidFill>
                        <a:schemeClr val="tx1"/>
                      </a:solidFill>
                      <a:latin typeface="+mn-lt"/>
                    </a:rPr>
                    <a:t>Rear exp</a:t>
                  </a:r>
                  <a:endParaRPr kumimoji="1" lang="ja-JP" altLang="en-US" sz="1200" dirty="0" smtClean="0">
                    <a:solidFill>
                      <a:schemeClr val="tx1"/>
                    </a:solidFill>
                    <a:latin typeface="+mn-lt"/>
                  </a:endParaRPr>
                </a:p>
              </p:txBody>
            </p:sp>
            <p:cxnSp>
              <p:nvCxnSpPr>
                <p:cNvPr id="120" name="直線コネクタ 119"/>
                <p:cNvCxnSpPr/>
                <p:nvPr/>
              </p:nvCxnSpPr>
              <p:spPr bwMode="auto">
                <a:xfrm>
                  <a:off x="19922278" y="25806439"/>
                  <a:ext cx="857256" cy="1588"/>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21" name="直線コネクタ 120"/>
                <p:cNvCxnSpPr/>
                <p:nvPr/>
              </p:nvCxnSpPr>
              <p:spPr bwMode="auto">
                <a:xfrm>
                  <a:off x="19922279" y="26020753"/>
                  <a:ext cx="857256" cy="1588"/>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grpSp>
        <p:grpSp>
          <p:nvGrpSpPr>
            <p:cNvPr id="97" name="グループ化 96"/>
            <p:cNvGrpSpPr/>
            <p:nvPr/>
          </p:nvGrpSpPr>
          <p:grpSpPr>
            <a:xfrm>
              <a:off x="23349214" y="24377679"/>
              <a:ext cx="2552914" cy="642942"/>
              <a:chOff x="16429999" y="23949051"/>
              <a:chExt cx="2508770" cy="642942"/>
            </a:xfrm>
          </p:grpSpPr>
          <p:sp>
            <p:nvSpPr>
              <p:cNvPr id="98" name="正方形/長方形 97"/>
              <p:cNvSpPr/>
              <p:nvPr/>
            </p:nvSpPr>
            <p:spPr bwMode="auto">
              <a:xfrm flipV="1">
                <a:off x="16429999" y="23949051"/>
                <a:ext cx="2357454" cy="64294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7300" b="0" i="0" u="none" strike="noStrike" cap="none" normalizeH="0" baseline="0" smtClean="0">
                  <a:ln>
                    <a:noFill/>
                  </a:ln>
                  <a:solidFill>
                    <a:schemeClr val="bg1"/>
                  </a:solidFill>
                  <a:effectLst/>
                  <a:latin typeface="+mn-lt"/>
                  <a:ea typeface="ＭＳ Ｐゴシック" charset="-128"/>
                </a:endParaRPr>
              </a:p>
            </p:txBody>
          </p:sp>
          <p:grpSp>
            <p:nvGrpSpPr>
              <p:cNvPr id="99" name="グループ化 142"/>
              <p:cNvGrpSpPr/>
              <p:nvPr/>
            </p:nvGrpSpPr>
            <p:grpSpPr>
              <a:xfrm>
                <a:off x="16500204" y="24020489"/>
                <a:ext cx="2438565" cy="461665"/>
                <a:chOff x="19622080" y="25520687"/>
                <a:chExt cx="2510287" cy="461665"/>
              </a:xfrm>
            </p:grpSpPr>
            <p:sp>
              <p:nvSpPr>
                <p:cNvPr id="100" name="テキスト ボックス 99"/>
                <p:cNvSpPr txBox="1"/>
                <p:nvPr/>
              </p:nvSpPr>
              <p:spPr>
                <a:xfrm>
                  <a:off x="20489292" y="25520687"/>
                  <a:ext cx="1643075" cy="461665"/>
                </a:xfrm>
                <a:prstGeom prst="rect">
                  <a:avLst/>
                </a:prstGeom>
                <a:noFill/>
              </p:spPr>
              <p:txBody>
                <a:bodyPr wrap="square" rtlCol="0">
                  <a:spAutoFit/>
                </a:bodyPr>
                <a:lstStyle/>
                <a:p>
                  <a:pPr algn="l"/>
                  <a:r>
                    <a:rPr kumimoji="1" lang="en-US" altLang="ja-JP" sz="1200" dirty="0" smtClean="0">
                      <a:solidFill>
                        <a:schemeClr val="tx1"/>
                      </a:solidFill>
                      <a:latin typeface="+mn-lt"/>
                    </a:rPr>
                    <a:t>case(c′)Front exp</a:t>
                  </a:r>
                  <a:endParaRPr kumimoji="1" lang="en-US" altLang="ja-JP" sz="1200" dirty="0" smtClean="0">
                    <a:solidFill>
                      <a:schemeClr val="tx1"/>
                    </a:solidFill>
                    <a:latin typeface="+mn-lt"/>
                  </a:endParaRPr>
                </a:p>
                <a:p>
                  <a:pPr algn="l"/>
                  <a:r>
                    <a:rPr kumimoji="1" lang="en-US" altLang="ja-JP" sz="1200" dirty="0" smtClean="0">
                      <a:solidFill>
                        <a:schemeClr val="tx1"/>
                      </a:solidFill>
                      <a:latin typeface="+mn-lt"/>
                    </a:rPr>
                    <a:t>case(c′)</a:t>
                  </a:r>
                  <a:r>
                    <a:rPr kumimoji="1" lang="en-US" altLang="ja-JP" sz="1200" dirty="0" smtClean="0">
                      <a:solidFill>
                        <a:schemeClr val="tx1"/>
                      </a:solidFill>
                      <a:latin typeface="+mn-lt"/>
                    </a:rPr>
                    <a:t>Rear exp</a:t>
                  </a:r>
                  <a:endParaRPr kumimoji="1" lang="ja-JP" altLang="en-US" sz="1200" dirty="0" smtClean="0">
                    <a:solidFill>
                      <a:schemeClr val="tx1"/>
                    </a:solidFill>
                    <a:latin typeface="+mn-lt"/>
                  </a:endParaRPr>
                </a:p>
              </p:txBody>
            </p:sp>
            <p:cxnSp>
              <p:nvCxnSpPr>
                <p:cNvPr id="101" name="直線コネクタ 100"/>
                <p:cNvCxnSpPr/>
                <p:nvPr/>
              </p:nvCxnSpPr>
              <p:spPr bwMode="auto">
                <a:xfrm>
                  <a:off x="19622080" y="25663563"/>
                  <a:ext cx="857257" cy="1588"/>
                </a:xfrm>
                <a:prstGeom prst="line">
                  <a:avLst/>
                </a:prstGeom>
                <a:solidFill>
                  <a:srgbClr val="00B8FF"/>
                </a:solidFill>
                <a:ln w="19050" cap="flat" cmpd="sng" algn="ctr">
                  <a:solidFill>
                    <a:srgbClr val="0000FF"/>
                  </a:solidFill>
                  <a:prstDash val="solid"/>
                  <a:round/>
                  <a:headEnd type="none" w="med" len="med"/>
                  <a:tailEnd type="none" w="med" len="med"/>
                </a:ln>
                <a:effectLst/>
              </p:spPr>
            </p:cxnSp>
            <p:cxnSp>
              <p:nvCxnSpPr>
                <p:cNvPr id="102" name="直線コネクタ 101"/>
                <p:cNvCxnSpPr/>
                <p:nvPr/>
              </p:nvCxnSpPr>
              <p:spPr bwMode="auto">
                <a:xfrm>
                  <a:off x="19622082" y="25877877"/>
                  <a:ext cx="857257" cy="1588"/>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grpSp>
      </p:grpSp>
      <p:sp>
        <p:nvSpPr>
          <p:cNvPr id="105" name="テキスト ボックス 104"/>
          <p:cNvSpPr txBox="1"/>
          <p:nvPr/>
        </p:nvSpPr>
        <p:spPr>
          <a:xfrm>
            <a:off x="10583832" y="18305449"/>
            <a:ext cx="4429156" cy="523220"/>
          </a:xfrm>
          <a:prstGeom prst="rect">
            <a:avLst/>
          </a:prstGeom>
          <a:noFill/>
        </p:spPr>
        <p:txBody>
          <a:bodyPr wrap="square" rtlCol="0">
            <a:spAutoFit/>
          </a:bodyPr>
          <a:lstStyle/>
          <a:p>
            <a:pPr algn="l"/>
            <a:r>
              <a:rPr kumimoji="1" lang="ja-JP" altLang="en-US" sz="2800" dirty="0" smtClean="0">
                <a:solidFill>
                  <a:schemeClr val="tx1"/>
                </a:solidFill>
                <a:latin typeface="+mn-lt"/>
              </a:rPr>
              <a:t>表</a:t>
            </a:r>
            <a:r>
              <a:rPr kumimoji="1" lang="en-US" altLang="ja-JP" sz="2800" dirty="0" smtClean="0">
                <a:solidFill>
                  <a:schemeClr val="tx1"/>
                </a:solidFill>
                <a:latin typeface="+mn-lt"/>
              </a:rPr>
              <a:t>1</a:t>
            </a:r>
            <a:r>
              <a:rPr kumimoji="1" lang="ja-JP" altLang="en-US" sz="2800" dirty="0" smtClean="0">
                <a:solidFill>
                  <a:schemeClr val="tx1"/>
                </a:solidFill>
                <a:latin typeface="+mn-lt"/>
              </a:rPr>
              <a:t>　装置と入出力の対応</a:t>
            </a:r>
            <a:endParaRPr kumimoji="1" lang="en-US" altLang="ja-JP" sz="2800" dirty="0" smtClean="0">
              <a:solidFill>
                <a:schemeClr val="tx1"/>
              </a:solidFill>
              <a:latin typeface="+mn-lt"/>
            </a:endParaRPr>
          </a:p>
        </p:txBody>
      </p:sp>
      <p:grpSp>
        <p:nvGrpSpPr>
          <p:cNvPr id="138" name="グループ化 137"/>
          <p:cNvGrpSpPr/>
          <p:nvPr/>
        </p:nvGrpSpPr>
        <p:grpSpPr>
          <a:xfrm>
            <a:off x="368198" y="37593709"/>
            <a:ext cx="12084030" cy="1000132"/>
            <a:chOff x="511074" y="36179237"/>
            <a:chExt cx="12084030" cy="1000132"/>
          </a:xfrm>
        </p:grpSpPr>
        <p:pic>
          <p:nvPicPr>
            <p:cNvPr id="4122" name="Picture 26"/>
            <p:cNvPicPr>
              <a:picLocks noChangeAspect="1" noChangeArrowheads="1"/>
            </p:cNvPicPr>
            <p:nvPr/>
          </p:nvPicPr>
          <p:blipFill>
            <a:blip r:embed="rId12"/>
            <a:srcRect r="76208" b="14834"/>
            <a:stretch>
              <a:fillRect/>
            </a:stretch>
          </p:blipFill>
          <p:spPr bwMode="auto">
            <a:xfrm>
              <a:off x="511074" y="36236387"/>
              <a:ext cx="3571900" cy="857256"/>
            </a:xfrm>
            <a:prstGeom prst="rect">
              <a:avLst/>
            </a:prstGeom>
            <a:noFill/>
            <a:ln w="9525">
              <a:noFill/>
              <a:miter lim="800000"/>
              <a:headEnd/>
              <a:tailEnd/>
            </a:ln>
            <a:effectLst/>
          </p:spPr>
        </p:pic>
        <p:pic>
          <p:nvPicPr>
            <p:cNvPr id="137" name="Picture 26"/>
            <p:cNvPicPr>
              <a:picLocks noChangeAspect="1" noChangeArrowheads="1"/>
            </p:cNvPicPr>
            <p:nvPr/>
          </p:nvPicPr>
          <p:blipFill>
            <a:blip r:embed="rId12"/>
            <a:srcRect l="44729" b="640"/>
            <a:stretch>
              <a:fillRect/>
            </a:stretch>
          </p:blipFill>
          <p:spPr bwMode="auto">
            <a:xfrm>
              <a:off x="4297288" y="36179237"/>
              <a:ext cx="8297816" cy="1000132"/>
            </a:xfrm>
            <a:prstGeom prst="rect">
              <a:avLst/>
            </a:prstGeom>
            <a:noFill/>
            <a:ln w="9525">
              <a:noFill/>
              <a:miter lim="800000"/>
              <a:headEnd/>
              <a:tailEnd/>
            </a:ln>
            <a:effectLst/>
          </p:spPr>
        </p:pic>
      </p:grpSp>
      <p:graphicFrame>
        <p:nvGraphicFramePr>
          <p:cNvPr id="145" name="表 144"/>
          <p:cNvGraphicFramePr>
            <a:graphicFrameLocks noGrp="1"/>
          </p:cNvGraphicFramePr>
          <p:nvPr/>
        </p:nvGraphicFramePr>
        <p:xfrm>
          <a:off x="2511338" y="29449777"/>
          <a:ext cx="3786213" cy="3348042"/>
        </p:xfrm>
        <a:graphic>
          <a:graphicData uri="http://schemas.openxmlformats.org/drawingml/2006/table">
            <a:tbl>
              <a:tblPr/>
              <a:tblGrid>
                <a:gridCol w="1101444"/>
                <a:gridCol w="2684769"/>
              </a:tblGrid>
              <a:tr h="558007">
                <a:tc>
                  <a:txBody>
                    <a:bodyPr/>
                    <a:lstStyle/>
                    <a:p>
                      <a:pPr algn="ctr" fontAlgn="ctr"/>
                      <a:r>
                        <a:rPr lang="ja-JP" altLang="en-US" sz="3200" b="0" i="0" u="none" strike="noStrike" dirty="0">
                          <a:solidFill>
                            <a:srgbClr val="000000"/>
                          </a:solidFill>
                          <a:latin typeface="+mn-lt"/>
                        </a:rPr>
                        <a:t>位置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3200" b="0" i="0" u="none" strike="noStrike">
                          <a:solidFill>
                            <a:srgbClr val="000000"/>
                          </a:solidFill>
                          <a:latin typeface="+mn-lt"/>
                        </a:rPr>
                        <a:t>　装置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07">
                <a:tc>
                  <a:txBody>
                    <a:bodyPr/>
                    <a:lstStyle/>
                    <a:p>
                      <a:pPr algn="ctr" fontAlgn="ctr"/>
                      <a:r>
                        <a:rPr lang="en-US" altLang="ja-JP" sz="32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07">
                <a:tc>
                  <a:txBody>
                    <a:bodyPr/>
                    <a:lstStyle/>
                    <a:p>
                      <a:pPr algn="ctr" fontAlgn="ctr"/>
                      <a:r>
                        <a:rPr lang="en-US" sz="3200" b="0" i="0" u="none" strike="noStrike">
                          <a:solidFill>
                            <a:srgbClr val="000000"/>
                          </a:solidFill>
                          <a:latin typeface="+mn-lt"/>
                        </a:rPr>
                        <a:t>ly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Reference </a:t>
                      </a:r>
                      <a:r>
                        <a:rPr lang="en-US" sz="3200" b="0" i="0" u="none" strike="noStrike" dirty="0" err="1">
                          <a:solidFill>
                            <a:srgbClr val="000000"/>
                          </a:solidFill>
                          <a:latin typeface="+mn-lt"/>
                        </a:rPr>
                        <a:t>mic</a:t>
                      </a:r>
                      <a:endParaRPr lang="en-US" sz="32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07">
                <a:tc>
                  <a:txBody>
                    <a:bodyPr/>
                    <a:lstStyle/>
                    <a:p>
                      <a:pPr algn="ctr" fontAlgn="ctr"/>
                      <a:r>
                        <a:rPr lang="en-US" sz="3200" b="0" i="0" u="none" strike="noStrike">
                          <a:solidFill>
                            <a:srgbClr val="000000"/>
                          </a:solidFill>
                          <a:latin typeface="+mn-lt"/>
                        </a:rPr>
                        <a:t>lv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07">
                <a:tc>
                  <a:txBody>
                    <a:bodyPr/>
                    <a:lstStyle/>
                    <a:p>
                      <a:pPr algn="ctr" fontAlgn="ctr"/>
                      <a:r>
                        <a:rPr lang="en-US" sz="3200" b="0" i="0" u="none" strike="noStrike">
                          <a:solidFill>
                            <a:srgbClr val="000000"/>
                          </a:solidFill>
                          <a:latin typeface="+mn-lt"/>
                        </a:rPr>
                        <a:t>lu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007">
                <a:tc>
                  <a:txBody>
                    <a:bodyPr/>
                    <a:lstStyle/>
                    <a:p>
                      <a:pPr algn="ctr" fontAlgn="ctr"/>
                      <a:r>
                        <a:rPr lang="en-US" sz="3200" b="0" i="0" u="none" strike="noStrike">
                          <a:solidFill>
                            <a:srgbClr val="000000"/>
                          </a:solidFill>
                          <a:latin typeface="+mn-lt"/>
                        </a:rPr>
                        <a:t>lz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Error </a:t>
                      </a:r>
                      <a:r>
                        <a:rPr lang="en-US" sz="3200" b="0" i="0" u="none" strike="noStrike" dirty="0" err="1">
                          <a:solidFill>
                            <a:srgbClr val="000000"/>
                          </a:solidFill>
                          <a:latin typeface="+mn-lt"/>
                        </a:rPr>
                        <a:t>mic</a:t>
                      </a:r>
                      <a:endParaRPr lang="en-US" sz="32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2" name="表 161"/>
          <p:cNvGraphicFramePr>
            <a:graphicFrameLocks noGrp="1"/>
          </p:cNvGraphicFramePr>
          <p:nvPr/>
        </p:nvGraphicFramePr>
        <p:xfrm>
          <a:off x="10155204" y="18948391"/>
          <a:ext cx="4572032" cy="3063251"/>
        </p:xfrm>
        <a:graphic>
          <a:graphicData uri="http://schemas.openxmlformats.org/drawingml/2006/table">
            <a:tbl>
              <a:tblPr/>
              <a:tblGrid>
                <a:gridCol w="1913874"/>
                <a:gridCol w="2658158"/>
              </a:tblGrid>
              <a:tr h="576501">
                <a:tc>
                  <a:txBody>
                    <a:bodyPr/>
                    <a:lstStyle/>
                    <a:p>
                      <a:pPr algn="ctr" fontAlgn="ctr"/>
                      <a:r>
                        <a:rPr lang="ja-JP" altLang="en-US" sz="3200" b="0" i="0" u="none" strike="noStrike" dirty="0">
                          <a:solidFill>
                            <a:srgbClr val="000000"/>
                          </a:solidFill>
                          <a:latin typeface="+mn-lt"/>
                          <a:ea typeface="+mj-ea"/>
                        </a:rPr>
                        <a:t>入出力</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3200" b="0" i="0" u="none" strike="noStrike" dirty="0">
                          <a:solidFill>
                            <a:srgbClr val="000000"/>
                          </a:solidFill>
                          <a:latin typeface="+mn-lt"/>
                          <a:ea typeface="+mj-ea"/>
                        </a:rPr>
                        <a:t>装置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917">
                <a:tc>
                  <a:txBody>
                    <a:bodyPr/>
                    <a:lstStyle/>
                    <a:p>
                      <a:pPr algn="ctr" fontAlgn="ctr"/>
                      <a:r>
                        <a:rPr lang="ja-JP" altLang="en-US" sz="3200" b="0" i="0" u="none" strike="noStrike" dirty="0">
                          <a:solidFill>
                            <a:srgbClr val="000000"/>
                          </a:solidFill>
                          <a:latin typeface="+mn-lt"/>
                        </a:rPr>
                        <a:t>入力 </a:t>
                      </a:r>
                      <a:r>
                        <a:rPr lang="en-US" sz="3200" b="0" i="0" u="none" strike="noStrike" dirty="0">
                          <a:solidFill>
                            <a:srgbClr val="000000"/>
                          </a:solidFill>
                          <a:latin typeface="+mn-lt"/>
                        </a:rPr>
                        <a:t>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930">
                <a:tc rowSpan="2">
                  <a:txBody>
                    <a:bodyPr/>
                    <a:lstStyle/>
                    <a:p>
                      <a:pPr algn="ctr" fontAlgn="ctr"/>
                      <a:endParaRPr lang="ja-JP" altLang="en-US" sz="3200" b="0" i="0" u="none" strike="noStrike" dirty="0">
                        <a:solidFill>
                          <a:srgbClr val="000000"/>
                        </a:solidFill>
                        <a:latin typeface="+mn-lt"/>
                      </a:endParaRPr>
                    </a:p>
                    <a:p>
                      <a:pPr algn="ctr" fontAlgn="ctr"/>
                      <a:endParaRPr lang="en-US" sz="32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917">
                <a:tc vMerge="1">
                  <a:txBody>
                    <a:bodyPr/>
                    <a:lstStyle/>
                    <a:p>
                      <a:pPr algn="l" fontAlgn="ctr"/>
                      <a:endParaRPr lang="en-US" sz="32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SPK3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917">
                <a:tc>
                  <a:txBody>
                    <a:bodyPr/>
                    <a:lstStyle/>
                    <a:p>
                      <a:pPr algn="ctr" fontAlgn="ctr"/>
                      <a:r>
                        <a:rPr lang="ja-JP" altLang="en-US" sz="3200" b="0" i="0" u="none" strike="noStrike" dirty="0">
                          <a:solidFill>
                            <a:srgbClr val="000000"/>
                          </a:solidFill>
                          <a:latin typeface="+mn-lt"/>
                        </a:rPr>
                        <a:t>出力 </a:t>
                      </a:r>
                      <a:r>
                        <a:rPr lang="en-US" sz="3200" b="0" i="0" u="none" strike="noStrike" dirty="0">
                          <a:solidFill>
                            <a:srgbClr val="000000"/>
                          </a:solidFill>
                          <a:latin typeface="+mn-lt"/>
                        </a:rPr>
                        <a:t>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Error </a:t>
                      </a:r>
                      <a:r>
                        <a:rPr lang="en-US" sz="3200" b="0" i="0" u="none" strike="noStrike" dirty="0" err="1">
                          <a:solidFill>
                            <a:srgbClr val="000000"/>
                          </a:solidFill>
                          <a:latin typeface="+mn-lt"/>
                        </a:rPr>
                        <a:t>mic</a:t>
                      </a:r>
                      <a:endParaRPr lang="en-US" sz="32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1917">
                <a:tc>
                  <a:txBody>
                    <a:bodyPr/>
                    <a:lstStyle/>
                    <a:p>
                      <a:pPr algn="ctr" fontAlgn="ctr"/>
                      <a:r>
                        <a:rPr lang="ja-JP" altLang="en-US" sz="3200" b="0" i="0" u="none" strike="noStrike" dirty="0">
                          <a:solidFill>
                            <a:srgbClr val="000000"/>
                          </a:solidFill>
                          <a:latin typeface="+mn-lt"/>
                        </a:rPr>
                        <a:t>出力 </a:t>
                      </a:r>
                      <a:r>
                        <a:rPr lang="en-US" sz="3200" b="0" i="0" u="none" strike="noStrike" dirty="0">
                          <a:solidFill>
                            <a:srgbClr val="000000"/>
                          </a:solidFill>
                          <a:latin typeface="+mn-lt"/>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mn-lt"/>
                        </a:rPr>
                        <a:t>Reference </a:t>
                      </a:r>
                      <a:r>
                        <a:rPr lang="en-US" sz="3200" b="0" i="0" u="none" strike="noStrike" dirty="0" err="1">
                          <a:solidFill>
                            <a:srgbClr val="000000"/>
                          </a:solidFill>
                          <a:latin typeface="+mn-lt"/>
                        </a:rPr>
                        <a:t>mic</a:t>
                      </a:r>
                      <a:endParaRPr lang="en-US" sz="32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3" name="テキスト ボックス 162"/>
          <p:cNvSpPr txBox="1"/>
          <p:nvPr/>
        </p:nvSpPr>
        <p:spPr>
          <a:xfrm>
            <a:off x="1725520" y="28878273"/>
            <a:ext cx="5286412" cy="523220"/>
          </a:xfrm>
          <a:prstGeom prst="rect">
            <a:avLst/>
          </a:prstGeom>
          <a:noFill/>
        </p:spPr>
        <p:txBody>
          <a:bodyPr wrap="square" rtlCol="0">
            <a:spAutoFit/>
          </a:bodyPr>
          <a:lstStyle/>
          <a:p>
            <a:pPr algn="l"/>
            <a:r>
              <a:rPr kumimoji="1" lang="ja-JP" altLang="en-US" sz="2800" dirty="0" smtClean="0">
                <a:solidFill>
                  <a:schemeClr val="tx1"/>
                </a:solidFill>
                <a:latin typeface="+mn-lt"/>
              </a:rPr>
              <a:t>表</a:t>
            </a:r>
            <a:r>
              <a:rPr kumimoji="1" lang="en-US" altLang="ja-JP" sz="2800" dirty="0" smtClean="0">
                <a:solidFill>
                  <a:schemeClr val="tx1"/>
                </a:solidFill>
                <a:latin typeface="+mn-lt"/>
              </a:rPr>
              <a:t>2</a:t>
            </a:r>
            <a:r>
              <a:rPr kumimoji="1" lang="ja-JP" altLang="en-US" sz="2800" dirty="0" smtClean="0">
                <a:solidFill>
                  <a:schemeClr val="tx1"/>
                </a:solidFill>
                <a:latin typeface="+mn-lt"/>
              </a:rPr>
              <a:t>　モデル図と実験装置の対応</a:t>
            </a:r>
            <a:endParaRPr kumimoji="1" lang="ja-JP" altLang="en-US" sz="2800" dirty="0" smtClean="0">
              <a:solidFill>
                <a:schemeClr val="tx1"/>
              </a:solidFill>
              <a:latin typeface="+mn-lt"/>
            </a:endParaRPr>
          </a:p>
        </p:txBody>
      </p:sp>
      <p:sp>
        <p:nvSpPr>
          <p:cNvPr id="166" name="テキスト ボックス 165"/>
          <p:cNvSpPr txBox="1"/>
          <p:nvPr/>
        </p:nvSpPr>
        <p:spPr>
          <a:xfrm>
            <a:off x="10440956" y="20234275"/>
            <a:ext cx="1643074" cy="584775"/>
          </a:xfrm>
          <a:prstGeom prst="rect">
            <a:avLst/>
          </a:prstGeom>
          <a:noFill/>
        </p:spPr>
        <p:txBody>
          <a:bodyPr wrap="square" rtlCol="0">
            <a:spAutoFit/>
          </a:bodyPr>
          <a:lstStyle/>
          <a:p>
            <a:pPr algn="l"/>
            <a:r>
              <a:rPr kumimoji="1" lang="ja-JP" altLang="en-US" sz="3200" dirty="0" smtClean="0">
                <a:solidFill>
                  <a:schemeClr val="tx1"/>
                </a:solidFill>
                <a:latin typeface="+mn-lt"/>
              </a:rPr>
              <a:t>入力 </a:t>
            </a:r>
            <a:r>
              <a:rPr kumimoji="1" lang="en-US" altLang="ja-JP" sz="3200" dirty="0" smtClean="0">
                <a:solidFill>
                  <a:schemeClr val="tx1"/>
                </a:solidFill>
                <a:latin typeface="+mn-lt"/>
              </a:rPr>
              <a:t>u</a:t>
            </a:r>
            <a:endParaRPr kumimoji="1" lang="ja-JP" altLang="en-US" sz="3200" dirty="0" smtClean="0">
              <a:solidFill>
                <a:schemeClr val="tx1"/>
              </a:solidFill>
              <a:latin typeface="+mn-lt"/>
            </a:endParaRPr>
          </a:p>
        </p:txBody>
      </p:sp>
      <p:graphicFrame>
        <p:nvGraphicFramePr>
          <p:cNvPr id="167" name="表 166"/>
          <p:cNvGraphicFramePr>
            <a:graphicFrameLocks noGrp="1"/>
          </p:cNvGraphicFramePr>
          <p:nvPr/>
        </p:nvGraphicFramePr>
        <p:xfrm>
          <a:off x="8226378" y="29464064"/>
          <a:ext cx="4929222" cy="3357586"/>
        </p:xfrm>
        <a:graphic>
          <a:graphicData uri="http://schemas.openxmlformats.org/drawingml/2006/table">
            <a:tbl>
              <a:tblPr/>
              <a:tblGrid>
                <a:gridCol w="1428760"/>
                <a:gridCol w="2143140"/>
                <a:gridCol w="1357322"/>
              </a:tblGrid>
              <a:tr h="510937">
                <a:tc>
                  <a:txBody>
                    <a:bodyPr/>
                    <a:lstStyle/>
                    <a:p>
                      <a:pPr algn="ctr" fontAlgn="ctr"/>
                      <a:r>
                        <a:rPr lang="ja-JP" altLang="en-US" sz="32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ＭＳ Ｐゴシック"/>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a:solidFill>
                            <a:srgbClr val="000000"/>
                          </a:solidFill>
                          <a:latin typeface="ＭＳ Ｐゴシック"/>
                        </a:rPr>
                        <a:t>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883">
                <a:tc>
                  <a:txBody>
                    <a:bodyPr/>
                    <a:lstStyle/>
                    <a:p>
                      <a:pPr algn="ctr" fontAlgn="ctr"/>
                      <a:r>
                        <a:rPr lang="en-US" sz="3200" b="0" i="0" u="none" strike="noStrike">
                          <a:solidFill>
                            <a:srgbClr val="000000"/>
                          </a:solidFill>
                          <a:latin typeface="ＭＳ Ｐゴシック"/>
                        </a:rPr>
                        <a:t>case(a)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dirty="0">
                          <a:solidFill>
                            <a:srgbClr val="000000"/>
                          </a:solidFill>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883">
                <a:tc>
                  <a:txBody>
                    <a:bodyPr/>
                    <a:lstStyle/>
                    <a:p>
                      <a:pPr algn="ctr" fontAlgn="ctr"/>
                      <a:r>
                        <a:rPr lang="en-US" sz="3200" b="0" i="0" u="none" strike="noStrike">
                          <a:solidFill>
                            <a:srgbClr val="000000"/>
                          </a:solidFill>
                          <a:latin typeface="ＭＳ Ｐゴシック"/>
                        </a:rPr>
                        <a:t>case(b)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32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dirty="0">
                          <a:solidFill>
                            <a:srgbClr val="000000"/>
                          </a:solidFill>
                          <a:latin typeface="ＭＳ Ｐゴシック"/>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48883">
                <a:tc>
                  <a:txBody>
                    <a:bodyPr/>
                    <a:lstStyle/>
                    <a:p>
                      <a:pPr algn="ctr" fontAlgn="ctr"/>
                      <a:r>
                        <a:rPr lang="en-US" sz="3200" b="0" i="0" u="none" strike="noStrike">
                          <a:solidFill>
                            <a:srgbClr val="000000"/>
                          </a:solidFill>
                          <a:latin typeface="ＭＳ Ｐゴシック"/>
                        </a:rPr>
                        <a:t>case(c)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3200" b="0" i="0" u="none" strike="noStrike" dirty="0" err="1">
                          <a:solidFill>
                            <a:srgbClr val="000000"/>
                          </a:solidFill>
                          <a:latin typeface="ＭＳ Ｐゴシック"/>
                        </a:rPr>
                        <a:t>lu-lv</a:t>
                      </a:r>
                      <a:endParaRPr lang="en-US" sz="32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53" name="Rectangle 5"/>
          <p:cNvSpPr>
            <a:spLocks noChangeArrowheads="1"/>
          </p:cNvSpPr>
          <p:nvPr/>
        </p:nvSpPr>
        <p:spPr bwMode="auto">
          <a:xfrm>
            <a:off x="0" y="0"/>
            <a:ext cx="298831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Rectangle 7"/>
          <p:cNvSpPr>
            <a:spLocks noChangeArrowheads="1"/>
          </p:cNvSpPr>
          <p:nvPr/>
        </p:nvSpPr>
        <p:spPr bwMode="auto">
          <a:xfrm>
            <a:off x="0" y="0"/>
            <a:ext cx="298831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pic>
        <p:nvPicPr>
          <p:cNvPr id="6" name="Picture 6"/>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9798014" y="30949975"/>
            <a:ext cx="1846226" cy="927946"/>
          </a:xfrm>
          <a:prstGeom prst="rect">
            <a:avLst/>
          </a:prstGeom>
          <a:noFill/>
        </p:spPr>
      </p:pic>
      <p:sp>
        <p:nvSpPr>
          <p:cNvPr id="7" name="Rectangle 8"/>
          <p:cNvSpPr>
            <a:spLocks noChangeArrowheads="1"/>
          </p:cNvSpPr>
          <p:nvPr/>
        </p:nvSpPr>
        <p:spPr bwMode="auto">
          <a:xfrm>
            <a:off x="0" y="1371600"/>
            <a:ext cx="298831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8" name="テキスト ボックス 167"/>
          <p:cNvSpPr txBox="1"/>
          <p:nvPr/>
        </p:nvSpPr>
        <p:spPr>
          <a:xfrm>
            <a:off x="9297948" y="28806835"/>
            <a:ext cx="3214710" cy="523220"/>
          </a:xfrm>
          <a:prstGeom prst="rect">
            <a:avLst/>
          </a:prstGeom>
          <a:noFill/>
        </p:spPr>
        <p:txBody>
          <a:bodyPr wrap="square" rtlCol="0">
            <a:spAutoFit/>
          </a:bodyPr>
          <a:lstStyle/>
          <a:p>
            <a:pPr algn="l"/>
            <a:r>
              <a:rPr kumimoji="1" lang="ja-JP" altLang="en-US" sz="2800" dirty="0" smtClean="0">
                <a:solidFill>
                  <a:schemeClr val="tx1"/>
                </a:solidFill>
                <a:latin typeface="+mn-lt"/>
              </a:rPr>
              <a:t>表</a:t>
            </a:r>
            <a:r>
              <a:rPr kumimoji="1" lang="en-US" altLang="ja-JP" sz="2800" dirty="0" smtClean="0">
                <a:solidFill>
                  <a:schemeClr val="tx1"/>
                </a:solidFill>
                <a:latin typeface="+mn-lt"/>
              </a:rPr>
              <a:t>3</a:t>
            </a:r>
            <a:r>
              <a:rPr kumimoji="1" lang="ja-JP" altLang="en-US" sz="2800" dirty="0" smtClean="0">
                <a:solidFill>
                  <a:schemeClr val="tx1"/>
                </a:solidFill>
                <a:latin typeface="+mn-lt"/>
              </a:rPr>
              <a:t>　</a:t>
            </a:r>
            <a:r>
              <a:rPr kumimoji="1" lang="en-US" altLang="ja-JP" sz="2800" dirty="0" smtClean="0">
                <a:solidFill>
                  <a:schemeClr val="tx1"/>
                </a:solidFill>
                <a:latin typeface="+mn-lt"/>
              </a:rPr>
              <a:t>H</a:t>
            </a:r>
            <a:r>
              <a:rPr kumimoji="1" lang="ja-JP" altLang="en-US" sz="2800" dirty="0" smtClean="0">
                <a:solidFill>
                  <a:schemeClr val="tx1"/>
                </a:solidFill>
                <a:latin typeface="+mn-lt"/>
              </a:rPr>
              <a:t>と</a:t>
            </a:r>
            <a:r>
              <a:rPr kumimoji="1" lang="en-US" altLang="ja-JP" sz="2800" dirty="0" smtClean="0">
                <a:solidFill>
                  <a:schemeClr val="tx1"/>
                </a:solidFill>
                <a:latin typeface="+mn-lt"/>
              </a:rPr>
              <a:t>Ls</a:t>
            </a:r>
            <a:r>
              <a:rPr kumimoji="1" lang="ja-JP" altLang="en-US" sz="2800" dirty="0" smtClean="0">
                <a:solidFill>
                  <a:schemeClr val="tx1"/>
                </a:solidFill>
                <a:latin typeface="+mn-lt"/>
              </a:rPr>
              <a:t>の対応　</a:t>
            </a:r>
            <a:endParaRPr kumimoji="1" lang="ja-JP" altLang="en-US" sz="2800" dirty="0" smtClean="0">
              <a:solidFill>
                <a:schemeClr val="tx1"/>
              </a:solidFill>
              <a:latin typeface="+mn-lt"/>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73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7300" b="0" i="0" u="none" strike="noStrike" cap="none" normalizeH="0" baseline="0" smtClean="0">
            <a:ln>
              <a:noFill/>
            </a:ln>
            <a:solidFill>
              <a:schemeClr val="bg1"/>
            </a:solidFill>
            <a:effectLst/>
            <a:latin typeface="Arial" charset="0"/>
            <a:ea typeface="ＭＳ Ｐゴシック" charset="-128"/>
          </a:defRPr>
        </a:defPPr>
      </a:lstStyle>
    </a:lnDef>
    <a:txDef>
      <a:spPr>
        <a:noFill/>
      </a:spPr>
      <a:bodyPr wrap="square" rtlCol="0">
        <a:spAutoFit/>
      </a:bodyPr>
      <a:lstStyle>
        <a:defPPr algn="l">
          <a:defRPr kumimoji="1" sz="4000" dirty="0" smtClean="0">
            <a:solidFill>
              <a:schemeClr val="tx1"/>
            </a:solidFill>
          </a:defRPr>
        </a:defPPr>
      </a:lstStyle>
    </a:tx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4711</TotalTime>
  <Words>412</Words>
  <Application>Microsoft Office PowerPoint</Application>
  <PresentationFormat>ユーザー設定</PresentationFormat>
  <Paragraphs>106</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0</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guest3</cp:lastModifiedBy>
  <cp:revision>404</cp:revision>
  <cp:lastPrinted>1601-01-01T00:00:00Z</cp:lastPrinted>
  <dcterms:created xsi:type="dcterms:W3CDTF">2008-12-04T00:20:37Z</dcterms:created>
  <dcterms:modified xsi:type="dcterms:W3CDTF">2010-09-22T05:59:15Z</dcterms:modified>
</cp:coreProperties>
</file>